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79" r:id="rId6"/>
    <p:sldId id="278" r:id="rId7"/>
    <p:sldId id="280" r:id="rId8"/>
    <p:sldId id="281" r:id="rId9"/>
    <p:sldId id="282" r:id="rId10"/>
    <p:sldId id="283" r:id="rId11"/>
    <p:sldId id="295" r:id="rId12"/>
    <p:sldId id="284" r:id="rId13"/>
    <p:sldId id="296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1517" autoAdjust="0"/>
  </p:normalViewPr>
  <p:slideViewPr>
    <p:cSldViewPr>
      <p:cViewPr varScale="1">
        <p:scale>
          <a:sx n="73" d="100"/>
          <a:sy n="73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638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6.7658" units="1/cm"/>
          <inkml:channelProperty channel="Y" name="resolution" value="26.78572" units="1/cm"/>
          <inkml:channelProperty channel="T" name="resolution" value="1" units="1/dev"/>
        </inkml:channelProperties>
      </inkml:inkSource>
      <inkml:timestamp xml:id="ts0" timeString="2017-02-28T19:30:21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9377 0,'-21'0'62,"-21"21"-15,-85 43-31,0-1-1,84-42 1,-20 0 0,21 22-1,20-22 1,1 0-1,-63 43 1,-1-1 0,64-42-1,0-21 1,21 21 62,0 1 0,0-1-62,0 21-1,0-21 1,21 22 15,-21-22-31,21 0 16,0 21 0,-21-21-1,21 22 1,0-1-1,1-21 1,-1 0 0,42 43-1,-63-22 1,64 1 0,-1 62-1,22-20 1,-22-43-1,22 64 1,-64-85 0,0 1-1,22-1 17,20-21-32,22 42 15,0-21 1,-1 0 15,-63-21-15,1 0-1,20 0 1,-21 0 0,21 0-16,43 0 15,63-42 1,-21 21-1,-63-21 1,-22 42 0,0-43 15,-20 22-31,-1 0 31,0-21-31,42-1 16,1-41-1,-22 20 1,-21-21 0,22-20-1,-22 20 1,0 21 0,-21 43-1,0-21 1,0 0-1,-21-64 1,-21 63 0,-1-41-1,1-22 1,-43-42 0,43 63-1,-43-21 1,-21 22-1,22-1 1,-43 43 0,21-1-1,21 43 1,22-21 0,-1 21-1,-20 0 1,-1 0-1,21 0 1,22 0 0,-43 0-1,1 42 1,-1-42 0,22 22-1,-22 20 1,-21-21-1,21 0 1,-20 22 0,62-43-1,22 0 1,21 21 15,-21-21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6.7658" units="1/cm"/>
          <inkml:channelProperty channel="Y" name="resolution" value="26.78572" units="1/cm"/>
          <inkml:channelProperty channel="T" name="resolution" value="1" units="1/dev"/>
        </inkml:channelProperties>
      </inkml:inkSource>
      <inkml:timestamp xml:id="ts0" timeString="2017-02-28T19:30:55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5080 0,'0'21'32,"42"-21"-17,64 21 1,42 22 0,-63-22-1,-22-21 1,22 42-1,0-42 1,-43 0 0,21 21-1,-20-21 17,-1 0-1,-21 0-16,43 0 1,20-42 0,22 21-1,-63 0 1,-1 0 0,21-1-1,-20 1 1,84 0-1,-43 0 1,22-21 0,-63 20-1,41 22 1,22-21 0,0-21-1,21 42 1,0-21-1,42 0 1,-63 21 0,0-22-1,-21 22 1,-1 0 0,22 0-1,-21 22 1,21-1-1,126 42 1,-62-63 15,-64 21-31,-22 1 16,-41-1 0,105-21-1,-21 21 1,-43-21-1,170 21 1,-127 0 0,-21-21-1,-21 21 1,0-21 0,-22 0-1,-21 0 1,43 0-1,21 0 1,84-21 0,22-21-1,21 0 1,-85-1 0,-21 22-1,-85 21 1,-20 0-1,-1 0 32,0 0-31,0 0 0,0 0-1,43 0 1,-43 0-1,0 0 1,21 0 15</inkml:trace>
  <inkml:trace contextRef="#ctx0" brushRef="#br0" timeOffset="2958.1914">1672 5313 0,'21'0'93,"-21"-21"-61,43 0-32,-22-1 15,42 1 1,-20-21 15,-1 21-31,0 0 16,-20-1-1</inkml:trace>
  <inkml:trace contextRef="#ctx0" brushRef="#br0" timeOffset="4021.5868">1630 7599 0,'0'0'0,"21"-64"15,21 1-15,22-22 16,-1 1 0,1 20-1,-1 22 1,-41-1 0,-1 22 15,-42 42 31</inkml:trace>
  <inkml:trace contextRef="#ctx0" brushRef="#br0" timeOffset="4699.15">1588 8488 0,'21'-21'0,"0"0"16,21-1-1,-21 1 1,1 0-1,20 0 1,-42-21 31,21 42-47,-21-22 31</inkml:trace>
  <inkml:trace contextRef="#ctx0" brushRef="#br0" timeOffset="5637.2383">2540 9123 0,'21'0'32,"0"0"-32,1 0 15,-1 0 1,21 0 0,0-42-1,64 42 1,0 0-1,-42 21 1,-64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6.7658" units="1/cm"/>
          <inkml:channelProperty channel="Y" name="resolution" value="26.78572" units="1/cm"/>
          <inkml:channelProperty channel="T" name="resolution" value="1" units="1/dev"/>
        </inkml:channelProperties>
      </inkml:inkSource>
      <inkml:timestamp xml:id="ts0" timeString="2017-02-28T20:25:18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7768 7154 0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Visuals in </a:t>
            </a:r>
            <a:r>
              <a:rPr lang="en-US"/>
              <a:t>Power BI</a:t>
            </a:r>
            <a:r>
              <a:rPr lang="en-US" baseline="0"/>
              <a:t> - </a:t>
            </a:r>
            <a:r>
              <a:rPr lang="en-US"/>
              <a:t>Node.JS </a:t>
            </a:r>
            <a:r>
              <a:rPr lang="en-US" dirty="0"/>
              <a:t>and the </a:t>
            </a:r>
            <a:r>
              <a:rPr lang="en-US"/>
              <a:t>Cross-platform Toolchain - Creating </a:t>
            </a:r>
            <a:r>
              <a:rPr lang="en-US" dirty="0"/>
              <a:t>Projects with the </a:t>
            </a:r>
            <a:r>
              <a:rPr lang="en-US"/>
              <a:t>PBIVIZ CLI - Custom </a:t>
            </a:r>
            <a:r>
              <a:rPr lang="en-US" dirty="0"/>
              <a:t>Visual </a:t>
            </a:r>
            <a:r>
              <a:rPr lang="en-US"/>
              <a:t>Project Structure - Adding </a:t>
            </a:r>
            <a:r>
              <a:rPr lang="en-US" dirty="0"/>
              <a:t>Typed </a:t>
            </a:r>
            <a:r>
              <a:rPr lang="en-US"/>
              <a:t>Definition Files - Testing </a:t>
            </a:r>
            <a:r>
              <a:rPr lang="en-US" dirty="0"/>
              <a:t>and Debugging a Custom Visual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Getting Started with the Power BI Developer Tools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Custom Visual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a new project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pbiviz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new &lt;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ProjectName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2400" dirty="0"/>
              <a:t>Open the Project with Visual Studio Code</a:t>
            </a:r>
          </a:p>
          <a:p>
            <a:pPr marL="679450" lvl="2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code 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5159" b="50302"/>
          <a:stretch/>
        </p:blipFill>
        <p:spPr>
          <a:xfrm>
            <a:off x="533400" y="3224212"/>
            <a:ext cx="5715000" cy="30003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21726" y="3429000"/>
            <a:ext cx="6069058" cy="3230880"/>
            <a:chOff x="2921726" y="3429000"/>
            <a:chExt cx="6069058" cy="32308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2" y="3429000"/>
              <a:ext cx="5014442" cy="323088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2921726" y="4846320"/>
              <a:ext cx="762000" cy="320040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472363" cy="4237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1326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Typings for D3 using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Installing </a:t>
            </a:r>
            <a:r>
              <a:rPr lang="en-US" sz="2400" dirty="0" err="1"/>
              <a:t>typings</a:t>
            </a:r>
            <a:r>
              <a:rPr lang="en-US" sz="2400" dirty="0"/>
              <a:t> support using Node Package Manage</a:t>
            </a:r>
          </a:p>
          <a:p>
            <a:pPr lvl="1"/>
            <a:r>
              <a:rPr lang="en-US" sz="2000" dirty="0"/>
              <a:t>Start by installing global support for </a:t>
            </a:r>
            <a:r>
              <a:rPr lang="en-US" sz="2000" dirty="0" err="1"/>
              <a:t>typings</a:t>
            </a:r>
            <a:endParaRPr lang="en-US" sz="2000" dirty="0"/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–g</a:t>
            </a:r>
          </a:p>
          <a:p>
            <a:pPr lvl="1"/>
            <a:r>
              <a:rPr lang="en-US" sz="2000" dirty="0"/>
              <a:t>Install </a:t>
            </a:r>
            <a:r>
              <a:rPr lang="en-US" sz="2000" dirty="0" err="1"/>
              <a:t>typings</a:t>
            </a:r>
            <a:r>
              <a:rPr lang="en-US" sz="2000" dirty="0"/>
              <a:t> for specific JavaScript libraries</a:t>
            </a:r>
          </a:p>
          <a:p>
            <a:pPr marL="679450" lvl="2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typings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install --save --global dt~d3#0.0.0+20160907005744</a:t>
            </a:r>
          </a:p>
        </p:txBody>
      </p:sp>
    </p:spTree>
    <p:extLst>
      <p:ext uri="{BB962C8B-B14F-4D97-AF65-F5344CB8AC3E}">
        <p14:creationId xmlns:p14="http://schemas.microsoft.com/office/powerpoint/2010/main" val="15154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tsconfig.json</a:t>
            </a:r>
            <a:r>
              <a:rPr lang="en-US" dirty="0"/>
              <a:t> File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add references to </a:t>
            </a:r>
            <a:r>
              <a:rPr lang="en-US" sz="2400" dirty="0" err="1"/>
              <a:t>typings</a:t>
            </a:r>
            <a:r>
              <a:rPr lang="en-US" sz="2400" dirty="0"/>
              <a:t> files</a:t>
            </a:r>
          </a:p>
          <a:p>
            <a:pPr lvl="1"/>
            <a:r>
              <a:rPr lang="en-US" sz="2000" dirty="0"/>
              <a:t>This is what enables </a:t>
            </a:r>
            <a:r>
              <a:rPr lang="en-US" sz="2000" dirty="0" err="1"/>
              <a:t>Intellisense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614" b="8136"/>
          <a:stretch/>
        </p:blipFill>
        <p:spPr>
          <a:xfrm>
            <a:off x="990600" y="2364861"/>
            <a:ext cx="4953001" cy="426453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301343" y="4297680"/>
            <a:ext cx="2286000" cy="3048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Typings file reference</a:t>
            </a:r>
          </a:p>
        </p:txBody>
      </p:sp>
    </p:spTree>
    <p:extLst>
      <p:ext uri="{BB962C8B-B14F-4D97-AF65-F5344CB8AC3E}">
        <p14:creationId xmlns:p14="http://schemas.microsoft.com/office/powerpoint/2010/main" val="1576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that implements </a:t>
            </a:r>
            <a:r>
              <a:rPr lang="en-US" dirty="0" err="1"/>
              <a:t>IVisual</a:t>
            </a:r>
            <a:endParaRPr lang="en-US" dirty="0"/>
          </a:p>
          <a:p>
            <a:pPr lvl="1"/>
            <a:r>
              <a:rPr lang="en-US" dirty="0"/>
              <a:t>Class wrapped in module with namespace to APIs</a:t>
            </a:r>
          </a:p>
          <a:p>
            <a:pPr lvl="1"/>
            <a:r>
              <a:rPr lang="en-US" dirty="0"/>
              <a:t>You code can program again PBI APIs types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00400"/>
            <a:ext cx="3707674" cy="27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3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Running a Custom Visual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60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2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Visuals in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Node.JS and the Cross-platform Toolchain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Projects with the PBIVIZ CLI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Custom Visual Project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Typed Definition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20004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Custom Visuals in Power BI</a:t>
            </a:r>
          </a:p>
          <a:p>
            <a:r>
              <a:rPr lang="en-US" dirty="0"/>
              <a:t>Node.JS and the Cross-platform Toolchain</a:t>
            </a:r>
          </a:p>
          <a:p>
            <a:r>
              <a:rPr lang="en-US" dirty="0"/>
              <a:t>Creating Projects with the PBIVIZ CLI</a:t>
            </a:r>
          </a:p>
          <a:p>
            <a:r>
              <a:rPr lang="en-US" dirty="0"/>
              <a:t>Custom Visual Project Structure</a:t>
            </a:r>
          </a:p>
          <a:p>
            <a:r>
              <a:rPr lang="en-US" dirty="0"/>
              <a:t>Adding Typed Definition Files</a:t>
            </a:r>
          </a:p>
          <a:p>
            <a:r>
              <a:rPr lang="en-US" dirty="0"/>
              <a:t>Testing and Debugging a Custom Visual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Node.JS</a:t>
            </a:r>
          </a:p>
          <a:p>
            <a:pPr lvl="1"/>
            <a:r>
              <a:rPr lang="en-US" sz="2000" dirty="0"/>
              <a:t>Installs Node Package Manage (</a:t>
            </a:r>
            <a:r>
              <a:rPr lang="en-US" sz="2000" dirty="0" err="1"/>
              <a:t>npm</a:t>
            </a:r>
            <a:r>
              <a:rPr lang="en-US" sz="2000" dirty="0"/>
              <a:t>) </a:t>
            </a:r>
          </a:p>
          <a:p>
            <a:r>
              <a:rPr lang="en-US" sz="2400" dirty="0"/>
              <a:t>Install Power BI visuals CLI tool (</a:t>
            </a:r>
            <a:r>
              <a:rPr lang="en-US" sz="2400" dirty="0" err="1"/>
              <a:t>pbiviz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Install using Node Package Manager (</a:t>
            </a:r>
            <a:r>
              <a:rPr lang="en-US" sz="2000" dirty="0" err="1"/>
              <a:t>npm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Local self-signed certificate</a:t>
            </a:r>
          </a:p>
          <a:p>
            <a:pPr lvl="1"/>
            <a:r>
              <a:rPr lang="en-US" sz="2000" dirty="0"/>
              <a:t>Install using Power BI visuals CLI tool (</a:t>
            </a:r>
            <a:r>
              <a:rPr lang="en-US" sz="2000" dirty="0" err="1"/>
              <a:t>pbiviz</a:t>
            </a:r>
            <a:r>
              <a:rPr lang="en-US" sz="2000" dirty="0"/>
              <a:t>)</a:t>
            </a:r>
          </a:p>
          <a:p>
            <a:r>
              <a:rPr lang="en-US" sz="2400" dirty="0"/>
              <a:t>Install Visual Studio Code</a:t>
            </a:r>
          </a:p>
          <a:p>
            <a:pPr lvl="1"/>
            <a:r>
              <a:rPr lang="en-US" sz="2000" dirty="0"/>
              <a:t>Lightweight Alternative to Visual Studio for Node.js Development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4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2105944"/>
            <a:ext cx="6522771" cy="4371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065" y="2896138"/>
            <a:ext cx="3538790" cy="276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00" y="3380456"/>
            <a:ext cx="3538790" cy="2766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29" y="3885855"/>
            <a:ext cx="3538790" cy="27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http://code.visualstudio.com/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0557"/>
            <a:ext cx="4021427" cy="3118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286" y="2699492"/>
            <a:ext cx="4021427" cy="311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04" y="3284149"/>
            <a:ext cx="4021427" cy="31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BI Visual CLI Tool (PBIVIZ)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Power BI Custom Visual Tool?</a:t>
            </a:r>
          </a:p>
          <a:p>
            <a:pPr lvl="1"/>
            <a:r>
              <a:rPr lang="en-US" sz="2000" dirty="0"/>
              <a:t>Command-line utility for cross-platform dev</a:t>
            </a:r>
          </a:p>
          <a:p>
            <a:pPr lvl="1"/>
            <a:r>
              <a:rPr lang="en-US" sz="2000" dirty="0"/>
              <a:t>Use it with Visual Studio or Visual Studio Code</a:t>
            </a:r>
          </a:p>
          <a:p>
            <a:pPr lvl="1"/>
            <a:r>
              <a:rPr lang="en-US" sz="2000" dirty="0"/>
              <a:t>Requires that you first install node.js</a:t>
            </a:r>
          </a:p>
          <a:p>
            <a:pPr lvl="1"/>
            <a:r>
              <a:rPr lang="en-US" sz="2000" dirty="0"/>
              <a:t>Install by running command from node.js command prompt</a:t>
            </a:r>
          </a:p>
          <a:p>
            <a:pPr marL="679450" lvl="2" indent="0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 install -g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powerbi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-visuals-tools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205" b="56250"/>
          <a:stretch/>
        </p:blipFill>
        <p:spPr>
          <a:xfrm>
            <a:off x="1104900" y="3886200"/>
            <a:ext cx="6934200" cy="2306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15600" y="3246120"/>
              <a:ext cx="739440" cy="65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6240" y="3236760"/>
                <a:ext cx="758160" cy="6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7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Visual Tool Dependencies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1" r="39139" b="7251"/>
          <a:stretch/>
        </p:blipFill>
        <p:spPr bwMode="auto">
          <a:xfrm>
            <a:off x="457200" y="1143000"/>
            <a:ext cx="8305800" cy="5449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71680" y="1752480"/>
              <a:ext cx="2552760" cy="1532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743120"/>
                <a:ext cx="2571480" cy="15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2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96480" y="25754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7120" y="2566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21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Developer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Debugging visuals inside PowerBI.com requires SSL</a:t>
            </a:r>
          </a:p>
          <a:p>
            <a:pPr lvl="1"/>
            <a:r>
              <a:rPr lang="en-US" sz="2000" dirty="0"/>
              <a:t>PBIVIZ leverages Node.js to provide debugging experience</a:t>
            </a:r>
          </a:p>
          <a:p>
            <a:pPr lvl="1"/>
            <a:r>
              <a:rPr lang="en-US" sz="2000" dirty="0"/>
              <a:t>Node.js acts as web service to serve project files through HTTP</a:t>
            </a:r>
          </a:p>
          <a:p>
            <a:pPr lvl="1"/>
            <a:r>
              <a:rPr lang="en-US" sz="2000" dirty="0"/>
              <a:t>Node.js debugging session uses </a:t>
            </a:r>
            <a:r>
              <a:rPr lang="en-US" sz="2000" dirty="0">
                <a:hlinkClick r:id="rId2"/>
              </a:rPr>
              <a:t>http://localhost</a:t>
            </a:r>
            <a:r>
              <a:rPr lang="en-US" sz="2000" dirty="0"/>
              <a:t> address</a:t>
            </a:r>
          </a:p>
          <a:p>
            <a:pPr lvl="1"/>
            <a:r>
              <a:rPr lang="en-US" sz="2000" dirty="0"/>
              <a:t>Installing certificate enables SSL through </a:t>
            </a:r>
            <a:r>
              <a:rPr lang="en-US" sz="2000" dirty="0">
                <a:hlinkClick r:id="rId3"/>
              </a:rPr>
              <a:t>https://localhost</a:t>
            </a:r>
            <a:endParaRPr lang="en-US" sz="2000" dirty="0"/>
          </a:p>
          <a:p>
            <a:pPr lvl="1"/>
            <a:r>
              <a:rPr lang="en-US" sz="2000" dirty="0"/>
              <a:t>Installing certificate is a one time operation – not once per project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4437619"/>
            <a:ext cx="4302125" cy="750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28" y="3864306"/>
            <a:ext cx="1956800" cy="248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427591" y="4098136"/>
            <a:ext cx="2043850" cy="19161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0" y="4495800"/>
            <a:ext cx="1450193" cy="9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24126</TotalTime>
  <Words>478</Words>
  <Application>Microsoft Office PowerPoint</Application>
  <PresentationFormat>On-screen Show (4:3)</PresentationFormat>
  <Paragraphs>87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Lucida Console</vt:lpstr>
      <vt:lpstr>Wingdings</vt:lpstr>
      <vt:lpstr>CPT_Wave15</vt:lpstr>
      <vt:lpstr>Getting Started with the Power BI Developer Tools</vt:lpstr>
      <vt:lpstr>Agenda</vt:lpstr>
      <vt:lpstr>Install the Power BI Developer Toolchain</vt:lpstr>
      <vt:lpstr>Installing node.js</vt:lpstr>
      <vt:lpstr>Install Visual Studio Code</vt:lpstr>
      <vt:lpstr>Power BI Visual CLI Tool (PBIVIZ)</vt:lpstr>
      <vt:lpstr>Power BI Visual Tool Dependencies</vt:lpstr>
      <vt:lpstr>Getting Started with PBIVIZ</vt:lpstr>
      <vt:lpstr>Installing the Developer Certificate</vt:lpstr>
      <vt:lpstr>Creating a New Custom Visual Project</vt:lpstr>
      <vt:lpstr>Files in the new project</vt:lpstr>
      <vt:lpstr>The pbiviz.json File</vt:lpstr>
      <vt:lpstr>Folders in the new project</vt:lpstr>
      <vt:lpstr>Installing Typings for D3 using npm</vt:lpstr>
      <vt:lpstr>The tsconfig.json File </vt:lpstr>
      <vt:lpstr>Developing a Custom Visual?</vt:lpstr>
      <vt:lpstr>Running a Custom Visual Project</vt:lpstr>
      <vt:lpstr>Developing with Visual Studio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the Power BI Developer Tools</dc:title>
  <dc:creator>Ted Pattison</dc:creator>
  <cp:lastModifiedBy>Ted Pattison</cp:lastModifiedBy>
  <cp:revision>397</cp:revision>
  <dcterms:created xsi:type="dcterms:W3CDTF">2012-04-13T19:17:02Z</dcterms:created>
  <dcterms:modified xsi:type="dcterms:W3CDTF">2017-02-28T20:25:28Z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