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3"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7743" autoAdjust="0"/>
    <p:restoredTop sz="43602" autoAdjust="0"/>
  </p:normalViewPr>
  <p:slideViewPr>
    <p:cSldViewPr>
      <p:cViewPr varScale="1">
        <p:scale>
          <a:sx n="37" d="100"/>
          <a:sy n="37" d="100"/>
        </p:scale>
        <p:origin x="2261" y="53"/>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5832"/>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Introduction to Streaming Datasets - Creating a Streaming Dataset using </a:t>
            </a:r>
            <a:r>
              <a:rPr lang="en-US" dirty="0" err="1"/>
              <a:t>PubNub</a:t>
            </a:r>
            <a:r>
              <a:rPr lang="en-US" dirty="0"/>
              <a:t> - Creating a Real-time Dashboard - Integrating with Azure Streaming Analytics</a:t>
            </a:r>
            <a:r>
              <a:rPr lang="en-US" baseline="0" dirty="0"/>
              <a:t> - </a:t>
            </a:r>
            <a:r>
              <a:rPr lang="en-US" dirty="0"/>
              <a:t>Streaming Data using the Power BI REST API</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9498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82152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2093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3421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351862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4589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594925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177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216762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65876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353665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Microsoft/PowerBI-Cl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Streaming Datasets and Real-time Dashboards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90600" y="4743153"/>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407006" y="4722371"/>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091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NorthwindRetro.pbix</a:t>
            </a:r>
            <a:endParaRPr lang="en-US" dirty="0"/>
          </a:p>
        </p:txBody>
      </p:sp>
      <p:pic>
        <p:nvPicPr>
          <p:cNvPr id="4" name="Picture 3"/>
          <p:cNvPicPr>
            <a:picLocks noChangeAspect="1"/>
          </p:cNvPicPr>
          <p:nvPr/>
        </p:nvPicPr>
        <p:blipFill>
          <a:blip r:embed="rId2"/>
          <a:stretch>
            <a:fillRect/>
          </a:stretch>
        </p:blipFill>
        <p:spPr>
          <a:xfrm>
            <a:off x="762000" y="1447800"/>
            <a:ext cx="7086600" cy="5031655"/>
          </a:xfrm>
          <a:prstGeom prst="rect">
            <a:avLst/>
          </a:prstGeom>
          <a:ln>
            <a:solidFill>
              <a:schemeClr val="bg1">
                <a:lumMod val="50000"/>
              </a:schemeClr>
            </a:solidFill>
          </a:ln>
        </p:spPr>
      </p:pic>
    </p:spTree>
    <p:extLst>
      <p:ext uri="{BB962C8B-B14F-4D97-AF65-F5344CB8AC3E}">
        <p14:creationId xmlns:p14="http://schemas.microsoft.com/office/powerpoint/2010/main" val="170537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Ø"/>
            </a:pPr>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388156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Embedded Service in Azure</a:t>
            </a:r>
          </a:p>
        </p:txBody>
      </p:sp>
      <p:sp>
        <p:nvSpPr>
          <p:cNvPr id="3" name="Content Placeholder 2"/>
          <p:cNvSpPr>
            <a:spLocks noGrp="1"/>
          </p:cNvSpPr>
          <p:nvPr>
            <p:ph idx="1"/>
          </p:nvPr>
        </p:nvSpPr>
        <p:spPr/>
        <p:txBody>
          <a:bodyPr/>
          <a:lstStyle/>
          <a:p>
            <a:r>
              <a:rPr lang="en-US" dirty="0"/>
              <a:t>Creating a Power BI workspace collection</a:t>
            </a:r>
          </a:p>
          <a:p>
            <a:pPr lvl="1"/>
            <a:r>
              <a:rPr lang="en-US" dirty="0"/>
              <a:t>Can be done by hand in Azure portal</a:t>
            </a:r>
          </a:p>
          <a:p>
            <a:pPr lvl="1"/>
            <a:r>
              <a:rPr lang="en-US" dirty="0"/>
              <a:t>Can be done with PowerShell and </a:t>
            </a:r>
            <a:r>
              <a:rPr lang="en-US" dirty="0" err="1"/>
              <a:t>PowerBI</a:t>
            </a:r>
            <a:r>
              <a:rPr lang="en-US" dirty="0"/>
              <a:t>-CLI utility</a:t>
            </a:r>
          </a:p>
          <a:p>
            <a:pPr lvl="1"/>
            <a:r>
              <a:rPr lang="en-US" dirty="0"/>
              <a:t>Can be done using C# and Azure ARM APIs</a:t>
            </a:r>
          </a:p>
          <a:p>
            <a:pPr lvl="1"/>
            <a:r>
              <a:rPr lang="en-US" dirty="0"/>
              <a:t>Workspace collection contains access keys</a:t>
            </a:r>
          </a:p>
        </p:txBody>
      </p:sp>
      <p:pic>
        <p:nvPicPr>
          <p:cNvPr id="4" name="Picture 3"/>
          <p:cNvPicPr>
            <a:picLocks noChangeAspect="1"/>
          </p:cNvPicPr>
          <p:nvPr/>
        </p:nvPicPr>
        <p:blipFill>
          <a:blip r:embed="rId2"/>
          <a:stretch>
            <a:fillRect/>
          </a:stretch>
        </p:blipFill>
        <p:spPr>
          <a:xfrm>
            <a:off x="1219200" y="3859500"/>
            <a:ext cx="5410200" cy="2761587"/>
          </a:xfrm>
          <a:prstGeom prst="rect">
            <a:avLst/>
          </a:prstGeom>
          <a:ln>
            <a:solidFill>
              <a:schemeClr val="tx1">
                <a:lumMod val="50000"/>
                <a:lumOff val="50000"/>
              </a:schemeClr>
            </a:solidFill>
          </a:ln>
        </p:spPr>
      </p:pic>
    </p:spTree>
    <p:extLst>
      <p:ext uri="{BB962C8B-B14F-4D97-AF65-F5344CB8AC3E}">
        <p14:creationId xmlns:p14="http://schemas.microsoft.com/office/powerpoint/2010/main" val="188100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Create-Workspace-Collection.ps1</a:t>
            </a:r>
          </a:p>
        </p:txBody>
      </p:sp>
      <p:pic>
        <p:nvPicPr>
          <p:cNvPr id="4" name="Picture 3"/>
          <p:cNvPicPr>
            <a:picLocks noChangeAspect="1"/>
          </p:cNvPicPr>
          <p:nvPr/>
        </p:nvPicPr>
        <p:blipFill rotWithShape="1">
          <a:blip r:embed="rId2"/>
          <a:srcRect b="27273"/>
          <a:stretch/>
        </p:blipFill>
        <p:spPr>
          <a:xfrm>
            <a:off x="152400" y="1143000"/>
            <a:ext cx="8767156" cy="4899999"/>
          </a:xfrm>
          <a:prstGeom prst="rect">
            <a:avLst/>
          </a:prstGeom>
          <a:ln>
            <a:solidFill>
              <a:schemeClr val="bg1">
                <a:lumMod val="50000"/>
              </a:schemeClr>
            </a:solidFill>
          </a:ln>
        </p:spPr>
      </p:pic>
    </p:spTree>
    <p:extLst>
      <p:ext uri="{BB962C8B-B14F-4D97-AF65-F5344CB8AC3E}">
        <p14:creationId xmlns:p14="http://schemas.microsoft.com/office/powerpoint/2010/main" val="101334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PowerBI</a:t>
            </a:r>
            <a:r>
              <a:rPr lang="en-US" dirty="0"/>
              <a:t>-CLI</a:t>
            </a:r>
          </a:p>
        </p:txBody>
      </p:sp>
      <p:sp>
        <p:nvSpPr>
          <p:cNvPr id="3" name="Content Placeholder 2"/>
          <p:cNvSpPr>
            <a:spLocks noGrp="1"/>
          </p:cNvSpPr>
          <p:nvPr>
            <p:ph idx="1"/>
          </p:nvPr>
        </p:nvSpPr>
        <p:spPr/>
        <p:txBody>
          <a:bodyPr>
            <a:normAutofit/>
          </a:bodyPr>
          <a:lstStyle/>
          <a:p>
            <a:r>
              <a:rPr lang="en-US" sz="2400" dirty="0" err="1"/>
              <a:t>PowerBI</a:t>
            </a:r>
            <a:r>
              <a:rPr lang="en-US" sz="2400" dirty="0"/>
              <a:t>-CLI is command-line utility for Power BI</a:t>
            </a:r>
          </a:p>
          <a:p>
            <a:pPr lvl="1"/>
            <a:r>
              <a:rPr lang="en-US" sz="2000" dirty="0"/>
              <a:t>Maintained at </a:t>
            </a:r>
            <a:r>
              <a:rPr lang="en-US" sz="2000" dirty="0">
                <a:hlinkClick r:id="rId2"/>
              </a:rPr>
              <a:t>https://github.com/Microsoft/PowerBI-Cli</a:t>
            </a:r>
            <a:r>
              <a:rPr lang="en-US" sz="2000" dirty="0"/>
              <a:t> </a:t>
            </a:r>
          </a:p>
          <a:p>
            <a:pPr lvl="1"/>
            <a:r>
              <a:rPr lang="en-US" sz="2000" dirty="0"/>
              <a:t>Installed using Node Package Manager</a:t>
            </a:r>
          </a:p>
          <a:p>
            <a:pPr marL="679450" lvl="2" indent="0">
              <a:buNone/>
            </a:pPr>
            <a:r>
              <a:rPr lang="en-US" sz="1800" dirty="0">
                <a:latin typeface="Lucida Console" panose="020B0609040504020204" pitchFamily="49" charset="0"/>
              </a:rPr>
              <a:t>  </a:t>
            </a:r>
            <a:r>
              <a:rPr lang="en-US" sz="1800" dirty="0" err="1">
                <a:solidFill>
                  <a:srgbClr val="002060"/>
                </a:solidFill>
                <a:latin typeface="Lucida Console" panose="020B0609040504020204" pitchFamily="49" charset="0"/>
              </a:rPr>
              <a:t>npm</a:t>
            </a:r>
            <a:r>
              <a:rPr lang="en-US" sz="1800" dirty="0">
                <a:solidFill>
                  <a:srgbClr val="002060"/>
                </a:solidFill>
                <a:latin typeface="Lucida Console" panose="020B0609040504020204" pitchFamily="49" charset="0"/>
              </a:rPr>
              <a:t> install </a:t>
            </a:r>
            <a:r>
              <a:rPr lang="en-US" sz="1800" dirty="0" err="1">
                <a:solidFill>
                  <a:srgbClr val="002060"/>
                </a:solidFill>
                <a:latin typeface="Lucida Console" panose="020B0609040504020204" pitchFamily="49" charset="0"/>
              </a:rPr>
              <a:t>powerbi</a:t>
            </a:r>
            <a:r>
              <a:rPr lang="en-US" sz="1800" dirty="0">
                <a:solidFill>
                  <a:srgbClr val="002060"/>
                </a:solidFill>
                <a:latin typeface="Lucida Console" panose="020B0609040504020204" pitchFamily="49" charset="0"/>
              </a:rPr>
              <a:t>-cli -g</a:t>
            </a:r>
          </a:p>
          <a:p>
            <a:pPr lvl="1">
              <a:lnSpc>
                <a:spcPct val="150000"/>
              </a:lnSpc>
            </a:pPr>
            <a:r>
              <a:rPr lang="en-US" sz="2000" dirty="0"/>
              <a:t>Supported on Windows, Mac and Linux</a:t>
            </a:r>
          </a:p>
          <a:p>
            <a:pPr lvl="1"/>
            <a:r>
              <a:rPr lang="en-US" sz="2000" dirty="0"/>
              <a:t>Can be accessed using any command prompt</a:t>
            </a:r>
          </a:p>
          <a:p>
            <a:pPr lvl="1"/>
            <a:r>
              <a:rPr lang="en-US" sz="2000" dirty="0"/>
              <a:t>Can be automated using PowerShell script</a:t>
            </a:r>
          </a:p>
        </p:txBody>
      </p:sp>
      <p:pic>
        <p:nvPicPr>
          <p:cNvPr id="5" name="Picture 4"/>
          <p:cNvPicPr>
            <a:picLocks noChangeAspect="1"/>
          </p:cNvPicPr>
          <p:nvPr/>
        </p:nvPicPr>
        <p:blipFill>
          <a:blip r:embed="rId3"/>
          <a:stretch>
            <a:fillRect/>
          </a:stretch>
        </p:blipFill>
        <p:spPr>
          <a:xfrm>
            <a:off x="1143000" y="4419600"/>
            <a:ext cx="6823668" cy="2209800"/>
          </a:xfrm>
          <a:prstGeom prst="rect">
            <a:avLst/>
          </a:prstGeom>
          <a:ln>
            <a:solidFill>
              <a:schemeClr val="bg1">
                <a:lumMod val="50000"/>
              </a:schemeClr>
            </a:solidFill>
          </a:ln>
        </p:spPr>
      </p:pic>
    </p:spTree>
    <p:extLst>
      <p:ext uri="{BB962C8B-B14F-4D97-AF65-F5344CB8AC3E}">
        <p14:creationId xmlns:p14="http://schemas.microsoft.com/office/powerpoint/2010/main" val="7348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Import-PBIX-Into-Workspace.ps1</a:t>
            </a:r>
          </a:p>
        </p:txBody>
      </p:sp>
      <p:pic>
        <p:nvPicPr>
          <p:cNvPr id="4" name="Picture 3"/>
          <p:cNvPicPr>
            <a:picLocks noChangeAspect="1"/>
          </p:cNvPicPr>
          <p:nvPr/>
        </p:nvPicPr>
        <p:blipFill>
          <a:blip r:embed="rId2"/>
          <a:stretch>
            <a:fillRect/>
          </a:stretch>
        </p:blipFill>
        <p:spPr>
          <a:xfrm>
            <a:off x="146858" y="1143000"/>
            <a:ext cx="8837016" cy="4843463"/>
          </a:xfrm>
          <a:prstGeom prst="rect">
            <a:avLst/>
          </a:prstGeom>
          <a:ln>
            <a:solidFill>
              <a:schemeClr val="bg1">
                <a:lumMod val="50000"/>
              </a:schemeClr>
            </a:solidFill>
          </a:ln>
        </p:spPr>
      </p:pic>
    </p:spTree>
    <p:extLst>
      <p:ext uri="{BB962C8B-B14F-4D97-AF65-F5344CB8AC3E}">
        <p14:creationId xmlns:p14="http://schemas.microsoft.com/office/powerpoint/2010/main" val="295695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Ø"/>
            </a:pPr>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49597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Internals</a:t>
            </a:r>
          </a:p>
        </p:txBody>
      </p:sp>
      <p:sp>
        <p:nvSpPr>
          <p:cNvPr id="3" name="Content Placeholder 2"/>
          <p:cNvSpPr>
            <a:spLocks noGrp="1"/>
          </p:cNvSpPr>
          <p:nvPr>
            <p:ph idx="1"/>
          </p:nvPr>
        </p:nvSpPr>
        <p:spPr/>
        <p:txBody>
          <a:bodyPr/>
          <a:lstStyle/>
          <a:p>
            <a:r>
              <a:rPr lang="en-US" dirty="0"/>
              <a:t>How are Power BI Reports Embedded?</a:t>
            </a:r>
          </a:p>
          <a:p>
            <a:pPr lvl="1"/>
            <a:r>
              <a:rPr lang="en-US" dirty="0"/>
              <a:t>It’s done using an iFrame </a:t>
            </a:r>
          </a:p>
          <a:p>
            <a:pPr lvl="1"/>
            <a:r>
              <a:rPr lang="en-US" dirty="0"/>
              <a:t>iFrame requires event to load embed token</a:t>
            </a:r>
          </a:p>
        </p:txBody>
      </p:sp>
      <p:pic>
        <p:nvPicPr>
          <p:cNvPr id="4" name="Picture 3"/>
          <p:cNvPicPr>
            <a:picLocks noChangeAspect="1"/>
          </p:cNvPicPr>
          <p:nvPr/>
        </p:nvPicPr>
        <p:blipFill rotWithShape="1">
          <a:blip r:embed="rId2"/>
          <a:srcRect r="28897"/>
          <a:stretch/>
        </p:blipFill>
        <p:spPr>
          <a:xfrm>
            <a:off x="381000" y="3124200"/>
            <a:ext cx="8077200" cy="2887633"/>
          </a:xfrm>
          <a:prstGeom prst="rect">
            <a:avLst/>
          </a:prstGeom>
          <a:ln>
            <a:solidFill>
              <a:schemeClr val="bg1">
                <a:lumMod val="50000"/>
              </a:schemeClr>
            </a:solidFill>
          </a:ln>
        </p:spPr>
      </p:pic>
    </p:spTree>
    <p:extLst>
      <p:ext uri="{BB962C8B-B14F-4D97-AF65-F5344CB8AC3E}">
        <p14:creationId xmlns:p14="http://schemas.microsoft.com/office/powerpoint/2010/main" val="1489535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ASP.NET MVC Application</a:t>
            </a:r>
          </a:p>
        </p:txBody>
      </p:sp>
      <p:sp>
        <p:nvSpPr>
          <p:cNvPr id="3" name="Content Placeholder 2"/>
          <p:cNvSpPr>
            <a:spLocks noGrp="1"/>
          </p:cNvSpPr>
          <p:nvPr>
            <p:ph idx="1"/>
          </p:nvPr>
        </p:nvSpPr>
        <p:spPr/>
        <p:txBody>
          <a:bodyPr/>
          <a:lstStyle/>
          <a:p>
            <a:r>
              <a:rPr lang="en-US" dirty="0"/>
              <a:t>Add the following </a:t>
            </a:r>
            <a:r>
              <a:rPr lang="en-US" dirty="0" err="1"/>
              <a:t>Nuget</a:t>
            </a:r>
            <a:r>
              <a:rPr lang="en-US" dirty="0"/>
              <a:t> Packages</a:t>
            </a:r>
          </a:p>
        </p:txBody>
      </p:sp>
      <p:pic>
        <p:nvPicPr>
          <p:cNvPr id="4" name="Picture 3"/>
          <p:cNvPicPr>
            <a:picLocks noChangeAspect="1"/>
          </p:cNvPicPr>
          <p:nvPr/>
        </p:nvPicPr>
        <p:blipFill>
          <a:blip r:embed="rId2"/>
          <a:stretch>
            <a:fillRect/>
          </a:stretch>
        </p:blipFill>
        <p:spPr>
          <a:xfrm>
            <a:off x="778668" y="2057400"/>
            <a:ext cx="7358063" cy="4374381"/>
          </a:xfrm>
          <a:prstGeom prst="rect">
            <a:avLst/>
          </a:prstGeom>
          <a:ln>
            <a:solidFill>
              <a:schemeClr val="bg1">
                <a:lumMod val="50000"/>
              </a:schemeClr>
            </a:solidFill>
          </a:ln>
        </p:spPr>
      </p:pic>
    </p:spTree>
    <p:extLst>
      <p:ext uri="{BB962C8B-B14F-4D97-AF65-F5344CB8AC3E}">
        <p14:creationId xmlns:p14="http://schemas.microsoft.com/office/powerpoint/2010/main" val="90824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Power BI Embedded Overview</a:t>
            </a:r>
          </a:p>
          <a:p>
            <a:r>
              <a:rPr lang="en-US" dirty="0"/>
              <a:t>Working with PBIX Project Files</a:t>
            </a:r>
          </a:p>
          <a:p>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3817887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.NET APIs</a:t>
            </a:r>
          </a:p>
        </p:txBody>
      </p:sp>
      <p:pic>
        <p:nvPicPr>
          <p:cNvPr id="3" name="Picture 2"/>
          <p:cNvPicPr>
            <a:picLocks noChangeAspect="1"/>
          </p:cNvPicPr>
          <p:nvPr/>
        </p:nvPicPr>
        <p:blipFill>
          <a:blip r:embed="rId2"/>
          <a:stretch>
            <a:fillRect/>
          </a:stretch>
        </p:blipFill>
        <p:spPr>
          <a:xfrm>
            <a:off x="3109344" y="2209800"/>
            <a:ext cx="2165106" cy="377944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5439372" y="2209800"/>
            <a:ext cx="3323628" cy="3997849"/>
          </a:xfrm>
          <a:prstGeom prst="rect">
            <a:avLst/>
          </a:prstGeom>
          <a:ln>
            <a:solidFill>
              <a:schemeClr val="bg1">
                <a:lumMod val="50000"/>
              </a:schemeClr>
            </a:solidFill>
          </a:ln>
        </p:spPr>
      </p:pic>
      <p:pic>
        <p:nvPicPr>
          <p:cNvPr id="5" name="Picture 4"/>
          <p:cNvPicPr>
            <a:picLocks noChangeAspect="1"/>
          </p:cNvPicPr>
          <p:nvPr/>
        </p:nvPicPr>
        <p:blipFill rotWithShape="1">
          <a:blip r:embed="rId4"/>
          <a:srcRect b="49259"/>
          <a:stretch/>
        </p:blipFill>
        <p:spPr>
          <a:xfrm>
            <a:off x="250031" y="1283526"/>
            <a:ext cx="2572971" cy="683134"/>
          </a:xfrm>
          <a:prstGeom prst="rect">
            <a:avLst/>
          </a:prstGeom>
          <a:ln>
            <a:solidFill>
              <a:schemeClr val="bg1">
                <a:lumMod val="50000"/>
              </a:schemeClr>
            </a:solidFill>
          </a:ln>
        </p:spPr>
      </p:pic>
      <p:pic>
        <p:nvPicPr>
          <p:cNvPr id="6" name="Picture 5"/>
          <p:cNvPicPr>
            <a:picLocks noChangeAspect="1"/>
          </p:cNvPicPr>
          <p:nvPr/>
        </p:nvPicPr>
        <p:blipFill>
          <a:blip r:embed="rId5"/>
          <a:stretch>
            <a:fillRect/>
          </a:stretch>
        </p:blipFill>
        <p:spPr>
          <a:xfrm>
            <a:off x="3109344" y="1303053"/>
            <a:ext cx="2752481" cy="678147"/>
          </a:xfrm>
          <a:prstGeom prst="rect">
            <a:avLst/>
          </a:prstGeom>
          <a:ln>
            <a:solidFill>
              <a:schemeClr val="bg1">
                <a:lumMod val="50000"/>
              </a:schemeClr>
            </a:solidFill>
          </a:ln>
        </p:spPr>
      </p:pic>
      <p:pic>
        <p:nvPicPr>
          <p:cNvPr id="7" name="Picture 6"/>
          <p:cNvPicPr>
            <a:picLocks noChangeAspect="1"/>
          </p:cNvPicPr>
          <p:nvPr/>
        </p:nvPicPr>
        <p:blipFill rotWithShape="1">
          <a:blip r:embed="rId4"/>
          <a:srcRect l="9720" t="30741"/>
          <a:stretch/>
        </p:blipFill>
        <p:spPr>
          <a:xfrm>
            <a:off x="250031" y="2209800"/>
            <a:ext cx="2211856" cy="887883"/>
          </a:xfrm>
          <a:prstGeom prst="rect">
            <a:avLst/>
          </a:prstGeom>
          <a:ln>
            <a:solidFill>
              <a:schemeClr val="bg1">
                <a:lumMod val="50000"/>
              </a:schemeClr>
            </a:solidFill>
          </a:ln>
        </p:spPr>
      </p:pic>
    </p:spTree>
    <p:extLst>
      <p:ext uri="{BB962C8B-B14F-4D97-AF65-F5344CB8AC3E}">
        <p14:creationId xmlns:p14="http://schemas.microsoft.com/office/powerpoint/2010/main" val="309398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Helper Classes</a:t>
            </a:r>
          </a:p>
        </p:txBody>
      </p:sp>
      <p:pic>
        <p:nvPicPr>
          <p:cNvPr id="4" name="Picture 3"/>
          <p:cNvPicPr>
            <a:picLocks noChangeAspect="1"/>
          </p:cNvPicPr>
          <p:nvPr/>
        </p:nvPicPr>
        <p:blipFill>
          <a:blip r:embed="rId2"/>
          <a:stretch>
            <a:fillRect/>
          </a:stretch>
        </p:blipFill>
        <p:spPr>
          <a:xfrm>
            <a:off x="304800" y="1219200"/>
            <a:ext cx="2998767" cy="884252"/>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99902" y="2324627"/>
            <a:ext cx="7746815" cy="87464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299902" y="3381725"/>
            <a:ext cx="7737203" cy="855418"/>
          </a:xfrm>
          <a:prstGeom prst="rect">
            <a:avLst/>
          </a:prstGeom>
          <a:ln>
            <a:solidFill>
              <a:schemeClr val="bg1">
                <a:lumMod val="50000"/>
              </a:schemeClr>
            </a:solidFill>
          </a:ln>
        </p:spPr>
      </p:pic>
      <p:pic>
        <p:nvPicPr>
          <p:cNvPr id="9" name="Picture 8"/>
          <p:cNvPicPr>
            <a:picLocks noChangeAspect="1"/>
          </p:cNvPicPr>
          <p:nvPr/>
        </p:nvPicPr>
        <p:blipFill>
          <a:blip r:embed="rId5"/>
          <a:stretch>
            <a:fillRect/>
          </a:stretch>
        </p:blipFill>
        <p:spPr>
          <a:xfrm>
            <a:off x="366317" y="5181600"/>
            <a:ext cx="3650226" cy="685800"/>
          </a:xfrm>
          <a:prstGeom prst="rect">
            <a:avLst/>
          </a:prstGeom>
          <a:ln>
            <a:solidFill>
              <a:schemeClr val="bg1">
                <a:lumMod val="50000"/>
              </a:schemeClr>
            </a:solidFill>
          </a:ln>
        </p:spPr>
      </p:pic>
      <p:grpSp>
        <p:nvGrpSpPr>
          <p:cNvPr id="11" name="Group 10"/>
          <p:cNvGrpSpPr/>
          <p:nvPr/>
        </p:nvGrpSpPr>
        <p:grpSpPr>
          <a:xfrm>
            <a:off x="4249509" y="4800600"/>
            <a:ext cx="4365582" cy="1364807"/>
            <a:chOff x="4249509" y="4800600"/>
            <a:chExt cx="4365582" cy="1364807"/>
          </a:xfrm>
        </p:grpSpPr>
        <p:pic>
          <p:nvPicPr>
            <p:cNvPr id="8" name="Picture 7"/>
            <p:cNvPicPr>
              <a:picLocks noChangeAspect="1"/>
            </p:cNvPicPr>
            <p:nvPr/>
          </p:nvPicPr>
          <p:blipFill>
            <a:blip r:embed="rId6"/>
            <a:stretch>
              <a:fillRect/>
            </a:stretch>
          </p:blipFill>
          <p:spPr>
            <a:xfrm>
              <a:off x="4953000" y="4800600"/>
              <a:ext cx="3662091" cy="1364807"/>
            </a:xfrm>
            <a:prstGeom prst="rect">
              <a:avLst/>
            </a:prstGeom>
            <a:ln>
              <a:solidFill>
                <a:schemeClr val="bg1">
                  <a:lumMod val="50000"/>
                </a:schemeClr>
              </a:solidFill>
            </a:ln>
          </p:spPr>
        </p:pic>
        <p:sp>
          <p:nvSpPr>
            <p:cNvPr id="10" name="Right Arrow 9"/>
            <p:cNvSpPr/>
            <p:nvPr/>
          </p:nvSpPr>
          <p:spPr>
            <a:xfrm>
              <a:off x="4249509" y="5334000"/>
              <a:ext cx="551091"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315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JavaScript API</a:t>
            </a:r>
          </a:p>
        </p:txBody>
      </p:sp>
      <p:sp>
        <p:nvSpPr>
          <p:cNvPr id="3" name="Content Placeholder 2"/>
          <p:cNvSpPr>
            <a:spLocks noGrp="1"/>
          </p:cNvSpPr>
          <p:nvPr>
            <p:ph idx="1"/>
          </p:nvPr>
        </p:nvSpPr>
        <p:spPr/>
        <p:txBody>
          <a:bodyPr/>
          <a:lstStyle/>
          <a:p>
            <a:r>
              <a:rPr lang="en-US" dirty="0"/>
              <a:t>Used to generate iFrame required for embedding</a:t>
            </a:r>
          </a:p>
          <a:p>
            <a:pPr lvl="1"/>
            <a:r>
              <a:rPr lang="en-US" dirty="0"/>
              <a:t>Call to </a:t>
            </a:r>
            <a:r>
              <a:rPr lang="en-US" b="1" dirty="0" err="1"/>
              <a:t>powerbi.embed</a:t>
            </a:r>
            <a:r>
              <a:rPr lang="en-US" dirty="0"/>
              <a:t> creates iFrame for embedding</a:t>
            </a:r>
          </a:p>
          <a:p>
            <a:pPr lvl="1"/>
            <a:endParaRPr lang="en-US" dirty="0"/>
          </a:p>
          <a:p>
            <a:pPr lvl="2"/>
            <a:endParaRPr lang="en-US" dirty="0"/>
          </a:p>
          <a:p>
            <a:pPr lvl="2"/>
            <a:endParaRPr lang="en-US" dirty="0"/>
          </a:p>
          <a:p>
            <a:pPr lvl="1"/>
            <a:endParaRPr lang="en-US" dirty="0"/>
          </a:p>
          <a:p>
            <a:pPr lvl="1"/>
            <a:endParaRPr lang="en-US" dirty="0"/>
          </a:p>
          <a:p>
            <a:pPr lvl="1"/>
            <a:r>
              <a:rPr lang="en-US" dirty="0"/>
              <a:t>API supports binding to report-level events</a:t>
            </a:r>
          </a:p>
          <a:p>
            <a:pPr lvl="1"/>
            <a:endParaRPr lang="en-US" dirty="0"/>
          </a:p>
          <a:p>
            <a:pPr lvl="1"/>
            <a:endParaRPr lang="en-US" dirty="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1179022" y="2438400"/>
            <a:ext cx="4690872" cy="1748218"/>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79022" y="4953000"/>
            <a:ext cx="3691890" cy="1259586"/>
          </a:xfrm>
          <a:prstGeom prst="rect">
            <a:avLst/>
          </a:prstGeom>
          <a:ln>
            <a:solidFill>
              <a:schemeClr val="bg1">
                <a:lumMod val="50000"/>
              </a:schemeClr>
            </a:solidFill>
          </a:ln>
        </p:spPr>
      </p:pic>
    </p:spTree>
    <p:extLst>
      <p:ext uri="{BB962C8B-B14F-4D97-AF65-F5344CB8AC3E}">
        <p14:creationId xmlns:p14="http://schemas.microsoft.com/office/powerpoint/2010/main" val="382121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HelloPowerBIEmbedded.sln </a:t>
            </a:r>
          </a:p>
        </p:txBody>
      </p:sp>
      <p:pic>
        <p:nvPicPr>
          <p:cNvPr id="3" name="Picture 2"/>
          <p:cNvPicPr>
            <a:picLocks noChangeAspect="1"/>
          </p:cNvPicPr>
          <p:nvPr/>
        </p:nvPicPr>
        <p:blipFill>
          <a:blip r:embed="rId2"/>
          <a:stretch>
            <a:fillRect/>
          </a:stretch>
        </p:blipFill>
        <p:spPr>
          <a:xfrm>
            <a:off x="381000" y="1219200"/>
            <a:ext cx="2324793" cy="298902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1748444" y="2590800"/>
            <a:ext cx="7010400" cy="3682641"/>
          </a:xfrm>
          <a:prstGeom prst="rect">
            <a:avLst/>
          </a:prstGeom>
          <a:ln>
            <a:solidFill>
              <a:schemeClr val="tx1"/>
            </a:solidFill>
          </a:ln>
        </p:spPr>
      </p:pic>
    </p:spTree>
    <p:extLst>
      <p:ext uri="{BB962C8B-B14F-4D97-AF65-F5344CB8AC3E}">
        <p14:creationId xmlns:p14="http://schemas.microsoft.com/office/powerpoint/2010/main" val="5005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Ø"/>
            </a:pPr>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316922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Imported Datasets Versus DirectQuery</a:t>
            </a:r>
          </a:p>
        </p:txBody>
      </p:sp>
      <p:sp>
        <p:nvSpPr>
          <p:cNvPr id="3" name="Content Placeholder 2"/>
          <p:cNvSpPr>
            <a:spLocks noGrp="1"/>
          </p:cNvSpPr>
          <p:nvPr>
            <p:ph idx="1"/>
          </p:nvPr>
        </p:nvSpPr>
        <p:spPr/>
        <p:txBody>
          <a:bodyPr>
            <a:normAutofit/>
          </a:bodyPr>
          <a:lstStyle/>
          <a:p>
            <a:r>
              <a:rPr lang="en-US" sz="2400" dirty="0"/>
              <a:t>Imported Dataset</a:t>
            </a:r>
          </a:p>
          <a:p>
            <a:pPr lvl="1"/>
            <a:r>
              <a:rPr lang="en-US" sz="2000" dirty="0"/>
              <a:t>Data is imported into storage within Power BI cloud</a:t>
            </a:r>
          </a:p>
          <a:p>
            <a:pPr lvl="1"/>
            <a:r>
              <a:rPr lang="en-US" sz="2000" dirty="0"/>
              <a:t>Entire dataset loaded into memory when in use</a:t>
            </a:r>
          </a:p>
          <a:p>
            <a:pPr lvl="1"/>
            <a:r>
              <a:rPr lang="en-US" sz="2000" dirty="0"/>
              <a:t>Reports and Datasets query data in imported dataset</a:t>
            </a:r>
          </a:p>
          <a:p>
            <a:pPr lvl="1"/>
            <a:r>
              <a:rPr lang="en-US" sz="2000" dirty="0"/>
              <a:t>Dataset size is maxed out at 1GB</a:t>
            </a:r>
          </a:p>
          <a:p>
            <a:pPr lvl="1"/>
            <a:r>
              <a:rPr lang="en-US" sz="2000" dirty="0"/>
              <a:t>Dataset must be refreshed when source data changes</a:t>
            </a:r>
          </a:p>
          <a:p>
            <a:pPr lvl="1"/>
            <a:endParaRPr lang="en-US" sz="2000" dirty="0"/>
          </a:p>
          <a:p>
            <a:r>
              <a:rPr lang="en-US" sz="2400" dirty="0"/>
              <a:t>DirectQuery Dataset</a:t>
            </a:r>
          </a:p>
          <a:p>
            <a:pPr lvl="1"/>
            <a:r>
              <a:rPr lang="en-US" sz="2000" dirty="0"/>
              <a:t>No data is imported or cached in the Power BI cloud</a:t>
            </a:r>
          </a:p>
          <a:p>
            <a:pPr lvl="1"/>
            <a:r>
              <a:rPr lang="en-US" sz="2000" dirty="0"/>
              <a:t>Reports and Datasets query for data using live connection</a:t>
            </a:r>
          </a:p>
          <a:p>
            <a:pPr lvl="1"/>
            <a:r>
              <a:rPr lang="en-US" sz="2000" dirty="0"/>
              <a:t>No need to refresh data</a:t>
            </a:r>
          </a:p>
          <a:p>
            <a:pPr lvl="1"/>
            <a:r>
              <a:rPr lang="en-US" sz="2000" dirty="0"/>
              <a:t>No need to worry about 1GB dataset size limitation</a:t>
            </a:r>
          </a:p>
          <a:p>
            <a:pPr lvl="1"/>
            <a:r>
              <a:rPr lang="en-US" sz="2000" dirty="0"/>
              <a:t>Limitation are placed on features for querying and data modeling</a:t>
            </a:r>
          </a:p>
        </p:txBody>
      </p:sp>
    </p:spTree>
    <p:extLst>
      <p:ext uri="{BB962C8B-B14F-4D97-AF65-F5344CB8AC3E}">
        <p14:creationId xmlns:p14="http://schemas.microsoft.com/office/powerpoint/2010/main" val="137514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Data Sources</a:t>
            </a:r>
          </a:p>
        </p:txBody>
      </p:sp>
      <p:pic>
        <p:nvPicPr>
          <p:cNvPr id="3" name="Picture 2"/>
          <p:cNvPicPr>
            <a:picLocks noChangeAspect="1"/>
          </p:cNvPicPr>
          <p:nvPr/>
        </p:nvPicPr>
        <p:blipFill>
          <a:blip r:embed="rId2"/>
          <a:stretch>
            <a:fillRect/>
          </a:stretch>
        </p:blipFill>
        <p:spPr>
          <a:xfrm>
            <a:off x="257828" y="1447800"/>
            <a:ext cx="8399744" cy="5086350"/>
          </a:xfrm>
          <a:prstGeom prst="rect">
            <a:avLst/>
          </a:prstGeom>
          <a:ln>
            <a:solidFill>
              <a:schemeClr val="bg1">
                <a:lumMod val="50000"/>
              </a:schemeClr>
            </a:solidFill>
          </a:ln>
        </p:spPr>
      </p:pic>
    </p:spTree>
    <p:extLst>
      <p:ext uri="{BB962C8B-B14F-4D97-AF65-F5344CB8AC3E}">
        <p14:creationId xmlns:p14="http://schemas.microsoft.com/office/powerpoint/2010/main" val="328216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DirectQuery</a:t>
            </a:r>
          </a:p>
        </p:txBody>
      </p:sp>
      <p:sp>
        <p:nvSpPr>
          <p:cNvPr id="3" name="Content Placeholder 2"/>
          <p:cNvSpPr>
            <a:spLocks noGrp="1"/>
          </p:cNvSpPr>
          <p:nvPr>
            <p:ph idx="1"/>
          </p:nvPr>
        </p:nvSpPr>
        <p:spPr/>
        <p:txBody>
          <a:bodyPr>
            <a:normAutofit/>
          </a:bodyPr>
          <a:lstStyle/>
          <a:p>
            <a:r>
              <a:rPr lang="en-US" dirty="0"/>
              <a:t>DirectQuery imposes the following limitations</a:t>
            </a:r>
          </a:p>
          <a:p>
            <a:pPr lvl="1"/>
            <a:r>
              <a:rPr lang="en-US" dirty="0"/>
              <a:t>All tables must come from a single database</a:t>
            </a:r>
          </a:p>
          <a:p>
            <a:pPr lvl="1"/>
            <a:r>
              <a:rPr lang="en-US" dirty="0"/>
              <a:t>Many types of query steps are not supported</a:t>
            </a:r>
          </a:p>
          <a:p>
            <a:pPr lvl="1"/>
            <a:r>
              <a:rPr lang="en-US" dirty="0"/>
              <a:t>Relationship filtering limited to single direction</a:t>
            </a:r>
          </a:p>
          <a:p>
            <a:pPr lvl="1"/>
            <a:r>
              <a:rPr lang="en-US" dirty="0"/>
              <a:t>Time intelligence capabilities are not available</a:t>
            </a:r>
          </a:p>
          <a:p>
            <a:pPr lvl="1"/>
            <a:r>
              <a:rPr lang="en-US" dirty="0"/>
              <a:t>No special treatment of date columns</a:t>
            </a:r>
          </a:p>
          <a:p>
            <a:pPr lvl="1"/>
            <a:r>
              <a:rPr lang="en-US" dirty="0"/>
              <a:t>Calculated columns not allowed</a:t>
            </a:r>
          </a:p>
          <a:p>
            <a:pPr lvl="1"/>
            <a:r>
              <a:rPr lang="en-US" dirty="0"/>
              <a:t>By default, limitations placed on DAX in measures</a:t>
            </a:r>
          </a:p>
        </p:txBody>
      </p:sp>
    </p:spTree>
    <p:extLst>
      <p:ext uri="{BB962C8B-B14F-4D97-AF65-F5344CB8AC3E}">
        <p14:creationId xmlns:p14="http://schemas.microsoft.com/office/powerpoint/2010/main" val="403212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WingtipSalesDirectQuery.pbix</a:t>
            </a:r>
            <a:endParaRPr lang="en-US" dirty="0"/>
          </a:p>
        </p:txBody>
      </p:sp>
      <p:sp>
        <p:nvSpPr>
          <p:cNvPr id="3" name="Content Placeholder 2"/>
          <p:cNvSpPr>
            <a:spLocks noGrp="1"/>
          </p:cNvSpPr>
          <p:nvPr>
            <p:ph idx="1"/>
          </p:nvPr>
        </p:nvSpPr>
        <p:spPr/>
        <p:txBody>
          <a:bodyPr>
            <a:normAutofit/>
          </a:bodyPr>
          <a:lstStyle/>
          <a:p>
            <a:r>
              <a:rPr lang="en-US" sz="2400" dirty="0"/>
              <a:t>Power BI Embedded does not support dataset refresh</a:t>
            </a:r>
          </a:p>
          <a:p>
            <a:pPr lvl="1"/>
            <a:r>
              <a:rPr lang="en-US" sz="2000" dirty="0"/>
              <a:t>Now way to refresh imported dataset – different than PowerBI.com</a:t>
            </a:r>
          </a:p>
          <a:p>
            <a:pPr lvl="1"/>
            <a:r>
              <a:rPr lang="en-US" sz="2000" dirty="0"/>
              <a:t>Requires delete and reimporting updated PBIX project</a:t>
            </a:r>
          </a:p>
          <a:p>
            <a:pPr lvl="1"/>
            <a:r>
              <a:rPr lang="en-US" sz="2000" dirty="0" err="1"/>
              <a:t>DirectQuery</a:t>
            </a:r>
            <a:r>
              <a:rPr lang="en-US" sz="2000" dirty="0"/>
              <a:t> mode can be used to eliminate the refresh problem</a:t>
            </a:r>
          </a:p>
          <a:p>
            <a:pPr lvl="1"/>
            <a:endParaRPr lang="en-US" sz="2000" dirty="0"/>
          </a:p>
          <a:p>
            <a:endParaRPr lang="en-US" sz="2400" dirty="0"/>
          </a:p>
          <a:p>
            <a:endParaRPr lang="en-US" sz="2400" dirty="0"/>
          </a:p>
        </p:txBody>
      </p:sp>
    </p:spTree>
    <p:extLst>
      <p:ext uri="{BB962C8B-B14F-4D97-AF65-F5344CB8AC3E}">
        <p14:creationId xmlns:p14="http://schemas.microsoft.com/office/powerpoint/2010/main" val="2866264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with C# and Azure REST APIs</a:t>
            </a:r>
          </a:p>
        </p:txBody>
      </p:sp>
      <p:sp>
        <p:nvSpPr>
          <p:cNvPr id="3" name="Content Placeholder 2"/>
          <p:cNvSpPr>
            <a:spLocks noGrp="1"/>
          </p:cNvSpPr>
          <p:nvPr>
            <p:ph idx="1"/>
          </p:nvPr>
        </p:nvSpPr>
        <p:spPr/>
        <p:txBody>
          <a:bodyPr/>
          <a:lstStyle/>
          <a:p>
            <a:r>
              <a:rPr lang="en-US" dirty="0"/>
              <a:t>Can be programmed in simple Console app</a:t>
            </a:r>
          </a:p>
          <a:p>
            <a:pPr lvl="1"/>
            <a:r>
              <a:rPr lang="en-US" dirty="0"/>
              <a:t>Use same </a:t>
            </a:r>
            <a:r>
              <a:rPr lang="en-US" dirty="0" err="1"/>
              <a:t>Nuget</a:t>
            </a:r>
            <a:r>
              <a:rPr lang="en-US" dirty="0"/>
              <a:t> packages as shown earlier</a:t>
            </a:r>
          </a:p>
          <a:p>
            <a:endParaRPr lang="en-US" dirty="0"/>
          </a:p>
          <a:p>
            <a:r>
              <a:rPr lang="en-US" dirty="0"/>
              <a:t>Dataset management is important</a:t>
            </a:r>
          </a:p>
          <a:p>
            <a:pPr lvl="1"/>
            <a:r>
              <a:rPr lang="en-US" dirty="0"/>
              <a:t>Credentials cannot be included in PBIX</a:t>
            </a:r>
          </a:p>
          <a:p>
            <a:pPr lvl="1"/>
            <a:r>
              <a:rPr lang="en-US" dirty="0"/>
              <a:t>Credentials must be configured after PBIX import</a:t>
            </a:r>
          </a:p>
          <a:p>
            <a:pPr lvl="1"/>
            <a:endParaRPr lang="en-US" dirty="0"/>
          </a:p>
          <a:p>
            <a:r>
              <a:rPr lang="en-US" dirty="0"/>
              <a:t>Terminology confusion</a:t>
            </a:r>
          </a:p>
          <a:p>
            <a:pPr lvl="1"/>
            <a:r>
              <a:rPr lang="en-US" dirty="0"/>
              <a:t>Remember that “Import” = “Dataset” = “Report”</a:t>
            </a:r>
          </a:p>
        </p:txBody>
      </p:sp>
    </p:spTree>
    <p:extLst>
      <p:ext uri="{BB962C8B-B14F-4D97-AF65-F5344CB8AC3E}">
        <p14:creationId xmlns:p14="http://schemas.microsoft.com/office/powerpoint/2010/main" val="367324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p:txBody>
      </p:sp>
    </p:spTree>
    <p:extLst>
      <p:ext uri="{BB962C8B-B14F-4D97-AF65-F5344CB8AC3E}">
        <p14:creationId xmlns:p14="http://schemas.microsoft.com/office/powerpoint/2010/main" val="306294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Dataset for </a:t>
            </a:r>
            <a:r>
              <a:rPr lang="en-US" dirty="0" err="1"/>
              <a:t>DirectConnect</a:t>
            </a:r>
            <a:endParaRPr lang="en-US" dirty="0"/>
          </a:p>
        </p:txBody>
      </p:sp>
      <p:pic>
        <p:nvPicPr>
          <p:cNvPr id="4" name="Picture 3"/>
          <p:cNvPicPr>
            <a:picLocks noChangeAspect="1"/>
          </p:cNvPicPr>
          <p:nvPr/>
        </p:nvPicPr>
        <p:blipFill>
          <a:blip r:embed="rId2"/>
          <a:stretch>
            <a:fillRect/>
          </a:stretch>
        </p:blipFill>
        <p:spPr>
          <a:xfrm>
            <a:off x="265315" y="1219200"/>
            <a:ext cx="8496300" cy="3895725"/>
          </a:xfrm>
          <a:prstGeom prst="rect">
            <a:avLst/>
          </a:prstGeom>
          <a:ln>
            <a:solidFill>
              <a:schemeClr val="tx1"/>
            </a:solidFill>
          </a:ln>
        </p:spPr>
      </p:pic>
    </p:spTree>
    <p:extLst>
      <p:ext uri="{BB962C8B-B14F-4D97-AF65-F5344CB8AC3E}">
        <p14:creationId xmlns:p14="http://schemas.microsoft.com/office/powerpoint/2010/main" val="3714284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ü"/>
            </a:pPr>
            <a:r>
              <a:rPr lang="en-US" dirty="0"/>
              <a:t>Configuring Datasets for </a:t>
            </a:r>
            <a:r>
              <a:rPr lang="en-US" dirty="0" err="1"/>
              <a:t>DirectQuery</a:t>
            </a:r>
            <a:r>
              <a:rPr lang="en-US" dirty="0"/>
              <a:t> Mode</a:t>
            </a:r>
          </a:p>
          <a:p>
            <a:pPr>
              <a:buFont typeface="Wingdings" panose="05000000000000000000" pitchFamily="2" charset="2"/>
              <a:buChar char="Ø"/>
            </a:pPr>
            <a:r>
              <a:rPr lang="en-US" dirty="0"/>
              <a:t>Putting It All Together</a:t>
            </a:r>
          </a:p>
          <a:p>
            <a:endParaRPr lang="en-US" dirty="0"/>
          </a:p>
        </p:txBody>
      </p:sp>
    </p:spTree>
    <p:extLst>
      <p:ext uri="{BB962C8B-B14F-4D97-AF65-F5344CB8AC3E}">
        <p14:creationId xmlns:p14="http://schemas.microsoft.com/office/powerpoint/2010/main" val="348130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with Power BI Embedded</a:t>
            </a:r>
          </a:p>
        </p:txBody>
      </p:sp>
      <p:sp>
        <p:nvSpPr>
          <p:cNvPr id="5" name="Content Placeholder 4"/>
          <p:cNvSpPr>
            <a:spLocks noGrp="1"/>
          </p:cNvSpPr>
          <p:nvPr>
            <p:ph idx="1"/>
          </p:nvPr>
        </p:nvSpPr>
        <p:spPr/>
        <p:txBody>
          <a:bodyPr/>
          <a:lstStyle/>
          <a:p>
            <a:r>
              <a:rPr lang="en-US" dirty="0"/>
              <a:t>Power BI Embedded defers to your app…</a:t>
            </a:r>
          </a:p>
          <a:p>
            <a:pPr lvl="1"/>
            <a:r>
              <a:rPr lang="en-US" dirty="0"/>
              <a:t>to perform all the necessary user authentication</a:t>
            </a:r>
          </a:p>
          <a:p>
            <a:pPr lvl="1"/>
            <a:r>
              <a:rPr lang="en-US" dirty="0"/>
              <a:t>to provide an authorization scheme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PBI Embedded supports row-level security (RLS)</a:t>
            </a:r>
          </a:p>
          <a:p>
            <a:endParaRPr lang="en-US" dirty="0"/>
          </a:p>
        </p:txBody>
      </p:sp>
      <p:pic>
        <p:nvPicPr>
          <p:cNvPr id="3" name="Content Placeholder 3"/>
          <p:cNvPicPr>
            <a:picLocks noChangeAspect="1"/>
          </p:cNvPicPr>
          <p:nvPr/>
        </p:nvPicPr>
        <p:blipFill>
          <a:blip r:embed="rId2"/>
          <a:stretch>
            <a:fillRect/>
          </a:stretch>
        </p:blipFill>
        <p:spPr>
          <a:xfrm>
            <a:off x="1143000" y="2895600"/>
            <a:ext cx="6210300" cy="2841374"/>
          </a:xfrm>
          <a:prstGeom prst="rect">
            <a:avLst/>
          </a:prstGeom>
          <a:ln>
            <a:solidFill>
              <a:schemeClr val="tx1">
                <a:lumMod val="50000"/>
                <a:lumOff val="50000"/>
              </a:schemeClr>
            </a:solidFill>
          </a:ln>
        </p:spPr>
      </p:pic>
    </p:spTree>
    <p:extLst>
      <p:ext uri="{BB962C8B-B14F-4D97-AF65-F5344CB8AC3E}">
        <p14:creationId xmlns:p14="http://schemas.microsoft.com/office/powerpoint/2010/main" val="77558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ü"/>
            </a:pPr>
            <a:r>
              <a:rPr lang="en-US" dirty="0"/>
              <a:t>Configuring Datasets for </a:t>
            </a:r>
            <a:r>
              <a:rPr lang="en-US" dirty="0" err="1"/>
              <a:t>DirectQuery</a:t>
            </a:r>
            <a:r>
              <a:rPr lang="en-US" dirty="0"/>
              <a:t> Mode</a:t>
            </a:r>
          </a:p>
          <a:p>
            <a:pPr>
              <a:buFont typeface="Wingdings" panose="05000000000000000000" pitchFamily="2" charset="2"/>
              <a:buChar char="ü"/>
            </a:pPr>
            <a:r>
              <a:rPr lang="en-US" dirty="0"/>
              <a:t>Putting It All Together</a:t>
            </a:r>
          </a:p>
          <a:p>
            <a:endParaRPr lang="en-US" dirty="0"/>
          </a:p>
        </p:txBody>
      </p:sp>
    </p:spTree>
    <p:extLst>
      <p:ext uri="{BB962C8B-B14F-4D97-AF65-F5344CB8AC3E}">
        <p14:creationId xmlns:p14="http://schemas.microsoft.com/office/powerpoint/2010/main" val="209843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 at </a:t>
            </a:r>
            <a:r>
              <a:rPr lang="en-US" dirty="0">
                <a:solidFill>
                  <a:schemeClr val="accent2">
                    <a:lumMod val="75000"/>
                  </a:schemeClr>
                </a:solidFill>
              </a:rPr>
              <a:t>PowerBI.com</a:t>
            </a:r>
            <a:r>
              <a:rPr lang="en-US" dirty="0"/>
              <a:t> </a:t>
            </a:r>
          </a:p>
        </p:txBody>
      </p:sp>
      <p:sp>
        <p:nvSpPr>
          <p:cNvPr id="4" name="Content Placeholder 3"/>
          <p:cNvSpPr>
            <a:spLocks noGrp="1"/>
          </p:cNvSpPr>
          <p:nvPr>
            <p:ph idx="1"/>
          </p:nvPr>
        </p:nvSpPr>
        <p:spPr/>
        <p:txBody>
          <a:bodyPr>
            <a:normAutofit/>
          </a:bodyPr>
          <a:lstStyle/>
          <a:p>
            <a:r>
              <a:rPr lang="en-US" sz="2400" dirty="0"/>
              <a:t>The Power BI service is accessible through browser</a:t>
            </a:r>
          </a:p>
          <a:p>
            <a:pPr lvl="1"/>
            <a:r>
              <a:rPr lang="en-US" sz="2000" dirty="0"/>
              <a:t>Provides cloud-based foundation for Power BI platform</a:t>
            </a:r>
          </a:p>
          <a:p>
            <a:pPr lvl="1"/>
            <a:r>
              <a:rPr lang="en-US" sz="2000" dirty="0"/>
              <a:t>Accessible through URL at </a:t>
            </a:r>
            <a:r>
              <a:rPr lang="en-US" sz="2000" dirty="0">
                <a:hlinkClick r:id="rId3"/>
              </a:rPr>
              <a:t>https://app.powerbi.com</a:t>
            </a:r>
            <a:endParaRPr lang="en-US" sz="2000" dirty="0"/>
          </a:p>
          <a:p>
            <a:pPr lvl="1"/>
            <a:r>
              <a:rPr lang="en-US" sz="2000" dirty="0"/>
              <a:t>Users require Office 365 accounts and Power BI Licenses</a:t>
            </a:r>
          </a:p>
        </p:txBody>
      </p:sp>
      <p:pic>
        <p:nvPicPr>
          <p:cNvPr id="5" name="Picture 4"/>
          <p:cNvPicPr>
            <a:picLocks noChangeAspect="1"/>
          </p:cNvPicPr>
          <p:nvPr/>
        </p:nvPicPr>
        <p:blipFill>
          <a:blip r:embed="rId4"/>
          <a:stretch>
            <a:fillRect/>
          </a:stretch>
        </p:blipFill>
        <p:spPr>
          <a:xfrm>
            <a:off x="1219200" y="3124200"/>
            <a:ext cx="6019800" cy="3383507"/>
          </a:xfrm>
          <a:prstGeom prst="rect">
            <a:avLst/>
          </a:prstGeom>
          <a:ln w="19050">
            <a:solidFill>
              <a:schemeClr val="tx1"/>
            </a:solidFill>
          </a:ln>
        </p:spPr>
      </p:pic>
    </p:spTree>
    <p:extLst>
      <p:ext uri="{BB962C8B-B14F-4D97-AF65-F5344CB8AC3E}">
        <p14:creationId xmlns:p14="http://schemas.microsoft.com/office/powerpoint/2010/main" val="255553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 Embedded?</a:t>
            </a:r>
          </a:p>
        </p:txBody>
      </p:sp>
      <p:sp>
        <p:nvSpPr>
          <p:cNvPr id="3" name="Content Placeholder 2"/>
          <p:cNvSpPr>
            <a:spLocks noGrp="1"/>
          </p:cNvSpPr>
          <p:nvPr>
            <p:ph idx="1"/>
          </p:nvPr>
        </p:nvSpPr>
        <p:spPr/>
        <p:txBody>
          <a:bodyPr/>
          <a:lstStyle/>
          <a:p>
            <a:r>
              <a:rPr lang="en-US" dirty="0"/>
              <a:t>Power BI Embedded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What is the core value of Power BI Embedded?</a:t>
            </a:r>
          </a:p>
          <a:p>
            <a:pPr lvl="1"/>
            <a:r>
              <a:rPr lang="en-US" dirty="0"/>
              <a:t>It eliminates need for Power BI license for each user</a:t>
            </a:r>
          </a:p>
          <a:p>
            <a:pPr lvl="1"/>
            <a:r>
              <a:rPr lang="en-US" dirty="0"/>
              <a:t>It eliminates need for Office 365 account for each user</a:t>
            </a:r>
          </a:p>
          <a:p>
            <a:pPr lvl="1"/>
            <a:r>
              <a:rPr lang="en-US" dirty="0"/>
              <a:t>It decouples user security from app security</a:t>
            </a:r>
          </a:p>
          <a:p>
            <a:pPr lvl="1"/>
            <a:r>
              <a:rPr lang="en-US" dirty="0"/>
              <a:t>It opens up PBI platform to commercial applications</a:t>
            </a:r>
          </a:p>
        </p:txBody>
      </p:sp>
    </p:spTree>
    <p:extLst>
      <p:ext uri="{BB962C8B-B14F-4D97-AF65-F5344CB8AC3E}">
        <p14:creationId xmlns:p14="http://schemas.microsoft.com/office/powerpoint/2010/main" val="99837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PowerBI.com versus Power BI Embedded</a:t>
            </a:r>
          </a:p>
        </p:txBody>
      </p:sp>
      <p:sp>
        <p:nvSpPr>
          <p:cNvPr id="5" name="Rectangle 4"/>
          <p:cNvSpPr/>
          <p:nvPr/>
        </p:nvSpPr>
        <p:spPr>
          <a:xfrm>
            <a:off x="304800" y="1295400"/>
            <a:ext cx="4191000" cy="358140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PowerBI.com</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a:t>
            </a:r>
            <a:r>
              <a:rPr lang="en-US" sz="1600" b="1" dirty="0">
                <a:solidFill>
                  <a:srgbClr val="002060"/>
                </a:solidFill>
              </a:rPr>
              <a:t>https://app.powerbi.com</a:t>
            </a:r>
          </a:p>
          <a:p>
            <a:pPr marL="285750" indent="-285750">
              <a:lnSpc>
                <a:spcPct val="200000"/>
              </a:lnSpc>
              <a:buFont typeface="Arial" panose="020B0604020202020204" pitchFamily="34" charset="0"/>
              <a:buChar char="•"/>
            </a:pPr>
            <a:r>
              <a:rPr lang="en-US" sz="1600" b="1" dirty="0">
                <a:solidFill>
                  <a:schemeClr val="tx1"/>
                </a:solidFill>
              </a:rPr>
              <a:t>Requires Office 365 accounts</a:t>
            </a:r>
          </a:p>
          <a:p>
            <a:pPr marL="285750" indent="-285750">
              <a:lnSpc>
                <a:spcPct val="200000"/>
              </a:lnSpc>
              <a:buFont typeface="Arial" panose="020B0604020202020204" pitchFamily="34" charset="0"/>
              <a:buChar char="•"/>
            </a:pPr>
            <a:r>
              <a:rPr lang="en-US" sz="1600" b="1" dirty="0">
                <a:solidFill>
                  <a:schemeClr val="tx1"/>
                </a:solidFill>
              </a:rPr>
              <a:t>Requires Power BI License</a:t>
            </a:r>
          </a:p>
          <a:p>
            <a:pPr marL="285750" indent="-285750">
              <a:lnSpc>
                <a:spcPct val="200000"/>
              </a:lnSpc>
              <a:buFont typeface="Arial" panose="020B0604020202020204" pitchFamily="34" charset="0"/>
              <a:buChar char="•"/>
            </a:pPr>
            <a:r>
              <a:rPr lang="en-US" sz="1600" b="1" dirty="0">
                <a:solidFill>
                  <a:schemeClr val="tx1"/>
                </a:solidFill>
              </a:rPr>
              <a:t>Custom development not required</a:t>
            </a:r>
          </a:p>
          <a:p>
            <a:pPr marL="285750" indent="-285750">
              <a:lnSpc>
                <a:spcPct val="200000"/>
              </a:lnSpc>
              <a:buFont typeface="Arial" panose="020B0604020202020204" pitchFamily="34" charset="0"/>
              <a:buChar char="•"/>
            </a:pPr>
            <a:r>
              <a:rPr lang="en-US" sz="1600" b="1" dirty="0">
                <a:solidFill>
                  <a:schemeClr val="tx1"/>
                </a:solidFill>
              </a:rPr>
              <a:t>Azure subscription not required</a:t>
            </a:r>
          </a:p>
          <a:p>
            <a:pPr algn="ctr"/>
            <a:endParaRPr lang="en-US" sz="1600" dirty="0">
              <a:solidFill>
                <a:schemeClr val="tx1"/>
              </a:solidFill>
            </a:endParaRPr>
          </a:p>
        </p:txBody>
      </p:sp>
      <p:sp>
        <p:nvSpPr>
          <p:cNvPr id="6" name="Rectangle 5"/>
          <p:cNvSpPr/>
          <p:nvPr/>
        </p:nvSpPr>
        <p:spPr>
          <a:xfrm>
            <a:off x="4724400" y="1295400"/>
            <a:ext cx="4191000" cy="358140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 BI Embedded</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custom URL</a:t>
            </a:r>
          </a:p>
          <a:p>
            <a:pPr marL="285750" indent="-285750">
              <a:lnSpc>
                <a:spcPct val="200000"/>
              </a:lnSpc>
              <a:buFont typeface="Arial" panose="020B0604020202020204" pitchFamily="34" charset="0"/>
              <a:buChar char="•"/>
            </a:pPr>
            <a:r>
              <a:rPr lang="en-US" sz="1600" b="1" dirty="0">
                <a:solidFill>
                  <a:schemeClr val="tx1"/>
                </a:solidFill>
              </a:rPr>
              <a:t>No Office 365 accounts required</a:t>
            </a:r>
          </a:p>
          <a:p>
            <a:pPr marL="285750" indent="-285750">
              <a:lnSpc>
                <a:spcPct val="200000"/>
              </a:lnSpc>
              <a:buFont typeface="Arial" panose="020B0604020202020204" pitchFamily="34" charset="0"/>
              <a:buChar char="•"/>
            </a:pPr>
            <a:r>
              <a:rPr lang="en-US" sz="1600" b="1" dirty="0">
                <a:solidFill>
                  <a:schemeClr val="tx1"/>
                </a:solidFill>
              </a:rPr>
              <a:t>No Power BI user licenses required</a:t>
            </a:r>
          </a:p>
          <a:p>
            <a:pPr marL="285750" indent="-285750">
              <a:lnSpc>
                <a:spcPct val="200000"/>
              </a:lnSpc>
              <a:buFont typeface="Arial" panose="020B0604020202020204" pitchFamily="34" charset="0"/>
              <a:buChar char="•"/>
            </a:pPr>
            <a:r>
              <a:rPr lang="en-US" sz="1600" b="1" dirty="0">
                <a:solidFill>
                  <a:schemeClr val="tx1"/>
                </a:solidFill>
              </a:rPr>
              <a:t>Requires custom development</a:t>
            </a:r>
          </a:p>
          <a:p>
            <a:pPr marL="285750" indent="-285750">
              <a:lnSpc>
                <a:spcPct val="200000"/>
              </a:lnSpc>
              <a:buFont typeface="Arial" panose="020B0604020202020204" pitchFamily="34" charset="0"/>
              <a:buChar char="•"/>
            </a:pPr>
            <a:r>
              <a:rPr lang="en-US" sz="1600" b="1" dirty="0">
                <a:solidFill>
                  <a:schemeClr val="tx1"/>
                </a:solidFill>
              </a:rPr>
              <a:t>Requires Azure subscription</a:t>
            </a:r>
          </a:p>
          <a:p>
            <a:pPr algn="ctr"/>
            <a:endParaRPr lang="en-US" sz="1600" dirty="0">
              <a:solidFill>
                <a:schemeClr val="tx1"/>
              </a:solidFill>
            </a:endParaRPr>
          </a:p>
        </p:txBody>
      </p:sp>
    </p:spTree>
    <p:extLst>
      <p:ext uri="{BB962C8B-B14F-4D97-AF65-F5344CB8AC3E}">
        <p14:creationId xmlns:p14="http://schemas.microsoft.com/office/powerpoint/2010/main" val="328554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Provision Azure resources for Power BI Embedded</a:t>
            </a:r>
          </a:p>
          <a:p>
            <a:pPr lvl="1">
              <a:lnSpc>
                <a:spcPct val="150000"/>
              </a:lnSpc>
            </a:pPr>
            <a:r>
              <a:rPr lang="en-US" sz="2000" dirty="0"/>
              <a:t>Create a Power BI workspace collection</a:t>
            </a:r>
          </a:p>
          <a:p>
            <a:pPr lvl="1">
              <a:lnSpc>
                <a:spcPct val="150000"/>
              </a:lnSpc>
            </a:pPr>
            <a:r>
              <a:rPr lang="en-US" sz="2000" dirty="0"/>
              <a:t>Create Power BI workspaces</a:t>
            </a:r>
          </a:p>
          <a:p>
            <a:pPr marL="457200" indent="-457200">
              <a:lnSpc>
                <a:spcPct val="150000"/>
              </a:lnSpc>
              <a:buFont typeface="+mj-lt"/>
              <a:buAutoNum type="arabicPeriod"/>
            </a:pPr>
            <a:r>
              <a:rPr lang="en-US" sz="2400" dirty="0"/>
              <a:t>Upload PBIX file to Power BI Embedded workspace</a:t>
            </a:r>
          </a:p>
          <a:p>
            <a:pPr lvl="1">
              <a:lnSpc>
                <a:spcPct val="150000"/>
              </a:lnSpc>
            </a:pPr>
            <a:r>
              <a:rPr lang="en-US" sz="2000" dirty="0"/>
              <a:t>Use PowerShell, Power BI CLI or Azure REST API</a:t>
            </a:r>
          </a:p>
          <a:p>
            <a:pPr marL="457200" indent="-457200">
              <a:lnSpc>
                <a:spcPct val="150000"/>
              </a:lnSpc>
              <a:buFont typeface="+mj-lt"/>
              <a:buAutoNum type="arabicPeriod"/>
            </a:pPr>
            <a:r>
              <a:rPr lang="en-US" sz="2400" dirty="0"/>
              <a:t>Develop Web App with Embedded Power BI Reports</a:t>
            </a:r>
          </a:p>
          <a:p>
            <a:pPr lvl="1">
              <a:lnSpc>
                <a:spcPct val="150000"/>
              </a:lnSpc>
            </a:pPr>
            <a:r>
              <a:rPr lang="en-US" sz="2000" dirty="0"/>
              <a:t>Most easily accomplished using ASP.NET MVC</a:t>
            </a:r>
          </a:p>
        </p:txBody>
      </p:sp>
    </p:spTree>
    <p:extLst>
      <p:ext uri="{BB962C8B-B14F-4D97-AF65-F5344CB8AC3E}">
        <p14:creationId xmlns:p14="http://schemas.microsoft.com/office/powerpoint/2010/main" val="270475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Ø"/>
            </a:pPr>
            <a:r>
              <a:rPr lang="en-US" dirty="0"/>
              <a:t>Working with PBIX Project Files</a:t>
            </a:r>
          </a:p>
          <a:p>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55388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used to design PBIX projects</a:t>
            </a:r>
          </a:p>
          <a:p>
            <a:pPr lvl="1"/>
            <a:r>
              <a:rPr lang="en-US" dirty="0"/>
              <a:t>Data Source and Query features for Data Discovery</a:t>
            </a:r>
          </a:p>
          <a:p>
            <a:pPr lvl="1"/>
            <a:r>
              <a:rPr lang="en-US" dirty="0"/>
              <a:t>Query features for ETL (extract-transform-load)</a:t>
            </a:r>
          </a:p>
          <a:p>
            <a:pPr lvl="1"/>
            <a:r>
              <a:rPr lang="en-US" dirty="0"/>
              <a:t>Data modeling features and DAX language</a:t>
            </a:r>
          </a:p>
          <a:p>
            <a:pPr lvl="1"/>
            <a:r>
              <a:rPr lang="en-US" dirty="0"/>
              <a:t>Report design features with a visual report designer</a:t>
            </a:r>
          </a:p>
        </p:txBody>
      </p:sp>
      <p:grpSp>
        <p:nvGrpSpPr>
          <p:cNvPr id="12" name="Group 11"/>
          <p:cNvGrpSpPr/>
          <p:nvPr/>
        </p:nvGrpSpPr>
        <p:grpSpPr>
          <a:xfrm>
            <a:off x="1028700" y="4038600"/>
            <a:ext cx="6858000" cy="1850145"/>
            <a:chOff x="762000" y="4800600"/>
            <a:chExt cx="5084161" cy="1371600"/>
          </a:xfrm>
        </p:grpSpPr>
        <p:sp>
          <p:nvSpPr>
            <p:cNvPr id="4" name="Rectangle 3"/>
            <p:cNvSpPr/>
            <p:nvPr/>
          </p:nvSpPr>
          <p:spPr>
            <a:xfrm>
              <a:off x="762000" y="4800600"/>
              <a:ext cx="5084161"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a:solidFill>
                    <a:schemeClr val="tx2"/>
                  </a:solidFill>
                </a:rPr>
                <a:t>Tasks performed using Power BI Desktop</a:t>
              </a:r>
              <a:endParaRPr lang="en-US" sz="2400" dirty="0">
                <a:solidFill>
                  <a:schemeClr val="tx2"/>
                </a:solidFill>
              </a:endParaRPr>
            </a:p>
          </p:txBody>
        </p:sp>
        <p:sp>
          <p:nvSpPr>
            <p:cNvPr id="5" name="Rectangle 4"/>
            <p:cNvSpPr/>
            <p:nvPr/>
          </p:nvSpPr>
          <p:spPr>
            <a:xfrm>
              <a:off x="990600"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Discovery</a:t>
              </a:r>
            </a:p>
          </p:txBody>
        </p:sp>
        <p:sp>
          <p:nvSpPr>
            <p:cNvPr id="6" name="Rectangle 5"/>
            <p:cNvSpPr/>
            <p:nvPr/>
          </p:nvSpPr>
          <p:spPr>
            <a:xfrm>
              <a:off x="2201173"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ELT</a:t>
              </a:r>
              <a:endParaRPr lang="en-US" b="1" dirty="0"/>
            </a:p>
          </p:txBody>
        </p:sp>
        <p:sp>
          <p:nvSpPr>
            <p:cNvPr id="7" name="Rectangle 6"/>
            <p:cNvSpPr/>
            <p:nvPr/>
          </p:nvSpPr>
          <p:spPr>
            <a:xfrm>
              <a:off x="3424622"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Modeling</a:t>
              </a:r>
            </a:p>
          </p:txBody>
        </p:sp>
        <p:sp>
          <p:nvSpPr>
            <p:cNvPr id="8" name="Rectangle 7"/>
            <p:cNvSpPr/>
            <p:nvPr/>
          </p:nvSpPr>
          <p:spPr>
            <a:xfrm>
              <a:off x="4648070" y="5181600"/>
              <a:ext cx="111568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Design Reports</a:t>
              </a:r>
            </a:p>
          </p:txBody>
        </p:sp>
      </p:grpSp>
    </p:spTree>
    <p:extLst>
      <p:ext uri="{BB962C8B-B14F-4D97-AF65-F5344CB8AC3E}">
        <p14:creationId xmlns:p14="http://schemas.microsoft.com/office/powerpoint/2010/main" val="3424105867"/>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schemas.microsoft.com/office/2006/metadata/propertie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CPT_Wave15</Template>
  <TotalTime>23835</TotalTime>
  <Words>1281</Words>
  <Application>Microsoft Office PowerPoint</Application>
  <PresentationFormat>On-screen Show (4:3)</PresentationFormat>
  <Paragraphs>216</Paragraphs>
  <Slides>33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Lucida Console</vt:lpstr>
      <vt:lpstr>Wingdings</vt:lpstr>
      <vt:lpstr>CPT_Wave15</vt:lpstr>
      <vt:lpstr>Streaming Datasets and Real-time Dashboards</vt:lpstr>
      <vt:lpstr>Agenda</vt:lpstr>
      <vt:lpstr>What is Power BI?</vt:lpstr>
      <vt:lpstr>The Power BI Service at PowerBI.com </vt:lpstr>
      <vt:lpstr>What is Power BI Embedded?</vt:lpstr>
      <vt:lpstr>PowerBI.com versus Power BI Embedded</vt:lpstr>
      <vt:lpstr>The Big Picture for Power BI Embedded</vt:lpstr>
      <vt:lpstr>Agenda</vt:lpstr>
      <vt:lpstr>Working with Power BI Desktop</vt:lpstr>
      <vt:lpstr>Projects and PBIX Files</vt:lpstr>
      <vt:lpstr>Demo: NorthwindRetro.pbix</vt:lpstr>
      <vt:lpstr>Agenda</vt:lpstr>
      <vt:lpstr>Power BI Embedded Service in Azure</vt:lpstr>
      <vt:lpstr>Create-Workspace-Collection.ps1</vt:lpstr>
      <vt:lpstr>PowerBI-CLI</vt:lpstr>
      <vt:lpstr>Import-PBIX-Into-Workspace.ps1</vt:lpstr>
      <vt:lpstr>Agenda</vt:lpstr>
      <vt:lpstr>Embedding Internals</vt:lpstr>
      <vt:lpstr>Creating an ASP.NET MVC Application</vt:lpstr>
      <vt:lpstr>Power BI .NET APIs</vt:lpstr>
      <vt:lpstr>MVC Helper Classes</vt:lpstr>
      <vt:lpstr>Power BI JavaScript API</vt:lpstr>
      <vt:lpstr>Demo: HelloPowerBIEmbedded.sln </vt:lpstr>
      <vt:lpstr>Agenda</vt:lpstr>
      <vt:lpstr>Imported Datasets Versus DirectQuery</vt:lpstr>
      <vt:lpstr>Supported Data Sources</vt:lpstr>
      <vt:lpstr>Limitations of DirectQuery</vt:lpstr>
      <vt:lpstr>Demo: WingtipSalesDirectQuery.pbix</vt:lpstr>
      <vt:lpstr>Provisioning with C# and Azure REST APIs</vt:lpstr>
      <vt:lpstr>Configuring a Dataset for DirectConnect</vt:lpstr>
      <vt:lpstr>Agenda</vt:lpstr>
      <vt:lpstr>Security with Power BI Embedded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Datasets and Real-time Dashboards</dc:title>
  <dc:creator>Ted Pattison</dc:creator>
  <cp:lastModifiedBy>Ted Pattison</cp:lastModifiedBy>
  <cp:revision>391</cp:revision>
  <dcterms:created xsi:type="dcterms:W3CDTF">2012-04-13T19:17:02Z</dcterms:created>
  <dcterms:modified xsi:type="dcterms:W3CDTF">2017-03-02T17:58:14Z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