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279" r:id="rId6"/>
    <p:sldId id="278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743" autoAdjust="0"/>
    <p:restoredTop sz="43602" autoAdjust="0"/>
  </p:normalViewPr>
  <p:slideViewPr>
    <p:cSldViewPr>
      <p:cViewPr varScale="1">
        <p:scale>
          <a:sx n="39" d="100"/>
          <a:sy n="39" d="100"/>
        </p:scale>
        <p:origin x="1950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R as a Data Analytics Platform - Installing Microsoft R Open and RStudio - R Programming Language Primer - Writing and Testing Scripts </a:t>
            </a:r>
            <a:r>
              <a:rPr lang="en-US"/>
              <a:t>in RStudio</a:t>
            </a:r>
            <a:r>
              <a:rPr lang="en-US" baseline="0"/>
              <a:t> </a:t>
            </a:r>
            <a:r>
              <a:rPr lang="en-US" baseline="0" dirty="0"/>
              <a:t>- </a:t>
            </a:r>
            <a:r>
              <a:rPr lang="en-US" dirty="0"/>
              <a:t>Generating Custom Visuals using R Packages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36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ran.microsoft.com/op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ran.microsoft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Developing R Scripts using RStudio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5" y="1219200"/>
            <a:ext cx="8715375" cy="52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9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Microsoft R Open and RStudio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379886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Projects and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projects based on folder structure</a:t>
            </a:r>
          </a:p>
          <a:p>
            <a:pPr lvl="1"/>
            <a:r>
              <a:rPr lang="en-US" dirty="0"/>
              <a:t>Data and scripts added to current working directory</a:t>
            </a:r>
          </a:p>
          <a:p>
            <a:pPr lvl="1"/>
            <a:endParaRPr lang="en-US" dirty="0"/>
          </a:p>
          <a:p>
            <a:r>
              <a:rPr lang="en-US" dirty="0"/>
              <a:t>Each R project defines a workspace</a:t>
            </a:r>
          </a:p>
          <a:p>
            <a:pPr lvl="1"/>
            <a:r>
              <a:rPr lang="en-US" dirty="0"/>
              <a:t>Workspace tracks set of user-defined objects</a:t>
            </a:r>
          </a:p>
          <a:p>
            <a:pPr lvl="1"/>
            <a:r>
              <a:rPr lang="en-US" dirty="0"/>
              <a:t>Workspace defines set of loaded packages</a:t>
            </a:r>
          </a:p>
          <a:p>
            <a:pPr lvl="1"/>
            <a:r>
              <a:rPr lang="en-US" dirty="0"/>
              <a:t>Workspace data saved/loaded using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800600"/>
            <a:ext cx="5962650" cy="1714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69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Testing R Code in Scripts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104900"/>
            <a:ext cx="7058025" cy="552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841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variables represent named objects</a:t>
            </a:r>
          </a:p>
          <a:p>
            <a:pPr lvl="1"/>
            <a:endParaRPr lang="en-US" dirty="0"/>
          </a:p>
          <a:p>
            <a:r>
              <a:rPr lang="en-US" dirty="0"/>
              <a:t>Object names can contain 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Underscores (_)</a:t>
            </a:r>
          </a:p>
          <a:p>
            <a:pPr lvl="1"/>
            <a:r>
              <a:rPr lang="en-US" dirty="0"/>
              <a:t>Dots (.)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2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Data Structures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Vector</a:t>
            </a:r>
          </a:p>
          <a:p>
            <a:pPr lvl="1"/>
            <a:r>
              <a:rPr lang="en-US" sz="1800" dirty="0"/>
              <a:t>One-dimensional, single-mode array</a:t>
            </a:r>
          </a:p>
          <a:p>
            <a:r>
              <a:rPr lang="en-US" sz="2000" dirty="0"/>
              <a:t>Matrix</a:t>
            </a:r>
          </a:p>
          <a:p>
            <a:pPr lvl="1"/>
            <a:r>
              <a:rPr lang="en-US" sz="1800" dirty="0"/>
              <a:t>Two-dimensional, single-mode array</a:t>
            </a:r>
          </a:p>
          <a:p>
            <a:r>
              <a:rPr lang="en-US" sz="2000" dirty="0"/>
              <a:t>Array</a:t>
            </a:r>
          </a:p>
          <a:p>
            <a:pPr lvl="1"/>
            <a:r>
              <a:rPr lang="en-US" sz="1800" dirty="0"/>
              <a:t>N-dimensional, single-mode array</a:t>
            </a:r>
          </a:p>
          <a:p>
            <a:r>
              <a:rPr lang="en-US" sz="2000" dirty="0"/>
              <a:t>List</a:t>
            </a:r>
          </a:p>
          <a:p>
            <a:pPr lvl="1"/>
            <a:r>
              <a:rPr lang="en-US" sz="1800" dirty="0"/>
              <a:t>Ordered collection of multi-mode objects</a:t>
            </a:r>
          </a:p>
          <a:p>
            <a:r>
              <a:rPr lang="en-US" sz="2000" dirty="0"/>
              <a:t>Data frame</a:t>
            </a:r>
          </a:p>
          <a:p>
            <a:pPr lvl="1"/>
            <a:r>
              <a:rPr lang="en-US" sz="1800" dirty="0"/>
              <a:t>Two-dimensional, multi-mode array</a:t>
            </a:r>
          </a:p>
          <a:p>
            <a:r>
              <a:rPr lang="en-US" sz="2000" dirty="0"/>
              <a:t>Factor</a:t>
            </a:r>
          </a:p>
          <a:p>
            <a:pPr lvl="1"/>
            <a:r>
              <a:rPr lang="en-US" sz="1800" dirty="0"/>
              <a:t>Integer-backed list of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78545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Testing R Code 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7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Graphs using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5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Overview of R as a Data Analytics Platform</a:t>
            </a:r>
          </a:p>
          <a:p>
            <a:r>
              <a:rPr lang="en-US" dirty="0"/>
              <a:t>Installing Microsoft R Open and RStudio</a:t>
            </a:r>
          </a:p>
          <a:p>
            <a:r>
              <a:rPr lang="en-US" dirty="0"/>
              <a:t>R Programming Language Primer</a:t>
            </a:r>
          </a:p>
          <a:p>
            <a:r>
              <a:rPr lang="en-US" dirty="0"/>
              <a:t>Writing and Testing Scripts 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Overview of R as a Data Analytics Platform</a:t>
            </a:r>
          </a:p>
          <a:p>
            <a:r>
              <a:rPr lang="en-US" dirty="0"/>
              <a:t>Installing Microsoft R Open and RStudio</a:t>
            </a:r>
          </a:p>
          <a:p>
            <a:r>
              <a:rPr lang="en-US" dirty="0"/>
              <a:t>R Programming Language Primer</a:t>
            </a:r>
          </a:p>
          <a:p>
            <a:r>
              <a:rPr lang="en-US" dirty="0"/>
              <a:t>Writing and Testing Scripts 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R?</a:t>
            </a:r>
          </a:p>
          <a:p>
            <a:pPr lvl="1"/>
            <a:r>
              <a:rPr lang="en-US" dirty="0"/>
              <a:t>Platform for statistics, data analysis and visualization</a:t>
            </a:r>
          </a:p>
          <a:p>
            <a:pPr lvl="1"/>
            <a:r>
              <a:rPr lang="en-US" dirty="0"/>
              <a:t>Free, cross-platform, open source software</a:t>
            </a:r>
          </a:p>
          <a:p>
            <a:pPr lvl="1"/>
            <a:r>
              <a:rPr lang="en-US" dirty="0"/>
              <a:t>Programming language + Runtime layer + Libraries</a:t>
            </a:r>
          </a:p>
          <a:p>
            <a:pPr lvl="1"/>
            <a:r>
              <a:rPr lang="en-US" dirty="0"/>
              <a:t>R code distributed and versioned using packages</a:t>
            </a:r>
          </a:p>
          <a:p>
            <a:pPr lvl="1"/>
            <a:r>
              <a:rPr lang="en-US" dirty="0"/>
              <a:t>Flourishing ecosystem of R package authors</a:t>
            </a:r>
          </a:p>
          <a:p>
            <a:pPr lvl="1"/>
            <a:endParaRPr lang="en-US" dirty="0"/>
          </a:p>
          <a:p>
            <a:r>
              <a:rPr lang="en-US" dirty="0"/>
              <a:t>Why do you need it?</a:t>
            </a:r>
          </a:p>
          <a:p>
            <a:pPr lvl="1"/>
            <a:r>
              <a:rPr lang="en-US" dirty="0"/>
              <a:t>Analyzing data and generating statistics</a:t>
            </a:r>
          </a:p>
          <a:p>
            <a:pPr lvl="1"/>
            <a:r>
              <a:rPr lang="en-US" dirty="0"/>
              <a:t>Creating rich graphs and charts</a:t>
            </a:r>
          </a:p>
          <a:p>
            <a:pPr lvl="1"/>
            <a:r>
              <a:rPr lang="en-US" dirty="0"/>
              <a:t>Fitting statistical models for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85245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is versioned redistributable unit of code</a:t>
            </a:r>
          </a:p>
          <a:p>
            <a:pPr lvl="1"/>
            <a:r>
              <a:rPr lang="en-US" dirty="0"/>
              <a:t>Package contains functions, data and compiled code</a:t>
            </a:r>
          </a:p>
          <a:p>
            <a:pPr lvl="1"/>
            <a:r>
              <a:rPr lang="en-US" dirty="0"/>
              <a:t>R is installed with a default set of packages</a:t>
            </a:r>
          </a:p>
          <a:p>
            <a:pPr lvl="1"/>
            <a:r>
              <a:rPr lang="en-US" dirty="0"/>
              <a:t>Other packages can be downloaded and installed</a:t>
            </a:r>
          </a:p>
          <a:p>
            <a:endParaRPr lang="en-US" dirty="0"/>
          </a:p>
          <a:p>
            <a:r>
              <a:rPr lang="en-US" dirty="0"/>
              <a:t>Examples of available domain-specific packages</a:t>
            </a:r>
          </a:p>
          <a:p>
            <a:pPr lvl="1"/>
            <a:r>
              <a:rPr lang="en-US" dirty="0"/>
              <a:t>Packages to download and unpack data in zip archive</a:t>
            </a:r>
          </a:p>
          <a:p>
            <a:pPr lvl="1"/>
            <a:r>
              <a:rPr lang="en-US" dirty="0"/>
              <a:t>Packages to create fancy charts and graphs</a:t>
            </a:r>
          </a:p>
          <a:p>
            <a:pPr lvl="1"/>
            <a:r>
              <a:rPr lang="en-US" dirty="0"/>
              <a:t>Packages to optimize financial portfolios</a:t>
            </a:r>
          </a:p>
          <a:p>
            <a:pPr lvl="1"/>
            <a:r>
              <a:rPr lang="en-US" dirty="0"/>
              <a:t>Packages predict component failure times</a:t>
            </a:r>
          </a:p>
          <a:p>
            <a:pPr lvl="1"/>
            <a:r>
              <a:rPr lang="en-US" dirty="0"/>
              <a:t>Packages to analyze genomic sequences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Comprehensive R Archive Network</a:t>
            </a:r>
          </a:p>
          <a:p>
            <a:pPr lvl="1"/>
            <a:r>
              <a:rPr lang="en-US" dirty="0"/>
              <a:t>Public archive with over 8,000 downloadable packages</a:t>
            </a:r>
          </a:p>
          <a:p>
            <a:pPr lvl="1"/>
            <a:r>
              <a:rPr lang="en-US" dirty="0">
                <a:hlinkClick r:id="rId2"/>
              </a:rPr>
              <a:t>http://cran.us.r-project.org/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56" y="3048000"/>
            <a:ext cx="4419727" cy="2362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Oval 5"/>
          <p:cNvSpPr/>
          <p:nvPr/>
        </p:nvSpPr>
        <p:spPr>
          <a:xfrm>
            <a:off x="4321300" y="3865277"/>
            <a:ext cx="784100" cy="249523"/>
          </a:xfrm>
          <a:prstGeom prst="ellipse">
            <a:avLst/>
          </a:prstGeom>
          <a:noFill/>
          <a:ln w="28575">
            <a:solidFill>
              <a:srgbClr val="9F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2400" y="4078258"/>
            <a:ext cx="4283729" cy="2665043"/>
            <a:chOff x="152400" y="4078258"/>
            <a:chExt cx="4283729" cy="2665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876800"/>
              <a:ext cx="4191000" cy="18665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H="1">
              <a:off x="3429000" y="4078258"/>
              <a:ext cx="1007129" cy="1027142"/>
            </a:xfrm>
            <a:prstGeom prst="straightConnector1">
              <a:avLst/>
            </a:prstGeom>
            <a:ln w="28575">
              <a:solidFill>
                <a:srgbClr val="9F002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7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R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Microsoft R Open?</a:t>
            </a:r>
          </a:p>
          <a:p>
            <a:pPr lvl="1"/>
            <a:r>
              <a:rPr lang="en-US" dirty="0"/>
              <a:t>An enhanced distribution of R from Microsoft</a:t>
            </a:r>
          </a:p>
          <a:p>
            <a:pPr lvl="1"/>
            <a:r>
              <a:rPr lang="en-US" dirty="0"/>
              <a:t>Improved performance and multithreading</a:t>
            </a:r>
          </a:p>
          <a:p>
            <a:pPr lvl="1"/>
            <a:r>
              <a:rPr lang="en-US" dirty="0"/>
              <a:t>Reproducibility through package versioning stability</a:t>
            </a:r>
          </a:p>
          <a:p>
            <a:pPr lvl="1"/>
            <a:r>
              <a:rPr lang="en-US" dirty="0"/>
              <a:t>Free, cross-platform, open source software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https://mran.microsoft.com/open/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343400"/>
            <a:ext cx="7467600" cy="22014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7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R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Stage 1: Standing Up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Installing the environment and playing with data</a:t>
            </a:r>
          </a:p>
          <a:p>
            <a:r>
              <a:rPr lang="en-US" sz="2400" dirty="0"/>
              <a:t>Stage 2: Walking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Writing &amp; testing R code and creating graphs and charts</a:t>
            </a:r>
          </a:p>
          <a:p>
            <a:r>
              <a:rPr lang="en-US" sz="2400" dirty="0"/>
              <a:t>Stage 3: Jogging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Crunching numbers to generate advanced statistics</a:t>
            </a:r>
          </a:p>
          <a:p>
            <a:r>
              <a:rPr lang="en-US" sz="2400" dirty="0"/>
              <a:t>Stage 4: Running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Creating a domain-specific predictive model</a:t>
            </a:r>
          </a:p>
          <a:p>
            <a:r>
              <a:rPr lang="en-US" sz="2400" dirty="0"/>
              <a:t>Stage 5: Sprinting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Distributing your predictive model as a CRAN package </a:t>
            </a:r>
          </a:p>
        </p:txBody>
      </p:sp>
    </p:spTree>
    <p:extLst>
      <p:ext uri="{BB962C8B-B14F-4D97-AF65-F5344CB8AC3E}">
        <p14:creationId xmlns:p14="http://schemas.microsoft.com/office/powerpoint/2010/main" val="35107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Microsoft R 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https://mran.microsoft.com/download/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5410200" cy="25970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885409"/>
            <a:ext cx="2895600" cy="2263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43" y="4267200"/>
            <a:ext cx="2881857" cy="225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11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https://www.rstudio.com/products/rstudio/download/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616"/>
            <a:ext cx="7162800" cy="4898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381000" y="565404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23678</TotalTime>
  <Words>499</Words>
  <Application>Microsoft Office PowerPoint</Application>
  <PresentationFormat>On-screen Show (4:3)</PresentationFormat>
  <Paragraphs>100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Lucida Console</vt:lpstr>
      <vt:lpstr>Wingdings</vt:lpstr>
      <vt:lpstr>CPT_Wave15</vt:lpstr>
      <vt:lpstr>Developing R Scripts using RStudio</vt:lpstr>
      <vt:lpstr>Agenda</vt:lpstr>
      <vt:lpstr>What is R?</vt:lpstr>
      <vt:lpstr>R Packages</vt:lpstr>
      <vt:lpstr>CRAN</vt:lpstr>
      <vt:lpstr>Microsoft R Open</vt:lpstr>
      <vt:lpstr>Stages of R Awareness</vt:lpstr>
      <vt:lpstr>Install Microsoft R Open</vt:lpstr>
      <vt:lpstr>Installing R Studio</vt:lpstr>
      <vt:lpstr>The RStudio IDE</vt:lpstr>
      <vt:lpstr>Agenda</vt:lpstr>
      <vt:lpstr>R Projects and Workspaces</vt:lpstr>
      <vt:lpstr>Writing and Testing R Code in Scripts</vt:lpstr>
      <vt:lpstr>R Objects</vt:lpstr>
      <vt:lpstr>Essential Data Structures in R</vt:lpstr>
      <vt:lpstr>Writing and Testing R Code in RStudio</vt:lpstr>
      <vt:lpstr>Creating Graphs using RStudio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 Scripts using RStudio</dc:title>
  <dc:creator>Ted Pattison</dc:creator>
  <cp:lastModifiedBy>Ted Pattison</cp:lastModifiedBy>
  <cp:revision>388</cp:revision>
  <dcterms:created xsi:type="dcterms:W3CDTF">2012-04-13T19:17:02Z</dcterms:created>
  <dcterms:modified xsi:type="dcterms:W3CDTF">2017-03-01T12:55:20Z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