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6"/>
  </p:notesMasterIdLst>
  <p:handoutMasterIdLst>
    <p:handoutMasterId r:id="rId47"/>
  </p:handoutMasterIdLst>
  <p:sldIdLst>
    <p:sldId id="279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6" r:id="rId17"/>
    <p:sldId id="297" r:id="rId18"/>
    <p:sldId id="289" r:id="rId19"/>
    <p:sldId id="316" r:id="rId20"/>
    <p:sldId id="317" r:id="rId21"/>
    <p:sldId id="295" r:id="rId22"/>
    <p:sldId id="298" r:id="rId23"/>
    <p:sldId id="300" r:id="rId24"/>
    <p:sldId id="299" r:id="rId25"/>
    <p:sldId id="290" r:id="rId26"/>
    <p:sldId id="301" r:id="rId27"/>
    <p:sldId id="302" r:id="rId28"/>
    <p:sldId id="303" r:id="rId29"/>
    <p:sldId id="304" r:id="rId30"/>
    <p:sldId id="305" r:id="rId31"/>
    <p:sldId id="306" r:id="rId32"/>
    <p:sldId id="291" r:id="rId33"/>
    <p:sldId id="307" r:id="rId34"/>
    <p:sldId id="309" r:id="rId35"/>
    <p:sldId id="308" r:id="rId36"/>
    <p:sldId id="310" r:id="rId37"/>
    <p:sldId id="292" r:id="rId38"/>
    <p:sldId id="311" r:id="rId39"/>
    <p:sldId id="312" r:id="rId40"/>
    <p:sldId id="293" r:id="rId41"/>
    <p:sldId id="313" r:id="rId42"/>
    <p:sldId id="314" r:id="rId43"/>
    <p:sldId id="315" r:id="rId44"/>
    <p:sldId id="294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01" autoAdjust="0"/>
    <p:restoredTop sz="95401" autoAdjust="0"/>
  </p:normalViewPr>
  <p:slideViewPr>
    <p:cSldViewPr>
      <p:cViewPr varScale="1">
        <p:scale>
          <a:sx n="113" d="100"/>
          <a:sy n="113" d="100"/>
        </p:scale>
        <p:origin x="1482" y="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tutorial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TypeScript Language Primer - Getting Started with the D3.js Library - Using Data Binding to Create a Bar Chart - Working with Scales and Axes - Creating Line Charts, Area Charts - Using D3 Layouts - Event Handling and Transitions</a:t>
            </a: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7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There is</a:t>
            </a:r>
            <a:r>
              <a:rPr lang="en-US" sz="2400" baseline="0" dirty="0"/>
              <a:t> a g</a:t>
            </a:r>
            <a:r>
              <a:rPr lang="en-US" sz="2400" dirty="0"/>
              <a:t>etting started tutorial at </a:t>
            </a:r>
            <a:r>
              <a:rPr lang="en-US" sz="2000" dirty="0">
                <a:hlinkClick r:id="rId3"/>
              </a:rPr>
              <a:t>https://www.typescriptlang.org/docs/tutorial.html</a:t>
            </a:r>
            <a:r>
              <a:rPr lang="en-US" sz="2000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6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3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9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58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2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9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Programming with TypeScript and the D3 Library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defines a programming contract</a:t>
            </a:r>
          </a:p>
          <a:p>
            <a:pPr lvl="1"/>
            <a:r>
              <a:rPr lang="en-US" dirty="0"/>
              <a:t>Classes can implement interfaces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34962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Client code can be decoupled from concrete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80" y="2489175"/>
            <a:ext cx="3173400" cy="13192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60" y="2489175"/>
            <a:ext cx="4257000" cy="2198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80" y="5252559"/>
            <a:ext cx="6021721" cy="1218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94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Definition Files (</a:t>
            </a:r>
            <a:r>
              <a:rPr lang="en-US" dirty="0" err="1"/>
              <a:t>d.ts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TypeScript definition files </a:t>
            </a:r>
          </a:p>
          <a:p>
            <a:pPr lvl="1"/>
            <a:r>
              <a:rPr lang="en-US" sz="2000" dirty="0"/>
              <a:t>Typed definitions for 3rd party JavaScript libraries</a:t>
            </a:r>
          </a:p>
          <a:p>
            <a:pPr lvl="1"/>
            <a:r>
              <a:rPr lang="en-US" sz="2000" dirty="0" err="1"/>
              <a:t>DefinitelyTyped</a:t>
            </a:r>
            <a:r>
              <a:rPr lang="en-US" sz="2000" dirty="0"/>
              <a:t> provides great community resource</a:t>
            </a:r>
          </a:p>
          <a:p>
            <a:pPr lvl="1"/>
            <a:r>
              <a:rPr lang="en-US" sz="2000" dirty="0"/>
              <a:t>Typed definition files have a </a:t>
            </a:r>
            <a:r>
              <a:rPr lang="en-US" sz="18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Lucida Console" panose="020B0609040504020204" pitchFamily="49" charset="0"/>
              </a:rPr>
              <a:t>d.ts</a:t>
            </a:r>
            <a:r>
              <a:rPr lang="en-US" sz="2000" dirty="0"/>
              <a:t> extension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27" y="3136389"/>
            <a:ext cx="2307339" cy="18900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58" y="3105025"/>
            <a:ext cx="4937145" cy="18984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8865" b="17411"/>
          <a:stretch/>
        </p:blipFill>
        <p:spPr>
          <a:xfrm>
            <a:off x="1169096" y="5334000"/>
            <a:ext cx="4937145" cy="11849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449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Interface-based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Interfaces define programming contracts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Application design can use interfaces instead of concrete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22" y="4343400"/>
            <a:ext cx="5338953" cy="211397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68" y="1939706"/>
            <a:ext cx="2646331" cy="67122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83" y="2782093"/>
            <a:ext cx="3448717" cy="87953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155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Custom Visual using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6843"/>
            <a:ext cx="4791681" cy="19521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3516923" y="1743892"/>
            <a:ext cx="5195483" cy="2311687"/>
            <a:chOff x="3516923" y="1743892"/>
            <a:chExt cx="5195483" cy="23116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1357" y="1743892"/>
              <a:ext cx="3071049" cy="2311687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3516923" y="2801815"/>
              <a:ext cx="2028092" cy="1289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90743" y="3270739"/>
            <a:ext cx="5624657" cy="3434861"/>
            <a:chOff x="3290743" y="3270739"/>
            <a:chExt cx="5624657" cy="34348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0743" y="4427513"/>
              <a:ext cx="5624657" cy="2278087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4103077" y="3270739"/>
              <a:ext cx="808892" cy="9378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TypeScript Language Primer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D3 and SVG Graphics</a:t>
            </a:r>
          </a:p>
          <a:p>
            <a:r>
              <a:rPr lang="en-US" dirty="0"/>
              <a:t>Creating Data-driven Visuals</a:t>
            </a:r>
          </a:p>
          <a:p>
            <a:r>
              <a:rPr lang="en-US" dirty="0"/>
              <a:t>Enhancing Visuals with Scales and Axes</a:t>
            </a:r>
          </a:p>
          <a:p>
            <a:r>
              <a:rPr lang="en-US" dirty="0"/>
              <a:t>Event Handling and Transitions</a:t>
            </a:r>
          </a:p>
          <a:p>
            <a:r>
              <a:rPr lang="en-US" dirty="0"/>
              <a:t>Using D3 Layouts</a:t>
            </a:r>
          </a:p>
        </p:txBody>
      </p:sp>
    </p:spTree>
    <p:extLst>
      <p:ext uri="{BB962C8B-B14F-4D97-AF65-F5344CB8AC3E}">
        <p14:creationId xmlns:p14="http://schemas.microsoft.com/office/powerpoint/2010/main" val="317763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D3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D3 library do?</a:t>
            </a:r>
          </a:p>
          <a:p>
            <a:pPr lvl="1"/>
            <a:r>
              <a:rPr lang="en-US" dirty="0"/>
              <a:t>Loading data into the browser’s memory</a:t>
            </a:r>
          </a:p>
          <a:p>
            <a:pPr lvl="1"/>
            <a:r>
              <a:rPr lang="en-US" dirty="0"/>
              <a:t>Binding data to create new set of SVG elements</a:t>
            </a:r>
          </a:p>
          <a:p>
            <a:pPr lvl="1"/>
            <a:r>
              <a:rPr lang="en-US" dirty="0"/>
              <a:t>Adding and removing SVG elements as needed</a:t>
            </a:r>
          </a:p>
          <a:p>
            <a:pPr lvl="1"/>
            <a:r>
              <a:rPr lang="en-US" dirty="0"/>
              <a:t>Transforming SVG elements by setting properties</a:t>
            </a:r>
          </a:p>
          <a:p>
            <a:pPr lvl="1"/>
            <a:r>
              <a:rPr lang="en-US" dirty="0"/>
              <a:t>Transitioning SVG elements in response to user actions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SVG = Scalable Vector Graphics</a:t>
            </a:r>
          </a:p>
          <a:p>
            <a:pPr lvl="1"/>
            <a:r>
              <a:rPr lang="en-US" dirty="0"/>
              <a:t>Specialized type of HTML element</a:t>
            </a:r>
          </a:p>
          <a:p>
            <a:pPr lvl="1"/>
            <a:r>
              <a:rPr lang="en-US" dirty="0"/>
              <a:t>More reliable and consistent than other HTML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7467600" cy="246513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5105400"/>
            <a:ext cx="1828800" cy="142451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620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d3 and d3 </a:t>
            </a:r>
            <a:r>
              <a:rPr lang="en-US" dirty="0" err="1"/>
              <a:t>typings</a:t>
            </a:r>
            <a:r>
              <a:rPr lang="en-US" dirty="0"/>
              <a:t>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6276975" cy="27051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495800"/>
            <a:ext cx="3786277" cy="21812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679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D3 Custom Visual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5915025" cy="28575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24200"/>
            <a:ext cx="4262595" cy="250679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582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2" y="1905000"/>
            <a:ext cx="5991225" cy="36671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46" t="27383" r="1"/>
          <a:stretch/>
        </p:blipFill>
        <p:spPr>
          <a:xfrm>
            <a:off x="5486400" y="4038600"/>
            <a:ext cx="3394211" cy="2057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318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TypeScript Language Primer</a:t>
            </a:r>
          </a:p>
          <a:p>
            <a:r>
              <a:rPr lang="en-US" dirty="0"/>
              <a:t>Getting Started with D3 and SVG Graphics</a:t>
            </a:r>
          </a:p>
          <a:p>
            <a:r>
              <a:rPr lang="en-US" dirty="0"/>
              <a:t>Creating Data-driven Visuals</a:t>
            </a:r>
          </a:p>
          <a:p>
            <a:r>
              <a:rPr lang="en-US" dirty="0"/>
              <a:t>Enhancing Visuals with Scales and Axes</a:t>
            </a:r>
          </a:p>
          <a:p>
            <a:r>
              <a:rPr lang="en-US" dirty="0"/>
              <a:t>Event Handling and Transitions</a:t>
            </a:r>
          </a:p>
          <a:p>
            <a:r>
              <a:rPr lang="en-US" dirty="0"/>
              <a:t>Using D3 Layouts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33888"/>
            <a:ext cx="6469781" cy="47565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46" t="27383" r="1"/>
          <a:stretch/>
        </p:blipFill>
        <p:spPr>
          <a:xfrm>
            <a:off x="5516880" y="1371600"/>
            <a:ext cx="3322320" cy="20138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221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TypeScript Language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D3 and SVG Graphics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Data-driven Visuals</a:t>
            </a:r>
          </a:p>
          <a:p>
            <a:r>
              <a:rPr lang="en-US" dirty="0"/>
              <a:t>Enhancing Visuals with Scales and Axes</a:t>
            </a:r>
          </a:p>
          <a:p>
            <a:r>
              <a:rPr lang="en-US" dirty="0"/>
              <a:t>Event Handling and Transitions</a:t>
            </a:r>
          </a:p>
          <a:p>
            <a:r>
              <a:rPr lang="en-US" dirty="0"/>
              <a:t>Using D3 Layouts</a:t>
            </a:r>
          </a:p>
        </p:txBody>
      </p:sp>
    </p:spTree>
    <p:extLst>
      <p:ext uri="{BB962C8B-B14F-4D97-AF65-F5344CB8AC3E}">
        <p14:creationId xmlns:p14="http://schemas.microsoft.com/office/powerpoint/2010/main" val="158076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D3 Visual with a Bar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6429375" cy="3048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76600"/>
            <a:ext cx="4037726" cy="28269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478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5256"/>
            <a:ext cx="6592849" cy="25908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4350295" y="3124200"/>
            <a:ext cx="4157677" cy="3505200"/>
            <a:chOff x="4350295" y="3124200"/>
            <a:chExt cx="4157677" cy="3505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2083" t="26955"/>
            <a:stretch/>
          </p:blipFill>
          <p:spPr>
            <a:xfrm>
              <a:off x="4350295" y="3124200"/>
              <a:ext cx="4157677" cy="3130694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44357" r="2239" b="-4121"/>
            <a:stretch/>
          </p:blipFill>
          <p:spPr>
            <a:xfrm>
              <a:off x="4457699" y="6258438"/>
              <a:ext cx="3928787" cy="37096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344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8" y="1752600"/>
            <a:ext cx="8024813" cy="372912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083" t="26955"/>
          <a:stretch/>
        </p:blipFill>
        <p:spPr>
          <a:xfrm>
            <a:off x="5196338" y="1392670"/>
            <a:ext cx="2728462" cy="20545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4357" r="2239" b="-4121"/>
          <a:stretch/>
        </p:blipFill>
        <p:spPr>
          <a:xfrm>
            <a:off x="5266267" y="3491868"/>
            <a:ext cx="2562252" cy="24193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43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Labels to the Bar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6448245" cy="2971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505200"/>
            <a:ext cx="3810000" cy="1964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304800" y="29548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5172075" cy="2600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52800"/>
            <a:ext cx="4600575" cy="23717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4718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Labels in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4" y="1471478"/>
            <a:ext cx="7415213" cy="161928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55" y="3395564"/>
            <a:ext cx="7415212" cy="148123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159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TypeScript Language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D3 and SVG Graphics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Data-driven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Enhancing Visuals with Scales and Axes</a:t>
            </a:r>
          </a:p>
          <a:p>
            <a:r>
              <a:rPr lang="en-US" dirty="0"/>
              <a:t>Event Handling and Transitions</a:t>
            </a:r>
          </a:p>
          <a:p>
            <a:r>
              <a:rPr lang="en-US" dirty="0"/>
              <a:t>Using D3 Layouts</a:t>
            </a:r>
          </a:p>
        </p:txBody>
      </p:sp>
    </p:spTree>
    <p:extLst>
      <p:ext uri="{BB962C8B-B14F-4D97-AF65-F5344CB8AC3E}">
        <p14:creationId xmlns:p14="http://schemas.microsoft.com/office/powerpoint/2010/main" val="2985049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Scale and an Axis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Scale</a:t>
            </a:r>
            <a:r>
              <a:rPr lang="en-US" sz="2000" dirty="0"/>
              <a:t> is a function that maps input domain to output range</a:t>
            </a:r>
          </a:p>
          <a:p>
            <a:r>
              <a:rPr lang="en-US" sz="2000" b="1" dirty="0"/>
              <a:t>Axis</a:t>
            </a:r>
            <a:r>
              <a:rPr lang="en-US" sz="2000" dirty="0"/>
              <a:t> is a function used to generate the HTML elements of visual axis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09644"/>
            <a:ext cx="5034662" cy="330510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800102"/>
            <a:ext cx="3733800" cy="179543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482600" y="4419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programming language which compiles into plain JavaScript</a:t>
            </a:r>
          </a:p>
          <a:p>
            <a:r>
              <a:rPr lang="en-US" sz="2000" dirty="0"/>
              <a:t>A superset of JavaScript that adds a strongly-typed dimension</a:t>
            </a:r>
          </a:p>
          <a:p>
            <a:r>
              <a:rPr lang="en-US" sz="2000" dirty="0"/>
              <a:t>It can be compiled into ECMAScript3, ECMAScript3 or ECMAScript 6</a:t>
            </a:r>
          </a:p>
          <a:p>
            <a:r>
              <a:rPr lang="en-US" sz="2000" dirty="0"/>
              <a:t>It runs in any browser, in any host and on any OS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0" y="3429000"/>
            <a:ext cx="7527471" cy="2539388"/>
            <a:chOff x="1219200" y="3352800"/>
            <a:chExt cx="6324600" cy="2133600"/>
          </a:xfrm>
        </p:grpSpPr>
        <p:sp>
          <p:nvSpPr>
            <p:cNvPr id="4" name="Rectangle 3"/>
            <p:cNvSpPr/>
            <p:nvPr/>
          </p:nvSpPr>
          <p:spPr>
            <a:xfrm>
              <a:off x="1219200" y="3352800"/>
              <a:ext cx="2057400" cy="213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product.ts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3429000"/>
              <a:ext cx="2590800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product.js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429000" y="3886200"/>
              <a:ext cx="1447800" cy="838200"/>
            </a:xfrm>
            <a:prstGeom prst="rightArrow">
              <a:avLst>
                <a:gd name="adj1" fmla="val 57045"/>
                <a:gd name="adj2" fmla="val 535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+mj-lt"/>
                </a:rPr>
                <a:t>TypeScript</a:t>
              </a:r>
            </a:p>
            <a:p>
              <a:pPr algn="ctr"/>
              <a:r>
                <a:rPr lang="en-US" sz="1100" b="1" dirty="0">
                  <a:latin typeface="+mj-lt"/>
                </a:rPr>
                <a:t>Compiler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1718" y="3505200"/>
              <a:ext cx="1812450" cy="165546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0" y="3581400"/>
              <a:ext cx="2322000" cy="159726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3470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58089"/>
            <a:ext cx="4725506" cy="399675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858089"/>
            <a:ext cx="2984398" cy="401009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347133" y="516466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update (part 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371600"/>
            <a:ext cx="2878800" cy="3868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98" y="1371600"/>
            <a:ext cx="5133974" cy="3868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152400" y="3810000"/>
            <a:ext cx="39516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9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update (part 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6255488" cy="3711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43" y="1447800"/>
            <a:ext cx="2002090" cy="37196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505757" y="2594138"/>
            <a:ext cx="1727014" cy="20913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4495800"/>
            <a:ext cx="6096000" cy="4572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TypeScript Language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D3 and SVG Graphics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Data-driven Visuals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Enhancing Visuals with Scales and Axes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 Handling and Transitions</a:t>
            </a:r>
          </a:p>
          <a:p>
            <a:r>
              <a:rPr lang="en-US" dirty="0"/>
              <a:t>Using D3 Layouts</a:t>
            </a:r>
          </a:p>
        </p:txBody>
      </p:sp>
    </p:spTree>
    <p:extLst>
      <p:ext uri="{BB962C8B-B14F-4D97-AF65-F5344CB8AC3E}">
        <p14:creationId xmlns:p14="http://schemas.microsoft.com/office/powerpoint/2010/main" val="218790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Mouse Event Handlers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" y="1447800"/>
            <a:ext cx="7250297" cy="4369142"/>
            <a:chOff x="598303" y="1600200"/>
            <a:chExt cx="7012172" cy="42256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303" y="1600200"/>
              <a:ext cx="7001540" cy="130593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075" y="3048000"/>
              <a:ext cx="7010400" cy="2777844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5" name="Striped Right Arrow 4"/>
            <p:cNvSpPr/>
            <p:nvPr/>
          </p:nvSpPr>
          <p:spPr>
            <a:xfrm>
              <a:off x="4267200" y="4470592"/>
              <a:ext cx="800100" cy="38100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mouse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45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D3 Animation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9" y="1600200"/>
            <a:ext cx="7651642" cy="3124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5985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TypeScript Language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D3 and SVG Graphics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Data-driven Visuals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Enhancing Visuals with Scales and Axes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Event Handling and Transitions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D3 Layouts</a:t>
            </a:r>
          </a:p>
        </p:txBody>
      </p:sp>
    </p:spTree>
    <p:extLst>
      <p:ext uri="{BB962C8B-B14F-4D97-AF65-F5344CB8AC3E}">
        <p14:creationId xmlns:p14="http://schemas.microsoft.com/office/powerpoint/2010/main" val="3478562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D3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6871044" cy="37885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85" y="4170914"/>
            <a:ext cx="3477936" cy="238228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149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6035706" cy="2819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676400"/>
            <a:ext cx="2042142" cy="202296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2901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6595967" cy="47683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653739"/>
            <a:ext cx="2141342" cy="2121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4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TypeScript allows you to annotate types</a:t>
            </a:r>
          </a:p>
          <a:p>
            <a:pPr lvl="1"/>
            <a:r>
              <a:rPr lang="en-US" sz="2000" dirty="0"/>
              <a:t>Provides basis for strongly-typed programming</a:t>
            </a:r>
          </a:p>
          <a:p>
            <a:pPr lvl="1"/>
            <a:r>
              <a:rPr lang="en-US" sz="2000" dirty="0"/>
              <a:t>Type annotations used by compiler for type checking</a:t>
            </a:r>
          </a:p>
          <a:p>
            <a:pPr lvl="1"/>
            <a:r>
              <a:rPr lang="en-US" sz="2000" dirty="0"/>
              <a:t>Type annotations are erased at the end of compile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00400"/>
            <a:ext cx="5715000" cy="31369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219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TypeScript Language Primer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D3 and SVG Graphics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Data-driven Visuals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Enhancing Visuals with Scales and Axes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Event Handling and Transitions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D3 Layouts</a:t>
            </a:r>
          </a:p>
        </p:txBody>
      </p:sp>
    </p:spTree>
    <p:extLst>
      <p:ext uri="{BB962C8B-B14F-4D97-AF65-F5344CB8AC3E}">
        <p14:creationId xmlns:p14="http://schemas.microsoft.com/office/powerpoint/2010/main" val="372881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with let versus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latin typeface="Lucida Console" panose="020B0609040504020204" pitchFamily="49" charset="0"/>
              </a:rPr>
              <a:t>var</a:t>
            </a:r>
            <a:r>
              <a:rPr lang="en-US" dirty="0"/>
              <a:t> does not recognize nor honor scope </a:t>
            </a:r>
          </a:p>
          <a:p>
            <a:r>
              <a:rPr lang="en-US" sz="2400" b="1" dirty="0">
                <a:latin typeface="Lucida Console" panose="020B0609040504020204" pitchFamily="49" charset="0"/>
              </a:rPr>
              <a:t>let</a:t>
            </a:r>
            <a:r>
              <a:rPr lang="en-US" dirty="0"/>
              <a:t> will recognize and honor scope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5112312" cy="2590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88" y="5650384"/>
            <a:ext cx="3192423" cy="5833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908988" y="5181600"/>
            <a:ext cx="10668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6430950" cy="34268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64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TypeScript supports arrow function syntax</a:t>
            </a:r>
          </a:p>
          <a:p>
            <a:pPr lvl="1"/>
            <a:r>
              <a:rPr lang="en-US" sz="2000" dirty="0"/>
              <a:t>Concise syntax to define anonymous functions</a:t>
            </a:r>
          </a:p>
          <a:p>
            <a:pPr lvl="1"/>
            <a:r>
              <a:rPr lang="en-US" sz="2000" dirty="0"/>
              <a:t>Can be used to retain this pointer in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6477000" cy="3656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50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supports defining classes</a:t>
            </a:r>
          </a:p>
          <a:p>
            <a:pPr lvl="1"/>
            <a:r>
              <a:rPr lang="en-US" dirty="0"/>
              <a:t>Class defines type for object</a:t>
            </a:r>
          </a:p>
          <a:p>
            <a:pPr lvl="1"/>
            <a:r>
              <a:rPr lang="en-US" dirty="0"/>
              <a:t>Export keyword makes class created across files</a:t>
            </a:r>
          </a:p>
          <a:p>
            <a:pPr lvl="1"/>
            <a:r>
              <a:rPr lang="en-US" dirty="0"/>
              <a:t>Class can be passed as factory function</a:t>
            </a:r>
          </a:p>
          <a:p>
            <a:pPr lvl="1"/>
            <a:r>
              <a:rPr lang="en-US" dirty="0"/>
              <a:t>Default accessibility is public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882" t="17250" b="17250"/>
          <a:stretch/>
        </p:blipFill>
        <p:spPr>
          <a:xfrm>
            <a:off x="1096605" y="3886199"/>
            <a:ext cx="2682240" cy="1676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159" y="3886200"/>
            <a:ext cx="4629497" cy="1676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708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Constructor parameters become fields in class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Client-side code calls constructor using new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15" y="4761978"/>
            <a:ext cx="6361928" cy="1600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15" y="1981200"/>
            <a:ext cx="7599120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1036478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24085</TotalTime>
  <Words>639</Words>
  <Application>Microsoft Office PowerPoint</Application>
  <PresentationFormat>On-screen Show (4:3)</PresentationFormat>
  <Paragraphs>146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Lucida Console</vt:lpstr>
      <vt:lpstr>Wingdings</vt:lpstr>
      <vt:lpstr>CPT_Wave15</vt:lpstr>
      <vt:lpstr>Programming with TypeScript and the D3 Library</vt:lpstr>
      <vt:lpstr>Agenda</vt:lpstr>
      <vt:lpstr>What is TypeScript?</vt:lpstr>
      <vt:lpstr>Type Annotation</vt:lpstr>
      <vt:lpstr>Assignment with let versus var</vt:lpstr>
      <vt:lpstr>Parameter Arrays</vt:lpstr>
      <vt:lpstr>Arrow Function Syntax</vt:lpstr>
      <vt:lpstr>Classes</vt:lpstr>
      <vt:lpstr>Class Constructors</vt:lpstr>
      <vt:lpstr>Interfaces</vt:lpstr>
      <vt:lpstr>TypeScript Definition Files (d.ts)</vt:lpstr>
      <vt:lpstr>Interface-based Design</vt:lpstr>
      <vt:lpstr>Sample Custom Visual using jQuery</vt:lpstr>
      <vt:lpstr>Agenda</vt:lpstr>
      <vt:lpstr>The D3 Library</vt:lpstr>
      <vt:lpstr>SVG Graphics</vt:lpstr>
      <vt:lpstr>Adding d3 and d3 typings files</vt:lpstr>
      <vt:lpstr>Designing a D3 Custom Visual</vt:lpstr>
      <vt:lpstr>Implementing load</vt:lpstr>
      <vt:lpstr>Implementing update</vt:lpstr>
      <vt:lpstr>Agenda</vt:lpstr>
      <vt:lpstr>Designing a D3 Visual with a Bar Chart</vt:lpstr>
      <vt:lpstr>Implementing load</vt:lpstr>
      <vt:lpstr>Implementing update</vt:lpstr>
      <vt:lpstr>Adding Labels to the Bar Chart</vt:lpstr>
      <vt:lpstr>Implementing load</vt:lpstr>
      <vt:lpstr>Generating Labels in update</vt:lpstr>
      <vt:lpstr>Agenda</vt:lpstr>
      <vt:lpstr>Adding a Scale and an Axis</vt:lpstr>
      <vt:lpstr>Implementing load</vt:lpstr>
      <vt:lpstr>Implementing update (part 1)</vt:lpstr>
      <vt:lpstr>Implementing update (part 2)</vt:lpstr>
      <vt:lpstr>Agenda</vt:lpstr>
      <vt:lpstr>Adding Mouse Event Handlers</vt:lpstr>
      <vt:lpstr>Programming D3 Animation</vt:lpstr>
      <vt:lpstr>Agenda</vt:lpstr>
      <vt:lpstr>Using a D3 Layout</vt:lpstr>
      <vt:lpstr>Implementing load</vt:lpstr>
      <vt:lpstr>Implementing Update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TypeScript and the D3 Library</dc:title>
  <dc:creator>Ted Pattison</dc:creator>
  <cp:lastModifiedBy>Ted Pattison</cp:lastModifiedBy>
  <cp:revision>410</cp:revision>
  <dcterms:created xsi:type="dcterms:W3CDTF">2012-04-13T19:17:02Z</dcterms:created>
  <dcterms:modified xsi:type="dcterms:W3CDTF">2017-02-27T03:51:41Z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