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331" r:id="rId6"/>
    <p:sldId id="258" r:id="rId7"/>
    <p:sldId id="259" r:id="rId8"/>
    <p:sldId id="332" r:id="rId9"/>
    <p:sldId id="277" r:id="rId10"/>
    <p:sldId id="260" r:id="rId11"/>
    <p:sldId id="275" r:id="rId12"/>
    <p:sldId id="276" r:id="rId13"/>
    <p:sldId id="264" r:id="rId14"/>
    <p:sldId id="283" r:id="rId15"/>
    <p:sldId id="282" r:id="rId16"/>
    <p:sldId id="261" r:id="rId17"/>
    <p:sldId id="281" r:id="rId18"/>
    <p:sldId id="263" r:id="rId19"/>
    <p:sldId id="278" r:id="rId20"/>
    <p:sldId id="270" r:id="rId21"/>
    <p:sldId id="279" r:id="rId22"/>
    <p:sldId id="268" r:id="rId23"/>
    <p:sldId id="3151" r:id="rId24"/>
    <p:sldId id="266" r:id="rId25"/>
    <p:sldId id="262" r:id="rId26"/>
    <p:sldId id="265" r:id="rId27"/>
    <p:sldId id="280" r:id="rId28"/>
    <p:sldId id="272" r:id="rId29"/>
    <p:sldId id="267"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73068" autoAdjust="0"/>
  </p:normalViewPr>
  <p:slideViewPr>
    <p:cSldViewPr>
      <p:cViewPr varScale="1">
        <p:scale>
          <a:sx n="62" d="100"/>
          <a:sy n="62" d="100"/>
        </p:scale>
        <p:origin x="1493" y="67"/>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provides an introduction to developing custom data connectors using the Power Query SDK. The module explains the motivation for creating custom data connectors and walks through how to get started creating custom data connector projects using Visual Studio and the Power Query SDK. Students will learn how to write shared functions in M that are accessible to queries created in Power BI Desktop. The module explains how to package a custom data connector as well as how to test it using Power BI Desktop. The module discusses how to design a custom data connector for a specific type of authentication such as connecting to a Software-as-a-Service (SaaS) applications using OAuth2. </a:t>
            </a:r>
            <a:r>
              <a:rPr lang="en-US" sz="1200" kern="1200">
                <a:solidFill>
                  <a:schemeClr val="tx1"/>
                </a:solidFill>
                <a:effectLst/>
                <a:latin typeface="+mn-lt"/>
                <a:ea typeface="+mn-ea"/>
                <a:cs typeface="+mn-cs"/>
              </a:rPr>
              <a:t>Along the way, students will learn to develop a custom data connector that authenticates against Azure Active Directory and extracts data by executing queries using the Microsoft Graph API.</a:t>
            </a:r>
            <a:endParaRPr lang="en-US" dirty="0"/>
          </a:p>
        </p:txBody>
      </p:sp>
    </p:spTree>
    <p:extLst>
      <p:ext uri="{BB962C8B-B14F-4D97-AF65-F5344CB8AC3E}">
        <p14:creationId xmlns:p14="http://schemas.microsoft.com/office/powerpoint/2010/main" val="103576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8/29/2019 7:40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59482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3C4DC-F2FA-4905-AB94-9234F331C676}"/>
              </a:ext>
            </a:extLst>
          </p:cNvPr>
          <p:cNvSpPr>
            <a:spLocks noGrp="1"/>
          </p:cNvSpPr>
          <p:nvPr>
            <p:ph type="dt" sz="half" idx="10"/>
          </p:nvPr>
        </p:nvSpPr>
        <p:spPr/>
        <p:txBody>
          <a:bodyPr/>
          <a:lstStyle/>
          <a:p>
            <a:fld id="{43E194D3-6E88-41BF-B6AE-9C9EF80E06BB}" type="datetimeFigureOut">
              <a:rPr lang="en-GB" smtClean="0"/>
              <a:t>29/08/2019</a:t>
            </a:fld>
            <a:endParaRPr lang="en-GB"/>
          </a:p>
        </p:txBody>
      </p:sp>
      <p:sp>
        <p:nvSpPr>
          <p:cNvPr id="3" name="Footer Placeholder 2">
            <a:extLst>
              <a:ext uri="{FF2B5EF4-FFF2-40B4-BE49-F238E27FC236}">
                <a16:creationId xmlns:a16="http://schemas.microsoft.com/office/drawing/2014/main" id="{593F9581-850E-458B-BE87-ECCA57C26F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D03BCC-5D9E-47CF-9F39-7006E61C08F6}"/>
              </a:ext>
            </a:extLst>
          </p:cNvPr>
          <p:cNvSpPr>
            <a:spLocks noGrp="1"/>
          </p:cNvSpPr>
          <p:nvPr>
            <p:ph type="sldNum" sz="quarter" idx="12"/>
          </p:nvPr>
        </p:nvSpPr>
        <p:spPr/>
        <p:txBody>
          <a:bodyPr/>
          <a:lstStyle/>
          <a:p>
            <a:fld id="{02D0476C-2380-43DA-BDA9-9165AFDA782A}" type="slidenum">
              <a:rPr lang="en-GB" smtClean="0"/>
              <a:t>‹#›</a:t>
            </a:fld>
            <a:endParaRPr lang="en-GB"/>
          </a:p>
        </p:txBody>
      </p:sp>
    </p:spTree>
    <p:extLst>
      <p:ext uri="{BB962C8B-B14F-4D97-AF65-F5344CB8AC3E}">
        <p14:creationId xmlns:p14="http://schemas.microsoft.com/office/powerpoint/2010/main" val="112435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07225191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Microsoft/CD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33B8-178B-4B91-9B89-2290306807D4}"/>
              </a:ext>
            </a:extLst>
          </p:cNvPr>
          <p:cNvSpPr>
            <a:spLocks noGrp="1"/>
          </p:cNvSpPr>
          <p:nvPr>
            <p:ph type="ctrTitle"/>
          </p:nvPr>
        </p:nvSpPr>
        <p:spPr/>
        <p:txBody>
          <a:bodyPr/>
          <a:lstStyle/>
          <a:p>
            <a:r>
              <a:rPr lang="en-US" dirty="0"/>
              <a:t>Power BI Dataflows</a:t>
            </a:r>
          </a:p>
        </p:txBody>
      </p:sp>
      <p:sp>
        <p:nvSpPr>
          <p:cNvPr id="3" name="Text Placeholder 2">
            <a:extLst>
              <a:ext uri="{FF2B5EF4-FFF2-40B4-BE49-F238E27FC236}">
                <a16:creationId xmlns:a16="http://schemas.microsoft.com/office/drawing/2014/main" id="{C549DA52-0124-4E62-9ADB-A0F3EC9FA5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8075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F0AD-3612-41FC-BA67-54B06A5AD55B}"/>
              </a:ext>
            </a:extLst>
          </p:cNvPr>
          <p:cNvSpPr>
            <a:spLocks noGrp="1"/>
          </p:cNvSpPr>
          <p:nvPr>
            <p:ph type="title"/>
          </p:nvPr>
        </p:nvSpPr>
        <p:spPr/>
        <p:txBody>
          <a:bodyPr/>
          <a:lstStyle/>
          <a:p>
            <a:r>
              <a:rPr lang="en-GB" dirty="0"/>
              <a:t>Creating dataflows</a:t>
            </a:r>
          </a:p>
        </p:txBody>
      </p:sp>
      <p:sp>
        <p:nvSpPr>
          <p:cNvPr id="3" name="Content Placeholder 2">
            <a:extLst>
              <a:ext uri="{FF2B5EF4-FFF2-40B4-BE49-F238E27FC236}">
                <a16:creationId xmlns:a16="http://schemas.microsoft.com/office/drawing/2014/main" id="{C65A9677-D54C-4F95-A205-856012CB453E}"/>
              </a:ext>
            </a:extLst>
          </p:cNvPr>
          <p:cNvSpPr>
            <a:spLocks noGrp="1"/>
          </p:cNvSpPr>
          <p:nvPr>
            <p:ph idx="1"/>
          </p:nvPr>
        </p:nvSpPr>
        <p:spPr/>
        <p:txBody>
          <a:bodyPr/>
          <a:lstStyle/>
          <a:p>
            <a:r>
              <a:rPr lang="en-GB" dirty="0"/>
              <a:t>Create a dataflow in a workspace</a:t>
            </a:r>
          </a:p>
          <a:p>
            <a:r>
              <a:rPr lang="en-GB" dirty="0"/>
              <a:t>Create entities in the dataflow using Power Query Online</a:t>
            </a:r>
          </a:p>
          <a:p>
            <a:pPr lvl="1"/>
            <a:r>
              <a:rPr lang="en-GB" dirty="0"/>
              <a:t>Copying and pasting M code from Power BI Desktop into a new blank query may be a better idea for now</a:t>
            </a:r>
          </a:p>
          <a:p>
            <a:r>
              <a:rPr lang="en-GB" dirty="0"/>
              <a:t>Save and close</a:t>
            </a:r>
          </a:p>
          <a:p>
            <a:r>
              <a:rPr lang="en-GB" dirty="0"/>
              <a:t>Refresh</a:t>
            </a:r>
          </a:p>
        </p:txBody>
      </p:sp>
    </p:spTree>
    <p:extLst>
      <p:ext uri="{BB962C8B-B14F-4D97-AF65-F5344CB8AC3E}">
        <p14:creationId xmlns:p14="http://schemas.microsoft.com/office/powerpoint/2010/main" val="236619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5A26-0DAC-495D-B0BF-2C9D61B98A17}"/>
              </a:ext>
            </a:extLst>
          </p:cNvPr>
          <p:cNvSpPr>
            <a:spLocks noGrp="1"/>
          </p:cNvSpPr>
          <p:nvPr>
            <p:ph type="title"/>
          </p:nvPr>
        </p:nvSpPr>
        <p:spPr/>
        <p:txBody>
          <a:bodyPr/>
          <a:lstStyle/>
          <a:p>
            <a:r>
              <a:rPr lang="en-GB" dirty="0"/>
              <a:t>Consuming dataflows</a:t>
            </a:r>
          </a:p>
        </p:txBody>
      </p:sp>
      <p:sp>
        <p:nvSpPr>
          <p:cNvPr id="3" name="Content Placeholder 2">
            <a:extLst>
              <a:ext uri="{FF2B5EF4-FFF2-40B4-BE49-F238E27FC236}">
                <a16:creationId xmlns:a16="http://schemas.microsoft.com/office/drawing/2014/main" id="{6484D801-1358-4168-BE95-8F40AF6DAE3F}"/>
              </a:ext>
            </a:extLst>
          </p:cNvPr>
          <p:cNvSpPr>
            <a:spLocks noGrp="1"/>
          </p:cNvSpPr>
          <p:nvPr>
            <p:ph idx="1"/>
          </p:nvPr>
        </p:nvSpPr>
        <p:spPr/>
        <p:txBody>
          <a:bodyPr/>
          <a:lstStyle/>
          <a:p>
            <a:r>
              <a:rPr lang="en-GB" dirty="0"/>
              <a:t>Entities can be consumed in Power BI Desktop by using the “Power BI dataflows” source</a:t>
            </a:r>
          </a:p>
          <a:p>
            <a:r>
              <a:rPr lang="en-GB" dirty="0"/>
              <a:t>You can make your own transformations as normal in the Power Query Editor in Power BI Desktop</a:t>
            </a:r>
          </a:p>
          <a:p>
            <a:r>
              <a:rPr lang="en-GB" dirty="0"/>
              <a:t>Datasets that use entities as a data source can be published to </a:t>
            </a:r>
            <a:r>
              <a:rPr lang="en-GB" b="1" dirty="0"/>
              <a:t>any</a:t>
            </a:r>
            <a:r>
              <a:rPr lang="en-GB" dirty="0"/>
              <a:t> workspace</a:t>
            </a:r>
          </a:p>
          <a:p>
            <a:pPr lvl="1"/>
            <a:r>
              <a:rPr lang="en-GB" dirty="0"/>
              <a:t>Not just the workspace that contains the dataflow</a:t>
            </a:r>
          </a:p>
          <a:p>
            <a:endParaRPr lang="en-GB" dirty="0"/>
          </a:p>
          <a:p>
            <a:endParaRPr lang="en-GB" dirty="0"/>
          </a:p>
        </p:txBody>
      </p:sp>
    </p:spTree>
    <p:extLst>
      <p:ext uri="{BB962C8B-B14F-4D97-AF65-F5344CB8AC3E}">
        <p14:creationId xmlns:p14="http://schemas.microsoft.com/office/powerpoint/2010/main" val="385650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6AB0-E569-46CC-A083-CB061CDA88F0}"/>
              </a:ext>
            </a:extLst>
          </p:cNvPr>
          <p:cNvSpPr>
            <a:spLocks noGrp="1"/>
          </p:cNvSpPr>
          <p:nvPr>
            <p:ph type="title"/>
          </p:nvPr>
        </p:nvSpPr>
        <p:spPr/>
        <p:txBody>
          <a:bodyPr/>
          <a:lstStyle/>
          <a:p>
            <a:r>
              <a:rPr lang="en-GB" dirty="0"/>
              <a:t>Why use dataflows?</a:t>
            </a:r>
          </a:p>
        </p:txBody>
      </p:sp>
      <p:sp>
        <p:nvSpPr>
          <p:cNvPr id="3" name="Content Placeholder 2">
            <a:extLst>
              <a:ext uri="{FF2B5EF4-FFF2-40B4-BE49-F238E27FC236}">
                <a16:creationId xmlns:a16="http://schemas.microsoft.com/office/drawing/2014/main" id="{0B355A26-96CB-4BDB-9E0D-7537C9CF06FF}"/>
              </a:ext>
            </a:extLst>
          </p:cNvPr>
          <p:cNvSpPr>
            <a:spLocks noGrp="1"/>
          </p:cNvSpPr>
          <p:nvPr>
            <p:ph idx="1"/>
          </p:nvPr>
        </p:nvSpPr>
        <p:spPr/>
        <p:txBody>
          <a:bodyPr>
            <a:normAutofit/>
          </a:bodyPr>
          <a:lstStyle/>
          <a:p>
            <a:r>
              <a:rPr lang="en-GB" b="1" dirty="0"/>
              <a:t>Not</a:t>
            </a:r>
            <a:r>
              <a:rPr lang="en-GB" dirty="0"/>
              <a:t> a replacement for a data warehouse, but useful when:</a:t>
            </a:r>
          </a:p>
          <a:p>
            <a:pPr lvl="1"/>
            <a:r>
              <a:rPr lang="en-GB" dirty="0"/>
              <a:t>There is no data warehouse in your organisation</a:t>
            </a:r>
          </a:p>
          <a:p>
            <a:pPr lvl="1"/>
            <a:r>
              <a:rPr lang="en-GB" dirty="0"/>
              <a:t>Data warehouse does not contain the data you need</a:t>
            </a:r>
          </a:p>
          <a:p>
            <a:r>
              <a:rPr lang="en-GB" dirty="0"/>
              <a:t>Reduces overall data refresh time:</a:t>
            </a:r>
          </a:p>
          <a:p>
            <a:pPr lvl="1"/>
            <a:r>
              <a:rPr lang="en-GB" dirty="0"/>
              <a:t>Extracting once and re-using multiple times means you only pay the performance price for the initial slow extract once</a:t>
            </a:r>
          </a:p>
          <a:p>
            <a:pPr lvl="1"/>
            <a:r>
              <a:rPr lang="en-GB" dirty="0"/>
              <a:t>Reading data from a dataflow is fast, probably much faster than extracting data from the original source</a:t>
            </a:r>
          </a:p>
          <a:p>
            <a:pPr lvl="1"/>
            <a:r>
              <a:rPr lang="en-GB" dirty="0"/>
              <a:t>Computed entities may be faster than referencing</a:t>
            </a:r>
          </a:p>
          <a:p>
            <a:endParaRPr lang="en-GB" dirty="0"/>
          </a:p>
          <a:p>
            <a:endParaRPr lang="en-GB" dirty="0"/>
          </a:p>
        </p:txBody>
      </p:sp>
    </p:spTree>
    <p:extLst>
      <p:ext uri="{BB962C8B-B14F-4D97-AF65-F5344CB8AC3E}">
        <p14:creationId xmlns:p14="http://schemas.microsoft.com/office/powerpoint/2010/main" val="223933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6AC0-874D-4231-B3F4-6E1514481F07}"/>
              </a:ext>
            </a:extLst>
          </p:cNvPr>
          <p:cNvSpPr>
            <a:spLocks noGrp="1"/>
          </p:cNvSpPr>
          <p:nvPr>
            <p:ph type="title"/>
          </p:nvPr>
        </p:nvSpPr>
        <p:spPr/>
        <p:txBody>
          <a:bodyPr/>
          <a:lstStyle/>
          <a:p>
            <a:r>
              <a:rPr lang="en-GB" dirty="0"/>
              <a:t>Why use dataflows?</a:t>
            </a:r>
          </a:p>
        </p:txBody>
      </p:sp>
      <p:sp>
        <p:nvSpPr>
          <p:cNvPr id="3" name="Content Placeholder 2">
            <a:extLst>
              <a:ext uri="{FF2B5EF4-FFF2-40B4-BE49-F238E27FC236}">
                <a16:creationId xmlns:a16="http://schemas.microsoft.com/office/drawing/2014/main" id="{D198C6C2-E8EF-43F8-9B77-03FCF64AA369}"/>
              </a:ext>
            </a:extLst>
          </p:cNvPr>
          <p:cNvSpPr>
            <a:spLocks noGrp="1"/>
          </p:cNvSpPr>
          <p:nvPr>
            <p:ph idx="1"/>
          </p:nvPr>
        </p:nvSpPr>
        <p:spPr/>
        <p:txBody>
          <a:bodyPr>
            <a:noAutofit/>
          </a:bodyPr>
          <a:lstStyle/>
          <a:p>
            <a:r>
              <a:rPr lang="en-GB" sz="2400" dirty="0"/>
              <a:t>Reduces load on/number of calls to source system</a:t>
            </a:r>
          </a:p>
          <a:p>
            <a:pPr lvl="1"/>
            <a:r>
              <a:rPr lang="en-GB" sz="2000" dirty="0" err="1"/>
              <a:t>Eg</a:t>
            </a:r>
            <a:r>
              <a:rPr lang="en-GB" sz="2000" dirty="0"/>
              <a:t> when refresh could affect the performance of a line-of-business database</a:t>
            </a:r>
          </a:p>
          <a:p>
            <a:pPr lvl="1"/>
            <a:r>
              <a:rPr lang="en-GB" sz="2000" dirty="0" err="1"/>
              <a:t>Eg</a:t>
            </a:r>
            <a:r>
              <a:rPr lang="en-GB" sz="2000" dirty="0"/>
              <a:t> when there is a limit on the number of calls to an API</a:t>
            </a:r>
          </a:p>
          <a:p>
            <a:r>
              <a:rPr lang="en-GB" sz="2400" dirty="0"/>
              <a:t>More consistency between datasets – less chance that different users will make different decisions when preparing data</a:t>
            </a:r>
          </a:p>
          <a:p>
            <a:r>
              <a:rPr lang="en-GB" sz="2400" dirty="0"/>
              <a:t>Share complex M queries that some users would not be able to write</a:t>
            </a:r>
          </a:p>
          <a:p>
            <a:r>
              <a:rPr lang="en-GB" sz="2400" dirty="0"/>
              <a:t>Share tables that have no source, </a:t>
            </a:r>
            <a:r>
              <a:rPr lang="en-GB" sz="2400" dirty="0" err="1"/>
              <a:t>eg</a:t>
            </a:r>
            <a:r>
              <a:rPr lang="en-GB" sz="2400" dirty="0"/>
              <a:t> Date dimensions generated in M</a:t>
            </a:r>
          </a:p>
          <a:p>
            <a:endParaRPr lang="en-GB" sz="2400" dirty="0"/>
          </a:p>
        </p:txBody>
      </p:sp>
    </p:spTree>
    <p:extLst>
      <p:ext uri="{BB962C8B-B14F-4D97-AF65-F5344CB8AC3E}">
        <p14:creationId xmlns:p14="http://schemas.microsoft.com/office/powerpoint/2010/main" val="8941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AB9B-D4FD-4CE6-9B91-5D9F0CD7EADE}"/>
              </a:ext>
            </a:extLst>
          </p:cNvPr>
          <p:cNvSpPr>
            <a:spLocks noGrp="1"/>
          </p:cNvSpPr>
          <p:nvPr>
            <p:ph type="title"/>
          </p:nvPr>
        </p:nvSpPr>
        <p:spPr/>
        <p:txBody>
          <a:bodyPr/>
          <a:lstStyle/>
          <a:p>
            <a:r>
              <a:rPr lang="en-GB" dirty="0"/>
              <a:t>Linked entities (Premium only)</a:t>
            </a:r>
          </a:p>
        </p:txBody>
      </p:sp>
      <p:sp>
        <p:nvSpPr>
          <p:cNvPr id="3" name="Content Placeholder 2">
            <a:extLst>
              <a:ext uri="{FF2B5EF4-FFF2-40B4-BE49-F238E27FC236}">
                <a16:creationId xmlns:a16="http://schemas.microsoft.com/office/drawing/2014/main" id="{77F84460-5FEA-408E-B7FB-02A67B8A4D0B}"/>
              </a:ext>
            </a:extLst>
          </p:cNvPr>
          <p:cNvSpPr>
            <a:spLocks noGrp="1"/>
          </p:cNvSpPr>
          <p:nvPr>
            <p:ph idx="1"/>
          </p:nvPr>
        </p:nvSpPr>
        <p:spPr/>
        <p:txBody>
          <a:bodyPr>
            <a:noAutofit/>
          </a:bodyPr>
          <a:lstStyle/>
          <a:p>
            <a:r>
              <a:rPr lang="en-GB" sz="2400" dirty="0"/>
              <a:t>Linked entities let you share data between</a:t>
            </a:r>
          </a:p>
          <a:p>
            <a:pPr lvl="1"/>
            <a:r>
              <a:rPr lang="en-GB" sz="2000" dirty="0"/>
              <a:t>Different dataflows in the same Workspace</a:t>
            </a:r>
          </a:p>
          <a:p>
            <a:pPr lvl="1"/>
            <a:r>
              <a:rPr lang="en-GB" sz="2000" dirty="0"/>
              <a:t>Different dataflows in different Workspaces</a:t>
            </a:r>
          </a:p>
          <a:p>
            <a:r>
              <a:rPr lang="en-GB" sz="2400" b="1" dirty="0"/>
              <a:t>Do not</a:t>
            </a:r>
            <a:r>
              <a:rPr lang="en-GB" sz="2400" dirty="0"/>
              <a:t> duplicate data from the source entity</a:t>
            </a:r>
          </a:p>
          <a:p>
            <a:r>
              <a:rPr lang="en-GB" sz="2400" dirty="0"/>
              <a:t>Specifically: use an existing entity in another workspace as a source</a:t>
            </a:r>
          </a:p>
          <a:p>
            <a:pPr lvl="1"/>
            <a:r>
              <a:rPr lang="en-GB" sz="2000" dirty="0"/>
              <a:t>Uses the same M code a dataset uses to get data from an entity</a:t>
            </a:r>
          </a:p>
          <a:p>
            <a:r>
              <a:rPr lang="en-GB" sz="2400" dirty="0"/>
              <a:t>Linked entities are read-only</a:t>
            </a:r>
          </a:p>
          <a:p>
            <a:pPr lvl="1"/>
            <a:r>
              <a:rPr lang="en-GB" sz="2000" dirty="0"/>
              <a:t>If you want to do further transformations you must create a computed entity</a:t>
            </a:r>
          </a:p>
          <a:p>
            <a:r>
              <a:rPr lang="en-GB" sz="2400" dirty="0"/>
              <a:t>Diagram view makes it easy to see usage of linked entities</a:t>
            </a:r>
          </a:p>
          <a:p>
            <a:endParaRPr lang="en-GB" sz="2400" dirty="0"/>
          </a:p>
        </p:txBody>
      </p:sp>
    </p:spTree>
    <p:extLst>
      <p:ext uri="{BB962C8B-B14F-4D97-AF65-F5344CB8AC3E}">
        <p14:creationId xmlns:p14="http://schemas.microsoft.com/office/powerpoint/2010/main" val="300161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F9AFF2B-356D-4F91-84C3-5FE75B5BAB3C}"/>
              </a:ext>
            </a:extLst>
          </p:cNvPr>
          <p:cNvSpPr/>
          <p:nvPr/>
        </p:nvSpPr>
        <p:spPr>
          <a:xfrm>
            <a:off x="6324600" y="3733800"/>
            <a:ext cx="2547594" cy="225776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9" name="Rectangle: Rounded Corners 18">
            <a:extLst>
              <a:ext uri="{FF2B5EF4-FFF2-40B4-BE49-F238E27FC236}">
                <a16:creationId xmlns:a16="http://schemas.microsoft.com/office/drawing/2014/main" id="{CAA3C3C9-F861-40C3-A06E-A7BB54A105B1}"/>
              </a:ext>
            </a:extLst>
          </p:cNvPr>
          <p:cNvSpPr/>
          <p:nvPr/>
        </p:nvSpPr>
        <p:spPr>
          <a:xfrm>
            <a:off x="3342884" y="3733799"/>
            <a:ext cx="1983353" cy="222999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Rectangle: Rounded Corners 1">
            <a:extLst>
              <a:ext uri="{FF2B5EF4-FFF2-40B4-BE49-F238E27FC236}">
                <a16:creationId xmlns:a16="http://schemas.microsoft.com/office/drawing/2014/main" id="{7F64F32F-463B-41EA-8E99-64041A145201}"/>
              </a:ext>
            </a:extLst>
          </p:cNvPr>
          <p:cNvSpPr/>
          <p:nvPr/>
        </p:nvSpPr>
        <p:spPr>
          <a:xfrm>
            <a:off x="3329021" y="1297529"/>
            <a:ext cx="1983353" cy="235611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Cylinder 3">
            <a:extLst>
              <a:ext uri="{FF2B5EF4-FFF2-40B4-BE49-F238E27FC236}">
                <a16:creationId xmlns:a16="http://schemas.microsoft.com/office/drawing/2014/main" id="{044192B5-63FD-4AE4-B08F-C4EEF4199012}"/>
              </a:ext>
            </a:extLst>
          </p:cNvPr>
          <p:cNvSpPr/>
          <p:nvPr/>
        </p:nvSpPr>
        <p:spPr>
          <a:xfrm>
            <a:off x="206085" y="1297529"/>
            <a:ext cx="2170522" cy="4666268"/>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5" name="Arrow: Right 4">
            <a:extLst>
              <a:ext uri="{FF2B5EF4-FFF2-40B4-BE49-F238E27FC236}">
                <a16:creationId xmlns:a16="http://schemas.microsoft.com/office/drawing/2014/main" id="{C289CC0F-BDE3-4CC4-9B64-876D2554DA08}"/>
              </a:ext>
            </a:extLst>
          </p:cNvPr>
          <p:cNvSpPr/>
          <p:nvPr/>
        </p:nvSpPr>
        <p:spPr>
          <a:xfrm>
            <a:off x="2408030" y="2458794"/>
            <a:ext cx="876143"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Rounded Corners 5">
            <a:extLst>
              <a:ext uri="{FF2B5EF4-FFF2-40B4-BE49-F238E27FC236}">
                <a16:creationId xmlns:a16="http://schemas.microsoft.com/office/drawing/2014/main" id="{6A306C9E-640E-4012-AD78-E2BA514081DE}"/>
              </a:ext>
            </a:extLst>
          </p:cNvPr>
          <p:cNvSpPr/>
          <p:nvPr/>
        </p:nvSpPr>
        <p:spPr>
          <a:xfrm>
            <a:off x="6319368" y="1209152"/>
            <a:ext cx="2547594" cy="244448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Cube 6">
            <a:extLst>
              <a:ext uri="{FF2B5EF4-FFF2-40B4-BE49-F238E27FC236}">
                <a16:creationId xmlns:a16="http://schemas.microsoft.com/office/drawing/2014/main" id="{F65B4354-3724-40A4-BCDF-386E46F7A251}"/>
              </a:ext>
            </a:extLst>
          </p:cNvPr>
          <p:cNvSpPr/>
          <p:nvPr/>
        </p:nvSpPr>
        <p:spPr>
          <a:xfrm>
            <a:off x="6400411" y="1326360"/>
            <a:ext cx="2269503" cy="1606682"/>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8" name="Cube 7">
            <a:extLst>
              <a:ext uri="{FF2B5EF4-FFF2-40B4-BE49-F238E27FC236}">
                <a16:creationId xmlns:a16="http://schemas.microsoft.com/office/drawing/2014/main" id="{2378C694-091E-401A-8F01-985700D9A203}"/>
              </a:ext>
            </a:extLst>
          </p:cNvPr>
          <p:cNvSpPr/>
          <p:nvPr/>
        </p:nvSpPr>
        <p:spPr>
          <a:xfrm>
            <a:off x="6423355" y="4178651"/>
            <a:ext cx="2269503" cy="1371981"/>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TextBox 8">
            <a:extLst>
              <a:ext uri="{FF2B5EF4-FFF2-40B4-BE49-F238E27FC236}">
                <a16:creationId xmlns:a16="http://schemas.microsoft.com/office/drawing/2014/main" id="{EB66F8D2-82E2-496B-A373-701463583BBD}"/>
              </a:ext>
            </a:extLst>
          </p:cNvPr>
          <p:cNvSpPr txBox="1"/>
          <p:nvPr/>
        </p:nvSpPr>
        <p:spPr>
          <a:xfrm>
            <a:off x="6777605" y="5963797"/>
            <a:ext cx="1641584" cy="507831"/>
          </a:xfrm>
          <a:prstGeom prst="rect">
            <a:avLst/>
          </a:prstGeom>
          <a:noFill/>
        </p:spPr>
        <p:txBody>
          <a:bodyPr wrap="square" rtlCol="0">
            <a:spAutoFit/>
          </a:bodyPr>
          <a:lstStyle/>
          <a:p>
            <a:r>
              <a:rPr lang="en-GB" sz="1350" dirty="0"/>
              <a:t>Power BI Workspaces</a:t>
            </a:r>
          </a:p>
        </p:txBody>
      </p:sp>
      <p:sp>
        <p:nvSpPr>
          <p:cNvPr id="10" name="TextBox 9">
            <a:extLst>
              <a:ext uri="{FF2B5EF4-FFF2-40B4-BE49-F238E27FC236}">
                <a16:creationId xmlns:a16="http://schemas.microsoft.com/office/drawing/2014/main" id="{93135A9E-F2DE-4B37-8355-3744B9510942}"/>
              </a:ext>
            </a:extLst>
          </p:cNvPr>
          <p:cNvSpPr txBox="1"/>
          <p:nvPr/>
        </p:nvSpPr>
        <p:spPr>
          <a:xfrm>
            <a:off x="810807" y="5963797"/>
            <a:ext cx="1146468" cy="300082"/>
          </a:xfrm>
          <a:prstGeom prst="rect">
            <a:avLst/>
          </a:prstGeom>
          <a:noFill/>
        </p:spPr>
        <p:txBody>
          <a:bodyPr wrap="none" rtlCol="0">
            <a:spAutoFit/>
          </a:bodyPr>
          <a:lstStyle/>
          <a:p>
            <a:r>
              <a:rPr lang="en-GB" sz="1350" dirty="0"/>
              <a:t>Data Source</a:t>
            </a:r>
          </a:p>
        </p:txBody>
      </p:sp>
      <p:sp>
        <p:nvSpPr>
          <p:cNvPr id="11" name="TextBox 10">
            <a:extLst>
              <a:ext uri="{FF2B5EF4-FFF2-40B4-BE49-F238E27FC236}">
                <a16:creationId xmlns:a16="http://schemas.microsoft.com/office/drawing/2014/main" id="{B4255355-7071-4D6D-99F5-DC75D6722EBB}"/>
              </a:ext>
            </a:extLst>
          </p:cNvPr>
          <p:cNvSpPr txBox="1"/>
          <p:nvPr/>
        </p:nvSpPr>
        <p:spPr>
          <a:xfrm>
            <a:off x="6369825" y="2660242"/>
            <a:ext cx="934936" cy="300082"/>
          </a:xfrm>
          <a:prstGeom prst="rect">
            <a:avLst/>
          </a:prstGeom>
          <a:noFill/>
        </p:spPr>
        <p:txBody>
          <a:bodyPr wrap="none" rtlCol="0">
            <a:spAutoFit/>
          </a:bodyPr>
          <a:lstStyle/>
          <a:p>
            <a:r>
              <a:rPr lang="en-GB" sz="1350" dirty="0"/>
              <a:t>Dataset A</a:t>
            </a:r>
          </a:p>
        </p:txBody>
      </p:sp>
      <p:sp>
        <p:nvSpPr>
          <p:cNvPr id="12" name="TextBox 11">
            <a:extLst>
              <a:ext uri="{FF2B5EF4-FFF2-40B4-BE49-F238E27FC236}">
                <a16:creationId xmlns:a16="http://schemas.microsoft.com/office/drawing/2014/main" id="{6B420941-9004-4A9B-B9CE-27795367537B}"/>
              </a:ext>
            </a:extLst>
          </p:cNvPr>
          <p:cNvSpPr txBox="1"/>
          <p:nvPr/>
        </p:nvSpPr>
        <p:spPr>
          <a:xfrm>
            <a:off x="6375837" y="5300288"/>
            <a:ext cx="944489" cy="300082"/>
          </a:xfrm>
          <a:prstGeom prst="rect">
            <a:avLst/>
          </a:prstGeom>
          <a:noFill/>
        </p:spPr>
        <p:txBody>
          <a:bodyPr wrap="none" rtlCol="0">
            <a:spAutoFit/>
          </a:bodyPr>
          <a:lstStyle/>
          <a:p>
            <a:r>
              <a:rPr lang="en-GB" sz="1350" dirty="0"/>
              <a:t>Dataset B</a:t>
            </a:r>
          </a:p>
        </p:txBody>
      </p:sp>
      <p:sp>
        <p:nvSpPr>
          <p:cNvPr id="13" name="Rectangle 12">
            <a:extLst>
              <a:ext uri="{FF2B5EF4-FFF2-40B4-BE49-F238E27FC236}">
                <a16:creationId xmlns:a16="http://schemas.microsoft.com/office/drawing/2014/main" id="{D593DC43-5958-4CC7-8285-40E6B2339726}"/>
              </a:ext>
            </a:extLst>
          </p:cNvPr>
          <p:cNvSpPr/>
          <p:nvPr/>
        </p:nvSpPr>
        <p:spPr>
          <a:xfrm>
            <a:off x="673415" y="2297317"/>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14" name="Rectangle 13">
            <a:extLst>
              <a:ext uri="{FF2B5EF4-FFF2-40B4-BE49-F238E27FC236}">
                <a16:creationId xmlns:a16="http://schemas.microsoft.com/office/drawing/2014/main" id="{B4BEB976-D5D9-4F6B-AFCD-3A2B552ECAE2}"/>
              </a:ext>
            </a:extLst>
          </p:cNvPr>
          <p:cNvSpPr/>
          <p:nvPr/>
        </p:nvSpPr>
        <p:spPr>
          <a:xfrm>
            <a:off x="673415" y="2297317"/>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3" name="TextBox 2">
            <a:extLst>
              <a:ext uri="{FF2B5EF4-FFF2-40B4-BE49-F238E27FC236}">
                <a16:creationId xmlns:a16="http://schemas.microsoft.com/office/drawing/2014/main" id="{D38BF543-B446-4CA7-86F0-AD48A5FD7A9A}"/>
              </a:ext>
            </a:extLst>
          </p:cNvPr>
          <p:cNvSpPr txBox="1"/>
          <p:nvPr/>
        </p:nvSpPr>
        <p:spPr>
          <a:xfrm>
            <a:off x="3555507" y="5948392"/>
            <a:ext cx="1584960" cy="507831"/>
          </a:xfrm>
          <a:prstGeom prst="rect">
            <a:avLst/>
          </a:prstGeom>
          <a:noFill/>
        </p:spPr>
        <p:txBody>
          <a:bodyPr wrap="square" rtlCol="0">
            <a:spAutoFit/>
          </a:bodyPr>
          <a:lstStyle/>
          <a:p>
            <a:r>
              <a:rPr lang="en-GB" sz="1350" dirty="0"/>
              <a:t>Power BI Dataflows</a:t>
            </a:r>
          </a:p>
        </p:txBody>
      </p:sp>
      <p:sp>
        <p:nvSpPr>
          <p:cNvPr id="16" name="Arrow: Right 15">
            <a:extLst>
              <a:ext uri="{FF2B5EF4-FFF2-40B4-BE49-F238E27FC236}">
                <a16:creationId xmlns:a16="http://schemas.microsoft.com/office/drawing/2014/main" id="{A57A3059-5C7C-4EE7-B3FD-0B7BBAAAE4C6}"/>
              </a:ext>
            </a:extLst>
          </p:cNvPr>
          <p:cNvSpPr/>
          <p:nvPr/>
        </p:nvSpPr>
        <p:spPr>
          <a:xfrm>
            <a:off x="5430523" y="1861370"/>
            <a:ext cx="876143" cy="119484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a:extLst>
              <a:ext uri="{FF2B5EF4-FFF2-40B4-BE49-F238E27FC236}">
                <a16:creationId xmlns:a16="http://schemas.microsoft.com/office/drawing/2014/main" id="{1D2DB229-7EF9-42A3-AEE0-3D43ED551E4F}"/>
              </a:ext>
            </a:extLst>
          </p:cNvPr>
          <p:cNvSpPr/>
          <p:nvPr/>
        </p:nvSpPr>
        <p:spPr>
          <a:xfrm>
            <a:off x="3690983" y="4635623"/>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Linked Entity X</a:t>
            </a:r>
          </a:p>
        </p:txBody>
      </p:sp>
      <p:sp>
        <p:nvSpPr>
          <p:cNvPr id="18" name="Rectangle 17">
            <a:extLst>
              <a:ext uri="{FF2B5EF4-FFF2-40B4-BE49-F238E27FC236}">
                <a16:creationId xmlns:a16="http://schemas.microsoft.com/office/drawing/2014/main" id="{F4F12004-6C70-4333-844C-42FDB6A591C8}"/>
              </a:ext>
            </a:extLst>
          </p:cNvPr>
          <p:cNvSpPr/>
          <p:nvPr/>
        </p:nvSpPr>
        <p:spPr>
          <a:xfrm>
            <a:off x="3690983" y="1922601"/>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X</a:t>
            </a:r>
          </a:p>
        </p:txBody>
      </p:sp>
      <p:sp>
        <p:nvSpPr>
          <p:cNvPr id="21" name="Arrow: Right 20">
            <a:extLst>
              <a:ext uri="{FF2B5EF4-FFF2-40B4-BE49-F238E27FC236}">
                <a16:creationId xmlns:a16="http://schemas.microsoft.com/office/drawing/2014/main" id="{F4D67D87-3721-4035-8E63-726B670F111B}"/>
              </a:ext>
            </a:extLst>
          </p:cNvPr>
          <p:cNvSpPr/>
          <p:nvPr/>
        </p:nvSpPr>
        <p:spPr>
          <a:xfrm>
            <a:off x="5398410" y="4105440"/>
            <a:ext cx="876143" cy="119484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2" name="Straight Arrow Connector 21">
            <a:extLst>
              <a:ext uri="{FF2B5EF4-FFF2-40B4-BE49-F238E27FC236}">
                <a16:creationId xmlns:a16="http://schemas.microsoft.com/office/drawing/2014/main" id="{E2EF42B9-59AF-497F-8525-985AEE3B5B39}"/>
              </a:ext>
            </a:extLst>
          </p:cNvPr>
          <p:cNvCxnSpPr>
            <a:stCxn id="18" idx="2"/>
          </p:cNvCxnSpPr>
          <p:nvPr/>
        </p:nvCxnSpPr>
        <p:spPr>
          <a:xfrm>
            <a:off x="4320698" y="2672031"/>
            <a:ext cx="0" cy="19635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3A768EC0-BCC9-49AD-8E67-04C249C3360F}"/>
              </a:ext>
            </a:extLst>
          </p:cNvPr>
          <p:cNvSpPr/>
          <p:nvPr/>
        </p:nvSpPr>
        <p:spPr>
          <a:xfrm>
            <a:off x="3690983" y="1928425"/>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X</a:t>
            </a:r>
          </a:p>
        </p:txBody>
      </p:sp>
      <p:sp>
        <p:nvSpPr>
          <p:cNvPr id="24" name="Rectangle 23">
            <a:extLst>
              <a:ext uri="{FF2B5EF4-FFF2-40B4-BE49-F238E27FC236}">
                <a16:creationId xmlns:a16="http://schemas.microsoft.com/office/drawing/2014/main" id="{4E3261AE-510F-4342-8889-74598E33E73B}"/>
              </a:ext>
            </a:extLst>
          </p:cNvPr>
          <p:cNvSpPr/>
          <p:nvPr/>
        </p:nvSpPr>
        <p:spPr>
          <a:xfrm>
            <a:off x="3690983" y="4635623"/>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Linked Entity X</a:t>
            </a:r>
          </a:p>
        </p:txBody>
      </p:sp>
    </p:spTree>
    <p:extLst>
      <p:ext uri="{BB962C8B-B14F-4D97-AF65-F5344CB8AC3E}">
        <p14:creationId xmlns:p14="http://schemas.microsoft.com/office/powerpoint/2010/main" val="341792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25E-6 -3.7037E-7 C 0.04167 -3.7037E-7 -0.03372 0.17801 0.01992 0.19306 C 0.0737 0.20857 0.32318 0.03472 0.32318 0.09028 C 0.32318 0.13218 0.32748 -0.12083 0.33112 -0.06991 " pathEditMode="relative" rAng="0" ptsTypes="AAAA">
                                      <p:cBhvr>
                                        <p:cTn id="6" dur="2000" fill="hold"/>
                                        <p:tgtEl>
                                          <p:spTgt spid="14"/>
                                        </p:tgtEl>
                                        <p:attrNameLst>
                                          <p:attrName>ppt_x</p:attrName>
                                          <p:attrName>ppt_y</p:attrName>
                                        </p:attrNameLst>
                                      </p:cBhvr>
                                      <p:rCtr x="16549" y="5880"/>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35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4000"/>
                            </p:stCondLst>
                            <p:childTnLst>
                              <p:par>
                                <p:cTn id="24" presetID="10" presetClass="entr" presetSubtype="0" fill="hold" grpId="1"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par>
                          <p:cTn id="27" fill="hold">
                            <p:stCondLst>
                              <p:cond delay="4500"/>
                            </p:stCondLst>
                            <p:childTnLst>
                              <p:par>
                                <p:cTn id="28" presetID="42" presetClass="path" presetSubtype="0" accel="50000" decel="50000" fill="hold" grpId="0" nodeType="afterEffect">
                                  <p:stCondLst>
                                    <p:cond delay="0"/>
                                  </p:stCondLst>
                                  <p:childTnLst>
                                    <p:animMotion origin="layout" path="M -1.25E-6 1.48148E-6 L 0.33047 -0.00093 " pathEditMode="relative" rAng="0" ptsTypes="AA">
                                      <p:cBhvr>
                                        <p:cTn id="29" dur="2000" fill="hold"/>
                                        <p:tgtEl>
                                          <p:spTgt spid="23"/>
                                        </p:tgtEl>
                                        <p:attrNameLst>
                                          <p:attrName>ppt_x</p:attrName>
                                          <p:attrName>ppt_y</p:attrName>
                                        </p:attrNameLst>
                                      </p:cBhvr>
                                      <p:rCtr x="16523" y="-46"/>
                                    </p:animMotion>
                                  </p:childTnLst>
                                </p:cTn>
                              </p:par>
                            </p:childTnLst>
                          </p:cTn>
                        </p:par>
                        <p:par>
                          <p:cTn id="30" fill="hold">
                            <p:stCondLst>
                              <p:cond delay="6500"/>
                            </p:stCondLst>
                            <p:childTnLst>
                              <p:par>
                                <p:cTn id="31" presetID="10" presetClass="entr" presetSubtype="0" fill="hold" grpId="1"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7000"/>
                            </p:stCondLst>
                            <p:childTnLst>
                              <p:par>
                                <p:cTn id="35" presetID="42" presetClass="path" presetSubtype="0" accel="50000" decel="50000" fill="hold" grpId="0" nodeType="afterEffect">
                                  <p:stCondLst>
                                    <p:cond delay="0"/>
                                  </p:stCondLst>
                                  <p:childTnLst>
                                    <p:animMotion origin="layout" path="M -1.25E-6 2.59259E-6 L 0.33138 -0.0044 " pathEditMode="relative" rAng="0" ptsTypes="AA">
                                      <p:cBhvr>
                                        <p:cTn id="36" dur="2000" fill="hold"/>
                                        <p:tgtEl>
                                          <p:spTgt spid="24"/>
                                        </p:tgtEl>
                                        <p:attrNameLst>
                                          <p:attrName>ppt_x</p:attrName>
                                          <p:attrName>ppt_y</p:attrName>
                                        </p:attrNameLst>
                                      </p:cBhvr>
                                      <p:rCtr x="1656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8" grpId="0" animBg="1"/>
      <p:bldP spid="23" grpId="0" animBg="1"/>
      <p:bldP spid="23" grpId="1" animBg="1"/>
      <p:bldP spid="24" grpId="0" animBg="1"/>
      <p:bldP spid="2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5B0D-25EB-49C1-A49B-031FC7BC00CE}"/>
              </a:ext>
            </a:extLst>
          </p:cNvPr>
          <p:cNvSpPr>
            <a:spLocks noGrp="1"/>
          </p:cNvSpPr>
          <p:nvPr>
            <p:ph type="title"/>
          </p:nvPr>
        </p:nvSpPr>
        <p:spPr/>
        <p:txBody>
          <a:bodyPr/>
          <a:lstStyle/>
          <a:p>
            <a:r>
              <a:rPr lang="en-GB" dirty="0"/>
              <a:t>Computed Entities</a:t>
            </a:r>
          </a:p>
        </p:txBody>
      </p:sp>
      <p:sp>
        <p:nvSpPr>
          <p:cNvPr id="3" name="Content Placeholder 2">
            <a:extLst>
              <a:ext uri="{FF2B5EF4-FFF2-40B4-BE49-F238E27FC236}">
                <a16:creationId xmlns:a16="http://schemas.microsoft.com/office/drawing/2014/main" id="{22F037B9-F01B-4CFF-BF9B-5329413D5901}"/>
              </a:ext>
            </a:extLst>
          </p:cNvPr>
          <p:cNvSpPr>
            <a:spLocks noGrp="1"/>
          </p:cNvSpPr>
          <p:nvPr>
            <p:ph idx="1"/>
          </p:nvPr>
        </p:nvSpPr>
        <p:spPr/>
        <p:txBody>
          <a:bodyPr>
            <a:noAutofit/>
          </a:bodyPr>
          <a:lstStyle/>
          <a:p>
            <a:r>
              <a:rPr lang="en-GB" sz="2400" dirty="0"/>
              <a:t>Computed entities let entities use other entities as data sources</a:t>
            </a:r>
          </a:p>
          <a:p>
            <a:r>
              <a:rPr lang="en-GB" sz="2400" dirty="0"/>
              <a:t>A bit like referencing – but uses the persisted output of the source entity as the input</a:t>
            </a:r>
          </a:p>
          <a:p>
            <a:pPr lvl="1"/>
            <a:r>
              <a:rPr lang="en-GB" sz="2000" dirty="0"/>
              <a:t>Referencing is still possible between Entities in the same Dataflow – just turn off the “Enable load” option</a:t>
            </a:r>
          </a:p>
          <a:p>
            <a:r>
              <a:rPr lang="en-GB" sz="2400" dirty="0"/>
              <a:t>Useful if:</a:t>
            </a:r>
          </a:p>
          <a:p>
            <a:pPr lvl="1"/>
            <a:r>
              <a:rPr lang="en-GB" sz="2000" dirty="0"/>
              <a:t>You are creating multiple entities within a dataflow from the same raw data, and don’t want to get data from the original data source more than once</a:t>
            </a:r>
          </a:p>
          <a:p>
            <a:pPr lvl="1"/>
            <a:r>
              <a:rPr lang="en-GB" sz="2000" dirty="0"/>
              <a:t>You are hitting problems as a result of the Power Query engine’s habit of requesting data multiple times during a single query execution</a:t>
            </a:r>
          </a:p>
          <a:p>
            <a:endParaRPr lang="en-GB" sz="2400" dirty="0"/>
          </a:p>
          <a:p>
            <a:endParaRPr lang="en-GB" sz="2400" dirty="0"/>
          </a:p>
        </p:txBody>
      </p:sp>
    </p:spTree>
    <p:extLst>
      <p:ext uri="{BB962C8B-B14F-4D97-AF65-F5344CB8AC3E}">
        <p14:creationId xmlns:p14="http://schemas.microsoft.com/office/powerpoint/2010/main" val="379239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64F32F-463B-41EA-8E99-64041A145201}"/>
              </a:ext>
            </a:extLst>
          </p:cNvPr>
          <p:cNvSpPr/>
          <p:nvPr/>
        </p:nvSpPr>
        <p:spPr>
          <a:xfrm>
            <a:off x="3333216" y="1277332"/>
            <a:ext cx="1983353" cy="45224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Cylinder 3">
            <a:extLst>
              <a:ext uri="{FF2B5EF4-FFF2-40B4-BE49-F238E27FC236}">
                <a16:creationId xmlns:a16="http://schemas.microsoft.com/office/drawing/2014/main" id="{044192B5-63FD-4AE4-B08F-C4EEF4199012}"/>
              </a:ext>
            </a:extLst>
          </p:cNvPr>
          <p:cNvSpPr/>
          <p:nvPr/>
        </p:nvSpPr>
        <p:spPr>
          <a:xfrm>
            <a:off x="210280" y="1277332"/>
            <a:ext cx="2170522" cy="4666268"/>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5" name="Arrow: Right 4">
            <a:extLst>
              <a:ext uri="{FF2B5EF4-FFF2-40B4-BE49-F238E27FC236}">
                <a16:creationId xmlns:a16="http://schemas.microsoft.com/office/drawing/2014/main" id="{C289CC0F-BDE3-4CC4-9B64-876D2554DA08}"/>
              </a:ext>
            </a:extLst>
          </p:cNvPr>
          <p:cNvSpPr/>
          <p:nvPr/>
        </p:nvSpPr>
        <p:spPr>
          <a:xfrm>
            <a:off x="2412225" y="2438597"/>
            <a:ext cx="876143"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Rounded Corners 5">
            <a:extLst>
              <a:ext uri="{FF2B5EF4-FFF2-40B4-BE49-F238E27FC236}">
                <a16:creationId xmlns:a16="http://schemas.microsoft.com/office/drawing/2014/main" id="{6A306C9E-640E-4012-AD78-E2BA514081DE}"/>
              </a:ext>
            </a:extLst>
          </p:cNvPr>
          <p:cNvSpPr/>
          <p:nvPr/>
        </p:nvSpPr>
        <p:spPr>
          <a:xfrm>
            <a:off x="6310137" y="1277332"/>
            <a:ext cx="2547594" cy="47546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Cube 6">
            <a:extLst>
              <a:ext uri="{FF2B5EF4-FFF2-40B4-BE49-F238E27FC236}">
                <a16:creationId xmlns:a16="http://schemas.microsoft.com/office/drawing/2014/main" id="{F65B4354-3724-40A4-BCDF-386E46F7A251}"/>
              </a:ext>
            </a:extLst>
          </p:cNvPr>
          <p:cNvSpPr/>
          <p:nvPr/>
        </p:nvSpPr>
        <p:spPr>
          <a:xfrm>
            <a:off x="6462608" y="2351104"/>
            <a:ext cx="2269503" cy="2564680"/>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TextBox 8">
            <a:extLst>
              <a:ext uri="{FF2B5EF4-FFF2-40B4-BE49-F238E27FC236}">
                <a16:creationId xmlns:a16="http://schemas.microsoft.com/office/drawing/2014/main" id="{EB66F8D2-82E2-496B-A373-701463583BBD}"/>
              </a:ext>
            </a:extLst>
          </p:cNvPr>
          <p:cNvSpPr txBox="1"/>
          <p:nvPr/>
        </p:nvSpPr>
        <p:spPr>
          <a:xfrm>
            <a:off x="6781800" y="5943600"/>
            <a:ext cx="1641584" cy="507831"/>
          </a:xfrm>
          <a:prstGeom prst="rect">
            <a:avLst/>
          </a:prstGeom>
          <a:noFill/>
        </p:spPr>
        <p:txBody>
          <a:bodyPr wrap="square" rtlCol="0">
            <a:spAutoFit/>
          </a:bodyPr>
          <a:lstStyle/>
          <a:p>
            <a:r>
              <a:rPr lang="en-GB" sz="1350" dirty="0"/>
              <a:t>Power BI Workspace</a:t>
            </a:r>
          </a:p>
        </p:txBody>
      </p:sp>
      <p:sp>
        <p:nvSpPr>
          <p:cNvPr id="10" name="TextBox 9">
            <a:extLst>
              <a:ext uri="{FF2B5EF4-FFF2-40B4-BE49-F238E27FC236}">
                <a16:creationId xmlns:a16="http://schemas.microsoft.com/office/drawing/2014/main" id="{93135A9E-F2DE-4B37-8355-3744B9510942}"/>
              </a:ext>
            </a:extLst>
          </p:cNvPr>
          <p:cNvSpPr txBox="1"/>
          <p:nvPr/>
        </p:nvSpPr>
        <p:spPr>
          <a:xfrm>
            <a:off x="815002" y="5943600"/>
            <a:ext cx="1146468" cy="300082"/>
          </a:xfrm>
          <a:prstGeom prst="rect">
            <a:avLst/>
          </a:prstGeom>
          <a:noFill/>
        </p:spPr>
        <p:txBody>
          <a:bodyPr wrap="none" rtlCol="0">
            <a:spAutoFit/>
          </a:bodyPr>
          <a:lstStyle/>
          <a:p>
            <a:r>
              <a:rPr lang="en-GB" sz="1350" dirty="0"/>
              <a:t>Data Source</a:t>
            </a:r>
          </a:p>
        </p:txBody>
      </p:sp>
      <p:sp>
        <p:nvSpPr>
          <p:cNvPr id="11" name="TextBox 10">
            <a:extLst>
              <a:ext uri="{FF2B5EF4-FFF2-40B4-BE49-F238E27FC236}">
                <a16:creationId xmlns:a16="http://schemas.microsoft.com/office/drawing/2014/main" id="{B4255355-7071-4D6D-99F5-DC75D6722EBB}"/>
              </a:ext>
            </a:extLst>
          </p:cNvPr>
          <p:cNvSpPr txBox="1"/>
          <p:nvPr/>
        </p:nvSpPr>
        <p:spPr>
          <a:xfrm>
            <a:off x="6601339" y="2958118"/>
            <a:ext cx="934936" cy="300082"/>
          </a:xfrm>
          <a:prstGeom prst="rect">
            <a:avLst/>
          </a:prstGeom>
          <a:noFill/>
        </p:spPr>
        <p:txBody>
          <a:bodyPr wrap="none" rtlCol="0">
            <a:spAutoFit/>
          </a:bodyPr>
          <a:lstStyle/>
          <a:p>
            <a:r>
              <a:rPr lang="en-GB" sz="1350" dirty="0"/>
              <a:t>Dataset A</a:t>
            </a:r>
          </a:p>
        </p:txBody>
      </p:sp>
      <p:sp>
        <p:nvSpPr>
          <p:cNvPr id="13" name="Rectangle 12">
            <a:extLst>
              <a:ext uri="{FF2B5EF4-FFF2-40B4-BE49-F238E27FC236}">
                <a16:creationId xmlns:a16="http://schemas.microsoft.com/office/drawing/2014/main" id="{D593DC43-5958-4CC7-8285-40E6B2339726}"/>
              </a:ext>
            </a:extLst>
          </p:cNvPr>
          <p:cNvSpPr/>
          <p:nvPr/>
        </p:nvSpPr>
        <p:spPr>
          <a:xfrm>
            <a:off x="677610" y="2277120"/>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14" name="Rectangle 13">
            <a:extLst>
              <a:ext uri="{FF2B5EF4-FFF2-40B4-BE49-F238E27FC236}">
                <a16:creationId xmlns:a16="http://schemas.microsoft.com/office/drawing/2014/main" id="{B4BEB976-D5D9-4F6B-AFCD-3A2B552ECAE2}"/>
              </a:ext>
            </a:extLst>
          </p:cNvPr>
          <p:cNvSpPr/>
          <p:nvPr/>
        </p:nvSpPr>
        <p:spPr>
          <a:xfrm>
            <a:off x="677610" y="2277120"/>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3" name="TextBox 2">
            <a:extLst>
              <a:ext uri="{FF2B5EF4-FFF2-40B4-BE49-F238E27FC236}">
                <a16:creationId xmlns:a16="http://schemas.microsoft.com/office/drawing/2014/main" id="{D38BF543-B446-4CA7-86F0-AD48A5FD7A9A}"/>
              </a:ext>
            </a:extLst>
          </p:cNvPr>
          <p:cNvSpPr txBox="1"/>
          <p:nvPr/>
        </p:nvSpPr>
        <p:spPr>
          <a:xfrm>
            <a:off x="3559702" y="5928195"/>
            <a:ext cx="1584960" cy="507831"/>
          </a:xfrm>
          <a:prstGeom prst="rect">
            <a:avLst/>
          </a:prstGeom>
          <a:noFill/>
        </p:spPr>
        <p:txBody>
          <a:bodyPr wrap="square" rtlCol="0">
            <a:spAutoFit/>
          </a:bodyPr>
          <a:lstStyle/>
          <a:p>
            <a:r>
              <a:rPr lang="en-GB" sz="1350" dirty="0"/>
              <a:t>Power BI Dataflow</a:t>
            </a:r>
          </a:p>
        </p:txBody>
      </p:sp>
      <p:sp>
        <p:nvSpPr>
          <p:cNvPr id="16" name="Arrow: Right 15">
            <a:extLst>
              <a:ext uri="{FF2B5EF4-FFF2-40B4-BE49-F238E27FC236}">
                <a16:creationId xmlns:a16="http://schemas.microsoft.com/office/drawing/2014/main" id="{A57A3059-5C7C-4EE7-B3FD-0B7BBAAAE4C6}"/>
              </a:ext>
            </a:extLst>
          </p:cNvPr>
          <p:cNvSpPr/>
          <p:nvPr/>
        </p:nvSpPr>
        <p:spPr>
          <a:xfrm>
            <a:off x="5375282" y="2438597"/>
            <a:ext cx="876143"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a:extLst>
              <a:ext uri="{FF2B5EF4-FFF2-40B4-BE49-F238E27FC236}">
                <a16:creationId xmlns:a16="http://schemas.microsoft.com/office/drawing/2014/main" id="{1D2DB229-7EF9-42A3-AEE0-3D43ED551E4F}"/>
              </a:ext>
            </a:extLst>
          </p:cNvPr>
          <p:cNvSpPr/>
          <p:nvPr/>
        </p:nvSpPr>
        <p:spPr>
          <a:xfrm>
            <a:off x="3665647" y="3235118"/>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X</a:t>
            </a:r>
          </a:p>
        </p:txBody>
      </p:sp>
      <p:sp>
        <p:nvSpPr>
          <p:cNvPr id="19" name="Rectangle 18">
            <a:extLst>
              <a:ext uri="{FF2B5EF4-FFF2-40B4-BE49-F238E27FC236}">
                <a16:creationId xmlns:a16="http://schemas.microsoft.com/office/drawing/2014/main" id="{E9D1B1C2-589D-48F0-855F-046FEB4C27B7}"/>
              </a:ext>
            </a:extLst>
          </p:cNvPr>
          <p:cNvSpPr/>
          <p:nvPr/>
        </p:nvSpPr>
        <p:spPr>
          <a:xfrm>
            <a:off x="3674069" y="4517458"/>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Y</a:t>
            </a:r>
          </a:p>
        </p:txBody>
      </p:sp>
      <p:cxnSp>
        <p:nvCxnSpPr>
          <p:cNvPr id="20" name="Straight Arrow Connector 19">
            <a:extLst>
              <a:ext uri="{FF2B5EF4-FFF2-40B4-BE49-F238E27FC236}">
                <a16:creationId xmlns:a16="http://schemas.microsoft.com/office/drawing/2014/main" id="{BBA81147-DFD4-43B6-9E11-99E9C361A3D7}"/>
              </a:ext>
            </a:extLst>
          </p:cNvPr>
          <p:cNvCxnSpPr>
            <a:stCxn id="17" idx="2"/>
          </p:cNvCxnSpPr>
          <p:nvPr/>
        </p:nvCxnSpPr>
        <p:spPr>
          <a:xfrm>
            <a:off x="4295362" y="3984548"/>
            <a:ext cx="0" cy="53291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E705410C-08D8-4F83-8640-919E0918CBDC}"/>
              </a:ext>
            </a:extLst>
          </p:cNvPr>
          <p:cNvSpPr/>
          <p:nvPr/>
        </p:nvSpPr>
        <p:spPr>
          <a:xfrm>
            <a:off x="3674069" y="4517458"/>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Y</a:t>
            </a:r>
          </a:p>
        </p:txBody>
      </p:sp>
    </p:spTree>
    <p:extLst>
      <p:ext uri="{BB962C8B-B14F-4D97-AF65-F5344CB8AC3E}">
        <p14:creationId xmlns:p14="http://schemas.microsoft.com/office/powerpoint/2010/main" val="251776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22222E-6 C 0.05365 2.22222E-6 -0.00872 0.15416 -0.00703 0.17824 C 0.04701 0.20926 0.25886 0.17801 0.32448 0.18611 " pathEditMode="relative" rAng="0" ptsTypes="AAA">
                                      <p:cBhvr>
                                        <p:cTn id="6" dur="2000" fill="hold"/>
                                        <p:tgtEl>
                                          <p:spTgt spid="14"/>
                                        </p:tgtEl>
                                        <p:attrNameLst>
                                          <p:attrName>ppt_x</p:attrName>
                                          <p:attrName>ppt_y</p:attrName>
                                        </p:attrNameLst>
                                      </p:cBhvr>
                                      <p:rCtr x="15872" y="9606"/>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3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4000"/>
                            </p:stCondLst>
                            <p:childTnLst>
                              <p:par>
                                <p:cTn id="27" presetID="50" presetClass="path" presetSubtype="0" accel="50000" decel="50000" fill="hold" grpId="1" nodeType="afterEffect">
                                  <p:stCondLst>
                                    <p:cond delay="0"/>
                                  </p:stCondLst>
                                  <p:childTnLst>
                                    <p:animMotion origin="layout" path="M 2.5E-6 4.07407E-6 L 0.16393 4.07407E-6 C 0.23724 4.07407E-6 0.32786 -0.06042 0.32786 -0.10926 L 0.32786 -0.21852 " pathEditMode="relative" rAng="0" ptsTypes="AAAA">
                                      <p:cBhvr>
                                        <p:cTn id="28" dur="2000" fill="hold"/>
                                        <p:tgtEl>
                                          <p:spTgt spid="19"/>
                                        </p:tgtEl>
                                        <p:attrNameLst>
                                          <p:attrName>ppt_x</p:attrName>
                                          <p:attrName>ppt_y</p:attrName>
                                        </p:attrNameLst>
                                      </p:cBhvr>
                                      <p:rCtr x="16393" y="-10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9" grpId="0" animBg="1"/>
      <p:bldP spid="19"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60D0-C4F7-451E-878F-89D1DFE8DDD7}"/>
              </a:ext>
            </a:extLst>
          </p:cNvPr>
          <p:cNvSpPr>
            <a:spLocks noGrp="1"/>
          </p:cNvSpPr>
          <p:nvPr>
            <p:ph type="title"/>
          </p:nvPr>
        </p:nvSpPr>
        <p:spPr/>
        <p:txBody>
          <a:bodyPr/>
          <a:lstStyle/>
          <a:p>
            <a:r>
              <a:rPr lang="en-GB" dirty="0"/>
              <a:t>Refresh</a:t>
            </a:r>
          </a:p>
        </p:txBody>
      </p:sp>
      <p:sp>
        <p:nvSpPr>
          <p:cNvPr id="3" name="Content Placeholder 2">
            <a:extLst>
              <a:ext uri="{FF2B5EF4-FFF2-40B4-BE49-F238E27FC236}">
                <a16:creationId xmlns:a16="http://schemas.microsoft.com/office/drawing/2014/main" id="{45A190C0-763A-415B-AE04-FFE63F8D7DD7}"/>
              </a:ext>
            </a:extLst>
          </p:cNvPr>
          <p:cNvSpPr>
            <a:spLocks noGrp="1"/>
          </p:cNvSpPr>
          <p:nvPr>
            <p:ph idx="1"/>
          </p:nvPr>
        </p:nvSpPr>
        <p:spPr/>
        <p:txBody>
          <a:bodyPr>
            <a:noAutofit/>
          </a:bodyPr>
          <a:lstStyle/>
          <a:p>
            <a:r>
              <a:rPr lang="en-GB" sz="2400" dirty="0"/>
              <a:t>Dataflows can be refreshed manually or on a schedule</a:t>
            </a:r>
          </a:p>
          <a:p>
            <a:r>
              <a:rPr lang="en-GB" sz="2400" dirty="0"/>
              <a:t>Entities in dataflows stored in a Premium capacity can use incremental refresh</a:t>
            </a:r>
          </a:p>
          <a:p>
            <a:pPr lvl="1"/>
            <a:r>
              <a:rPr lang="en-GB" sz="2000" dirty="0"/>
              <a:t>Great for data warehouse style refresh scenarios</a:t>
            </a:r>
          </a:p>
          <a:p>
            <a:pPr lvl="1"/>
            <a:r>
              <a:rPr lang="en-GB" sz="2000" dirty="0"/>
              <a:t>But how do I just add new data onto my existing data…?</a:t>
            </a:r>
          </a:p>
          <a:p>
            <a:r>
              <a:rPr lang="en-GB" sz="2400" dirty="0"/>
              <a:t>Linked entities in the same workspace are automatically refreshed when the source dataflow is refreshed</a:t>
            </a:r>
          </a:p>
          <a:p>
            <a:r>
              <a:rPr lang="en-GB" sz="2400" dirty="0"/>
              <a:t>Linked entities in different workspaces are not automatically refreshed when the source dataflow is refreshed</a:t>
            </a:r>
          </a:p>
          <a:p>
            <a:endParaRPr lang="en-GB" sz="2400" dirty="0"/>
          </a:p>
        </p:txBody>
      </p:sp>
    </p:spTree>
    <p:extLst>
      <p:ext uri="{BB962C8B-B14F-4D97-AF65-F5344CB8AC3E}">
        <p14:creationId xmlns:p14="http://schemas.microsoft.com/office/powerpoint/2010/main" val="100927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0724C9-0C8B-4025-9F43-7F77027FBC91}"/>
              </a:ext>
            </a:extLst>
          </p:cNvPr>
          <p:cNvSpPr/>
          <p:nvPr/>
        </p:nvSpPr>
        <p:spPr bwMode="auto">
          <a:xfrm>
            <a:off x="283265" y="2057400"/>
            <a:ext cx="1475961" cy="3727174"/>
          </a:xfrm>
          <a:prstGeom prst="rect">
            <a:avLst/>
          </a:prstGeom>
          <a:solidFill>
            <a:schemeClr val="accent4">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algn="ctr" defTabSz="699354" fontAlgn="base">
              <a:spcBef>
                <a:spcPct val="0"/>
              </a:spcBef>
              <a:spcAft>
                <a:spcPct val="0"/>
              </a:spcAft>
            </a:pPr>
            <a:endParaRPr lang="en-US" sz="1200" dirty="0">
              <a:gradFill>
                <a:gsLst>
                  <a:gs pos="40075">
                    <a:srgbClr val="FFFFFF"/>
                  </a:gs>
                  <a:gs pos="30000">
                    <a:srgbClr val="FFFFFF"/>
                  </a:gs>
                </a:gsLst>
                <a:lin ang="5400000" scaled="0"/>
              </a:gradFill>
            </a:endParaRPr>
          </a:p>
        </p:txBody>
      </p:sp>
      <p:grpSp>
        <p:nvGrpSpPr>
          <p:cNvPr id="37" name="Group 36">
            <a:extLst>
              <a:ext uri="{FF2B5EF4-FFF2-40B4-BE49-F238E27FC236}">
                <a16:creationId xmlns:a16="http://schemas.microsoft.com/office/drawing/2014/main" id="{A14E527A-1E81-4F86-B5F5-1BEA3DACE819}"/>
              </a:ext>
            </a:extLst>
          </p:cNvPr>
          <p:cNvGrpSpPr>
            <a:grpSpLocks noChangeAspect="1"/>
          </p:cNvGrpSpPr>
          <p:nvPr/>
        </p:nvGrpSpPr>
        <p:grpSpPr>
          <a:xfrm>
            <a:off x="774232" y="2131293"/>
            <a:ext cx="531212" cy="689831"/>
            <a:chOff x="377825" y="1184276"/>
            <a:chExt cx="1020763" cy="1325563"/>
          </a:xfrm>
        </p:grpSpPr>
        <p:sp>
          <p:nvSpPr>
            <p:cNvPr id="38" name="Oval 122">
              <a:extLst>
                <a:ext uri="{FF2B5EF4-FFF2-40B4-BE49-F238E27FC236}">
                  <a16:creationId xmlns:a16="http://schemas.microsoft.com/office/drawing/2014/main" id="{386F2CBA-5AE9-4A05-9D38-E161FFD1F500}"/>
                </a:ext>
              </a:extLst>
            </p:cNvPr>
            <p:cNvSpPr>
              <a:spLocks noChangeArrowheads="1"/>
            </p:cNvSpPr>
            <p:nvPr/>
          </p:nvSpPr>
          <p:spPr bwMode="auto">
            <a:xfrm>
              <a:off x="395288" y="1184276"/>
              <a:ext cx="985838" cy="187325"/>
            </a:xfrm>
            <a:prstGeom prst="ellipse">
              <a:avLst/>
            </a:prstGeom>
            <a:solidFill>
              <a:srgbClr val="EEEC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sp>
          <p:nvSpPr>
            <p:cNvPr id="39" name="Freeform 123">
              <a:extLst>
                <a:ext uri="{FF2B5EF4-FFF2-40B4-BE49-F238E27FC236}">
                  <a16:creationId xmlns:a16="http://schemas.microsoft.com/office/drawing/2014/main" id="{136D074A-A4C4-485E-A5B9-9A5C283E7375}"/>
                </a:ext>
              </a:extLst>
            </p:cNvPr>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grpSp>
      <p:grpSp>
        <p:nvGrpSpPr>
          <p:cNvPr id="40" name="Group 39">
            <a:extLst>
              <a:ext uri="{FF2B5EF4-FFF2-40B4-BE49-F238E27FC236}">
                <a16:creationId xmlns:a16="http://schemas.microsoft.com/office/drawing/2014/main" id="{BD885EF7-9735-4A23-889D-79369A4FF9EB}"/>
              </a:ext>
            </a:extLst>
          </p:cNvPr>
          <p:cNvGrpSpPr>
            <a:grpSpLocks noChangeAspect="1"/>
          </p:cNvGrpSpPr>
          <p:nvPr/>
        </p:nvGrpSpPr>
        <p:grpSpPr>
          <a:xfrm>
            <a:off x="764291" y="3327266"/>
            <a:ext cx="531212" cy="689831"/>
            <a:chOff x="377825" y="1184276"/>
            <a:chExt cx="1020763" cy="1325563"/>
          </a:xfrm>
        </p:grpSpPr>
        <p:sp>
          <p:nvSpPr>
            <p:cNvPr id="41" name="Oval 122">
              <a:extLst>
                <a:ext uri="{FF2B5EF4-FFF2-40B4-BE49-F238E27FC236}">
                  <a16:creationId xmlns:a16="http://schemas.microsoft.com/office/drawing/2014/main" id="{CD7C228E-25F6-45B4-B8DB-7BB86D5108CB}"/>
                </a:ext>
              </a:extLst>
            </p:cNvPr>
            <p:cNvSpPr>
              <a:spLocks noChangeArrowheads="1"/>
            </p:cNvSpPr>
            <p:nvPr/>
          </p:nvSpPr>
          <p:spPr bwMode="auto">
            <a:xfrm>
              <a:off x="395288" y="1184276"/>
              <a:ext cx="985838" cy="187325"/>
            </a:xfrm>
            <a:prstGeom prst="ellipse">
              <a:avLst/>
            </a:prstGeom>
            <a:solidFill>
              <a:srgbClr val="EEEC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sp>
          <p:nvSpPr>
            <p:cNvPr id="42" name="Freeform 123">
              <a:extLst>
                <a:ext uri="{FF2B5EF4-FFF2-40B4-BE49-F238E27FC236}">
                  <a16:creationId xmlns:a16="http://schemas.microsoft.com/office/drawing/2014/main" id="{E0A596A8-C65E-4FC6-AAA3-11A1E07E157E}"/>
                </a:ext>
              </a:extLst>
            </p:cNvPr>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grpSp>
      <p:grpSp>
        <p:nvGrpSpPr>
          <p:cNvPr id="43" name="Group 42">
            <a:extLst>
              <a:ext uri="{FF2B5EF4-FFF2-40B4-BE49-F238E27FC236}">
                <a16:creationId xmlns:a16="http://schemas.microsoft.com/office/drawing/2014/main" id="{97D1583E-C6B7-4138-A42D-B5B129B8E672}"/>
              </a:ext>
            </a:extLst>
          </p:cNvPr>
          <p:cNvGrpSpPr>
            <a:grpSpLocks noChangeAspect="1"/>
          </p:cNvGrpSpPr>
          <p:nvPr/>
        </p:nvGrpSpPr>
        <p:grpSpPr>
          <a:xfrm>
            <a:off x="773379" y="4478470"/>
            <a:ext cx="531212" cy="689831"/>
            <a:chOff x="377825" y="1184276"/>
            <a:chExt cx="1020763" cy="1325563"/>
          </a:xfrm>
        </p:grpSpPr>
        <p:sp>
          <p:nvSpPr>
            <p:cNvPr id="44" name="Oval 122">
              <a:extLst>
                <a:ext uri="{FF2B5EF4-FFF2-40B4-BE49-F238E27FC236}">
                  <a16:creationId xmlns:a16="http://schemas.microsoft.com/office/drawing/2014/main" id="{536EE2A2-625A-4671-ABAD-4B3A4881CB06}"/>
                </a:ext>
              </a:extLst>
            </p:cNvPr>
            <p:cNvSpPr>
              <a:spLocks noChangeArrowheads="1"/>
            </p:cNvSpPr>
            <p:nvPr/>
          </p:nvSpPr>
          <p:spPr bwMode="auto">
            <a:xfrm>
              <a:off x="395288" y="1184276"/>
              <a:ext cx="985838" cy="187325"/>
            </a:xfrm>
            <a:prstGeom prst="ellipse">
              <a:avLst/>
            </a:prstGeom>
            <a:solidFill>
              <a:srgbClr val="EEEC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sp>
          <p:nvSpPr>
            <p:cNvPr id="45" name="Freeform 123">
              <a:extLst>
                <a:ext uri="{FF2B5EF4-FFF2-40B4-BE49-F238E27FC236}">
                  <a16:creationId xmlns:a16="http://schemas.microsoft.com/office/drawing/2014/main" id="{367C82D9-253C-4311-8632-83AD910359F8}"/>
                </a:ext>
              </a:extLst>
            </p:cNvPr>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prstClr val="black"/>
                </a:solidFill>
              </a:endParaRPr>
            </a:p>
          </p:txBody>
        </p:sp>
      </p:grpSp>
      <p:sp>
        <p:nvSpPr>
          <p:cNvPr id="2" name="Title 1">
            <a:extLst>
              <a:ext uri="{FF2B5EF4-FFF2-40B4-BE49-F238E27FC236}">
                <a16:creationId xmlns:a16="http://schemas.microsoft.com/office/drawing/2014/main" id="{12E3B27B-3CF0-40BC-9E5B-7849AB29E539}"/>
              </a:ext>
            </a:extLst>
          </p:cNvPr>
          <p:cNvSpPr>
            <a:spLocks noGrp="1"/>
          </p:cNvSpPr>
          <p:nvPr>
            <p:ph type="title"/>
          </p:nvPr>
        </p:nvSpPr>
        <p:spPr/>
        <p:txBody>
          <a:bodyPr/>
          <a:lstStyle/>
          <a:p>
            <a:r>
              <a:rPr lang="en-US" dirty="0"/>
              <a:t>Sample Production Dataflow Design</a:t>
            </a:r>
          </a:p>
        </p:txBody>
      </p:sp>
      <p:sp>
        <p:nvSpPr>
          <p:cNvPr id="5" name="TextBox 4">
            <a:extLst>
              <a:ext uri="{FF2B5EF4-FFF2-40B4-BE49-F238E27FC236}">
                <a16:creationId xmlns:a16="http://schemas.microsoft.com/office/drawing/2014/main" id="{EA5AEB0E-0739-4325-90DC-277015F753BD}"/>
              </a:ext>
            </a:extLst>
          </p:cNvPr>
          <p:cNvSpPr txBox="1"/>
          <p:nvPr/>
        </p:nvSpPr>
        <p:spPr>
          <a:xfrm>
            <a:off x="330480" y="5168302"/>
            <a:ext cx="1334329" cy="569387"/>
          </a:xfrm>
          <a:prstGeom prst="rect">
            <a:avLst/>
          </a:prstGeom>
          <a:noFill/>
        </p:spPr>
        <p:txBody>
          <a:bodyPr wrap="square" lIns="0" tIns="0" rIns="0" bIns="0" rtlCol="0">
            <a:spAutoFit/>
          </a:bodyPr>
          <a:lstStyle/>
          <a:p>
            <a:pPr algn="l"/>
            <a:r>
              <a:rPr lang="en-US" sz="1350" dirty="0">
                <a:gradFill>
                  <a:gsLst>
                    <a:gs pos="2917">
                      <a:schemeClr val="tx1"/>
                    </a:gs>
                    <a:gs pos="30000">
                      <a:schemeClr val="tx1"/>
                    </a:gs>
                  </a:gsLst>
                  <a:lin ang="5400000" scaled="0"/>
                </a:gradFill>
              </a:rPr>
              <a:t>Sales/Telemetry Reference Data</a:t>
            </a:r>
          </a:p>
          <a:p>
            <a:pPr algn="l"/>
            <a:endParaRPr lang="en-US" sz="100" dirty="0">
              <a:gradFill>
                <a:gsLst>
                  <a:gs pos="2917">
                    <a:schemeClr val="tx1"/>
                  </a:gs>
                  <a:gs pos="30000">
                    <a:schemeClr val="tx1"/>
                  </a:gs>
                </a:gsLst>
                <a:lin ang="5400000" scaled="0"/>
              </a:gradFill>
            </a:endParaRPr>
          </a:p>
          <a:p>
            <a:pPr algn="l"/>
            <a:r>
              <a:rPr lang="en-US" sz="900" dirty="0">
                <a:gradFill>
                  <a:gsLst>
                    <a:gs pos="2917">
                      <a:schemeClr val="tx1"/>
                    </a:gs>
                    <a:gs pos="30000">
                      <a:schemeClr val="tx1"/>
                    </a:gs>
                  </a:gsLst>
                  <a:lin ang="5400000" scaled="0"/>
                </a:gradFill>
              </a:rPr>
              <a:t>Dataflow</a:t>
            </a:r>
          </a:p>
        </p:txBody>
      </p:sp>
      <p:sp>
        <p:nvSpPr>
          <p:cNvPr id="71" name="TextBox 70">
            <a:extLst>
              <a:ext uri="{FF2B5EF4-FFF2-40B4-BE49-F238E27FC236}">
                <a16:creationId xmlns:a16="http://schemas.microsoft.com/office/drawing/2014/main" id="{20329E64-24AD-4EDB-9F83-4ADDDEC3017A}"/>
              </a:ext>
            </a:extLst>
          </p:cNvPr>
          <p:cNvSpPr txBox="1"/>
          <p:nvPr/>
        </p:nvSpPr>
        <p:spPr>
          <a:xfrm>
            <a:off x="330479" y="4049431"/>
            <a:ext cx="1295226" cy="361637"/>
          </a:xfrm>
          <a:prstGeom prst="rect">
            <a:avLst/>
          </a:prstGeom>
          <a:noFill/>
        </p:spPr>
        <p:txBody>
          <a:bodyPr wrap="none" lIns="0" tIns="0" rIns="0" bIns="0" rtlCol="0">
            <a:spAutoFit/>
          </a:bodyPr>
          <a:lstStyle/>
          <a:p>
            <a:pPr algn="l"/>
            <a:r>
              <a:rPr lang="en-US" sz="1350" dirty="0">
                <a:gradFill>
                  <a:gsLst>
                    <a:gs pos="2917">
                      <a:schemeClr val="tx1"/>
                    </a:gs>
                    <a:gs pos="30000">
                      <a:schemeClr val="tx1"/>
                    </a:gs>
                  </a:gsLst>
                  <a:lin ang="5400000" scaled="0"/>
                </a:gradFill>
              </a:rPr>
              <a:t>IoT Signal</a:t>
            </a:r>
          </a:p>
          <a:p>
            <a:pPr algn="l"/>
            <a:endParaRPr lang="en-US" sz="100" dirty="0">
              <a:gradFill>
                <a:gsLst>
                  <a:gs pos="2917">
                    <a:schemeClr val="tx1"/>
                  </a:gs>
                  <a:gs pos="30000">
                    <a:schemeClr val="tx1"/>
                  </a:gs>
                </a:gsLst>
                <a:lin ang="5400000" scaled="0"/>
              </a:gradFill>
            </a:endParaRPr>
          </a:p>
          <a:p>
            <a:pPr algn="l"/>
            <a:r>
              <a:rPr lang="en-US" sz="900" dirty="0">
                <a:gradFill>
                  <a:gsLst>
                    <a:gs pos="2917">
                      <a:schemeClr val="tx1"/>
                    </a:gs>
                    <a:gs pos="30000">
                      <a:schemeClr val="tx1"/>
                    </a:gs>
                  </a:gsLst>
                  <a:lin ang="5400000" scaled="0"/>
                </a:gradFill>
              </a:rPr>
              <a:t>Azure Data Lake Storage</a:t>
            </a:r>
          </a:p>
        </p:txBody>
      </p:sp>
      <p:sp>
        <p:nvSpPr>
          <p:cNvPr id="72" name="TextBox 71">
            <a:extLst>
              <a:ext uri="{FF2B5EF4-FFF2-40B4-BE49-F238E27FC236}">
                <a16:creationId xmlns:a16="http://schemas.microsoft.com/office/drawing/2014/main" id="{7242EE5F-25FD-41C8-90AE-57CE8DFE4495}"/>
              </a:ext>
            </a:extLst>
          </p:cNvPr>
          <p:cNvSpPr txBox="1"/>
          <p:nvPr/>
        </p:nvSpPr>
        <p:spPr>
          <a:xfrm>
            <a:off x="330480" y="2843142"/>
            <a:ext cx="1413849" cy="361637"/>
          </a:xfrm>
          <a:prstGeom prst="rect">
            <a:avLst/>
          </a:prstGeom>
          <a:noFill/>
        </p:spPr>
        <p:txBody>
          <a:bodyPr wrap="none" lIns="0" tIns="0" rIns="0" bIns="0" rtlCol="0">
            <a:spAutoFit/>
          </a:bodyPr>
          <a:lstStyle/>
          <a:p>
            <a:pPr algn="l"/>
            <a:r>
              <a:rPr lang="en-US" sz="1350" dirty="0">
                <a:gradFill>
                  <a:gsLst>
                    <a:gs pos="2917">
                      <a:schemeClr val="tx1"/>
                    </a:gs>
                    <a:gs pos="30000">
                      <a:schemeClr val="tx1"/>
                    </a:gs>
                  </a:gsLst>
                  <a:lin ang="5400000" scaled="0"/>
                </a:gradFill>
              </a:rPr>
              <a:t>CRM – Production</a:t>
            </a:r>
          </a:p>
          <a:p>
            <a:pPr algn="l"/>
            <a:endParaRPr lang="en-US" sz="100" dirty="0">
              <a:gradFill>
                <a:gsLst>
                  <a:gs pos="2917">
                    <a:schemeClr val="tx1"/>
                  </a:gs>
                  <a:gs pos="30000">
                    <a:schemeClr val="tx1"/>
                  </a:gs>
                </a:gsLst>
                <a:lin ang="5400000" scaled="0"/>
              </a:gradFill>
            </a:endParaRPr>
          </a:p>
          <a:p>
            <a:pPr algn="l"/>
            <a:r>
              <a:rPr lang="en-US" sz="900" dirty="0">
                <a:gradFill>
                  <a:gsLst>
                    <a:gs pos="2917">
                      <a:schemeClr val="tx1"/>
                    </a:gs>
                    <a:gs pos="30000">
                      <a:schemeClr val="tx1"/>
                    </a:gs>
                  </a:gsLst>
                  <a:lin ang="5400000" scaled="0"/>
                </a:gradFill>
              </a:rPr>
              <a:t>Dynamics 365</a:t>
            </a:r>
          </a:p>
        </p:txBody>
      </p:sp>
      <p:sp>
        <p:nvSpPr>
          <p:cNvPr id="73" name="TextBox 72">
            <a:extLst>
              <a:ext uri="{FF2B5EF4-FFF2-40B4-BE49-F238E27FC236}">
                <a16:creationId xmlns:a16="http://schemas.microsoft.com/office/drawing/2014/main" id="{5FB2E11D-DB41-4EFF-81DE-E50F5D3831AF}"/>
              </a:ext>
            </a:extLst>
          </p:cNvPr>
          <p:cNvSpPr txBox="1"/>
          <p:nvPr/>
        </p:nvSpPr>
        <p:spPr>
          <a:xfrm>
            <a:off x="742557" y="1768558"/>
            <a:ext cx="634789" cy="207749"/>
          </a:xfrm>
          <a:prstGeom prst="rect">
            <a:avLst/>
          </a:prstGeom>
          <a:noFill/>
        </p:spPr>
        <p:txBody>
          <a:bodyPr wrap="none" lIns="0" tIns="0" rIns="0" bIns="0" rtlCol="0">
            <a:spAutoFit/>
          </a:bodyPr>
          <a:lstStyle/>
          <a:p>
            <a:pPr algn="l"/>
            <a:r>
              <a:rPr lang="en-US" sz="1350" dirty="0">
                <a:gradFill>
                  <a:gsLst>
                    <a:gs pos="2917">
                      <a:schemeClr val="tx1"/>
                    </a:gs>
                    <a:gs pos="30000">
                      <a:schemeClr val="tx1"/>
                    </a:gs>
                  </a:gsLst>
                  <a:lin ang="5400000" scaled="0"/>
                </a:gradFill>
              </a:rPr>
              <a:t>Sources</a:t>
            </a:r>
          </a:p>
        </p:txBody>
      </p:sp>
      <p:sp>
        <p:nvSpPr>
          <p:cNvPr id="74" name="Rectangle 73">
            <a:extLst>
              <a:ext uri="{FF2B5EF4-FFF2-40B4-BE49-F238E27FC236}">
                <a16:creationId xmlns:a16="http://schemas.microsoft.com/office/drawing/2014/main" id="{3CBF2264-34DF-4DD7-92A2-7805134A043A}"/>
              </a:ext>
            </a:extLst>
          </p:cNvPr>
          <p:cNvSpPr/>
          <p:nvPr/>
        </p:nvSpPr>
        <p:spPr bwMode="auto">
          <a:xfrm>
            <a:off x="2544418" y="2480308"/>
            <a:ext cx="1160393" cy="948692"/>
          </a:xfrm>
          <a:prstGeom prst="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marL="68580" defTabSz="699354" fontAlgn="base">
              <a:spcBef>
                <a:spcPct val="0"/>
              </a:spcBef>
              <a:spcAft>
                <a:spcPct val="0"/>
              </a:spcAft>
            </a:pPr>
            <a:r>
              <a:rPr lang="en-US" sz="1200" dirty="0">
                <a:solidFill>
                  <a:schemeClr val="tx1"/>
                </a:solidFill>
              </a:rPr>
              <a:t>Ingest from Dynamics Sales</a:t>
            </a: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r>
              <a:rPr lang="en-US" sz="900" dirty="0">
                <a:solidFill>
                  <a:schemeClr val="tx1"/>
                </a:solidFill>
              </a:rPr>
              <a:t>22 entities</a:t>
            </a:r>
          </a:p>
        </p:txBody>
      </p:sp>
      <p:sp>
        <p:nvSpPr>
          <p:cNvPr id="75" name="Rectangle 74">
            <a:extLst>
              <a:ext uri="{FF2B5EF4-FFF2-40B4-BE49-F238E27FC236}">
                <a16:creationId xmlns:a16="http://schemas.microsoft.com/office/drawing/2014/main" id="{AC163D50-BCE9-448E-8FE8-40932C18503F}"/>
              </a:ext>
            </a:extLst>
          </p:cNvPr>
          <p:cNvSpPr/>
          <p:nvPr/>
        </p:nvSpPr>
        <p:spPr bwMode="auto">
          <a:xfrm>
            <a:off x="2544418" y="4012160"/>
            <a:ext cx="1160393" cy="948692"/>
          </a:xfrm>
          <a:prstGeom prst="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marL="68580" defTabSz="699354" fontAlgn="base">
              <a:spcBef>
                <a:spcPct val="0"/>
              </a:spcBef>
              <a:spcAft>
                <a:spcPct val="0"/>
              </a:spcAft>
            </a:pPr>
            <a:r>
              <a:rPr lang="en-US" sz="1200" dirty="0">
                <a:solidFill>
                  <a:schemeClr val="tx1"/>
                </a:solidFill>
              </a:rPr>
              <a:t>Product Telemetry in Azure</a:t>
            </a: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r>
              <a:rPr lang="en-US" sz="900" dirty="0">
                <a:solidFill>
                  <a:schemeClr val="tx1"/>
                </a:solidFill>
              </a:rPr>
              <a:t>5 entities</a:t>
            </a:r>
          </a:p>
        </p:txBody>
      </p:sp>
      <p:sp>
        <p:nvSpPr>
          <p:cNvPr id="76" name="Rectangle 75">
            <a:extLst>
              <a:ext uri="{FF2B5EF4-FFF2-40B4-BE49-F238E27FC236}">
                <a16:creationId xmlns:a16="http://schemas.microsoft.com/office/drawing/2014/main" id="{D55B523E-9489-4DB1-B137-CA3847261D97}"/>
              </a:ext>
            </a:extLst>
          </p:cNvPr>
          <p:cNvSpPr/>
          <p:nvPr/>
        </p:nvSpPr>
        <p:spPr bwMode="auto">
          <a:xfrm>
            <a:off x="4490003" y="2510080"/>
            <a:ext cx="1160393" cy="948692"/>
          </a:xfrm>
          <a:prstGeom prst="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marL="68580" defTabSz="699354" fontAlgn="base">
              <a:spcBef>
                <a:spcPct val="0"/>
              </a:spcBef>
              <a:spcAft>
                <a:spcPct val="0"/>
              </a:spcAft>
            </a:pPr>
            <a:r>
              <a:rPr lang="en-US" sz="1200" dirty="0">
                <a:solidFill>
                  <a:schemeClr val="tx1"/>
                </a:solidFill>
              </a:rPr>
              <a:t>Clean and enrich sales data</a:t>
            </a: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r>
              <a:rPr lang="en-US" sz="900" dirty="0">
                <a:solidFill>
                  <a:schemeClr val="tx1"/>
                </a:solidFill>
              </a:rPr>
              <a:t>10 entities</a:t>
            </a:r>
          </a:p>
        </p:txBody>
      </p:sp>
      <p:sp>
        <p:nvSpPr>
          <p:cNvPr id="77" name="Rectangle 76">
            <a:extLst>
              <a:ext uri="{FF2B5EF4-FFF2-40B4-BE49-F238E27FC236}">
                <a16:creationId xmlns:a16="http://schemas.microsoft.com/office/drawing/2014/main" id="{3B9C2B15-6AB6-4D6B-8559-B0EF2560D8AC}"/>
              </a:ext>
            </a:extLst>
          </p:cNvPr>
          <p:cNvSpPr/>
          <p:nvPr/>
        </p:nvSpPr>
        <p:spPr bwMode="auto">
          <a:xfrm>
            <a:off x="4490003" y="4012160"/>
            <a:ext cx="1160393" cy="948692"/>
          </a:xfrm>
          <a:prstGeom prst="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marL="68580" defTabSz="699354" fontAlgn="base">
              <a:spcBef>
                <a:spcPct val="0"/>
              </a:spcBef>
              <a:spcAft>
                <a:spcPct val="0"/>
              </a:spcAft>
            </a:pPr>
            <a:r>
              <a:rPr lang="en-US" sz="1200" dirty="0">
                <a:solidFill>
                  <a:schemeClr val="tx1"/>
                </a:solidFill>
              </a:rPr>
              <a:t>Add Telemetry Customer Attributes</a:t>
            </a: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r>
              <a:rPr lang="en-US" sz="900" dirty="0">
                <a:solidFill>
                  <a:schemeClr val="tx1"/>
                </a:solidFill>
              </a:rPr>
              <a:t>6 entities</a:t>
            </a:r>
          </a:p>
        </p:txBody>
      </p:sp>
      <p:sp>
        <p:nvSpPr>
          <p:cNvPr id="79" name="Rectangle 78">
            <a:extLst>
              <a:ext uri="{FF2B5EF4-FFF2-40B4-BE49-F238E27FC236}">
                <a16:creationId xmlns:a16="http://schemas.microsoft.com/office/drawing/2014/main" id="{1777FFB6-AF21-4E35-91AF-D0D8311E2B68}"/>
              </a:ext>
            </a:extLst>
          </p:cNvPr>
          <p:cNvSpPr/>
          <p:nvPr/>
        </p:nvSpPr>
        <p:spPr bwMode="auto">
          <a:xfrm>
            <a:off x="6206989" y="3224944"/>
            <a:ext cx="1160393" cy="948692"/>
          </a:xfrm>
          <a:prstGeom prst="rect">
            <a:avLst/>
          </a:prstGeom>
          <a:solidFill>
            <a:schemeClr val="accent6">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t" anchorCtr="0" compatLnSpc="1">
            <a:prstTxWarp prst="textNoShape">
              <a:avLst/>
            </a:prstTxWarp>
          </a:bodyPr>
          <a:lstStyle/>
          <a:p>
            <a:pPr marL="68580" defTabSz="699354" fontAlgn="base">
              <a:spcBef>
                <a:spcPct val="0"/>
              </a:spcBef>
              <a:spcAft>
                <a:spcPct val="0"/>
              </a:spcAft>
            </a:pPr>
            <a:r>
              <a:rPr lang="en-US" sz="1200" dirty="0">
                <a:solidFill>
                  <a:schemeClr val="tx1"/>
                </a:solidFill>
              </a:rPr>
              <a:t>Final Business View</a:t>
            </a: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endParaRPr lang="en-US" sz="1200" dirty="0">
              <a:solidFill>
                <a:schemeClr val="tx1"/>
              </a:solidFill>
            </a:endParaRPr>
          </a:p>
          <a:p>
            <a:pPr marL="68580" defTabSz="699354" fontAlgn="base">
              <a:spcBef>
                <a:spcPct val="0"/>
              </a:spcBef>
              <a:spcAft>
                <a:spcPct val="0"/>
              </a:spcAft>
            </a:pPr>
            <a:r>
              <a:rPr lang="en-US" sz="900" dirty="0">
                <a:solidFill>
                  <a:schemeClr val="tx1"/>
                </a:solidFill>
              </a:rPr>
              <a:t>11 entities</a:t>
            </a:r>
          </a:p>
        </p:txBody>
      </p:sp>
      <p:pic>
        <p:nvPicPr>
          <p:cNvPr id="80" name="Picture 7" descr="\\SFP\Work\White_Whale\3-22036_Kuleen_Bharadwaj\PPT\4_SQL Server Renewal\SFP_Art\Icons\Chris Icons\cube_blue.png">
            <a:extLst>
              <a:ext uri="{FF2B5EF4-FFF2-40B4-BE49-F238E27FC236}">
                <a16:creationId xmlns:a16="http://schemas.microsoft.com/office/drawing/2014/main" id="{14B712C3-2A68-4D44-844A-41169509B2AE}"/>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7821557" y="3254913"/>
            <a:ext cx="991964" cy="88875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E4091040-3BCC-4A0A-9A79-97CD2CB514CE}"/>
              </a:ext>
            </a:extLst>
          </p:cNvPr>
          <p:cNvCxnSpPr>
            <a:cxnSpLocks/>
          </p:cNvCxnSpPr>
          <p:nvPr/>
        </p:nvCxnSpPr>
        <p:spPr>
          <a:xfrm>
            <a:off x="1557960" y="3847094"/>
            <a:ext cx="973262" cy="301877"/>
          </a:xfrm>
          <a:prstGeom prst="straightConnector1">
            <a:avLst/>
          </a:prstGeom>
          <a:ln w="571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66490ACB-65D5-44C3-9E11-21F54A003629}"/>
              </a:ext>
            </a:extLst>
          </p:cNvPr>
          <p:cNvCxnSpPr>
            <a:cxnSpLocks/>
          </p:cNvCxnSpPr>
          <p:nvPr/>
        </p:nvCxnSpPr>
        <p:spPr>
          <a:xfrm>
            <a:off x="1557959" y="2745685"/>
            <a:ext cx="986459"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21ADB956-D009-492E-B792-A266712D7E6C}"/>
              </a:ext>
            </a:extLst>
          </p:cNvPr>
          <p:cNvCxnSpPr>
            <a:cxnSpLocks/>
          </p:cNvCxnSpPr>
          <p:nvPr/>
        </p:nvCxnSpPr>
        <p:spPr>
          <a:xfrm flipV="1">
            <a:off x="1501848" y="4651181"/>
            <a:ext cx="1042570" cy="394424"/>
          </a:xfrm>
          <a:prstGeom prst="straightConnector1">
            <a:avLst/>
          </a:prstGeom>
          <a:ln w="57150"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81FF778-BF7A-451A-8A05-B9A4938CA793}"/>
              </a:ext>
            </a:extLst>
          </p:cNvPr>
          <p:cNvCxnSpPr>
            <a:cxnSpLocks/>
          </p:cNvCxnSpPr>
          <p:nvPr/>
        </p:nvCxnSpPr>
        <p:spPr>
          <a:xfrm>
            <a:off x="3704811" y="2937261"/>
            <a:ext cx="785192"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6D961DD3-B8EC-4BB7-A971-F7E7D7C1A250}"/>
              </a:ext>
            </a:extLst>
          </p:cNvPr>
          <p:cNvCxnSpPr>
            <a:cxnSpLocks/>
          </p:cNvCxnSpPr>
          <p:nvPr/>
        </p:nvCxnSpPr>
        <p:spPr>
          <a:xfrm>
            <a:off x="3704811" y="4491971"/>
            <a:ext cx="785192"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A5F0B895-A6FE-4098-A290-358EB4A9A93F}"/>
              </a:ext>
            </a:extLst>
          </p:cNvPr>
          <p:cNvCxnSpPr>
            <a:cxnSpLocks/>
          </p:cNvCxnSpPr>
          <p:nvPr/>
        </p:nvCxnSpPr>
        <p:spPr>
          <a:xfrm>
            <a:off x="5650396" y="3273660"/>
            <a:ext cx="556592"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808799A7-A57D-4033-83EF-E9A99E22D39D}"/>
              </a:ext>
            </a:extLst>
          </p:cNvPr>
          <p:cNvCxnSpPr>
            <a:cxnSpLocks/>
          </p:cNvCxnSpPr>
          <p:nvPr/>
        </p:nvCxnSpPr>
        <p:spPr>
          <a:xfrm>
            <a:off x="5650396" y="4130362"/>
            <a:ext cx="556592"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BD592331-7B9B-4DF1-8742-9152C16B00F0}"/>
              </a:ext>
            </a:extLst>
          </p:cNvPr>
          <p:cNvCxnSpPr>
            <a:cxnSpLocks/>
          </p:cNvCxnSpPr>
          <p:nvPr/>
        </p:nvCxnSpPr>
        <p:spPr>
          <a:xfrm>
            <a:off x="7427016" y="3699290"/>
            <a:ext cx="362777"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8" name="TextBox 87">
            <a:extLst>
              <a:ext uri="{FF2B5EF4-FFF2-40B4-BE49-F238E27FC236}">
                <a16:creationId xmlns:a16="http://schemas.microsoft.com/office/drawing/2014/main" id="{23EEF11A-004C-45D2-8BE7-C8D1D76FB4C0}"/>
              </a:ext>
            </a:extLst>
          </p:cNvPr>
          <p:cNvSpPr txBox="1"/>
          <p:nvPr/>
        </p:nvSpPr>
        <p:spPr>
          <a:xfrm>
            <a:off x="7737342" y="4351023"/>
            <a:ext cx="1160393" cy="415498"/>
          </a:xfrm>
          <a:prstGeom prst="rect">
            <a:avLst/>
          </a:prstGeom>
          <a:noFill/>
        </p:spPr>
        <p:txBody>
          <a:bodyPr wrap="square" lIns="0" tIns="0" rIns="0" bIns="0" rtlCol="0">
            <a:spAutoFit/>
          </a:bodyPr>
          <a:lstStyle/>
          <a:p>
            <a:pPr algn="ctr"/>
            <a:r>
              <a:rPr lang="en-US" sz="1350" dirty="0">
                <a:gradFill>
                  <a:gsLst>
                    <a:gs pos="2917">
                      <a:schemeClr val="tx1"/>
                    </a:gs>
                    <a:gs pos="30000">
                      <a:schemeClr val="tx1"/>
                    </a:gs>
                  </a:gsLst>
                  <a:lin ang="5400000" scaled="0"/>
                </a:gradFill>
              </a:rPr>
              <a:t>Azure Analysis Services</a:t>
            </a:r>
          </a:p>
        </p:txBody>
      </p:sp>
      <p:sp>
        <p:nvSpPr>
          <p:cNvPr id="89" name="Oval 88">
            <a:extLst>
              <a:ext uri="{FF2B5EF4-FFF2-40B4-BE49-F238E27FC236}">
                <a16:creationId xmlns:a16="http://schemas.microsoft.com/office/drawing/2014/main" id="{C7C34DAE-8E39-4941-B471-27D8C52F25EA}"/>
              </a:ext>
            </a:extLst>
          </p:cNvPr>
          <p:cNvSpPr/>
          <p:nvPr/>
        </p:nvSpPr>
        <p:spPr bwMode="auto">
          <a:xfrm>
            <a:off x="1894007" y="2367444"/>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20</a:t>
            </a:r>
          </a:p>
        </p:txBody>
      </p:sp>
      <p:sp>
        <p:nvSpPr>
          <p:cNvPr id="90" name="Oval 89">
            <a:extLst>
              <a:ext uri="{FF2B5EF4-FFF2-40B4-BE49-F238E27FC236}">
                <a16:creationId xmlns:a16="http://schemas.microsoft.com/office/drawing/2014/main" id="{00E7A369-728A-4A78-8492-042814099E70}"/>
              </a:ext>
            </a:extLst>
          </p:cNvPr>
          <p:cNvSpPr/>
          <p:nvPr/>
        </p:nvSpPr>
        <p:spPr bwMode="auto">
          <a:xfrm>
            <a:off x="1899147" y="3476902"/>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4</a:t>
            </a:r>
          </a:p>
        </p:txBody>
      </p:sp>
      <p:sp>
        <p:nvSpPr>
          <p:cNvPr id="91" name="Oval 90">
            <a:extLst>
              <a:ext uri="{FF2B5EF4-FFF2-40B4-BE49-F238E27FC236}">
                <a16:creationId xmlns:a16="http://schemas.microsoft.com/office/drawing/2014/main" id="{3966603A-53B5-4AF8-A86F-08E050D47235}"/>
              </a:ext>
            </a:extLst>
          </p:cNvPr>
          <p:cNvSpPr/>
          <p:nvPr/>
        </p:nvSpPr>
        <p:spPr bwMode="auto">
          <a:xfrm>
            <a:off x="1895039" y="4240181"/>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1</a:t>
            </a:r>
          </a:p>
        </p:txBody>
      </p:sp>
      <p:sp>
        <p:nvSpPr>
          <p:cNvPr id="92" name="Oval 91">
            <a:extLst>
              <a:ext uri="{FF2B5EF4-FFF2-40B4-BE49-F238E27FC236}">
                <a16:creationId xmlns:a16="http://schemas.microsoft.com/office/drawing/2014/main" id="{B6D65DD7-0139-42D6-A0E5-AE7E2438F2D6}"/>
              </a:ext>
            </a:extLst>
          </p:cNvPr>
          <p:cNvSpPr/>
          <p:nvPr/>
        </p:nvSpPr>
        <p:spPr bwMode="auto">
          <a:xfrm>
            <a:off x="3892704" y="2602169"/>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8</a:t>
            </a:r>
          </a:p>
        </p:txBody>
      </p:sp>
      <p:sp>
        <p:nvSpPr>
          <p:cNvPr id="93" name="Oval 92">
            <a:extLst>
              <a:ext uri="{FF2B5EF4-FFF2-40B4-BE49-F238E27FC236}">
                <a16:creationId xmlns:a16="http://schemas.microsoft.com/office/drawing/2014/main" id="{5CD806AA-4219-413E-A5E6-3DD378AB36E1}"/>
              </a:ext>
            </a:extLst>
          </p:cNvPr>
          <p:cNvSpPr/>
          <p:nvPr/>
        </p:nvSpPr>
        <p:spPr bwMode="auto">
          <a:xfrm>
            <a:off x="5692870" y="2924890"/>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10</a:t>
            </a:r>
          </a:p>
        </p:txBody>
      </p:sp>
      <p:sp>
        <p:nvSpPr>
          <p:cNvPr id="94" name="Oval 93">
            <a:extLst>
              <a:ext uri="{FF2B5EF4-FFF2-40B4-BE49-F238E27FC236}">
                <a16:creationId xmlns:a16="http://schemas.microsoft.com/office/drawing/2014/main" id="{E22A7039-37BE-4570-8468-226E8026A584}"/>
              </a:ext>
            </a:extLst>
          </p:cNvPr>
          <p:cNvSpPr/>
          <p:nvPr/>
        </p:nvSpPr>
        <p:spPr bwMode="auto">
          <a:xfrm>
            <a:off x="3892312" y="4130362"/>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4</a:t>
            </a:r>
          </a:p>
        </p:txBody>
      </p:sp>
      <p:sp>
        <p:nvSpPr>
          <p:cNvPr id="95" name="Oval 94">
            <a:extLst>
              <a:ext uri="{FF2B5EF4-FFF2-40B4-BE49-F238E27FC236}">
                <a16:creationId xmlns:a16="http://schemas.microsoft.com/office/drawing/2014/main" id="{D4139E3F-F0B2-49F6-BD82-525346F9892F}"/>
              </a:ext>
            </a:extLst>
          </p:cNvPr>
          <p:cNvSpPr/>
          <p:nvPr/>
        </p:nvSpPr>
        <p:spPr bwMode="auto">
          <a:xfrm>
            <a:off x="5692870" y="3798478"/>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1</a:t>
            </a:r>
          </a:p>
        </p:txBody>
      </p:sp>
      <p:cxnSp>
        <p:nvCxnSpPr>
          <p:cNvPr id="96" name="Straight Arrow Connector 95">
            <a:extLst>
              <a:ext uri="{FF2B5EF4-FFF2-40B4-BE49-F238E27FC236}">
                <a16:creationId xmlns:a16="http://schemas.microsoft.com/office/drawing/2014/main" id="{D0B2AF97-F258-4D00-B941-0C6966A5284C}"/>
              </a:ext>
            </a:extLst>
          </p:cNvPr>
          <p:cNvCxnSpPr>
            <a:cxnSpLocks/>
          </p:cNvCxnSpPr>
          <p:nvPr/>
        </p:nvCxnSpPr>
        <p:spPr>
          <a:xfrm>
            <a:off x="5087592" y="3505083"/>
            <a:ext cx="0" cy="4911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7" name="Oval 96">
            <a:extLst>
              <a:ext uri="{FF2B5EF4-FFF2-40B4-BE49-F238E27FC236}">
                <a16:creationId xmlns:a16="http://schemas.microsoft.com/office/drawing/2014/main" id="{1CBEA3EB-8358-47B5-A046-01FB246F2CED}"/>
              </a:ext>
            </a:extLst>
          </p:cNvPr>
          <p:cNvSpPr/>
          <p:nvPr/>
        </p:nvSpPr>
        <p:spPr bwMode="auto">
          <a:xfrm>
            <a:off x="4672928" y="3545155"/>
            <a:ext cx="287031" cy="287031"/>
          </a:xfrm>
          <a:prstGeom prst="ellipse">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r>
              <a:rPr lang="en-US" sz="1200" dirty="0">
                <a:solidFill>
                  <a:schemeClr val="bg1"/>
                </a:solidFill>
              </a:rPr>
              <a:t>1</a:t>
            </a:r>
          </a:p>
        </p:txBody>
      </p:sp>
    </p:spTree>
    <p:extLst>
      <p:ext uri="{BB962C8B-B14F-4D97-AF65-F5344CB8AC3E}">
        <p14:creationId xmlns:p14="http://schemas.microsoft.com/office/powerpoint/2010/main" val="129244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858B-FD33-4E2E-B742-FF75B8F91BE7}"/>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C2F789F-A824-4646-86C8-FCDC80AAD47F}"/>
              </a:ext>
            </a:extLst>
          </p:cNvPr>
          <p:cNvSpPr>
            <a:spLocks noGrp="1"/>
          </p:cNvSpPr>
          <p:nvPr>
            <p:ph idx="1"/>
          </p:nvPr>
        </p:nvSpPr>
        <p:spPr/>
        <p:txBody>
          <a:bodyPr/>
          <a:lstStyle/>
          <a:p>
            <a:r>
              <a:rPr lang="en-GB" dirty="0"/>
              <a:t>What are dataflows?</a:t>
            </a:r>
          </a:p>
          <a:p>
            <a:r>
              <a:rPr lang="en-GB" dirty="0"/>
              <a:t>Configuring, creating and consuming dataflows</a:t>
            </a:r>
          </a:p>
          <a:p>
            <a:r>
              <a:rPr lang="en-GB" dirty="0"/>
              <a:t>Why use dataflows?</a:t>
            </a:r>
          </a:p>
          <a:p>
            <a:r>
              <a:rPr lang="en-GB" dirty="0"/>
              <a:t>Linked and computed entities</a:t>
            </a:r>
          </a:p>
          <a:p>
            <a:r>
              <a:rPr lang="en-GB" dirty="0"/>
              <a:t>AI features in dataflows</a:t>
            </a:r>
          </a:p>
          <a:p>
            <a:r>
              <a:rPr lang="en-GB" dirty="0"/>
              <a:t>Dataflows and the Common Data Model</a:t>
            </a:r>
          </a:p>
          <a:p>
            <a:r>
              <a:rPr lang="en-GB" dirty="0"/>
              <a:t>Roadmap</a:t>
            </a:r>
          </a:p>
          <a:p>
            <a:endParaRPr lang="en-GB" dirty="0"/>
          </a:p>
        </p:txBody>
      </p:sp>
    </p:spTree>
    <p:extLst>
      <p:ext uri="{BB962C8B-B14F-4D97-AF65-F5344CB8AC3E}">
        <p14:creationId xmlns:p14="http://schemas.microsoft.com/office/powerpoint/2010/main" val="2563438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E901-9EC6-4D7A-B403-412B14B8DB6B}"/>
              </a:ext>
            </a:extLst>
          </p:cNvPr>
          <p:cNvSpPr>
            <a:spLocks noGrp="1"/>
          </p:cNvSpPr>
          <p:nvPr>
            <p:ph type="title"/>
          </p:nvPr>
        </p:nvSpPr>
        <p:spPr/>
        <p:txBody>
          <a:bodyPr/>
          <a:lstStyle/>
          <a:p>
            <a:r>
              <a:rPr lang="en-GB" dirty="0"/>
              <a:t>AI Features</a:t>
            </a:r>
          </a:p>
        </p:txBody>
      </p:sp>
      <p:sp>
        <p:nvSpPr>
          <p:cNvPr id="3" name="Content Placeholder 2">
            <a:extLst>
              <a:ext uri="{FF2B5EF4-FFF2-40B4-BE49-F238E27FC236}">
                <a16:creationId xmlns:a16="http://schemas.microsoft.com/office/drawing/2014/main" id="{C6CB3FD9-2B87-48D1-A7AA-7874DEAFCA6A}"/>
              </a:ext>
            </a:extLst>
          </p:cNvPr>
          <p:cNvSpPr>
            <a:spLocks noGrp="1"/>
          </p:cNvSpPr>
          <p:nvPr>
            <p:ph idx="1"/>
          </p:nvPr>
        </p:nvSpPr>
        <p:spPr/>
        <p:txBody>
          <a:bodyPr>
            <a:noAutofit/>
          </a:bodyPr>
          <a:lstStyle/>
          <a:p>
            <a:r>
              <a:rPr lang="en-GB" sz="2400" dirty="0"/>
              <a:t>Power BI Premium users will soon get extra AI/machine learning features for data preparation</a:t>
            </a:r>
          </a:p>
          <a:p>
            <a:r>
              <a:rPr lang="en-GB" sz="2400" dirty="0"/>
              <a:t>Another separate workload inside your Premium capacity</a:t>
            </a:r>
          </a:p>
          <a:p>
            <a:r>
              <a:rPr lang="en-GB" sz="2400" dirty="0"/>
              <a:t>These include:</a:t>
            </a:r>
          </a:p>
          <a:p>
            <a:pPr lvl="1"/>
            <a:r>
              <a:rPr lang="en-GB" sz="2000" dirty="0"/>
              <a:t>Call Cognitive Services functions (</a:t>
            </a:r>
            <a:r>
              <a:rPr lang="en-GB" sz="2000" dirty="0" err="1"/>
              <a:t>eg</a:t>
            </a:r>
            <a:r>
              <a:rPr lang="en-GB" sz="2000" dirty="0"/>
              <a:t> detect sentiment, language, tag images) as steps in a query</a:t>
            </a:r>
          </a:p>
          <a:p>
            <a:pPr lvl="1"/>
            <a:r>
              <a:rPr lang="en-GB" sz="2000" dirty="0"/>
              <a:t>Creation and training of simple machine learning models (Binary Prediction, Classification, Regression, Forecasting)</a:t>
            </a:r>
          </a:p>
          <a:p>
            <a:pPr lvl="1"/>
            <a:r>
              <a:rPr lang="en-GB" sz="2000" dirty="0"/>
              <a:t>Call machine learning models built in Azure Machine Learning</a:t>
            </a:r>
          </a:p>
          <a:p>
            <a:endParaRPr lang="en-GB" sz="2400" dirty="0"/>
          </a:p>
        </p:txBody>
      </p:sp>
    </p:spTree>
    <p:extLst>
      <p:ext uri="{BB962C8B-B14F-4D97-AF65-F5344CB8AC3E}">
        <p14:creationId xmlns:p14="http://schemas.microsoft.com/office/powerpoint/2010/main" val="1168003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5FB2-1F3B-4A14-A62D-235D3F203B67}"/>
              </a:ext>
            </a:extLst>
          </p:cNvPr>
          <p:cNvSpPr>
            <a:spLocks noGrp="1"/>
          </p:cNvSpPr>
          <p:nvPr>
            <p:ph type="title"/>
          </p:nvPr>
        </p:nvSpPr>
        <p:spPr/>
        <p:txBody>
          <a:bodyPr/>
          <a:lstStyle/>
          <a:p>
            <a:r>
              <a:rPr lang="en-GB" dirty="0"/>
              <a:t>Storage</a:t>
            </a:r>
          </a:p>
        </p:txBody>
      </p:sp>
      <p:sp>
        <p:nvSpPr>
          <p:cNvPr id="3" name="Content Placeholder 2">
            <a:extLst>
              <a:ext uri="{FF2B5EF4-FFF2-40B4-BE49-F238E27FC236}">
                <a16:creationId xmlns:a16="http://schemas.microsoft.com/office/drawing/2014/main" id="{00E7FEFA-24AC-4B12-91AE-27F6E16518AB}"/>
              </a:ext>
            </a:extLst>
          </p:cNvPr>
          <p:cNvSpPr>
            <a:spLocks noGrp="1"/>
          </p:cNvSpPr>
          <p:nvPr>
            <p:ph idx="1"/>
          </p:nvPr>
        </p:nvSpPr>
        <p:spPr/>
        <p:txBody>
          <a:bodyPr>
            <a:noAutofit/>
          </a:bodyPr>
          <a:lstStyle/>
          <a:p>
            <a:r>
              <a:rPr lang="en-GB" sz="1800" dirty="0"/>
              <a:t>Entities are stored in one or more CSV files</a:t>
            </a:r>
          </a:p>
          <a:p>
            <a:r>
              <a:rPr lang="en-GB" sz="1800" dirty="0"/>
              <a:t>There is also JSON metadata file for the dataflow</a:t>
            </a:r>
          </a:p>
          <a:p>
            <a:r>
              <a:rPr lang="en-GB" sz="1800" dirty="0"/>
              <a:t>The format is defined by the Common Data Model specification</a:t>
            </a:r>
          </a:p>
          <a:p>
            <a:r>
              <a:rPr lang="en-GB" sz="1800" dirty="0"/>
              <a:t>Everything is stored in Azure Data Lake Gen2 Storage</a:t>
            </a:r>
          </a:p>
          <a:p>
            <a:pPr lvl="1"/>
            <a:r>
              <a:rPr lang="en-GB" sz="1600" dirty="0"/>
              <a:t>By default this is owned and managed by Power BI, so you don’t see it</a:t>
            </a:r>
          </a:p>
          <a:p>
            <a:r>
              <a:rPr lang="en-GB" sz="1800" dirty="0"/>
              <a:t>You can also bring your own Azure storage, which allows for:</a:t>
            </a:r>
          </a:p>
          <a:p>
            <a:pPr lvl="1"/>
            <a:r>
              <a:rPr lang="en-GB" sz="1600" dirty="0"/>
              <a:t>Larger data volumes</a:t>
            </a:r>
          </a:p>
          <a:p>
            <a:pPr lvl="1"/>
            <a:r>
              <a:rPr lang="en-GB" sz="1600" dirty="0"/>
              <a:t>Access to this data by other services</a:t>
            </a:r>
          </a:p>
          <a:p>
            <a:endParaRPr lang="en-GB" sz="1800" dirty="0"/>
          </a:p>
        </p:txBody>
      </p:sp>
      <p:pic>
        <p:nvPicPr>
          <p:cNvPr id="4" name="Picture 3">
            <a:extLst>
              <a:ext uri="{FF2B5EF4-FFF2-40B4-BE49-F238E27FC236}">
                <a16:creationId xmlns:a16="http://schemas.microsoft.com/office/drawing/2014/main" id="{7CF3651E-2EAC-4E3F-906C-C1F431479449}"/>
              </a:ext>
            </a:extLst>
          </p:cNvPr>
          <p:cNvPicPr>
            <a:picLocks noChangeAspect="1"/>
          </p:cNvPicPr>
          <p:nvPr/>
        </p:nvPicPr>
        <p:blipFill>
          <a:blip r:embed="rId2"/>
          <a:stretch>
            <a:fillRect/>
          </a:stretch>
        </p:blipFill>
        <p:spPr>
          <a:xfrm>
            <a:off x="1142999" y="4343400"/>
            <a:ext cx="5364479" cy="2286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866732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1A49-3BFA-44E7-8484-9F49962A338A}"/>
              </a:ext>
            </a:extLst>
          </p:cNvPr>
          <p:cNvSpPr>
            <a:spLocks noGrp="1"/>
          </p:cNvSpPr>
          <p:nvPr>
            <p:ph type="title"/>
          </p:nvPr>
        </p:nvSpPr>
        <p:spPr/>
        <p:txBody>
          <a:bodyPr/>
          <a:lstStyle/>
          <a:p>
            <a:r>
              <a:rPr lang="en-GB" dirty="0"/>
              <a:t>Common Data Model integration</a:t>
            </a:r>
          </a:p>
        </p:txBody>
      </p:sp>
      <p:sp>
        <p:nvSpPr>
          <p:cNvPr id="3" name="Content Placeholder 2">
            <a:extLst>
              <a:ext uri="{FF2B5EF4-FFF2-40B4-BE49-F238E27FC236}">
                <a16:creationId xmlns:a16="http://schemas.microsoft.com/office/drawing/2014/main" id="{08A48197-6C83-48A3-99F0-7B308D47C852}"/>
              </a:ext>
            </a:extLst>
          </p:cNvPr>
          <p:cNvSpPr>
            <a:spLocks noGrp="1"/>
          </p:cNvSpPr>
          <p:nvPr>
            <p:ph idx="1"/>
          </p:nvPr>
        </p:nvSpPr>
        <p:spPr/>
        <p:txBody>
          <a:bodyPr>
            <a:normAutofit/>
          </a:bodyPr>
          <a:lstStyle/>
          <a:p>
            <a:r>
              <a:rPr lang="en-GB" sz="2400" dirty="0"/>
              <a:t>The Common Data Model provides a:</a:t>
            </a:r>
          </a:p>
          <a:p>
            <a:pPr lvl="1"/>
            <a:r>
              <a:rPr lang="en-GB" sz="2000" dirty="0"/>
              <a:t>Simple, consistent way of describing data</a:t>
            </a:r>
          </a:p>
          <a:p>
            <a:pPr lvl="1"/>
            <a:r>
              <a:rPr lang="en-GB" sz="2000" dirty="0"/>
              <a:t>Common, extensible schema for business entities</a:t>
            </a:r>
          </a:p>
          <a:p>
            <a:r>
              <a:rPr lang="en-GB" sz="2400" dirty="0"/>
              <a:t>Dataflow output is stored in CDM format</a:t>
            </a:r>
          </a:p>
          <a:p>
            <a:r>
              <a:rPr lang="en-GB" sz="2400" dirty="0"/>
              <a:t>Dataflow entities can be mapped to CDM Entities</a:t>
            </a:r>
          </a:p>
          <a:p>
            <a:r>
              <a:rPr lang="en-GB" sz="2400" dirty="0"/>
              <a:t>Joint initiative between Microsoft, Adobe and SAP</a:t>
            </a:r>
          </a:p>
          <a:p>
            <a:r>
              <a:rPr lang="en-GB" sz="2400" dirty="0"/>
              <a:t>See </a:t>
            </a:r>
            <a:r>
              <a:rPr lang="en-GB" sz="2400" dirty="0">
                <a:hlinkClick r:id="rId2"/>
              </a:rPr>
              <a:t>https://github.com/Microsoft/CDM</a:t>
            </a:r>
            <a:r>
              <a:rPr lang="en-GB" sz="2400" dirty="0"/>
              <a:t> for more information</a:t>
            </a:r>
          </a:p>
        </p:txBody>
      </p:sp>
    </p:spTree>
    <p:extLst>
      <p:ext uri="{BB962C8B-B14F-4D97-AF65-F5344CB8AC3E}">
        <p14:creationId xmlns:p14="http://schemas.microsoft.com/office/powerpoint/2010/main" val="217401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E856-D08D-4EF5-830A-456851D66158}"/>
              </a:ext>
            </a:extLst>
          </p:cNvPr>
          <p:cNvSpPr>
            <a:spLocks noGrp="1"/>
          </p:cNvSpPr>
          <p:nvPr>
            <p:ph type="title"/>
          </p:nvPr>
        </p:nvSpPr>
        <p:spPr/>
        <p:txBody>
          <a:bodyPr/>
          <a:lstStyle/>
          <a:p>
            <a:r>
              <a:rPr lang="en-GB" dirty="0"/>
              <a:t>Common Data Model Integration</a:t>
            </a:r>
          </a:p>
        </p:txBody>
      </p:sp>
      <p:sp>
        <p:nvSpPr>
          <p:cNvPr id="3" name="Content Placeholder 2">
            <a:extLst>
              <a:ext uri="{FF2B5EF4-FFF2-40B4-BE49-F238E27FC236}">
                <a16:creationId xmlns:a16="http://schemas.microsoft.com/office/drawing/2014/main" id="{C0F7F451-019C-40F4-B2BA-8177B46999E2}"/>
              </a:ext>
            </a:extLst>
          </p:cNvPr>
          <p:cNvSpPr>
            <a:spLocks noGrp="1"/>
          </p:cNvSpPr>
          <p:nvPr>
            <p:ph idx="1"/>
          </p:nvPr>
        </p:nvSpPr>
        <p:spPr/>
        <p:txBody>
          <a:bodyPr>
            <a:normAutofit/>
          </a:bodyPr>
          <a:lstStyle/>
          <a:p>
            <a:r>
              <a:rPr lang="en-GB" sz="2400" dirty="0"/>
              <a:t>Aim is make it easy to share data between multiple services</a:t>
            </a:r>
          </a:p>
          <a:p>
            <a:r>
              <a:rPr lang="en-GB" sz="2400" dirty="0"/>
              <a:t>Other applications and services are able to:</a:t>
            </a:r>
          </a:p>
          <a:p>
            <a:pPr lvl="1"/>
            <a:r>
              <a:rPr lang="en-GB" sz="2000" dirty="0"/>
              <a:t>Read data from entities created by Power BI Dataflows</a:t>
            </a:r>
          </a:p>
          <a:p>
            <a:pPr lvl="1"/>
            <a:r>
              <a:rPr lang="en-GB" sz="2000" dirty="0"/>
              <a:t>Output data to CDM folders which can then be attached as Dataflows by Power BI users</a:t>
            </a:r>
          </a:p>
          <a:p>
            <a:r>
              <a:rPr lang="en-GB" sz="2400" dirty="0"/>
              <a:t>Integration planned with Azure Data Factory, Azure SQL DW, Azure Machine Learning and Azure Databricks</a:t>
            </a:r>
          </a:p>
          <a:p>
            <a:endParaRPr lang="en-GB" sz="2400" dirty="0"/>
          </a:p>
        </p:txBody>
      </p:sp>
    </p:spTree>
    <p:extLst>
      <p:ext uri="{BB962C8B-B14F-4D97-AF65-F5344CB8AC3E}">
        <p14:creationId xmlns:p14="http://schemas.microsoft.com/office/powerpoint/2010/main" val="74961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90E3-BEB8-4337-8C5C-F769A7A6CF27}"/>
              </a:ext>
            </a:extLst>
          </p:cNvPr>
          <p:cNvSpPr>
            <a:spLocks noGrp="1"/>
          </p:cNvSpPr>
          <p:nvPr>
            <p:ph type="title"/>
          </p:nvPr>
        </p:nvSpPr>
        <p:spPr/>
        <p:txBody>
          <a:bodyPr/>
          <a:lstStyle/>
          <a:p>
            <a:r>
              <a:rPr lang="en-GB" dirty="0"/>
              <a:t>User education</a:t>
            </a:r>
          </a:p>
        </p:txBody>
      </p:sp>
      <p:sp>
        <p:nvSpPr>
          <p:cNvPr id="3" name="Content Placeholder 2">
            <a:extLst>
              <a:ext uri="{FF2B5EF4-FFF2-40B4-BE49-F238E27FC236}">
                <a16:creationId xmlns:a16="http://schemas.microsoft.com/office/drawing/2014/main" id="{FD5F68F8-51A5-4DA5-A700-7E75903FF156}"/>
              </a:ext>
            </a:extLst>
          </p:cNvPr>
          <p:cNvSpPr>
            <a:spLocks noGrp="1"/>
          </p:cNvSpPr>
          <p:nvPr>
            <p:ph idx="1"/>
          </p:nvPr>
        </p:nvSpPr>
        <p:spPr/>
        <p:txBody>
          <a:bodyPr>
            <a:noAutofit/>
          </a:bodyPr>
          <a:lstStyle/>
          <a:p>
            <a:r>
              <a:rPr lang="en-GB" sz="2400" dirty="0"/>
              <a:t>Dataflows are for end-users, or at least power-users</a:t>
            </a:r>
          </a:p>
          <a:p>
            <a:pPr lvl="1"/>
            <a:r>
              <a:rPr lang="en-GB" sz="2000" dirty="0"/>
              <a:t>But will these users plan ahead enough in order to use them?</a:t>
            </a:r>
          </a:p>
          <a:p>
            <a:r>
              <a:rPr lang="en-GB" sz="2400" dirty="0"/>
              <a:t>User education will be key:</a:t>
            </a:r>
          </a:p>
          <a:p>
            <a:pPr lvl="1"/>
            <a:r>
              <a:rPr lang="en-GB" sz="2000" dirty="0"/>
              <a:t>Create some dataflows for them to use and learn from</a:t>
            </a:r>
          </a:p>
          <a:p>
            <a:pPr lvl="1"/>
            <a:r>
              <a:rPr lang="en-GB" sz="2000" dirty="0"/>
              <a:t>Look at existing datasets for duplicated tables and help users to refactor to use dataflows</a:t>
            </a:r>
          </a:p>
          <a:p>
            <a:pPr lvl="1"/>
            <a:r>
              <a:rPr lang="en-GB" sz="2000" dirty="0"/>
              <a:t>Look at dataset refresh times and see if dataflows might help</a:t>
            </a:r>
          </a:p>
          <a:p>
            <a:r>
              <a:rPr lang="en-GB" sz="2400" dirty="0"/>
              <a:t>Restricting access to data sources might encourage more use of dataflows?</a:t>
            </a:r>
          </a:p>
        </p:txBody>
      </p:sp>
    </p:spTree>
    <p:extLst>
      <p:ext uri="{BB962C8B-B14F-4D97-AF65-F5344CB8AC3E}">
        <p14:creationId xmlns:p14="http://schemas.microsoft.com/office/powerpoint/2010/main" val="391120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E1FD-415C-44D7-B496-919AAE886842}"/>
              </a:ext>
            </a:extLst>
          </p:cNvPr>
          <p:cNvSpPr>
            <a:spLocks noGrp="1"/>
          </p:cNvSpPr>
          <p:nvPr>
            <p:ph type="title"/>
          </p:nvPr>
        </p:nvSpPr>
        <p:spPr/>
        <p:txBody>
          <a:bodyPr/>
          <a:lstStyle/>
          <a:p>
            <a:r>
              <a:rPr lang="en-GB" dirty="0"/>
              <a:t>Roadmap</a:t>
            </a:r>
          </a:p>
        </p:txBody>
      </p:sp>
      <p:sp>
        <p:nvSpPr>
          <p:cNvPr id="3" name="Content Placeholder 2">
            <a:extLst>
              <a:ext uri="{FF2B5EF4-FFF2-40B4-BE49-F238E27FC236}">
                <a16:creationId xmlns:a16="http://schemas.microsoft.com/office/drawing/2014/main" id="{2FD553F2-0804-43FD-8844-4BFB17C17C86}"/>
              </a:ext>
            </a:extLst>
          </p:cNvPr>
          <p:cNvSpPr>
            <a:spLocks noGrp="1"/>
          </p:cNvSpPr>
          <p:nvPr>
            <p:ph idx="1"/>
          </p:nvPr>
        </p:nvSpPr>
        <p:spPr/>
        <p:txBody>
          <a:bodyPr/>
          <a:lstStyle/>
          <a:p>
            <a:r>
              <a:rPr lang="en-GB" dirty="0"/>
              <a:t>Power Query Online (as used by dataflows) will be functionally equivalent to Power Query in Power BI Desktop</a:t>
            </a:r>
          </a:p>
          <a:p>
            <a:r>
              <a:rPr lang="en-GB" dirty="0"/>
              <a:t>Performance and scalability enhancements for working with large data volumes</a:t>
            </a:r>
          </a:p>
          <a:p>
            <a:r>
              <a:rPr lang="en-GB" dirty="0"/>
              <a:t>Ability to refresh dataset after a dataflow it depends on has refreshed</a:t>
            </a:r>
          </a:p>
          <a:p>
            <a:r>
              <a:rPr lang="en-GB" dirty="0"/>
              <a:t>Ability to create dataflows though the API</a:t>
            </a:r>
          </a:p>
          <a:p>
            <a:r>
              <a:rPr lang="en-GB" dirty="0"/>
              <a:t>Lots of interesting features in the CDM specification…?</a:t>
            </a:r>
          </a:p>
          <a:p>
            <a:endParaRPr lang="en-GB" dirty="0"/>
          </a:p>
        </p:txBody>
      </p:sp>
    </p:spTree>
    <p:extLst>
      <p:ext uri="{BB962C8B-B14F-4D97-AF65-F5344CB8AC3E}">
        <p14:creationId xmlns:p14="http://schemas.microsoft.com/office/powerpoint/2010/main" val="416175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6D79-28F6-4B8B-9291-DFDBBEC063E1}"/>
              </a:ext>
            </a:extLst>
          </p:cNvPr>
          <p:cNvSpPr>
            <a:spLocks noGrp="1"/>
          </p:cNvSpPr>
          <p:nvPr>
            <p:ph type="title"/>
          </p:nvPr>
        </p:nvSpPr>
        <p:spPr/>
        <p:txBody>
          <a:bodyPr/>
          <a:lstStyle/>
          <a:p>
            <a:r>
              <a:rPr lang="en-GB" dirty="0"/>
              <a:t>What are dataflows?</a:t>
            </a:r>
          </a:p>
        </p:txBody>
      </p:sp>
      <p:sp>
        <p:nvSpPr>
          <p:cNvPr id="3" name="Content Placeholder 2">
            <a:extLst>
              <a:ext uri="{FF2B5EF4-FFF2-40B4-BE49-F238E27FC236}">
                <a16:creationId xmlns:a16="http://schemas.microsoft.com/office/drawing/2014/main" id="{CB3A0396-A05F-4796-B18A-2AC81DA1147C}"/>
              </a:ext>
            </a:extLst>
          </p:cNvPr>
          <p:cNvSpPr>
            <a:spLocks noGrp="1"/>
          </p:cNvSpPr>
          <p:nvPr>
            <p:ph idx="1"/>
          </p:nvPr>
        </p:nvSpPr>
        <p:spPr/>
        <p:txBody>
          <a:bodyPr>
            <a:noAutofit/>
          </a:bodyPr>
          <a:lstStyle/>
          <a:p>
            <a:r>
              <a:rPr lang="en-GB" sz="2400" dirty="0"/>
              <a:t>Self-service ETL tool in the Power BI cloud service</a:t>
            </a:r>
          </a:p>
          <a:p>
            <a:pPr lvl="1"/>
            <a:r>
              <a:rPr lang="en-GB" sz="2000" dirty="0"/>
              <a:t>Not Azure Data Factory</a:t>
            </a:r>
          </a:p>
          <a:p>
            <a:pPr lvl="1"/>
            <a:r>
              <a:rPr lang="en-GB" sz="2000" dirty="0"/>
              <a:t>Not Microsoft Flow</a:t>
            </a:r>
          </a:p>
          <a:p>
            <a:r>
              <a:rPr lang="en-GB" sz="2400" dirty="0"/>
              <a:t>Power Query in the cloud/in the browser plus a lot more</a:t>
            </a:r>
          </a:p>
          <a:p>
            <a:r>
              <a:rPr lang="en-GB" sz="2400" dirty="0"/>
              <a:t>They split the extraction/preparation away from datasets</a:t>
            </a:r>
          </a:p>
          <a:p>
            <a:r>
              <a:rPr lang="en-GB" sz="2400" dirty="0"/>
              <a:t>They allow for sharing of tables of data between datasets</a:t>
            </a:r>
          </a:p>
          <a:p>
            <a:r>
              <a:rPr lang="en-GB" sz="2400" dirty="0"/>
              <a:t>They </a:t>
            </a:r>
            <a:r>
              <a:rPr lang="en-GB" sz="2400" b="1" dirty="0"/>
              <a:t>do not</a:t>
            </a:r>
            <a:r>
              <a:rPr lang="en-GB" sz="2400" dirty="0"/>
              <a:t> allow sharing of dataset features like relationships and DAX calculations</a:t>
            </a:r>
          </a:p>
          <a:p>
            <a:endParaRPr lang="en-GB" sz="2400" dirty="0"/>
          </a:p>
        </p:txBody>
      </p:sp>
    </p:spTree>
    <p:extLst>
      <p:ext uri="{BB962C8B-B14F-4D97-AF65-F5344CB8AC3E}">
        <p14:creationId xmlns:p14="http://schemas.microsoft.com/office/powerpoint/2010/main" val="347279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EBB-7D65-4AD9-90A4-C1C90A806C6C}"/>
              </a:ext>
            </a:extLst>
          </p:cNvPr>
          <p:cNvSpPr>
            <a:spLocks noGrp="1"/>
          </p:cNvSpPr>
          <p:nvPr>
            <p:ph type="title"/>
          </p:nvPr>
        </p:nvSpPr>
        <p:spPr/>
        <p:txBody>
          <a:bodyPr/>
          <a:lstStyle/>
          <a:p>
            <a:r>
              <a:rPr lang="en-US" dirty="0"/>
              <a:t>The Big Picture</a:t>
            </a:r>
          </a:p>
        </p:txBody>
      </p:sp>
      <p:pic>
        <p:nvPicPr>
          <p:cNvPr id="3" name="Picture 2">
            <a:extLst>
              <a:ext uri="{FF2B5EF4-FFF2-40B4-BE49-F238E27FC236}">
                <a16:creationId xmlns:a16="http://schemas.microsoft.com/office/drawing/2014/main" id="{140EA7B9-026E-4EDE-B895-B90E62325907}"/>
              </a:ext>
            </a:extLst>
          </p:cNvPr>
          <p:cNvPicPr>
            <a:picLocks noChangeAspect="1"/>
          </p:cNvPicPr>
          <p:nvPr/>
        </p:nvPicPr>
        <p:blipFill>
          <a:blip r:embed="rId2"/>
          <a:stretch>
            <a:fillRect/>
          </a:stretch>
        </p:blipFill>
        <p:spPr>
          <a:xfrm>
            <a:off x="152400" y="1143000"/>
            <a:ext cx="8805897" cy="5105400"/>
          </a:xfrm>
          <a:prstGeom prst="rect">
            <a:avLst/>
          </a:prstGeom>
          <a:ln>
            <a:solidFill>
              <a:schemeClr val="accent1"/>
            </a:solidFill>
          </a:ln>
        </p:spPr>
      </p:pic>
    </p:spTree>
    <p:extLst>
      <p:ext uri="{BB962C8B-B14F-4D97-AF65-F5344CB8AC3E}">
        <p14:creationId xmlns:p14="http://schemas.microsoft.com/office/powerpoint/2010/main" val="288702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B12A-6AA8-4DA7-87E4-09F31F533C15}"/>
              </a:ext>
            </a:extLst>
          </p:cNvPr>
          <p:cNvSpPr>
            <a:spLocks noGrp="1"/>
          </p:cNvSpPr>
          <p:nvPr>
            <p:ph type="title"/>
          </p:nvPr>
        </p:nvSpPr>
        <p:spPr/>
        <p:txBody>
          <a:bodyPr/>
          <a:lstStyle/>
          <a:p>
            <a:r>
              <a:rPr lang="en-GB" dirty="0"/>
              <a:t>Licensing</a:t>
            </a:r>
          </a:p>
        </p:txBody>
      </p:sp>
      <p:sp>
        <p:nvSpPr>
          <p:cNvPr id="3" name="Content Placeholder 2">
            <a:extLst>
              <a:ext uri="{FF2B5EF4-FFF2-40B4-BE49-F238E27FC236}">
                <a16:creationId xmlns:a16="http://schemas.microsoft.com/office/drawing/2014/main" id="{A8EF9F5A-C1DB-4BE7-ABAA-B866054815AF}"/>
              </a:ext>
            </a:extLst>
          </p:cNvPr>
          <p:cNvSpPr>
            <a:spLocks noGrp="1"/>
          </p:cNvSpPr>
          <p:nvPr>
            <p:ph idx="1"/>
          </p:nvPr>
        </p:nvSpPr>
        <p:spPr/>
        <p:txBody>
          <a:bodyPr/>
          <a:lstStyle/>
          <a:p>
            <a:r>
              <a:rPr lang="en-GB" dirty="0"/>
              <a:t>Not available in My Workspace or for Power BI Free users</a:t>
            </a:r>
          </a:p>
          <a:p>
            <a:r>
              <a:rPr lang="en-GB" dirty="0"/>
              <a:t>Most features available for Power BI Pro users in an app workspace</a:t>
            </a:r>
          </a:p>
          <a:p>
            <a:r>
              <a:rPr lang="en-GB" dirty="0"/>
              <a:t>Premium gives you:</a:t>
            </a:r>
          </a:p>
          <a:p>
            <a:pPr lvl="1"/>
            <a:r>
              <a:rPr lang="en-GB" dirty="0"/>
              <a:t>Ability to handle larger data volumes</a:t>
            </a:r>
          </a:p>
          <a:p>
            <a:pPr lvl="1"/>
            <a:r>
              <a:rPr lang="en-GB" dirty="0"/>
              <a:t>Better refresh performance</a:t>
            </a:r>
          </a:p>
          <a:p>
            <a:pPr lvl="1"/>
            <a:r>
              <a:rPr lang="en-GB" dirty="0"/>
              <a:t>Linked and computed entities</a:t>
            </a:r>
          </a:p>
          <a:p>
            <a:pPr lvl="1"/>
            <a:r>
              <a:rPr lang="en-GB" dirty="0"/>
              <a:t>Ability to use AI features to transform data (coming soon)</a:t>
            </a:r>
          </a:p>
        </p:txBody>
      </p:sp>
    </p:spTree>
    <p:extLst>
      <p:ext uri="{BB962C8B-B14F-4D97-AF65-F5344CB8AC3E}">
        <p14:creationId xmlns:p14="http://schemas.microsoft.com/office/powerpoint/2010/main" val="190974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B398-41D8-4392-9C21-9EDE22E3EEAB}"/>
              </a:ext>
            </a:extLst>
          </p:cNvPr>
          <p:cNvSpPr>
            <a:spLocks noGrp="1"/>
          </p:cNvSpPr>
          <p:nvPr>
            <p:ph type="title"/>
          </p:nvPr>
        </p:nvSpPr>
        <p:spPr/>
        <p:txBody>
          <a:bodyPr/>
          <a:lstStyle/>
          <a:p>
            <a:r>
              <a:rPr lang="en-GB" dirty="0"/>
              <a:t>Concepts</a:t>
            </a:r>
          </a:p>
        </p:txBody>
      </p:sp>
      <p:sp>
        <p:nvSpPr>
          <p:cNvPr id="3" name="Content Placeholder 2">
            <a:extLst>
              <a:ext uri="{FF2B5EF4-FFF2-40B4-BE49-F238E27FC236}">
                <a16:creationId xmlns:a16="http://schemas.microsoft.com/office/drawing/2014/main" id="{E63219EE-2ECD-4EF8-8F8A-83C827FBAAC9}"/>
              </a:ext>
            </a:extLst>
          </p:cNvPr>
          <p:cNvSpPr>
            <a:spLocks noGrp="1"/>
          </p:cNvSpPr>
          <p:nvPr>
            <p:ph idx="1"/>
          </p:nvPr>
        </p:nvSpPr>
        <p:spPr/>
        <p:txBody>
          <a:bodyPr/>
          <a:lstStyle/>
          <a:p>
            <a:r>
              <a:rPr lang="en-GB" dirty="0"/>
              <a:t>A </a:t>
            </a:r>
            <a:r>
              <a:rPr lang="en-GB" b="1" dirty="0"/>
              <a:t>dataflow</a:t>
            </a:r>
            <a:r>
              <a:rPr lang="en-GB" dirty="0"/>
              <a:t> exists within a workspace</a:t>
            </a:r>
          </a:p>
          <a:p>
            <a:r>
              <a:rPr lang="en-GB" dirty="0"/>
              <a:t>One dataflow contains one or more </a:t>
            </a:r>
            <a:r>
              <a:rPr lang="en-GB" b="1" dirty="0"/>
              <a:t>entities</a:t>
            </a:r>
          </a:p>
          <a:p>
            <a:r>
              <a:rPr lang="en-GB" dirty="0"/>
              <a:t>An entity is:</a:t>
            </a:r>
          </a:p>
          <a:p>
            <a:pPr lvl="1"/>
            <a:r>
              <a:rPr lang="en-GB" dirty="0"/>
              <a:t>A table of data plus some metadata</a:t>
            </a:r>
          </a:p>
          <a:p>
            <a:pPr lvl="1"/>
            <a:r>
              <a:rPr lang="en-GB" dirty="0"/>
              <a:t>The output of a Power Query M query or some other process</a:t>
            </a:r>
          </a:p>
        </p:txBody>
      </p:sp>
    </p:spTree>
    <p:extLst>
      <p:ext uri="{BB962C8B-B14F-4D97-AF65-F5344CB8AC3E}">
        <p14:creationId xmlns:p14="http://schemas.microsoft.com/office/powerpoint/2010/main" val="32987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044192B5-63FD-4AE4-B08F-C4EEF4199012}"/>
              </a:ext>
            </a:extLst>
          </p:cNvPr>
          <p:cNvSpPr/>
          <p:nvPr/>
        </p:nvSpPr>
        <p:spPr>
          <a:xfrm>
            <a:off x="224671" y="1401298"/>
            <a:ext cx="2170522" cy="4666268"/>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5" name="Arrow: Right 4">
            <a:extLst>
              <a:ext uri="{FF2B5EF4-FFF2-40B4-BE49-F238E27FC236}">
                <a16:creationId xmlns:a16="http://schemas.microsoft.com/office/drawing/2014/main" id="{C289CC0F-BDE3-4CC4-9B64-876D2554DA08}"/>
              </a:ext>
            </a:extLst>
          </p:cNvPr>
          <p:cNvSpPr/>
          <p:nvPr/>
        </p:nvSpPr>
        <p:spPr>
          <a:xfrm>
            <a:off x="2534238" y="2539585"/>
            <a:ext cx="3676454"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Rounded Corners 5">
            <a:extLst>
              <a:ext uri="{FF2B5EF4-FFF2-40B4-BE49-F238E27FC236}">
                <a16:creationId xmlns:a16="http://schemas.microsoft.com/office/drawing/2014/main" id="{6A306C9E-640E-4012-AD78-E2BA514081DE}"/>
              </a:ext>
            </a:extLst>
          </p:cNvPr>
          <p:cNvSpPr/>
          <p:nvPr/>
        </p:nvSpPr>
        <p:spPr>
          <a:xfrm>
            <a:off x="6337954" y="1312921"/>
            <a:ext cx="2547594" cy="47546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Cube 6">
            <a:extLst>
              <a:ext uri="{FF2B5EF4-FFF2-40B4-BE49-F238E27FC236}">
                <a16:creationId xmlns:a16="http://schemas.microsoft.com/office/drawing/2014/main" id="{F65B4354-3724-40A4-BCDF-386E46F7A251}"/>
              </a:ext>
            </a:extLst>
          </p:cNvPr>
          <p:cNvSpPr/>
          <p:nvPr/>
        </p:nvSpPr>
        <p:spPr>
          <a:xfrm>
            <a:off x="6482231" y="1543835"/>
            <a:ext cx="2269503" cy="2189965"/>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8" name="Cube 7">
            <a:extLst>
              <a:ext uri="{FF2B5EF4-FFF2-40B4-BE49-F238E27FC236}">
                <a16:creationId xmlns:a16="http://schemas.microsoft.com/office/drawing/2014/main" id="{2378C694-091E-401A-8F01-985700D9A203}"/>
              </a:ext>
            </a:extLst>
          </p:cNvPr>
          <p:cNvSpPr/>
          <p:nvPr/>
        </p:nvSpPr>
        <p:spPr>
          <a:xfrm>
            <a:off x="6477000" y="3733800"/>
            <a:ext cx="2269503" cy="2189965"/>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TextBox 8">
            <a:extLst>
              <a:ext uri="{FF2B5EF4-FFF2-40B4-BE49-F238E27FC236}">
                <a16:creationId xmlns:a16="http://schemas.microsoft.com/office/drawing/2014/main" id="{EB66F8D2-82E2-496B-A373-701463583BBD}"/>
              </a:ext>
            </a:extLst>
          </p:cNvPr>
          <p:cNvSpPr txBox="1"/>
          <p:nvPr/>
        </p:nvSpPr>
        <p:spPr>
          <a:xfrm>
            <a:off x="6796191" y="6067566"/>
            <a:ext cx="1641584" cy="507831"/>
          </a:xfrm>
          <a:prstGeom prst="rect">
            <a:avLst/>
          </a:prstGeom>
          <a:noFill/>
        </p:spPr>
        <p:txBody>
          <a:bodyPr wrap="square" rtlCol="0">
            <a:spAutoFit/>
          </a:bodyPr>
          <a:lstStyle/>
          <a:p>
            <a:r>
              <a:rPr lang="en-GB" sz="1350" dirty="0"/>
              <a:t>Power BI Workspace</a:t>
            </a:r>
          </a:p>
        </p:txBody>
      </p:sp>
      <p:sp>
        <p:nvSpPr>
          <p:cNvPr id="10" name="TextBox 9">
            <a:extLst>
              <a:ext uri="{FF2B5EF4-FFF2-40B4-BE49-F238E27FC236}">
                <a16:creationId xmlns:a16="http://schemas.microsoft.com/office/drawing/2014/main" id="{93135A9E-F2DE-4B37-8355-3744B9510942}"/>
              </a:ext>
            </a:extLst>
          </p:cNvPr>
          <p:cNvSpPr txBox="1"/>
          <p:nvPr/>
        </p:nvSpPr>
        <p:spPr>
          <a:xfrm>
            <a:off x="829393" y="6067566"/>
            <a:ext cx="1146468" cy="300082"/>
          </a:xfrm>
          <a:prstGeom prst="rect">
            <a:avLst/>
          </a:prstGeom>
          <a:noFill/>
        </p:spPr>
        <p:txBody>
          <a:bodyPr wrap="none" rtlCol="0">
            <a:spAutoFit/>
          </a:bodyPr>
          <a:lstStyle/>
          <a:p>
            <a:r>
              <a:rPr lang="en-GB" sz="1350" dirty="0"/>
              <a:t>Data Source</a:t>
            </a:r>
          </a:p>
        </p:txBody>
      </p:sp>
      <p:sp>
        <p:nvSpPr>
          <p:cNvPr id="11" name="TextBox 10">
            <a:extLst>
              <a:ext uri="{FF2B5EF4-FFF2-40B4-BE49-F238E27FC236}">
                <a16:creationId xmlns:a16="http://schemas.microsoft.com/office/drawing/2014/main" id="{B4255355-7071-4D6D-99F5-DC75D6722EBB}"/>
              </a:ext>
            </a:extLst>
          </p:cNvPr>
          <p:cNvSpPr txBox="1"/>
          <p:nvPr/>
        </p:nvSpPr>
        <p:spPr>
          <a:xfrm>
            <a:off x="6796190" y="2262586"/>
            <a:ext cx="934936" cy="300082"/>
          </a:xfrm>
          <a:prstGeom prst="rect">
            <a:avLst/>
          </a:prstGeom>
          <a:noFill/>
        </p:spPr>
        <p:txBody>
          <a:bodyPr wrap="none" rtlCol="0">
            <a:spAutoFit/>
          </a:bodyPr>
          <a:lstStyle/>
          <a:p>
            <a:r>
              <a:rPr lang="en-GB" sz="1350" dirty="0"/>
              <a:t>Dataset A</a:t>
            </a:r>
          </a:p>
        </p:txBody>
      </p:sp>
      <p:sp>
        <p:nvSpPr>
          <p:cNvPr id="12" name="TextBox 11">
            <a:extLst>
              <a:ext uri="{FF2B5EF4-FFF2-40B4-BE49-F238E27FC236}">
                <a16:creationId xmlns:a16="http://schemas.microsoft.com/office/drawing/2014/main" id="{6B420941-9004-4A9B-B9CE-27795367537B}"/>
              </a:ext>
            </a:extLst>
          </p:cNvPr>
          <p:cNvSpPr txBox="1"/>
          <p:nvPr/>
        </p:nvSpPr>
        <p:spPr>
          <a:xfrm>
            <a:off x="6796190" y="4551783"/>
            <a:ext cx="944489" cy="300082"/>
          </a:xfrm>
          <a:prstGeom prst="rect">
            <a:avLst/>
          </a:prstGeom>
          <a:noFill/>
        </p:spPr>
        <p:txBody>
          <a:bodyPr wrap="none" rtlCol="0">
            <a:spAutoFit/>
          </a:bodyPr>
          <a:lstStyle/>
          <a:p>
            <a:r>
              <a:rPr lang="en-GB" sz="1350" dirty="0"/>
              <a:t>Dataset B</a:t>
            </a:r>
          </a:p>
        </p:txBody>
      </p:sp>
      <p:sp>
        <p:nvSpPr>
          <p:cNvPr id="13" name="Rectangle 12">
            <a:extLst>
              <a:ext uri="{FF2B5EF4-FFF2-40B4-BE49-F238E27FC236}">
                <a16:creationId xmlns:a16="http://schemas.microsoft.com/office/drawing/2014/main" id="{D593DC43-5958-4CC7-8285-40E6B2339726}"/>
              </a:ext>
            </a:extLst>
          </p:cNvPr>
          <p:cNvSpPr/>
          <p:nvPr/>
        </p:nvSpPr>
        <p:spPr>
          <a:xfrm>
            <a:off x="692001" y="2401086"/>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14" name="Rectangle 13">
            <a:extLst>
              <a:ext uri="{FF2B5EF4-FFF2-40B4-BE49-F238E27FC236}">
                <a16:creationId xmlns:a16="http://schemas.microsoft.com/office/drawing/2014/main" id="{B4BEB976-D5D9-4F6B-AFCD-3A2B552ECAE2}"/>
              </a:ext>
            </a:extLst>
          </p:cNvPr>
          <p:cNvSpPr/>
          <p:nvPr/>
        </p:nvSpPr>
        <p:spPr>
          <a:xfrm>
            <a:off x="692001" y="2401086"/>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15" name="Rectangle 14">
            <a:extLst>
              <a:ext uri="{FF2B5EF4-FFF2-40B4-BE49-F238E27FC236}">
                <a16:creationId xmlns:a16="http://schemas.microsoft.com/office/drawing/2014/main" id="{6980DB4C-4FB8-4E78-88DA-8B90CED707A5}"/>
              </a:ext>
            </a:extLst>
          </p:cNvPr>
          <p:cNvSpPr/>
          <p:nvPr/>
        </p:nvSpPr>
        <p:spPr>
          <a:xfrm>
            <a:off x="697232" y="2401086"/>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Tree>
    <p:extLst>
      <p:ext uri="{BB962C8B-B14F-4D97-AF65-F5344CB8AC3E}">
        <p14:creationId xmlns:p14="http://schemas.microsoft.com/office/powerpoint/2010/main" val="142744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22222E-6 C 0.04154 2.22222E-6 -0.07786 0.15717 0.03138 0.19074 C 0.14024 0.22407 0.65443 0.14398 0.65443 0.20023 C 0.65443 0.2419 0.65521 -0.00648 0.65521 0.03541 " pathEditMode="relative" rAng="0" ptsTypes="AAAA">
                                      <p:cBhvr>
                                        <p:cTn id="6" dur="2000" fill="hold"/>
                                        <p:tgtEl>
                                          <p:spTgt spid="14"/>
                                        </p:tgtEl>
                                        <p:attrNameLst>
                                          <p:attrName>ppt_x</p:attrName>
                                          <p:attrName>ppt_y</p:attrName>
                                        </p:attrNameLst>
                                      </p:cBhvr>
                                      <p:rCtr x="31953" y="10255"/>
                                    </p:animMotion>
                                  </p:childTnLst>
                                </p:cTn>
                              </p:par>
                            </p:childTnLst>
                          </p:cTn>
                        </p:par>
                        <p:par>
                          <p:cTn id="7" fill="hold">
                            <p:stCondLst>
                              <p:cond delay="2000"/>
                            </p:stCondLst>
                            <p:childTnLst>
                              <p:par>
                                <p:cTn id="8" presetID="50" presetClass="path" presetSubtype="0" accel="50000" decel="50000" fill="hold" grpId="0" nodeType="afterEffect">
                                  <p:stCondLst>
                                    <p:cond delay="0"/>
                                  </p:stCondLst>
                                  <p:childTnLst>
                                    <p:animMotion origin="layout" path="M 4.79167E-6 -4.07407E-6 C 0.04153 -4.07407E-6 -0.07774 0.15903 0.03138 0.19329 C 0.14023 0.22709 0.65403 0.14561 0.65403 0.20301 C 0.65403 0.24537 0.65143 0.38797 0.65221 0.46459 " pathEditMode="relative" rAng="0" ptsTypes="AAAA">
                                      <p:cBhvr>
                                        <p:cTn id="9" dur="2000" fill="hold"/>
                                        <p:tgtEl>
                                          <p:spTgt spid="15"/>
                                        </p:tgtEl>
                                        <p:attrNameLst>
                                          <p:attrName>ppt_x</p:attrName>
                                          <p:attrName>ppt_y</p:attrName>
                                        </p:attrNameLst>
                                      </p:cBhvr>
                                      <p:rCtr x="31901" y="2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64F32F-463B-41EA-8E99-64041A145201}"/>
              </a:ext>
            </a:extLst>
          </p:cNvPr>
          <p:cNvSpPr/>
          <p:nvPr/>
        </p:nvSpPr>
        <p:spPr>
          <a:xfrm>
            <a:off x="3333216" y="1353532"/>
            <a:ext cx="1983353" cy="45224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 name="Cylinder 3">
            <a:extLst>
              <a:ext uri="{FF2B5EF4-FFF2-40B4-BE49-F238E27FC236}">
                <a16:creationId xmlns:a16="http://schemas.microsoft.com/office/drawing/2014/main" id="{044192B5-63FD-4AE4-B08F-C4EEF4199012}"/>
              </a:ext>
            </a:extLst>
          </p:cNvPr>
          <p:cNvSpPr/>
          <p:nvPr/>
        </p:nvSpPr>
        <p:spPr>
          <a:xfrm>
            <a:off x="210280" y="1353532"/>
            <a:ext cx="2170522" cy="4666268"/>
          </a:xfrm>
          <a:prstGeom prst="ca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chemeClr val="tx1"/>
              </a:solidFill>
            </a:endParaRPr>
          </a:p>
        </p:txBody>
      </p:sp>
      <p:sp>
        <p:nvSpPr>
          <p:cNvPr id="5" name="Arrow: Right 4">
            <a:extLst>
              <a:ext uri="{FF2B5EF4-FFF2-40B4-BE49-F238E27FC236}">
                <a16:creationId xmlns:a16="http://schemas.microsoft.com/office/drawing/2014/main" id="{C289CC0F-BDE3-4CC4-9B64-876D2554DA08}"/>
              </a:ext>
            </a:extLst>
          </p:cNvPr>
          <p:cNvSpPr/>
          <p:nvPr/>
        </p:nvSpPr>
        <p:spPr>
          <a:xfrm>
            <a:off x="2412225" y="2514797"/>
            <a:ext cx="876143"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Rounded Corners 5">
            <a:extLst>
              <a:ext uri="{FF2B5EF4-FFF2-40B4-BE49-F238E27FC236}">
                <a16:creationId xmlns:a16="http://schemas.microsoft.com/office/drawing/2014/main" id="{6A306C9E-640E-4012-AD78-E2BA514081DE}"/>
              </a:ext>
            </a:extLst>
          </p:cNvPr>
          <p:cNvSpPr/>
          <p:nvPr/>
        </p:nvSpPr>
        <p:spPr>
          <a:xfrm>
            <a:off x="6323563" y="1265155"/>
            <a:ext cx="2547594" cy="47546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Cube 6">
            <a:extLst>
              <a:ext uri="{FF2B5EF4-FFF2-40B4-BE49-F238E27FC236}">
                <a16:creationId xmlns:a16="http://schemas.microsoft.com/office/drawing/2014/main" id="{F65B4354-3724-40A4-BCDF-386E46F7A251}"/>
              </a:ext>
            </a:extLst>
          </p:cNvPr>
          <p:cNvSpPr/>
          <p:nvPr/>
        </p:nvSpPr>
        <p:spPr>
          <a:xfrm>
            <a:off x="6467840" y="1496069"/>
            <a:ext cx="2269503" cy="2189965"/>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8" name="Cube 7">
            <a:extLst>
              <a:ext uri="{FF2B5EF4-FFF2-40B4-BE49-F238E27FC236}">
                <a16:creationId xmlns:a16="http://schemas.microsoft.com/office/drawing/2014/main" id="{2378C694-091E-401A-8F01-985700D9A203}"/>
              </a:ext>
            </a:extLst>
          </p:cNvPr>
          <p:cNvSpPr/>
          <p:nvPr/>
        </p:nvSpPr>
        <p:spPr>
          <a:xfrm>
            <a:off x="6462609" y="3686034"/>
            <a:ext cx="2269503" cy="2189965"/>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TextBox 8">
            <a:extLst>
              <a:ext uri="{FF2B5EF4-FFF2-40B4-BE49-F238E27FC236}">
                <a16:creationId xmlns:a16="http://schemas.microsoft.com/office/drawing/2014/main" id="{EB66F8D2-82E2-496B-A373-701463583BBD}"/>
              </a:ext>
            </a:extLst>
          </p:cNvPr>
          <p:cNvSpPr txBox="1"/>
          <p:nvPr/>
        </p:nvSpPr>
        <p:spPr>
          <a:xfrm>
            <a:off x="6781800" y="6019800"/>
            <a:ext cx="1641584" cy="507831"/>
          </a:xfrm>
          <a:prstGeom prst="rect">
            <a:avLst/>
          </a:prstGeom>
          <a:noFill/>
        </p:spPr>
        <p:txBody>
          <a:bodyPr wrap="square" rtlCol="0">
            <a:spAutoFit/>
          </a:bodyPr>
          <a:lstStyle/>
          <a:p>
            <a:r>
              <a:rPr lang="en-GB" sz="1350" dirty="0"/>
              <a:t>Power BI Workspace</a:t>
            </a:r>
          </a:p>
        </p:txBody>
      </p:sp>
      <p:sp>
        <p:nvSpPr>
          <p:cNvPr id="10" name="TextBox 9">
            <a:extLst>
              <a:ext uri="{FF2B5EF4-FFF2-40B4-BE49-F238E27FC236}">
                <a16:creationId xmlns:a16="http://schemas.microsoft.com/office/drawing/2014/main" id="{93135A9E-F2DE-4B37-8355-3744B9510942}"/>
              </a:ext>
            </a:extLst>
          </p:cNvPr>
          <p:cNvSpPr txBox="1"/>
          <p:nvPr/>
        </p:nvSpPr>
        <p:spPr>
          <a:xfrm>
            <a:off x="815002" y="6019800"/>
            <a:ext cx="1146468" cy="300082"/>
          </a:xfrm>
          <a:prstGeom prst="rect">
            <a:avLst/>
          </a:prstGeom>
          <a:noFill/>
        </p:spPr>
        <p:txBody>
          <a:bodyPr wrap="none" rtlCol="0">
            <a:spAutoFit/>
          </a:bodyPr>
          <a:lstStyle/>
          <a:p>
            <a:r>
              <a:rPr lang="en-GB" sz="1350" dirty="0"/>
              <a:t>Data Source</a:t>
            </a:r>
          </a:p>
        </p:txBody>
      </p:sp>
      <p:sp>
        <p:nvSpPr>
          <p:cNvPr id="11" name="TextBox 10">
            <a:extLst>
              <a:ext uri="{FF2B5EF4-FFF2-40B4-BE49-F238E27FC236}">
                <a16:creationId xmlns:a16="http://schemas.microsoft.com/office/drawing/2014/main" id="{B4255355-7071-4D6D-99F5-DC75D6722EBB}"/>
              </a:ext>
            </a:extLst>
          </p:cNvPr>
          <p:cNvSpPr txBox="1"/>
          <p:nvPr/>
        </p:nvSpPr>
        <p:spPr>
          <a:xfrm>
            <a:off x="6781799" y="2214820"/>
            <a:ext cx="934936" cy="300082"/>
          </a:xfrm>
          <a:prstGeom prst="rect">
            <a:avLst/>
          </a:prstGeom>
          <a:noFill/>
        </p:spPr>
        <p:txBody>
          <a:bodyPr wrap="none" rtlCol="0">
            <a:spAutoFit/>
          </a:bodyPr>
          <a:lstStyle/>
          <a:p>
            <a:r>
              <a:rPr lang="en-GB" sz="1350" dirty="0"/>
              <a:t>Dataset A</a:t>
            </a:r>
          </a:p>
        </p:txBody>
      </p:sp>
      <p:sp>
        <p:nvSpPr>
          <p:cNvPr id="12" name="TextBox 11">
            <a:extLst>
              <a:ext uri="{FF2B5EF4-FFF2-40B4-BE49-F238E27FC236}">
                <a16:creationId xmlns:a16="http://schemas.microsoft.com/office/drawing/2014/main" id="{6B420941-9004-4A9B-B9CE-27795367537B}"/>
              </a:ext>
            </a:extLst>
          </p:cNvPr>
          <p:cNvSpPr txBox="1"/>
          <p:nvPr/>
        </p:nvSpPr>
        <p:spPr>
          <a:xfrm>
            <a:off x="6781799" y="4504017"/>
            <a:ext cx="944489" cy="300082"/>
          </a:xfrm>
          <a:prstGeom prst="rect">
            <a:avLst/>
          </a:prstGeom>
          <a:noFill/>
        </p:spPr>
        <p:txBody>
          <a:bodyPr wrap="none" rtlCol="0">
            <a:spAutoFit/>
          </a:bodyPr>
          <a:lstStyle/>
          <a:p>
            <a:r>
              <a:rPr lang="en-GB" sz="1350" dirty="0"/>
              <a:t>Dataset B</a:t>
            </a:r>
          </a:p>
        </p:txBody>
      </p:sp>
      <p:sp>
        <p:nvSpPr>
          <p:cNvPr id="13" name="Rectangle 12">
            <a:extLst>
              <a:ext uri="{FF2B5EF4-FFF2-40B4-BE49-F238E27FC236}">
                <a16:creationId xmlns:a16="http://schemas.microsoft.com/office/drawing/2014/main" id="{D593DC43-5958-4CC7-8285-40E6B2339726}"/>
              </a:ext>
            </a:extLst>
          </p:cNvPr>
          <p:cNvSpPr/>
          <p:nvPr/>
        </p:nvSpPr>
        <p:spPr>
          <a:xfrm>
            <a:off x="677610" y="2353320"/>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14" name="Rectangle 13">
            <a:extLst>
              <a:ext uri="{FF2B5EF4-FFF2-40B4-BE49-F238E27FC236}">
                <a16:creationId xmlns:a16="http://schemas.microsoft.com/office/drawing/2014/main" id="{B4BEB976-D5D9-4F6B-AFCD-3A2B552ECAE2}"/>
              </a:ext>
            </a:extLst>
          </p:cNvPr>
          <p:cNvSpPr/>
          <p:nvPr/>
        </p:nvSpPr>
        <p:spPr>
          <a:xfrm>
            <a:off x="677610" y="2353320"/>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Table X</a:t>
            </a:r>
          </a:p>
        </p:txBody>
      </p:sp>
      <p:sp>
        <p:nvSpPr>
          <p:cNvPr id="3" name="TextBox 2">
            <a:extLst>
              <a:ext uri="{FF2B5EF4-FFF2-40B4-BE49-F238E27FC236}">
                <a16:creationId xmlns:a16="http://schemas.microsoft.com/office/drawing/2014/main" id="{D38BF543-B446-4CA7-86F0-AD48A5FD7A9A}"/>
              </a:ext>
            </a:extLst>
          </p:cNvPr>
          <p:cNvSpPr txBox="1"/>
          <p:nvPr/>
        </p:nvSpPr>
        <p:spPr>
          <a:xfrm>
            <a:off x="3559702" y="6004395"/>
            <a:ext cx="1584960" cy="507831"/>
          </a:xfrm>
          <a:prstGeom prst="rect">
            <a:avLst/>
          </a:prstGeom>
          <a:noFill/>
        </p:spPr>
        <p:txBody>
          <a:bodyPr wrap="square" rtlCol="0">
            <a:spAutoFit/>
          </a:bodyPr>
          <a:lstStyle/>
          <a:p>
            <a:r>
              <a:rPr lang="en-GB" sz="1350" dirty="0"/>
              <a:t>Power BI Dataflow</a:t>
            </a:r>
          </a:p>
        </p:txBody>
      </p:sp>
      <p:sp>
        <p:nvSpPr>
          <p:cNvPr id="16" name="Arrow: Right 15">
            <a:extLst>
              <a:ext uri="{FF2B5EF4-FFF2-40B4-BE49-F238E27FC236}">
                <a16:creationId xmlns:a16="http://schemas.microsoft.com/office/drawing/2014/main" id="{A57A3059-5C7C-4EE7-B3FD-0B7BBAAAE4C6}"/>
              </a:ext>
            </a:extLst>
          </p:cNvPr>
          <p:cNvSpPr/>
          <p:nvPr/>
        </p:nvSpPr>
        <p:spPr>
          <a:xfrm>
            <a:off x="5375282" y="2514797"/>
            <a:ext cx="876143" cy="2389695"/>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a:extLst>
              <a:ext uri="{FF2B5EF4-FFF2-40B4-BE49-F238E27FC236}">
                <a16:creationId xmlns:a16="http://schemas.microsoft.com/office/drawing/2014/main" id="{1D2DB229-7EF9-42A3-AEE0-3D43ED551E4F}"/>
              </a:ext>
            </a:extLst>
          </p:cNvPr>
          <p:cNvSpPr/>
          <p:nvPr/>
        </p:nvSpPr>
        <p:spPr>
          <a:xfrm>
            <a:off x="3665647" y="3311318"/>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X</a:t>
            </a:r>
          </a:p>
        </p:txBody>
      </p:sp>
      <p:sp>
        <p:nvSpPr>
          <p:cNvPr id="18" name="Rectangle 17">
            <a:extLst>
              <a:ext uri="{FF2B5EF4-FFF2-40B4-BE49-F238E27FC236}">
                <a16:creationId xmlns:a16="http://schemas.microsoft.com/office/drawing/2014/main" id="{F4F12004-6C70-4333-844C-42FDB6A591C8}"/>
              </a:ext>
            </a:extLst>
          </p:cNvPr>
          <p:cNvSpPr/>
          <p:nvPr/>
        </p:nvSpPr>
        <p:spPr>
          <a:xfrm>
            <a:off x="3660416" y="3311318"/>
            <a:ext cx="1259429" cy="749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solidFill>
                  <a:schemeClr val="tx1"/>
                </a:solidFill>
              </a:rPr>
              <a:t>Entity X</a:t>
            </a:r>
          </a:p>
        </p:txBody>
      </p:sp>
    </p:spTree>
    <p:extLst>
      <p:ext uri="{BB962C8B-B14F-4D97-AF65-F5344CB8AC3E}">
        <p14:creationId xmlns:p14="http://schemas.microsoft.com/office/powerpoint/2010/main" val="221992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125E-6 2.22222E-6 C 0.05365 2.22222E-6 -0.00872 0.15416 -0.00703 0.17824 C 0.04701 0.20926 0.25886 0.17801 0.32448 0.18611 " pathEditMode="relative" rAng="0" ptsTypes="AAA">
                                      <p:cBhvr>
                                        <p:cTn id="6" dur="2000" fill="hold"/>
                                        <p:tgtEl>
                                          <p:spTgt spid="14"/>
                                        </p:tgtEl>
                                        <p:attrNameLst>
                                          <p:attrName>ppt_x</p:attrName>
                                          <p:attrName>ppt_y</p:attrName>
                                        </p:attrNameLst>
                                      </p:cBhvr>
                                      <p:rCtr x="15872" y="9606"/>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3000"/>
                            </p:stCondLst>
                            <p:childTnLst>
                              <p:par>
                                <p:cTn id="16" presetID="50" presetClass="path" presetSubtype="0" accel="50000" decel="50000" fill="hold" grpId="1" nodeType="afterEffect">
                                  <p:stCondLst>
                                    <p:cond delay="0"/>
                                  </p:stCondLst>
                                  <p:childTnLst>
                                    <p:animMotion origin="layout" path="M -2.29167E-6 2.59259E-6 L 0.12474 2.59259E-6 C 0.1806 2.59259E-6 0.22774 -0.00347 0.28281 0.00393 C 0.30417 -0.01135 0.32826 -0.18426 0.32826 -0.13125 " pathEditMode="relative" rAng="0" ptsTypes="AAAA">
                                      <p:cBhvr>
                                        <p:cTn id="17" dur="2000" fill="hold"/>
                                        <p:tgtEl>
                                          <p:spTgt spid="17"/>
                                        </p:tgtEl>
                                        <p:attrNameLst>
                                          <p:attrName>ppt_x</p:attrName>
                                          <p:attrName>ppt_y</p:attrName>
                                        </p:attrNameLst>
                                      </p:cBhvr>
                                      <p:rCtr x="16406" y="-6875"/>
                                    </p:animMotion>
                                  </p:childTnLst>
                                </p:cTn>
                              </p:par>
                            </p:childTnLst>
                          </p:cTn>
                        </p:par>
                        <p:par>
                          <p:cTn id="18" fill="hold">
                            <p:stCondLst>
                              <p:cond delay="5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5500"/>
                            </p:stCondLst>
                            <p:childTnLst>
                              <p:par>
                                <p:cTn id="23" presetID="50" presetClass="path" presetSubtype="0" accel="50000" decel="50000" fill="hold" grpId="1" nodeType="afterEffect">
                                  <p:stCondLst>
                                    <p:cond delay="0"/>
                                  </p:stCondLst>
                                  <p:childTnLst>
                                    <p:animMotion origin="layout" path="M -0.00169 -0.00023 L 0.12291 -0.00023 C 0.17877 -0.00023 0.22591 -0.0037 0.28099 0.0037 C 0.30234 -0.01157 0.31992 0.23935 0.31992 0.29306 " pathEditMode="relative" rAng="0" ptsTypes="AAAA">
                                      <p:cBhvr>
                                        <p:cTn id="24" dur="2000" fill="hold"/>
                                        <p:tgtEl>
                                          <p:spTgt spid="18"/>
                                        </p:tgtEl>
                                        <p:attrNameLst>
                                          <p:attrName>ppt_x</p:attrName>
                                          <p:attrName>ppt_y</p:attrName>
                                        </p:attrNameLst>
                                      </p:cBhvr>
                                      <p:rCtr x="16081" y="1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FAAD-31DC-45C2-8B74-B94244DAED41}"/>
              </a:ext>
            </a:extLst>
          </p:cNvPr>
          <p:cNvSpPr>
            <a:spLocks noGrp="1"/>
          </p:cNvSpPr>
          <p:nvPr>
            <p:ph type="title"/>
          </p:nvPr>
        </p:nvSpPr>
        <p:spPr/>
        <p:txBody>
          <a:bodyPr/>
          <a:lstStyle/>
          <a:p>
            <a:r>
              <a:rPr lang="en-GB" dirty="0"/>
              <a:t>Configuring dataflows</a:t>
            </a:r>
          </a:p>
        </p:txBody>
      </p:sp>
      <p:sp>
        <p:nvSpPr>
          <p:cNvPr id="3" name="Content Placeholder 2">
            <a:extLst>
              <a:ext uri="{FF2B5EF4-FFF2-40B4-BE49-F238E27FC236}">
                <a16:creationId xmlns:a16="http://schemas.microsoft.com/office/drawing/2014/main" id="{281E1E12-EFBB-4447-B82F-F65B8E13235C}"/>
              </a:ext>
            </a:extLst>
          </p:cNvPr>
          <p:cNvSpPr>
            <a:spLocks noGrp="1"/>
          </p:cNvSpPr>
          <p:nvPr>
            <p:ph idx="1"/>
          </p:nvPr>
        </p:nvSpPr>
        <p:spPr/>
        <p:txBody>
          <a:bodyPr>
            <a:normAutofit/>
          </a:bodyPr>
          <a:lstStyle/>
          <a:p>
            <a:r>
              <a:rPr lang="en-GB" sz="2400" dirty="0"/>
              <a:t>Enable “Create and use dataflows” in the Admin Portal</a:t>
            </a:r>
          </a:p>
          <a:p>
            <a:r>
              <a:rPr lang="en-GB" sz="2400" dirty="0"/>
              <a:t>Dataflows are a workload in a Premium capacity</a:t>
            </a:r>
          </a:p>
          <a:p>
            <a:pPr lvl="1"/>
            <a:r>
              <a:rPr lang="en-GB" sz="2000" dirty="0"/>
              <a:t>Therefore also needs to be enabled in the Capacity Settings section of the Admin Portal before you can use them on a Premium capacity</a:t>
            </a:r>
          </a:p>
          <a:p>
            <a:pPr lvl="1"/>
            <a:r>
              <a:rPr lang="en-GB" sz="2000" dirty="0"/>
              <a:t>How much memory do you want to allocate?</a:t>
            </a:r>
          </a:p>
          <a:p>
            <a:r>
              <a:rPr lang="en-GB" sz="2400" dirty="0"/>
              <a:t>Link to bring-your-own Azure storage also needs to be configured in the Admin Portal</a:t>
            </a:r>
          </a:p>
          <a:p>
            <a:r>
              <a:rPr lang="en-GB" sz="2400" dirty="0"/>
              <a:t>Some features are only available in “New” workspaces</a:t>
            </a:r>
          </a:p>
          <a:p>
            <a:endParaRPr lang="en-GB" sz="2400" dirty="0"/>
          </a:p>
        </p:txBody>
      </p:sp>
    </p:spTree>
    <p:extLst>
      <p:ext uri="{BB962C8B-B14F-4D97-AF65-F5344CB8AC3E}">
        <p14:creationId xmlns:p14="http://schemas.microsoft.com/office/powerpoint/2010/main" val="97830915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27396</TotalTime>
  <Words>1532</Words>
  <Application>Microsoft Office PowerPoint</Application>
  <PresentationFormat>On-screen Show (4:3)</PresentationFormat>
  <Paragraphs>210</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Lucida Console</vt:lpstr>
      <vt:lpstr>Segoe UI</vt:lpstr>
      <vt:lpstr>Wingdings</vt:lpstr>
      <vt:lpstr>CPT_Wave15</vt:lpstr>
      <vt:lpstr>Power BI Dataflows</vt:lpstr>
      <vt:lpstr>Agenda</vt:lpstr>
      <vt:lpstr>What are dataflows?</vt:lpstr>
      <vt:lpstr>The Big Picture</vt:lpstr>
      <vt:lpstr>Licensing</vt:lpstr>
      <vt:lpstr>Concepts</vt:lpstr>
      <vt:lpstr>PowerPoint Presentation</vt:lpstr>
      <vt:lpstr>PowerPoint Presentation</vt:lpstr>
      <vt:lpstr>Configuring dataflows</vt:lpstr>
      <vt:lpstr>Creating dataflows</vt:lpstr>
      <vt:lpstr>Consuming dataflows</vt:lpstr>
      <vt:lpstr>Why use dataflows?</vt:lpstr>
      <vt:lpstr>Why use dataflows?</vt:lpstr>
      <vt:lpstr>Linked entities (Premium only)</vt:lpstr>
      <vt:lpstr>PowerPoint Presentation</vt:lpstr>
      <vt:lpstr>Computed Entities</vt:lpstr>
      <vt:lpstr>PowerPoint Presentation</vt:lpstr>
      <vt:lpstr>Refresh</vt:lpstr>
      <vt:lpstr>Sample Production Dataflow Design</vt:lpstr>
      <vt:lpstr>AI Features</vt:lpstr>
      <vt:lpstr>Storage</vt:lpstr>
      <vt:lpstr>Common Data Model integration</vt:lpstr>
      <vt:lpstr>Common Data Model Integration</vt:lpstr>
      <vt:lpstr>User education</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Custom Connectors</dc:title>
  <dc:creator>Ted Pattison</dc:creator>
  <cp:lastModifiedBy>Ted Pattison</cp:lastModifiedBy>
  <cp:revision>457</cp:revision>
  <dcterms:created xsi:type="dcterms:W3CDTF">2012-04-13T19:17:02Z</dcterms:created>
  <dcterms:modified xsi:type="dcterms:W3CDTF">2019-08-29T11:43:18Z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