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25"/>
  </p:notesMasterIdLst>
  <p:handoutMasterIdLst>
    <p:handoutMasterId r:id="rId26"/>
  </p:handoutMasterIdLst>
  <p:sldIdLst>
    <p:sldId id="1719" r:id="rId5"/>
    <p:sldId id="1720" r:id="rId6"/>
    <p:sldId id="1725" r:id="rId7"/>
    <p:sldId id="1792" r:id="rId8"/>
    <p:sldId id="1793" r:id="rId9"/>
    <p:sldId id="1764" r:id="rId10"/>
    <p:sldId id="1765" r:id="rId11"/>
    <p:sldId id="1766" r:id="rId12"/>
    <p:sldId id="1774" r:id="rId13"/>
    <p:sldId id="1775" r:id="rId14"/>
    <p:sldId id="1778" r:id="rId15"/>
    <p:sldId id="1779" r:id="rId16"/>
    <p:sldId id="1780" r:id="rId17"/>
    <p:sldId id="1781" r:id="rId18"/>
    <p:sldId id="1782" r:id="rId19"/>
    <p:sldId id="1783" r:id="rId20"/>
    <p:sldId id="1784" r:id="rId21"/>
    <p:sldId id="1785" r:id="rId22"/>
    <p:sldId id="1786" r:id="rId23"/>
    <p:sldId id="1787" r:id="rId24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crosoft Business Application Summit Template" id="{A073DAE3-B461-442F-A3D3-6642BD875E45}">
          <p14:sldIdLst>
            <p14:sldId id="1719"/>
            <p14:sldId id="1720"/>
          </p14:sldIdLst>
        </p14:section>
        <p14:section name="Presentation" id="{1D22429E-C767-4F70-9CEF-C347636B4391}">
          <p14:sldIdLst>
            <p14:sldId id="1725"/>
            <p14:sldId id="1792"/>
            <p14:sldId id="1793"/>
            <p14:sldId id="1764"/>
            <p14:sldId id="1765"/>
            <p14:sldId id="1766"/>
            <p14:sldId id="1774"/>
            <p14:sldId id="1775"/>
            <p14:sldId id="1778"/>
            <p14:sldId id="1779"/>
            <p14:sldId id="1780"/>
            <p14:sldId id="1781"/>
            <p14:sldId id="1782"/>
            <p14:sldId id="1783"/>
            <p14:sldId id="1784"/>
            <p14:sldId id="1785"/>
            <p14:sldId id="1786"/>
            <p14:sldId id="178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Mitchell Derrey" initials="MD" lastIdx="5" clrIdx="4">
    <p:extLst>
      <p:ext uri="{19B8F6BF-5375-455C-9EA6-DF929625EA0E}">
        <p15:presenceInfo xmlns:p15="http://schemas.microsoft.com/office/powerpoint/2012/main" userId="S-1-5-21-383413107-1061881802-891584314-4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00188F"/>
    <a:srgbClr val="737373"/>
    <a:srgbClr val="00B6C3"/>
    <a:srgbClr val="0D0D0D"/>
    <a:srgbClr val="D2D2D2"/>
    <a:srgbClr val="E6E6E6"/>
    <a:srgbClr val="525252"/>
    <a:srgbClr val="00B294"/>
    <a:srgbClr val="1A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8996" autoAdjust="0"/>
    <p:restoredTop sz="92073" autoAdjust="0"/>
  </p:normalViewPr>
  <p:slideViewPr>
    <p:cSldViewPr snapToGrid="0">
      <p:cViewPr varScale="1">
        <p:scale>
          <a:sx n="83" d="100"/>
          <a:sy n="83" d="100"/>
        </p:scale>
        <p:origin x="278" y="72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7/24/2018 2:32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7/24/2018 2:32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7/24/2018 2:32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072DC8-D49D-432C-9D46-A7718B5F5490}" type="datetime8">
              <a:rPr lang="en-US" smtClean="0"/>
              <a:t>7/24/2018 2:32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10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2888" y="479425"/>
            <a:ext cx="6829425" cy="384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418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2888" y="479425"/>
            <a:ext cx="6829425" cy="384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37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7/24/2018 2:32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060494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erson standing in front of a crowd of people&#10;&#10;Description generated with very high confidence">
            <a:extLst>
              <a:ext uri="{FF2B5EF4-FFF2-40B4-BE49-F238E27FC236}">
                <a16:creationId xmlns:a16="http://schemas.microsoft.com/office/drawing/2014/main" id="{52E04D2A-A102-4FB4-9EB2-2528D83553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658" r="18785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E31C9C-000F-4838-A032-A3DC29B70B7C}"/>
              </a:ext>
            </a:extLst>
          </p:cNvPr>
          <p:cNvSpPr/>
          <p:nvPr userDrawn="1"/>
        </p:nvSpPr>
        <p:spPr bwMode="gray">
          <a:xfrm rot="5400000">
            <a:off x="8462456" y="3105657"/>
            <a:ext cx="623887" cy="6880806"/>
          </a:xfrm>
          <a:prstGeom prst="rect">
            <a:avLst/>
          </a:prstGeom>
          <a:solidFill>
            <a:srgbClr val="00B6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2B7779F-2AC0-4105-A02C-39B800AFE82C}"/>
              </a:ext>
            </a:extLst>
          </p:cNvPr>
          <p:cNvSpPr/>
          <p:nvPr userDrawn="1"/>
        </p:nvSpPr>
        <p:spPr bwMode="auto">
          <a:xfrm>
            <a:off x="11510662" y="0"/>
            <a:ext cx="105505" cy="6269040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0B1D73-ECB6-4B46-A03F-E32563F80D42}"/>
              </a:ext>
            </a:extLst>
          </p:cNvPr>
          <p:cNvSpPr/>
          <p:nvPr userDrawn="1"/>
        </p:nvSpPr>
        <p:spPr bwMode="auto">
          <a:xfrm rot="5400000">
            <a:off x="8728681" y="2782917"/>
            <a:ext cx="91441" cy="6880804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CD41840-B1F4-415D-95DA-CAB5BCFED1EF}"/>
              </a:ext>
            </a:extLst>
          </p:cNvPr>
          <p:cNvSpPr/>
          <p:nvPr userDrawn="1"/>
        </p:nvSpPr>
        <p:spPr bwMode="auto">
          <a:xfrm rot="5400000">
            <a:off x="11865192" y="1429623"/>
            <a:ext cx="91442" cy="607781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A4D4D5-45AE-4E0F-BE15-E4307FB65CEB}"/>
              </a:ext>
            </a:extLst>
          </p:cNvPr>
          <p:cNvSpPr/>
          <p:nvPr userDrawn="1"/>
        </p:nvSpPr>
        <p:spPr bwMode="gray">
          <a:xfrm rot="5400000">
            <a:off x="11063721" y="536713"/>
            <a:ext cx="1687791" cy="6143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9A598A-021F-4DC3-870F-A92052CD1778}"/>
              </a:ext>
            </a:extLst>
          </p:cNvPr>
          <p:cNvSpPr txBox="1"/>
          <p:nvPr userDrawn="1"/>
        </p:nvSpPr>
        <p:spPr>
          <a:xfrm>
            <a:off x="591567" y="2435664"/>
            <a:ext cx="417410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3600" dirty="0">
                <a:latin typeface="+mj-lt"/>
              </a:rPr>
              <a:t>Microsoft Business Application Summit</a:t>
            </a:r>
            <a:endParaRPr lang="en-US" sz="3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9D0DB-93AA-4AB3-9E83-3FF45384D804}"/>
              </a:ext>
            </a:extLst>
          </p:cNvPr>
          <p:cNvSpPr txBox="1"/>
          <p:nvPr userDrawn="1"/>
        </p:nvSpPr>
        <p:spPr>
          <a:xfrm>
            <a:off x="591567" y="3971925"/>
            <a:ext cx="292315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July 22–24, 2018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Seattle, WA</a:t>
            </a:r>
          </a:p>
        </p:txBody>
      </p:sp>
    </p:spTree>
    <p:extLst>
      <p:ext uri="{BB962C8B-B14F-4D97-AF65-F5344CB8AC3E}">
        <p14:creationId xmlns:p14="http://schemas.microsoft.com/office/powerpoint/2010/main" val="1605435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520" userDrawn="1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16153781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216356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</a:t>
            </a:r>
            <a:br>
              <a:rPr lang="en-US" dirty="0"/>
            </a:br>
            <a:r>
              <a:rPr lang="en-US" dirty="0"/>
              <a:t>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4330334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249807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3200" y="76200"/>
            <a:ext cx="11480800" cy="5539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8000" y="1447800"/>
            <a:ext cx="11176000" cy="1136721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0547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oup of people looking at each other&#10;&#10;Description generated with very high confidence">
            <a:extLst>
              <a:ext uri="{FF2B5EF4-FFF2-40B4-BE49-F238E27FC236}">
                <a16:creationId xmlns:a16="http://schemas.microsoft.com/office/drawing/2014/main" id="{F6AE7AF2-F883-4396-B322-86E04E2767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00" t="1411" r="27881"/>
          <a:stretch/>
        </p:blipFill>
        <p:spPr>
          <a:xfrm>
            <a:off x="5333995" y="0"/>
            <a:ext cx="6858005" cy="6858000"/>
          </a:xfrm>
          <a:prstGeom prst="rect">
            <a:avLst/>
          </a:prstGeom>
        </p:spPr>
      </p:pic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634345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634345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DC9EAB-5D7E-4B89-BED3-34E855A13869}"/>
              </a:ext>
            </a:extLst>
          </p:cNvPr>
          <p:cNvSpPr/>
          <p:nvPr userDrawn="1"/>
        </p:nvSpPr>
        <p:spPr bwMode="auto">
          <a:xfrm rot="5400000">
            <a:off x="11842387" y="326312"/>
            <a:ext cx="91442" cy="607781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AACB8E-312E-448F-A464-16CD71EA2738}"/>
              </a:ext>
            </a:extLst>
          </p:cNvPr>
          <p:cNvGrpSpPr/>
          <p:nvPr userDrawn="1"/>
        </p:nvGrpSpPr>
        <p:grpSpPr bwMode="gray">
          <a:xfrm rot="10800000" flipH="1" flipV="1">
            <a:off x="5333997" y="0"/>
            <a:ext cx="6880807" cy="6858003"/>
            <a:chOff x="5333997" y="0"/>
            <a:chExt cx="6880807" cy="6858003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28F8D513-A270-4BAA-A3D1-0A14F46A77BC}"/>
                </a:ext>
              </a:extLst>
            </p:cNvPr>
            <p:cNvSpPr/>
            <p:nvPr userDrawn="1"/>
          </p:nvSpPr>
          <p:spPr bwMode="gray">
            <a:xfrm>
              <a:off x="11510662" y="0"/>
              <a:ext cx="105505" cy="626904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8ADA99F4-FF17-414C-8F5F-F2A462F8552F}"/>
                </a:ext>
              </a:extLst>
            </p:cNvPr>
            <p:cNvSpPr/>
            <p:nvPr userDrawn="1"/>
          </p:nvSpPr>
          <p:spPr bwMode="gray">
            <a:xfrm rot="5400000">
              <a:off x="11865192" y="1429623"/>
              <a:ext cx="91442" cy="607781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46D41D7-81BF-415E-BF8E-FB1E0066D1DF}"/>
                </a:ext>
              </a:extLst>
            </p:cNvPr>
            <p:cNvSpPr/>
            <p:nvPr userDrawn="1"/>
          </p:nvSpPr>
          <p:spPr bwMode="gray">
            <a:xfrm rot="5400000">
              <a:off x="11063721" y="536713"/>
              <a:ext cx="1687791" cy="6143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4D84583-F3DB-49DA-8523-8903907084F8}"/>
                </a:ext>
              </a:extLst>
            </p:cNvPr>
            <p:cNvSpPr/>
            <p:nvPr userDrawn="1"/>
          </p:nvSpPr>
          <p:spPr bwMode="gray">
            <a:xfrm rot="5400000">
              <a:off x="8462456" y="3105657"/>
              <a:ext cx="623887" cy="68808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 useBgFill="1">
          <p:nvSpPr>
            <p:cNvPr id="21" name="Rectangle 20">
              <a:extLst>
                <a:ext uri="{FF2B5EF4-FFF2-40B4-BE49-F238E27FC236}">
                  <a16:creationId xmlns:a16="http://schemas.microsoft.com/office/drawing/2014/main" id="{5F74D8E8-4A0F-49AF-A3C9-0E381C408862}"/>
                </a:ext>
              </a:extLst>
            </p:cNvPr>
            <p:cNvSpPr/>
            <p:nvPr userDrawn="1"/>
          </p:nvSpPr>
          <p:spPr bwMode="gray">
            <a:xfrm rot="5400000">
              <a:off x="8728681" y="2782917"/>
              <a:ext cx="91441" cy="6880804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 userDrawn="1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  <p:sldLayoutId id="2147484610" r:id="rId2"/>
    <p:sldLayoutId id="2147484240" r:id="rId3"/>
    <p:sldLayoutId id="2147484241" r:id="rId4"/>
    <p:sldLayoutId id="2147484474" r:id="rId5"/>
    <p:sldLayoutId id="2147484245" r:id="rId6"/>
    <p:sldLayoutId id="2147484247" r:id="rId7"/>
    <p:sldLayoutId id="2147484639" r:id="rId8"/>
    <p:sldLayoutId id="2147484603" r:id="rId9"/>
    <p:sldLayoutId id="2147484645" r:id="rId10"/>
    <p:sldLayoutId id="2147484646" r:id="rId11"/>
    <p:sldLayoutId id="2147484647" r:id="rId12"/>
    <p:sldLayoutId id="2147484256" r:id="rId13"/>
    <p:sldLayoutId id="2147484585" r:id="rId14"/>
    <p:sldLayoutId id="2147484299" r:id="rId15"/>
    <p:sldLayoutId id="2147484263" r:id="rId16"/>
    <p:sldLayoutId id="2147484652" r:id="rId17"/>
    <p:sldLayoutId id="2147484653" r:id="rId18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Microsoft/PowerBI-JavaScript/wiki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6616CC-0C61-4035-A682-B8E4AB48B5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13" b="45642"/>
          <a:stretch/>
        </p:blipFill>
        <p:spPr>
          <a:xfrm>
            <a:off x="588263" y="1323267"/>
            <a:ext cx="10854559" cy="32121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40D205C-9793-42CE-B66D-A8F88AC9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the Web Part Manifest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3A0A5-3832-4BC8-99CE-49D48BF6FC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7367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B6046C-FB0D-4C0F-A77F-95AC45FF7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3" y="1278271"/>
            <a:ext cx="10646580" cy="419456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794E9E-6133-4D26-B754-8290FE7E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Web API Permissions</a:t>
            </a:r>
          </a:p>
        </p:txBody>
      </p:sp>
    </p:spTree>
    <p:extLst>
      <p:ext uri="{BB962C8B-B14F-4D97-AF65-F5344CB8AC3E}">
        <p14:creationId xmlns:p14="http://schemas.microsoft.com/office/powerpoint/2010/main" val="19261792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283D00-6187-4B28-947C-A9E5BB21B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3" y="1344703"/>
            <a:ext cx="10617031" cy="40339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DB46FFD-8BDD-4820-B3C5-FA4A157D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Your SPFX Solution</a:t>
            </a:r>
          </a:p>
        </p:txBody>
      </p:sp>
    </p:spTree>
    <p:extLst>
      <p:ext uri="{BB962C8B-B14F-4D97-AF65-F5344CB8AC3E}">
        <p14:creationId xmlns:p14="http://schemas.microsoft.com/office/powerpoint/2010/main" val="63593164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C07A65-EF82-4501-9219-362166F31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3" y="1385412"/>
            <a:ext cx="10841138" cy="443543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6483C7B-0D3A-47A4-A399-0A00B2C1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the Web Part to the App Gallery</a:t>
            </a:r>
          </a:p>
        </p:txBody>
      </p:sp>
    </p:spTree>
    <p:extLst>
      <p:ext uri="{BB962C8B-B14F-4D97-AF65-F5344CB8AC3E}">
        <p14:creationId xmlns:p14="http://schemas.microsoft.com/office/powerpoint/2010/main" val="134212521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4FDE03-C156-40C1-9AE5-174E38686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3" y="1319587"/>
            <a:ext cx="6812288" cy="433272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FEC8B02-9B91-482C-B873-670A1F05F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Trust</a:t>
            </a:r>
          </a:p>
        </p:txBody>
      </p:sp>
    </p:spTree>
    <p:extLst>
      <p:ext uri="{BB962C8B-B14F-4D97-AF65-F5344CB8AC3E}">
        <p14:creationId xmlns:p14="http://schemas.microsoft.com/office/powerpoint/2010/main" val="7275609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0ABC6B-C94B-494B-A013-DE18C7CC2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028" y="1189493"/>
            <a:ext cx="7983733" cy="50735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9AF2AB-F1B3-45C8-AF2D-B0DB9D4F2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028" y="1189492"/>
            <a:ext cx="7983733" cy="50735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420E92-1382-40CA-9DB7-97AF7EC70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359" y="1189492"/>
            <a:ext cx="7983733" cy="507351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DF8C367-6D61-4682-8C24-19A686A57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Granting Web API Permissions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05A596-B99D-48EE-A410-65856C9F49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721" y="1219060"/>
            <a:ext cx="7976708" cy="46237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E243D3-C309-4456-AC23-A39F22401E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9721" y="1189491"/>
            <a:ext cx="7840451" cy="49287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70654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658A86-49B9-4023-80AA-7F3162C50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99" y="1262640"/>
            <a:ext cx="8366825" cy="48603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2AF3B0-1F5B-4FC0-BC3C-793BBBFB6D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03" t="6808" r="15963" b="14893"/>
          <a:stretch/>
        </p:blipFill>
        <p:spPr>
          <a:xfrm>
            <a:off x="7803139" y="1601135"/>
            <a:ext cx="4092372" cy="209165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37F2AC2-883F-40FB-8753-61957549B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699" y="448700"/>
            <a:ext cx="10801919" cy="553998"/>
          </a:xfrm>
        </p:spPr>
        <p:txBody>
          <a:bodyPr/>
          <a:lstStyle/>
          <a:p>
            <a:r>
              <a:rPr lang="en-US" dirty="0"/>
              <a:t>Calling the Power BI Service API with </a:t>
            </a:r>
            <a:r>
              <a:rPr lang="en-US" b="1" dirty="0" err="1"/>
              <a:t>AadHttpClient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6702669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9F3BFC-29D9-4E72-8B71-58D92A459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3" y="1278808"/>
            <a:ext cx="5886358" cy="14772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F17559-013C-458A-A4D1-FBC0636E1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63" y="3023660"/>
            <a:ext cx="3361593" cy="25480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9E7C64-D2DA-4DD7-B801-9D0C46D1C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723" y="1189494"/>
            <a:ext cx="4762153" cy="460686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803BF73-E630-420B-8574-AAA47D0C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install </a:t>
            </a:r>
            <a:r>
              <a:rPr lang="en-US" dirty="0" err="1"/>
              <a:t>powerbi</a:t>
            </a:r>
            <a:r>
              <a:rPr lang="en-US" dirty="0"/>
              <a:t>-client –save-dev</a:t>
            </a:r>
          </a:p>
        </p:txBody>
      </p:sp>
    </p:spTree>
    <p:extLst>
      <p:ext uri="{BB962C8B-B14F-4D97-AF65-F5344CB8AC3E}">
        <p14:creationId xmlns:p14="http://schemas.microsoft.com/office/powerpoint/2010/main" val="408009926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456C30-BDBB-4AE9-B497-D32483289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260" y="216811"/>
            <a:ext cx="8834340" cy="651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3732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947952"/>
          </a:xfrm>
        </p:spPr>
        <p:txBody>
          <a:bodyPr/>
          <a:lstStyle/>
          <a:p>
            <a:r>
              <a:rPr lang="en-US" dirty="0"/>
              <a:t>Power BI Embedding Fundamentals</a:t>
            </a:r>
          </a:p>
          <a:p>
            <a:r>
              <a:rPr lang="en-US" dirty="0"/>
              <a:t>Implementing Embedding in SPFX Web Parts</a:t>
            </a:r>
          </a:p>
        </p:txBody>
      </p:sp>
    </p:spTree>
    <p:extLst>
      <p:ext uri="{BB962C8B-B14F-4D97-AF65-F5344CB8AC3E}">
        <p14:creationId xmlns:p14="http://schemas.microsoft.com/office/powerpoint/2010/main" val="70824173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8474" y="1964117"/>
            <a:ext cx="4890071" cy="1569660"/>
          </a:xfrm>
        </p:spPr>
        <p:txBody>
          <a:bodyPr/>
          <a:lstStyle/>
          <a:p>
            <a:r>
              <a:rPr lang="en-US" sz="3400" dirty="0"/>
              <a:t>Developing with Power BI Embedding and the SharePoint Framework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4200" y="3962400"/>
            <a:ext cx="4634345" cy="523220"/>
          </a:xfrm>
        </p:spPr>
        <p:txBody>
          <a:bodyPr/>
          <a:lstStyle/>
          <a:p>
            <a:r>
              <a:rPr lang="en-US" dirty="0"/>
              <a:t>Ted Pattison</a:t>
            </a:r>
          </a:p>
          <a:p>
            <a:r>
              <a:rPr lang="en-US" sz="1400" b="1" dirty="0"/>
              <a:t>Power BI MVP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228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947952"/>
          </a:xfrm>
        </p:spPr>
        <p:txBody>
          <a:bodyPr/>
          <a:lstStyle/>
          <a:p>
            <a:r>
              <a:rPr lang="en-US" dirty="0"/>
              <a:t>Power BI Embedding Fundamentals</a:t>
            </a:r>
          </a:p>
          <a:p>
            <a:r>
              <a:rPr lang="en-US" dirty="0"/>
              <a:t>Implementing Embedding in SPFX Web Parts</a:t>
            </a:r>
          </a:p>
        </p:txBody>
      </p:sp>
    </p:spTree>
    <p:extLst>
      <p:ext uri="{BB962C8B-B14F-4D97-AF65-F5344CB8AC3E}">
        <p14:creationId xmlns:p14="http://schemas.microsoft.com/office/powerpoint/2010/main" val="392828315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BI Embedding – The Big Picture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417072" y="843118"/>
            <a:ext cx="11176000" cy="2359620"/>
          </a:xfrm>
        </p:spPr>
        <p:txBody>
          <a:bodyPr/>
          <a:lstStyle/>
          <a:p>
            <a:r>
              <a:rPr lang="en-US" sz="2000" dirty="0"/>
              <a:t>User launches your app using a browser</a:t>
            </a:r>
          </a:p>
          <a:p>
            <a:r>
              <a:rPr lang="en-US" sz="2000" dirty="0"/>
              <a:t>App authenticates with Azure Active Directory and obtains access token </a:t>
            </a:r>
          </a:p>
          <a:p>
            <a:r>
              <a:rPr lang="en-US" sz="2000" dirty="0"/>
              <a:t>App uses access token to call to Power BI Service API</a:t>
            </a:r>
          </a:p>
          <a:p>
            <a:r>
              <a:rPr lang="en-US" sz="2000" dirty="0"/>
              <a:t>App retrieves data for embedded resource and passes it to browser.</a:t>
            </a:r>
          </a:p>
          <a:p>
            <a:r>
              <a:rPr lang="en-US" sz="2000" dirty="0"/>
              <a:t>Client-side code uses Power BI JavaScript API to create embedded resource</a:t>
            </a:r>
          </a:p>
          <a:p>
            <a:r>
              <a:rPr lang="en-US" sz="2000" dirty="0"/>
              <a:t>Embedded resource session created between browser and Power BI service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0947" y="3410783"/>
            <a:ext cx="7924800" cy="3305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3492" y="3867984"/>
            <a:ext cx="1631758" cy="10609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Browser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906446" y="4971815"/>
            <a:ext cx="2873212" cy="1125817"/>
            <a:chOff x="2486499" y="4990029"/>
            <a:chExt cx="2873212" cy="1125817"/>
          </a:xfrm>
        </p:grpSpPr>
        <p:sp>
          <p:nvSpPr>
            <p:cNvPr id="30" name="Rectangle 29"/>
            <p:cNvSpPr/>
            <p:nvPr/>
          </p:nvSpPr>
          <p:spPr>
            <a:xfrm>
              <a:off x="3602433" y="5215733"/>
              <a:ext cx="1757278" cy="900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Your App 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486499" y="4990029"/>
              <a:ext cx="1034737" cy="6757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2917740" y="5237681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9F002D"/>
                  </a:solidFill>
                </a:rPr>
                <a:t>1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37483" y="5679784"/>
            <a:ext cx="2734402" cy="944040"/>
            <a:chOff x="5417536" y="5698001"/>
            <a:chExt cx="2734402" cy="944040"/>
          </a:xfrm>
        </p:grpSpPr>
        <p:sp>
          <p:nvSpPr>
            <p:cNvPr id="33" name="Rectangle 32"/>
            <p:cNvSpPr/>
            <p:nvPr/>
          </p:nvSpPr>
          <p:spPr>
            <a:xfrm>
              <a:off x="6520180" y="5741928"/>
              <a:ext cx="1631758" cy="900113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Azure AD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5430838" y="5698001"/>
              <a:ext cx="1048477" cy="3803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 flipV="1">
              <a:off x="5417536" y="5840517"/>
              <a:ext cx="1035040" cy="3826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5800697" y="5800297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9F002D"/>
                  </a:solidFill>
                </a:rPr>
                <a:t>2</a:t>
              </a:r>
            </a:p>
          </p:txBody>
        </p:sp>
      </p:grpSp>
      <p:sp>
        <p:nvSpPr>
          <p:cNvPr id="31" name="Rectangle 30"/>
          <p:cNvSpPr/>
          <p:nvPr/>
        </p:nvSpPr>
        <p:spPr>
          <a:xfrm>
            <a:off x="6997140" y="3668222"/>
            <a:ext cx="1631758" cy="1176077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Power BI Service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830150" y="4776553"/>
            <a:ext cx="1085797" cy="732441"/>
            <a:chOff x="5410200" y="4794767"/>
            <a:chExt cx="1085797" cy="732441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5410200" y="4794767"/>
              <a:ext cx="1085797" cy="7324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6009258" y="4867206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9F002D"/>
                  </a:solidFill>
                </a:rPr>
                <a:t>3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976772" y="4517812"/>
            <a:ext cx="3895752" cy="813163"/>
            <a:chOff x="2556825" y="4536026"/>
            <a:chExt cx="3895752" cy="813163"/>
          </a:xfrm>
        </p:grpSpPr>
        <p:cxnSp>
          <p:nvCxnSpPr>
            <p:cNvPr id="53" name="Straight Arrow Connector 52"/>
            <p:cNvCxnSpPr/>
            <p:nvPr/>
          </p:nvCxnSpPr>
          <p:spPr>
            <a:xfrm flipH="1">
              <a:off x="5417536" y="4536026"/>
              <a:ext cx="1035041" cy="718216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5579841" y="4883169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 flipV="1">
              <a:off x="2556825" y="4714350"/>
              <a:ext cx="978467" cy="634839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2782811" y="4809055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130053" y="4129937"/>
            <a:ext cx="3742473" cy="304800"/>
            <a:chOff x="2797848" y="4148154"/>
            <a:chExt cx="3654728" cy="304800"/>
          </a:xfrm>
        </p:grpSpPr>
        <p:cxnSp>
          <p:nvCxnSpPr>
            <p:cNvPr id="66" name="Straight Arrow Connector 65"/>
            <p:cNvCxnSpPr/>
            <p:nvPr/>
          </p:nvCxnSpPr>
          <p:spPr>
            <a:xfrm flipV="1">
              <a:off x="2797848" y="4274088"/>
              <a:ext cx="3654728" cy="529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4171828" y="4148154"/>
              <a:ext cx="304801" cy="304800"/>
            </a:xfrm>
            <a:prstGeom prst="ellipse">
              <a:avLst/>
            </a:prstGeom>
            <a:solidFill>
              <a:srgbClr val="FFFF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9F002D"/>
                  </a:solidFill>
                </a:rPr>
                <a:t>6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934550" y="3498546"/>
            <a:ext cx="565843" cy="608466"/>
            <a:chOff x="2398265" y="3516763"/>
            <a:chExt cx="565843" cy="608466"/>
          </a:xfrm>
        </p:grpSpPr>
        <p:sp>
          <p:nvSpPr>
            <p:cNvPr id="19" name="Freeform: Shape 18"/>
            <p:cNvSpPr/>
            <p:nvPr/>
          </p:nvSpPr>
          <p:spPr>
            <a:xfrm>
              <a:off x="2398265" y="3686436"/>
              <a:ext cx="540443" cy="438793"/>
            </a:xfrm>
            <a:custGeom>
              <a:avLst/>
              <a:gdLst>
                <a:gd name="connsiteX0" fmla="*/ 0 w 244776"/>
                <a:gd name="connsiteY0" fmla="*/ 126439 h 222795"/>
                <a:gd name="connsiteX1" fmla="*/ 46593 w 244776"/>
                <a:gd name="connsiteY1" fmla="*/ 15779 h 222795"/>
                <a:gd name="connsiteX2" fmla="*/ 157253 w 244776"/>
                <a:gd name="connsiteY2" fmla="*/ 9955 h 222795"/>
                <a:gd name="connsiteX3" fmla="*/ 244616 w 244776"/>
                <a:gd name="connsiteY3" fmla="*/ 103142 h 222795"/>
                <a:gd name="connsiteX4" fmla="*/ 180550 w 244776"/>
                <a:gd name="connsiteY4" fmla="*/ 207977 h 222795"/>
                <a:gd name="connsiteX5" fmla="*/ 168902 w 244776"/>
                <a:gd name="connsiteY5" fmla="*/ 219626 h 22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4776" h="222795">
                  <a:moveTo>
                    <a:pt x="0" y="126439"/>
                  </a:moveTo>
                  <a:cubicBezTo>
                    <a:pt x="10192" y="80816"/>
                    <a:pt x="20384" y="35193"/>
                    <a:pt x="46593" y="15779"/>
                  </a:cubicBezTo>
                  <a:cubicBezTo>
                    <a:pt x="72802" y="-3635"/>
                    <a:pt x="124249" y="-4605"/>
                    <a:pt x="157253" y="9955"/>
                  </a:cubicBezTo>
                  <a:cubicBezTo>
                    <a:pt x="190257" y="24515"/>
                    <a:pt x="240733" y="70138"/>
                    <a:pt x="244616" y="103142"/>
                  </a:cubicBezTo>
                  <a:cubicBezTo>
                    <a:pt x="248499" y="136146"/>
                    <a:pt x="180550" y="207977"/>
                    <a:pt x="180550" y="207977"/>
                  </a:cubicBezTo>
                  <a:cubicBezTo>
                    <a:pt x="167931" y="227391"/>
                    <a:pt x="168416" y="223508"/>
                    <a:pt x="168902" y="219626"/>
                  </a:cubicBezTo>
                </a:path>
              </a:pathLst>
            </a:custGeom>
            <a:noFill/>
            <a:ln w="381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2659307" y="3516763"/>
              <a:ext cx="304801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5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2444250" y="3967546"/>
            <a:ext cx="685800" cy="62969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iFrame</a:t>
            </a:r>
            <a:endParaRPr lang="en-US" sz="1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32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Party Embedding versus Third Party Embedding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2646878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First Party Embedding</a:t>
            </a:r>
          </a:p>
          <a:p>
            <a:pPr marL="598488" lvl="1" indent="-342900">
              <a:buFont typeface="Arial" panose="020B0604020202020204" pitchFamily="34" charset="0"/>
              <a:buChar char="•"/>
            </a:pPr>
            <a:r>
              <a:rPr lang="en-US" dirty="0"/>
              <a:t>Known as </a:t>
            </a:r>
            <a:r>
              <a:rPr lang="en-US" sz="1800" b="1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User-Owns-Data</a:t>
            </a:r>
            <a:r>
              <a:rPr lang="en-US" dirty="0"/>
              <a:t> Model</a:t>
            </a:r>
          </a:p>
          <a:p>
            <a:pPr marL="598488" lvl="1" indent="-342900">
              <a:buFont typeface="Arial" panose="020B0604020202020204" pitchFamily="34" charset="0"/>
              <a:buChar char="•"/>
            </a:pPr>
            <a:r>
              <a:rPr lang="en-US" dirty="0"/>
              <a:t>All users require a Power BI license</a:t>
            </a:r>
          </a:p>
          <a:p>
            <a:pPr marL="598488" lvl="1" indent="-342900">
              <a:buFont typeface="Arial" panose="020B0604020202020204" pitchFamily="34" charset="0"/>
              <a:buChar char="•"/>
            </a:pPr>
            <a:r>
              <a:rPr lang="en-US" dirty="0"/>
              <a:t>Useful in corporate environments</a:t>
            </a:r>
          </a:p>
          <a:p>
            <a:pPr marL="598488" lvl="1" indent="-342900">
              <a:buFont typeface="Arial" panose="020B0604020202020204" pitchFamily="34" charset="0"/>
              <a:buChar char="•"/>
            </a:pPr>
            <a:r>
              <a:rPr lang="en-US" dirty="0"/>
              <a:t>App authenticates as current user</a:t>
            </a:r>
          </a:p>
          <a:p>
            <a:pPr marL="598488" lvl="1" indent="-342900">
              <a:buFont typeface="Arial" panose="020B0604020202020204" pitchFamily="34" charset="0"/>
              <a:buChar char="•"/>
            </a:pPr>
            <a:r>
              <a:rPr lang="en-US" dirty="0"/>
              <a:t>Your code runs with user’s permissions</a:t>
            </a:r>
          </a:p>
          <a:p>
            <a:pPr marL="598488" lvl="1" indent="-342900">
              <a:buFont typeface="Arial" panose="020B0604020202020204" pitchFamily="34" charset="0"/>
              <a:buChar char="•"/>
            </a:pPr>
            <a:r>
              <a:rPr lang="en-US" dirty="0"/>
              <a:t>User’s access token passed to browser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C6ADB-2B16-4141-AB05-29D95D62C8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70064" y="1435100"/>
            <a:ext cx="5819686" cy="2646878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Third Party Embedding</a:t>
            </a:r>
          </a:p>
          <a:p>
            <a:pPr marL="598488" lvl="1" indent="-342900">
              <a:buFont typeface="Arial" panose="020B0604020202020204" pitchFamily="34" charset="0"/>
              <a:buChar char="•"/>
            </a:pPr>
            <a:r>
              <a:rPr lang="en-US" dirty="0"/>
              <a:t>Known as </a:t>
            </a:r>
            <a:r>
              <a:rPr lang="en-US" sz="1800" b="1" dirty="0">
                <a:solidFill>
                  <a:srgbClr val="7030A0"/>
                </a:solidFill>
              </a:rPr>
              <a:t>App-Owns-Data</a:t>
            </a:r>
            <a:r>
              <a:rPr lang="en-US" dirty="0"/>
              <a:t> Model</a:t>
            </a:r>
          </a:p>
          <a:p>
            <a:pPr marL="598488" lvl="1" indent="-342900">
              <a:buFont typeface="Arial" panose="020B0604020202020204" pitchFamily="34" charset="0"/>
              <a:buChar char="•"/>
            </a:pPr>
            <a:r>
              <a:rPr lang="en-US" dirty="0"/>
              <a:t>No users require Power BI license</a:t>
            </a:r>
          </a:p>
          <a:p>
            <a:pPr marL="598488" lvl="1" indent="-342900">
              <a:buFont typeface="Arial" panose="020B0604020202020204" pitchFamily="34" charset="0"/>
              <a:buChar char="•"/>
            </a:pPr>
            <a:r>
              <a:rPr lang="en-US" dirty="0"/>
              <a:t>Useful for commercial applications</a:t>
            </a:r>
          </a:p>
          <a:p>
            <a:pPr marL="598488" lvl="1" indent="-342900">
              <a:buFont typeface="Arial" panose="020B0604020202020204" pitchFamily="34" charset="0"/>
              <a:buChar char="•"/>
            </a:pPr>
            <a:r>
              <a:rPr lang="en-US" dirty="0"/>
              <a:t>App authenticates with master user account</a:t>
            </a:r>
          </a:p>
          <a:p>
            <a:pPr marL="598488" lvl="1" indent="-342900">
              <a:buFont typeface="Arial" panose="020B0604020202020204" pitchFamily="34" charset="0"/>
              <a:buChar char="•"/>
            </a:pPr>
            <a:r>
              <a:rPr lang="en-US" dirty="0"/>
              <a:t>Your code runs with admin permissions</a:t>
            </a:r>
          </a:p>
          <a:p>
            <a:pPr marL="598488" lvl="1" indent="-342900">
              <a:buFont typeface="Arial" panose="020B0604020202020204" pitchFamily="34" charset="0"/>
              <a:buChar char="•"/>
            </a:pPr>
            <a:r>
              <a:rPr lang="en-US" dirty="0"/>
              <a:t>Embed token passed to browser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9D5F2FD-AB01-4789-B611-6422D722EF0E}"/>
              </a:ext>
            </a:extLst>
          </p:cNvPr>
          <p:cNvGrpSpPr/>
          <p:nvPr/>
        </p:nvGrpSpPr>
        <p:grpSpPr>
          <a:xfrm>
            <a:off x="1223804" y="4346785"/>
            <a:ext cx="4423069" cy="1968807"/>
            <a:chOff x="1054781" y="4472480"/>
            <a:chExt cx="4235064" cy="188512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AC5C52-9CFF-42C8-9DEF-B52255D6F844}"/>
                </a:ext>
              </a:extLst>
            </p:cNvPr>
            <p:cNvSpPr/>
            <p:nvPr/>
          </p:nvSpPr>
          <p:spPr>
            <a:xfrm>
              <a:off x="1054781" y="4472480"/>
              <a:ext cx="4235064" cy="18851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First Party Embedding for use within Organization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7D37B57-2B8D-4EC3-B050-1E36FE15E8A1}"/>
                </a:ext>
              </a:extLst>
            </p:cNvPr>
            <p:cNvSpPr/>
            <p:nvPr/>
          </p:nvSpPr>
          <p:spPr>
            <a:xfrm>
              <a:off x="1344452" y="4617333"/>
              <a:ext cx="1338216" cy="138586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Browser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684A32-9367-45A2-9D82-EBFD7221BD19}"/>
                </a:ext>
              </a:extLst>
            </p:cNvPr>
            <p:cNvSpPr/>
            <p:nvPr/>
          </p:nvSpPr>
          <p:spPr>
            <a:xfrm>
              <a:off x="3625039" y="4636623"/>
              <a:ext cx="1352471" cy="1318145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Power BI Service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024F23-C9FC-440C-86A8-913A4C57FD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9951" y="5341173"/>
              <a:ext cx="965088" cy="8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9766AAC-EC5C-42FA-9785-CD159CA640C6}"/>
                </a:ext>
              </a:extLst>
            </p:cNvPr>
            <p:cNvSpPr/>
            <p:nvPr/>
          </p:nvSpPr>
          <p:spPr>
            <a:xfrm>
              <a:off x="1528089" y="4887355"/>
              <a:ext cx="1027542" cy="96280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00" dirty="0" err="1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iFrame</a:t>
              </a:r>
              <a:endParaRPr lang="en-US" sz="800" dirty="0">
                <a:solidFill>
                  <a:schemeClr val="tx2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FAA4E85-6B61-46F8-9DED-175B38EB43BA}"/>
                </a:ext>
              </a:extLst>
            </p:cNvPr>
            <p:cNvSpPr/>
            <p:nvPr/>
          </p:nvSpPr>
          <p:spPr bwMode="auto">
            <a:xfrm>
              <a:off x="1681346" y="4976835"/>
              <a:ext cx="721026" cy="648736"/>
            </a:xfrm>
            <a:prstGeom prst="roundRect">
              <a:avLst/>
            </a:prstGeom>
            <a:solidFill>
              <a:srgbClr val="3333CC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Azure AD Access Token</a:t>
              </a: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500" i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for the current user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DFED5A0-6696-4C12-89C9-A66D07846A5E}"/>
              </a:ext>
            </a:extLst>
          </p:cNvPr>
          <p:cNvGrpSpPr/>
          <p:nvPr/>
        </p:nvGrpSpPr>
        <p:grpSpPr>
          <a:xfrm>
            <a:off x="6875653" y="4346786"/>
            <a:ext cx="4423066" cy="1968806"/>
            <a:chOff x="6723726" y="4472480"/>
            <a:chExt cx="4235064" cy="188512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AAB1A3D-0F38-4866-9B20-7843CF38619C}"/>
                </a:ext>
              </a:extLst>
            </p:cNvPr>
            <p:cNvSpPr/>
            <p:nvPr/>
          </p:nvSpPr>
          <p:spPr>
            <a:xfrm>
              <a:off x="6723726" y="4472480"/>
              <a:ext cx="4235064" cy="18851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Third Party Embedding for use by ISVs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7EC0EC3-1DE7-423B-92D6-EEA491ACE23E}"/>
                </a:ext>
              </a:extLst>
            </p:cNvPr>
            <p:cNvSpPr/>
            <p:nvPr/>
          </p:nvSpPr>
          <p:spPr>
            <a:xfrm>
              <a:off x="7013397" y="4617333"/>
              <a:ext cx="1338216" cy="138586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Browser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7136262-D9D5-4B29-87E7-5F293A2D8016}"/>
                </a:ext>
              </a:extLst>
            </p:cNvPr>
            <p:cNvSpPr/>
            <p:nvPr/>
          </p:nvSpPr>
          <p:spPr>
            <a:xfrm>
              <a:off x="9293984" y="4636623"/>
              <a:ext cx="1352471" cy="1318145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Power BI Service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B1C75CC-4981-43EC-971B-AAA7467E5E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8896" y="5341173"/>
              <a:ext cx="965088" cy="8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1F02305-7ED3-481B-9B38-EA6748309FC5}"/>
                </a:ext>
              </a:extLst>
            </p:cNvPr>
            <p:cNvSpPr/>
            <p:nvPr/>
          </p:nvSpPr>
          <p:spPr>
            <a:xfrm>
              <a:off x="7197034" y="4887355"/>
              <a:ext cx="1027542" cy="96280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00" dirty="0" err="1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iFrame</a:t>
              </a:r>
              <a:endParaRPr lang="en-US" sz="800" dirty="0">
                <a:solidFill>
                  <a:schemeClr val="tx2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9B0A565-D1BB-419D-839B-1896CD38FBDC}"/>
                </a:ext>
              </a:extLst>
            </p:cNvPr>
            <p:cNvSpPr/>
            <p:nvPr/>
          </p:nvSpPr>
          <p:spPr bwMode="auto">
            <a:xfrm>
              <a:off x="7350291" y="4976835"/>
              <a:ext cx="721026" cy="648736"/>
            </a:xfrm>
            <a:prstGeom prst="roundRect">
              <a:avLst/>
            </a:prstGeom>
            <a:solidFill>
              <a:srgbClr val="66006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Power BI Embed Token</a:t>
              </a: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500" i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for one specific report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73564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8B15-BCBA-475F-89FB-33E18E01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BI JavaScript API (PBIJS)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462C5-579B-411F-AA41-143AA8892E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https://github.com/Microsoft/PowerBI-JavaScript/wiki</a:t>
            </a:r>
            <a:r>
              <a:rPr lang="en-US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4FA20-9198-4F19-8462-91F23AB1E5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" t="1111" r="9501" b="23333"/>
          <a:stretch/>
        </p:blipFill>
        <p:spPr>
          <a:xfrm>
            <a:off x="586390" y="2136797"/>
            <a:ext cx="6349676" cy="405813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661964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Embeddable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728314" indent="-728314">
              <a:buFont typeface="+mj-lt"/>
              <a:buAutoNum type="arabicPeriod"/>
            </a:pPr>
            <a:r>
              <a:rPr lang="en-US" dirty="0"/>
              <a:t>Reports</a:t>
            </a:r>
          </a:p>
          <a:p>
            <a:pPr marL="728314" indent="-728314">
              <a:buFont typeface="+mj-lt"/>
              <a:buAutoNum type="arabicPeriod"/>
            </a:pPr>
            <a:r>
              <a:rPr lang="en-US" dirty="0"/>
              <a:t>Dashboards</a:t>
            </a:r>
          </a:p>
          <a:p>
            <a:pPr marL="728314" indent="-728314">
              <a:buFont typeface="+mj-lt"/>
              <a:buAutoNum type="arabicPeriod"/>
            </a:pPr>
            <a:r>
              <a:rPr lang="en-US" dirty="0"/>
              <a:t>Dashboard Tiles</a:t>
            </a:r>
          </a:p>
          <a:p>
            <a:pPr marL="728314" indent="-728314">
              <a:buFont typeface="+mj-lt"/>
              <a:buAutoNum type="arabicPeriod"/>
            </a:pPr>
            <a:r>
              <a:rPr lang="en-US" dirty="0"/>
              <a:t>Q &amp; A Experience</a:t>
            </a:r>
          </a:p>
          <a:p>
            <a:pPr marL="728314" indent="-728314">
              <a:buFont typeface="+mj-lt"/>
              <a:buAutoNum type="arabicPeriod"/>
            </a:pPr>
            <a:r>
              <a:rPr lang="en-US" dirty="0"/>
              <a:t>Visual *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* really just a trick you do when embedding a report</a:t>
            </a:r>
          </a:p>
        </p:txBody>
      </p:sp>
    </p:spTree>
    <p:extLst>
      <p:ext uri="{BB962C8B-B14F-4D97-AF65-F5344CB8AC3E}">
        <p14:creationId xmlns:p14="http://schemas.microsoft.com/office/powerpoint/2010/main" val="11336500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A4F23-2F7F-4C98-A4F7-7B688DA82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Hello World with Power BI Embedding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86185-3082-4E22-93AB-A17D39D4DC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529" dirty="0"/>
              <a:t>PBIJS library provides </a:t>
            </a:r>
            <a:r>
              <a:rPr lang="en-US" sz="3529" dirty="0" err="1"/>
              <a:t>powerbi</a:t>
            </a:r>
            <a:r>
              <a:rPr lang="en-US" sz="3529" dirty="0"/>
              <a:t> as top-level service object</a:t>
            </a:r>
          </a:p>
          <a:p>
            <a:pPr lvl="1"/>
            <a:r>
              <a:rPr lang="en-US" sz="1765" dirty="0"/>
              <a:t>You create configuration and then call </a:t>
            </a:r>
            <a:r>
              <a:rPr lang="en-US" sz="1765" dirty="0" err="1"/>
              <a:t>powerbi.embed</a:t>
            </a:r>
            <a:r>
              <a:rPr lang="en-US" sz="1765" dirty="0"/>
              <a:t> to embed a report</a:t>
            </a:r>
          </a:p>
          <a:p>
            <a:pPr lvl="1"/>
            <a:r>
              <a:rPr lang="en-US" sz="1765" dirty="0"/>
              <a:t>You must pass access token as part of the configuration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FE965-2B8F-4241-96D9-F157C8B2C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14" y="3090353"/>
            <a:ext cx="7876058" cy="36570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464596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A05595-FA56-4B20-B816-9D0DF693C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3" y="1375925"/>
            <a:ext cx="8241789" cy="47747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AD0F56-4365-40FE-90D1-4BFDA23AE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SPFX Web Part Project</a:t>
            </a:r>
          </a:p>
        </p:txBody>
      </p:sp>
    </p:spTree>
    <p:extLst>
      <p:ext uri="{BB962C8B-B14F-4D97-AF65-F5344CB8AC3E}">
        <p14:creationId xmlns:p14="http://schemas.microsoft.com/office/powerpoint/2010/main" val="67279257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_50191_Microsoft_Business_Application_Summit">
  <a:themeElements>
    <a:clrScheme name="Custom 11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394453"/>
      </a:accent1>
      <a:accent2>
        <a:srgbClr val="00B6C3"/>
      </a:accent2>
      <a:accent3>
        <a:srgbClr val="737373"/>
      </a:accent3>
      <a:accent4>
        <a:srgbClr val="002050"/>
      </a:accent4>
      <a:accent5>
        <a:srgbClr val="D2D2D2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_Application_Summit_16x9_Template_v03.potx" id="{AD01BDBA-9F91-4073-BD87-544D94789112}" vid="{DB23DB25-5606-4B86-8858-C6DB2523E9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C556475800E041849D4BBBB66FB3F4" ma:contentTypeVersion="6" ma:contentTypeDescription="Create a new document." ma:contentTypeScope="" ma:versionID="24d7f871d317b3ca938df36cdcc78b2c">
  <xsd:schema xmlns:xsd="http://www.w3.org/2001/XMLSchema" xmlns:xs="http://www.w3.org/2001/XMLSchema" xmlns:p="http://schemas.microsoft.com/office/2006/metadata/properties" xmlns:ns2="76470703-109e-404a-91e0-9dc60dd63c24" xmlns:ns3="b13370f0-5e21-40ab-8d58-4661034e03dc" targetNamespace="http://schemas.microsoft.com/office/2006/metadata/properties" ma:root="true" ma:fieldsID="92cdeabbebaf108a3055427e24c30aff" ns2:_="" ns3:_="">
    <xsd:import namespace="76470703-109e-404a-91e0-9dc60dd63c24"/>
    <xsd:import namespace="b13370f0-5e21-40ab-8d58-4661034e03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470703-109e-404a-91e0-9dc60dd63c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3370f0-5e21-40ab-8d58-4661034e03d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822409-1AA5-417D-88CB-E3EA14F55C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470703-109e-404a-91e0-9dc60dd63c24"/>
    <ds:schemaRef ds:uri="b13370f0-5e21-40ab-8d58-4661034e03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b13370f0-5e21-40ab-8d58-4661034e03dc"/>
    <ds:schemaRef ds:uri="http://schemas.microsoft.com/office/infopath/2007/PartnerControls"/>
    <ds:schemaRef ds:uri="http://schemas.openxmlformats.org/package/2006/metadata/core-properties"/>
    <ds:schemaRef ds:uri="76470703-109e-404a-91e0-9dc60dd63c24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Business_Application_Summit_16x9_Template_v03</Template>
  <TotalTime>48</TotalTime>
  <Words>448</Words>
  <Application>Microsoft Office PowerPoint</Application>
  <PresentationFormat>Widescreen</PresentationFormat>
  <Paragraphs>87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5_50191_Microsoft_Business_Application_Summit</vt:lpstr>
      <vt:lpstr>PowerPoint Presentation</vt:lpstr>
      <vt:lpstr>Developing with Power BI Embedding and the SharePoint Framework</vt:lpstr>
      <vt:lpstr>Agenda</vt:lpstr>
      <vt:lpstr>Power BI Embedding – The Big Picture</vt:lpstr>
      <vt:lpstr>First Party Embedding versus Third Party Embedding</vt:lpstr>
      <vt:lpstr>Power BI JavaScript API (PBIJS)</vt:lpstr>
      <vt:lpstr>Embeddable Resources</vt:lpstr>
      <vt:lpstr>Hello World with Power BI Embedding</vt:lpstr>
      <vt:lpstr>Create a New SPFX Web Part Project</vt:lpstr>
      <vt:lpstr>Updating the Web Part Manifest</vt:lpstr>
      <vt:lpstr>Configuring Web API Permissions</vt:lpstr>
      <vt:lpstr>Packaging Your SPFX Solution</vt:lpstr>
      <vt:lpstr>Deploy the Web Part to the App Gallery</vt:lpstr>
      <vt:lpstr>Configuring Trust</vt:lpstr>
      <vt:lpstr>Granting Web API Permissions</vt:lpstr>
      <vt:lpstr>Calling the Power BI Service API with AadHttpClient</vt:lpstr>
      <vt:lpstr>npm install powerbi-client –save-dev</vt:lpstr>
      <vt:lpstr>PowerPoint Presentation</vt:lpstr>
      <vt:lpstr>Agenda</vt:lpstr>
      <vt:lpstr>PowerPoint Presentation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Microsoft Business Application Summit</dc:subject>
  <dc:creator>Andrew Buswell</dc:creator>
  <cp:keywords/>
  <dc:description/>
  <cp:lastModifiedBy>Ted Pattison</cp:lastModifiedBy>
  <cp:revision>5</cp:revision>
  <dcterms:created xsi:type="dcterms:W3CDTF">2018-06-07T21:14:57Z</dcterms:created>
  <dcterms:modified xsi:type="dcterms:W3CDTF">2018-07-24T21:47:29Z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0x01010044C556475800E041849D4BBBB66FB3F4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