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3"/>
  </p:notesMasterIdLst>
  <p:handoutMasterIdLst>
    <p:handoutMasterId r:id="rId44"/>
  </p:handoutMasterIdLst>
  <p:sldIdLst>
    <p:sldId id="279" r:id="rId6"/>
    <p:sldId id="332" r:id="rId7"/>
    <p:sldId id="340" r:id="rId8"/>
    <p:sldId id="333" r:id="rId9"/>
    <p:sldId id="334" r:id="rId10"/>
    <p:sldId id="278" r:id="rId11"/>
    <p:sldId id="280" r:id="rId12"/>
    <p:sldId id="304" r:id="rId13"/>
    <p:sldId id="281" r:id="rId14"/>
    <p:sldId id="305" r:id="rId15"/>
    <p:sldId id="306" r:id="rId16"/>
    <p:sldId id="282" r:id="rId17"/>
    <p:sldId id="296" r:id="rId18"/>
    <p:sldId id="295" r:id="rId19"/>
    <p:sldId id="297" r:id="rId20"/>
    <p:sldId id="293" r:id="rId21"/>
    <p:sldId id="341" r:id="rId22"/>
    <p:sldId id="289" r:id="rId23"/>
    <p:sldId id="294" r:id="rId24"/>
    <p:sldId id="290" r:id="rId25"/>
    <p:sldId id="307" r:id="rId26"/>
    <p:sldId id="342" r:id="rId27"/>
    <p:sldId id="291" r:id="rId28"/>
    <p:sldId id="329" r:id="rId29"/>
    <p:sldId id="292" r:id="rId30"/>
    <p:sldId id="299" r:id="rId31"/>
    <p:sldId id="330" r:id="rId32"/>
    <p:sldId id="308" r:id="rId33"/>
    <p:sldId id="343" r:id="rId34"/>
    <p:sldId id="328" r:id="rId35"/>
    <p:sldId id="335" r:id="rId36"/>
    <p:sldId id="336" r:id="rId37"/>
    <p:sldId id="337" r:id="rId38"/>
    <p:sldId id="338" r:id="rId39"/>
    <p:sldId id="339" r:id="rId40"/>
    <p:sldId id="331" r:id="rId41"/>
    <p:sldId id="344"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4" autoAdjust="0"/>
    <p:restoredTop sz="66276" autoAdjust="0"/>
  </p:normalViewPr>
  <p:slideViewPr>
    <p:cSldViewPr>
      <p:cViewPr varScale="1">
        <p:scale>
          <a:sx n="57" d="100"/>
          <a:sy n="57" d="100"/>
        </p:scale>
        <p:origin x="2059" y="5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7368"/>
    </p:cViewPr>
  </p:sorterViewPr>
  <p:notesViewPr>
    <p:cSldViewPr>
      <p:cViewPr>
        <p:scale>
          <a:sx n="53" d="100"/>
          <a:sy n="53" d="100"/>
        </p:scale>
        <p:origin x="4512" y="10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3"/>
          <p:cNvSpPr>
            <a:spLocks noGrp="1"/>
          </p:cNvSpPr>
          <p:nvPr>
            <p:ph type="ftr" sz="quarter" idx="2"/>
          </p:nvPr>
        </p:nvSpPr>
        <p:spPr>
          <a:xfrm>
            <a:off x="-1" y="9281160"/>
            <a:ext cx="4876799" cy="318374"/>
          </a:xfrm>
          <a:prstGeom prst="rect">
            <a:avLst/>
          </a:prstGeom>
        </p:spPr>
        <p:txBody>
          <a:bodyPr vert="horz" lIns="96661" tIns="48331" rIns="96661" bIns="48331" rtlCol="0" anchor="b"/>
          <a:lstStyle>
            <a:lvl1pPr algn="l">
              <a:defRPr sz="1300"/>
            </a:lvl1pPr>
          </a:lstStyle>
          <a:p>
            <a:r>
              <a:rPr lang="en-US" dirty="0"/>
              <a:t>© 2017 - Critical Path Training, LLC - All Rights Reserved</a:t>
            </a:r>
          </a:p>
        </p:txBody>
      </p:sp>
      <p:sp>
        <p:nvSpPr>
          <p:cNvPr id="7" name="Slide Number Placeholder 4"/>
          <p:cNvSpPr>
            <a:spLocks noGrp="1"/>
          </p:cNvSpPr>
          <p:nvPr>
            <p:ph type="sldNum" sz="quarter" idx="3"/>
          </p:nvPr>
        </p:nvSpPr>
        <p:spPr>
          <a:xfrm>
            <a:off x="4876799" y="9281160"/>
            <a:ext cx="2436707"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students to Power BI Desktop and provides a high-level overview of managing the lifecycle of a Power BI Desktop project. Students will learn how the contents of a Power BI Desktop project are saved and published using the PBIX project file format. The module demonstrates how to import data from an external source into a Power BI Desktop project to create a dataset. Students will also learn how to get started with data modeling by creating simple calculated columns and measures. </a:t>
            </a:r>
            <a:r>
              <a:rPr lang="en-US" sz="1200" kern="1200">
                <a:solidFill>
                  <a:schemeClr val="tx1"/>
                </a:solidFill>
                <a:effectLst/>
                <a:latin typeface="+mn-lt"/>
                <a:ea typeface="+mn-ea"/>
                <a:cs typeface="+mn-cs"/>
              </a:rPr>
              <a:t>Students will also get hands-on experience using the report designer in Power BI Desktop and publishing a PBIX project file to the Power BI service to make a Power BI Desktop report accessible through the browser.</a:t>
            </a: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Power BI Desktop projects are</a:t>
            </a:r>
            <a:r>
              <a:rPr lang="en-US" baseline="0" dirty="0"/>
              <a:t> </a:t>
            </a:r>
            <a:r>
              <a:rPr lang="en-US" dirty="0"/>
              <a:t>saved, loaded and published using PBIX files. A PBIX file is a ZIP</a:t>
            </a:r>
            <a:r>
              <a:rPr lang="en-US" baseline="0" dirty="0"/>
              <a:t> archive created using the Open Packaging Convention </a:t>
            </a:r>
            <a:r>
              <a:rPr lang="en-US" dirty="0"/>
              <a:t>format just like </a:t>
            </a:r>
            <a:r>
              <a:rPr lang="en-US" baseline="0" dirty="0"/>
              <a:t>common Office documents such as DOCX files and XLSX files. The files for datasets that are stored inside and loaded from a PBIX file are managed internally by Power BI Desktop using Microsoft’s </a:t>
            </a:r>
            <a:r>
              <a:rPr lang="en-US" baseline="0" dirty="0" err="1"/>
              <a:t>xVelocity</a:t>
            </a:r>
            <a:r>
              <a:rPr lang="en-US" baseline="0" dirty="0"/>
              <a:t> Tabular database engine.</a:t>
            </a:r>
          </a:p>
          <a:p>
            <a:endParaRPr lang="en-US" baseline="0" dirty="0"/>
          </a:p>
          <a:p>
            <a:r>
              <a:rPr lang="en-US" baseline="0" dirty="0"/>
              <a:t>Each project created using Power BI Desktop is stored as a single PBIX file. Just about everything you create and configure when using Power BI Desktop is stored inside the PBIX file for one specific project. A PBIX file stores </a:t>
            </a:r>
            <a:r>
              <a:rPr lang="en-US" dirty="0"/>
              <a:t>data source definitions</a:t>
            </a:r>
            <a:r>
              <a:rPr lang="en-US" baseline="0" dirty="0"/>
              <a:t> and </a:t>
            </a:r>
            <a:r>
              <a:rPr lang="en-US" dirty="0"/>
              <a:t>query definitions as well as tables of data which are populated and refreshed when queries are executed. A PBIX files also includes all the work you have</a:t>
            </a:r>
            <a:r>
              <a:rPr lang="en-US" baseline="0" dirty="0"/>
              <a:t> done with </a:t>
            </a:r>
            <a:r>
              <a:rPr lang="en-US" dirty="0"/>
              <a:t>data modeling and report design.</a:t>
            </a:r>
          </a:p>
          <a:p>
            <a:endParaRPr lang="en-US" dirty="0"/>
          </a:p>
          <a:p>
            <a:r>
              <a:rPr lang="en-US" dirty="0"/>
              <a:t>From a project</a:t>
            </a:r>
            <a:r>
              <a:rPr lang="en-US" baseline="0" dirty="0"/>
              <a:t> management perspective, it’s important to understand that a PBIX file represents a single project which contains exactly one dataset and exactly one report. You cannot add a second report to a Power BI Desktop project. However, you can add as many pages as you would like to a project’s one and only report.</a:t>
            </a:r>
          </a:p>
          <a:p>
            <a:endParaRPr lang="en-US" baseline="0" dirty="0"/>
          </a:p>
          <a:p>
            <a:r>
              <a:rPr lang="en-US" baseline="0" dirty="0"/>
              <a:t>You should take note that Power BI Desktop will never store data source credentials in a PBIX file. For example, PBIX files never contain the user name and password required to access a secured resource such as a Online service or an on-premises SQL server database. Instead, Power BI Desktop provides the convenience of storing data source credentials in a local cache so you are not required to continually log into the same data source when working with Power BI Desktop. But these credentials are never published along with a PBIX file. After you publish a Power BI Desktop project by uploading its PBIX file, you will be required to configure data source credentials separately using the browser or by using some other automated technique.</a:t>
            </a:r>
          </a:p>
          <a:p>
            <a:endParaRPr lang="en-US" baseline="0" dirty="0"/>
          </a:p>
          <a:p>
            <a:endParaRPr lang="en-US" baseline="0" dirty="0"/>
          </a:p>
        </p:txBody>
      </p:sp>
    </p:spTree>
    <p:extLst>
      <p:ext uri="{BB962C8B-B14F-4D97-AF65-F5344CB8AC3E}">
        <p14:creationId xmlns:p14="http://schemas.microsoft.com/office/powerpoint/2010/main" val="3398983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What do you need to learn to get up to speed</a:t>
            </a:r>
            <a:r>
              <a:rPr lang="en-US" sz="2400" baseline="0" dirty="0"/>
              <a:t> on </a:t>
            </a:r>
            <a:r>
              <a:rPr lang="en-US" sz="2400" dirty="0"/>
              <a:t>Power BI Desktop? There are </a:t>
            </a:r>
            <a:r>
              <a:rPr lang="en-US" sz="2400" baseline="0" dirty="0"/>
              <a:t>three main areas to focus on at first which include creating queries, modeling data and designing reports. First, you must learn how to </a:t>
            </a:r>
            <a:r>
              <a:rPr lang="en-US" sz="2000" baseline="0" dirty="0"/>
              <a:t>design queries </a:t>
            </a:r>
            <a:r>
              <a:rPr lang="en-US" sz="2000" dirty="0"/>
              <a:t>which import data. The creation of queries</a:t>
            </a:r>
            <a:r>
              <a:rPr lang="en-US" sz="2000" baseline="0" dirty="0"/>
              <a:t> is what allows you to </a:t>
            </a:r>
            <a:r>
              <a:rPr lang="en-US" sz="2000" dirty="0"/>
              <a:t>create a base</a:t>
            </a:r>
            <a:r>
              <a:rPr lang="en-US" sz="2000" baseline="0" dirty="0"/>
              <a:t> set of tables </a:t>
            </a:r>
            <a:r>
              <a:rPr lang="en-US" sz="2000" dirty="0"/>
              <a:t>in the </a:t>
            </a:r>
            <a:r>
              <a:rPr lang="en-US" sz="2000" baseline="0" dirty="0"/>
              <a:t>dataset for a Power BI Desktop project. Next, you must learn how to use the data modeling features so you can extend the project’s dataset to create a rich data model with things like calculated columns, measures and hierarchies. After that, you must learn how to use the report designer in Power BI Desktop to present the data analysis for your project using tables and visual images and to provide the user with interactive capabilities.</a:t>
            </a:r>
          </a:p>
          <a:p>
            <a:endParaRPr lang="en-US" sz="2000" baseline="0" dirty="0"/>
          </a:p>
          <a:p>
            <a:r>
              <a:rPr lang="en-US" sz="2000" baseline="0" dirty="0"/>
              <a:t>You will use Power BI Desktop’s main application window to model data and to design reports. The main application window provides a left navigation menu that allows you to switch back and forth between report view, data view and relationship view. When you need to create and design queries, you will do that in a separate Query Editor window which can be opened using one of the menu buttons in the ribbon of the main application window inside the </a:t>
            </a:r>
            <a:r>
              <a:rPr lang="en-US" sz="2000" b="1" baseline="0" dirty="0"/>
              <a:t>External Data</a:t>
            </a:r>
            <a:r>
              <a:rPr lang="en-US" sz="2000" baseline="0" dirty="0"/>
              <a:t> group on the </a:t>
            </a:r>
            <a:r>
              <a:rPr lang="en-US" sz="2000" b="1" baseline="0" dirty="0"/>
              <a:t>Home</a:t>
            </a:r>
            <a:r>
              <a:rPr lang="en-US" sz="2000" baseline="0" dirty="0"/>
              <a:t> tab.</a:t>
            </a:r>
          </a:p>
        </p:txBody>
      </p:sp>
    </p:spTree>
    <p:extLst>
      <p:ext uri="{BB962C8B-B14F-4D97-AF65-F5344CB8AC3E}">
        <p14:creationId xmlns:p14="http://schemas.microsoft.com/office/powerpoint/2010/main" val="2727512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2400" dirty="0"/>
              <a:t>Data View provides a tabular</a:t>
            </a:r>
            <a:r>
              <a:rPr lang="en-US" sz="2400" baseline="0" dirty="0"/>
              <a:t> view of each table in the project’s data model. You can see the rows of data that your queries have been imported into the project’s dataset. You can navigate from table to table using the Fields list displayed on the right side of the main application  window. When you need to select a column to modify one of its properties in the ribbon, you can select a column by clicking on it in the Fields list or by clicking on its column header in the tabular view of the data.</a:t>
            </a:r>
          </a:p>
          <a:p>
            <a:endParaRPr lang="en-US" sz="2400" baseline="0" dirty="0"/>
          </a:p>
          <a:p>
            <a:r>
              <a:rPr lang="en-US" sz="2400" baseline="0" dirty="0"/>
              <a:t>Data view is useful for examining rows of data and for modifying column properties such as a data type and formatting. It is also frequently used to created calculated columns and measures. Data view is the preferred view for writing the DAX expressions for calculated columns because you can see and reference the other columns in the same table.</a:t>
            </a:r>
            <a:endParaRPr lang="en-US" dirty="0"/>
          </a:p>
        </p:txBody>
      </p:sp>
    </p:spTree>
    <p:extLst>
      <p:ext uri="{BB962C8B-B14F-4D97-AF65-F5344CB8AC3E}">
        <p14:creationId xmlns:p14="http://schemas.microsoft.com/office/powerpoint/2010/main" val="759406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2400" dirty="0"/>
              <a:t>Relationship view shows all the tables in </a:t>
            </a:r>
            <a:r>
              <a:rPr lang="en-US" sz="2400" baseline="0" dirty="0"/>
              <a:t>the current project’s dataset as well as the relationships that exist between these tables. As its name implies, Relationship View can be used to create, view, modify and delete the relationships that exist between tables. However, Relationship View is useful for far more than this.</a:t>
            </a:r>
          </a:p>
          <a:p>
            <a:endParaRPr lang="en-US" sz="2400" baseline="0" dirty="0"/>
          </a:p>
          <a:p>
            <a:r>
              <a:rPr lang="en-US" sz="2400" dirty="0"/>
              <a:t>Relationship View allows you to</a:t>
            </a:r>
            <a:r>
              <a:rPr lang="en-US" sz="2400" baseline="0" dirty="0"/>
              <a:t> visualize the data model for a Power BI Desktop project . </a:t>
            </a:r>
            <a:r>
              <a:rPr lang="en-US" sz="2400" dirty="0"/>
              <a:t>Relationship View allows you to quickly </a:t>
            </a:r>
            <a:r>
              <a:rPr lang="en-US" sz="2400" baseline="0" dirty="0"/>
              <a:t>see how each table has been designed as a collection of Fields which can include native columns, calculated columns and measures. </a:t>
            </a:r>
            <a:r>
              <a:rPr lang="en-US" sz="2400" dirty="0"/>
              <a:t>Relationship View will also allow</a:t>
            </a:r>
            <a:r>
              <a:rPr lang="en-US" sz="2400" baseline="0" dirty="0"/>
              <a:t> you to view (but not created) dimensional hierarchies if they exist.</a:t>
            </a:r>
          </a:p>
          <a:p>
            <a:endParaRPr lang="en-US" sz="2400" baseline="0" dirty="0"/>
          </a:p>
          <a:p>
            <a:r>
              <a:rPr lang="en-US" sz="1200" dirty="0"/>
              <a:t>Relationship View can also be useful for quick changes to the Fields in the project’s dataset.</a:t>
            </a:r>
            <a:r>
              <a:rPr lang="en-US" sz="1200" baseline="0" dirty="0"/>
              <a:t> If you locate a field in Relationship View and right-click it, you can select then from a set of commands for renaming the field, deleting the field and hiding the field from Report View.</a:t>
            </a:r>
            <a:endParaRPr lang="en-US" dirty="0"/>
          </a:p>
        </p:txBody>
      </p:sp>
    </p:spTree>
    <p:extLst>
      <p:ext uri="{BB962C8B-B14F-4D97-AF65-F5344CB8AC3E}">
        <p14:creationId xmlns:p14="http://schemas.microsoft.com/office/powerpoint/2010/main" val="3593131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a:t>
            </a:r>
            <a:r>
              <a:rPr lang="en-US" baseline="0" dirty="0"/>
              <a:t> time you work in Report View in Power BI Desktop to design a report, you will get the feeling it’s very similar to designing reports when using a browser in the Power BI service. The report design experience in Power BI Desktop is similar to the browser experience because both are based on a common base of HTML5 code and client-side JavaScript. Power BI Desktop loads and initializes a session of the Internet Explorer for Report View so that it can provide you with an HTML-driven user experience in a desktop windows application.</a:t>
            </a:r>
          </a:p>
          <a:p>
            <a:endParaRPr lang="en-US" baseline="0" dirty="0"/>
          </a:p>
          <a:p>
            <a:r>
              <a:rPr lang="en-US" baseline="0" dirty="0"/>
              <a:t>Report View is where you design reports. Report design typically involves adding visuals to the pages of a report and then configuring the properties of those visuals. Once you get comfortable with the basics, you will want to interactive elements to users can drill down in greater detail. Remember that each project has one and only one report. In a new project, this report initially contains a single page named Page1. However, you can additional pages. You can (and should) rename each page so that the names of pages in a report are intuitive for all that view it.</a:t>
            </a:r>
          </a:p>
          <a:p>
            <a:endParaRPr lang="en-US" baseline="0" dirty="0"/>
          </a:p>
          <a:p>
            <a:r>
              <a:rPr lang="en-US" baseline="0" dirty="0"/>
              <a:t>When you are in Reports View, you will see the Fields list on the right-hand side of the main application window. The Fields list is an essential design element in report design when you configuring the data properties for a visual using the Fields pane. However, you might not see as many fields as you will see when you are in Data View or Relationship View. That’s because it is a common practice to hide fields from report view. That allows you to simplify the view of the project’s data model when designing reports.</a:t>
            </a:r>
          </a:p>
        </p:txBody>
      </p:sp>
    </p:spTree>
    <p:extLst>
      <p:ext uri="{BB962C8B-B14F-4D97-AF65-F5344CB8AC3E}">
        <p14:creationId xmlns:p14="http://schemas.microsoft.com/office/powerpoint/2010/main" val="967454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1026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The first thing you need to do when starting a new Power BI Desktop project is to create one or more queries to generate one or more tables</a:t>
            </a:r>
            <a:r>
              <a:rPr lang="en-US" sz="2400" baseline="0" dirty="0"/>
              <a:t> by importing data into the dataset for your new project. In the upcoming lab exercise for this module you will create three queries from three separate CSV files that contains sales data. When you execute these queries, they will import data into your project’s dataset to generate a set of three tables.</a:t>
            </a:r>
          </a:p>
          <a:p>
            <a:endParaRPr lang="en-US" sz="2400" baseline="0" dirty="0"/>
          </a:p>
          <a:p>
            <a:r>
              <a:rPr lang="en-US" sz="2400" baseline="0" dirty="0"/>
              <a:t>When you create a new query in Power BI Desktop, you are often given a choice between the </a:t>
            </a:r>
            <a:r>
              <a:rPr lang="en-US" sz="2400" b="1" baseline="0" dirty="0"/>
              <a:t>Load</a:t>
            </a:r>
            <a:r>
              <a:rPr lang="en-US" sz="2400" baseline="0" dirty="0"/>
              <a:t> command and the </a:t>
            </a:r>
            <a:r>
              <a:rPr lang="en-US" sz="2400" b="1" baseline="0" dirty="0"/>
              <a:t>Edit</a:t>
            </a:r>
            <a:r>
              <a:rPr lang="en-US" sz="2400" baseline="0" dirty="0"/>
              <a:t> command. There is a significant difference between the two. The </a:t>
            </a:r>
            <a:r>
              <a:rPr lang="en-US" sz="2400" b="1" baseline="0" dirty="0"/>
              <a:t>Load</a:t>
            </a:r>
            <a:r>
              <a:rPr lang="en-US" sz="2400" baseline="0" dirty="0"/>
              <a:t> command simply creates a new query and executes it immediately to load the data for a new table in your project. When you create a new query with the </a:t>
            </a:r>
            <a:r>
              <a:rPr lang="en-US" sz="2400" b="1" baseline="0" dirty="0"/>
              <a:t>Load</a:t>
            </a:r>
            <a:r>
              <a:rPr lang="en-US" sz="2400" baseline="0" dirty="0"/>
              <a:t> command, the new query is created to import all the columns in the underlying data source and you are not provided with any opportunity to modify the query to transform data during the import process. The </a:t>
            </a:r>
            <a:r>
              <a:rPr lang="en-US" sz="2400" b="1" baseline="0" dirty="0"/>
              <a:t>Edit</a:t>
            </a:r>
            <a:r>
              <a:rPr lang="en-US" sz="2400" baseline="0" dirty="0"/>
              <a:t> command creates a new query but does not execute it. Instead, it opens the new query in the Query Editor window giving you the opportunity to select which columns you want to import and to further design the query’s cleanup and transform behavior before you execute the query for the first time.</a:t>
            </a:r>
          </a:p>
        </p:txBody>
      </p:sp>
    </p:spTree>
    <p:extLst>
      <p:ext uri="{BB962C8B-B14F-4D97-AF65-F5344CB8AC3E}">
        <p14:creationId xmlns:p14="http://schemas.microsoft.com/office/powerpoint/2010/main" val="2504305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000" dirty="0"/>
              <a:t>In Power BI Desktop, do not design</a:t>
            </a:r>
            <a:r>
              <a:rPr lang="en-US" sz="2000" baseline="0" dirty="0"/>
              <a:t> queries in the main application window. Instead, </a:t>
            </a:r>
            <a:r>
              <a:rPr lang="en-US" sz="2000" dirty="0"/>
              <a:t>you edit queries using</a:t>
            </a:r>
            <a:r>
              <a:rPr lang="en-US" sz="2000" baseline="0" dirty="0"/>
              <a:t> a separate </a:t>
            </a:r>
            <a:r>
              <a:rPr lang="en-US" sz="2000" dirty="0"/>
              <a:t>Query Editor window. That means you must become comfortable moving</a:t>
            </a:r>
            <a:r>
              <a:rPr lang="en-US" sz="2000" baseline="0" dirty="0"/>
              <a:t> back and forth between the main application window and the Query Editor window. You can open the Query Editor window using one of the menu buttons in the ribbon of the main application window inside the </a:t>
            </a:r>
            <a:r>
              <a:rPr lang="en-US" sz="2000" b="1" baseline="0" dirty="0"/>
              <a:t>External Data</a:t>
            </a:r>
            <a:r>
              <a:rPr lang="en-US" sz="2000" baseline="0" dirty="0"/>
              <a:t> group on the </a:t>
            </a:r>
            <a:r>
              <a:rPr lang="en-US" sz="2000" b="1" baseline="0" dirty="0"/>
              <a:t>Home</a:t>
            </a:r>
            <a:r>
              <a:rPr lang="en-US" sz="2000" baseline="0" dirty="0"/>
              <a:t> tab.</a:t>
            </a:r>
          </a:p>
          <a:p>
            <a:endParaRPr lang="en-US" sz="2000" baseline="0" dirty="0"/>
          </a:p>
          <a:p>
            <a:r>
              <a:rPr lang="en-US" sz="2000" baseline="0" dirty="0"/>
              <a:t>You design queries by executing commands on columns in the Query Editor window and working with the commands available in the ribbon. The Query Editor window d</a:t>
            </a:r>
            <a:r>
              <a:rPr lang="en-US" sz="2000" dirty="0"/>
              <a:t>isplays a list of all queries in project on the left making it possible to</a:t>
            </a:r>
            <a:r>
              <a:rPr lang="en-US" sz="2000" baseline="0" dirty="0"/>
              <a:t> select the query you want to work on. The Query Editor window d</a:t>
            </a:r>
            <a:r>
              <a:rPr lang="en-US" sz="2000" dirty="0"/>
              <a:t>isplays the </a:t>
            </a:r>
            <a:r>
              <a:rPr lang="en-US" sz="2000" b="1" dirty="0"/>
              <a:t>Properties</a:t>
            </a:r>
            <a:r>
              <a:rPr lang="en-US" sz="2000" dirty="0"/>
              <a:t> section and the </a:t>
            </a:r>
            <a:r>
              <a:rPr lang="en-US" sz="2000" b="1" dirty="0"/>
              <a:t>Applied Steps</a:t>
            </a:r>
            <a:r>
              <a:rPr lang="en-US" sz="2000" baseline="0" dirty="0"/>
              <a:t> section </a:t>
            </a:r>
            <a:r>
              <a:rPr lang="en-US" sz="2000" dirty="0"/>
              <a:t>for selected query on right.</a:t>
            </a:r>
            <a:r>
              <a:rPr lang="en-US" sz="2000" baseline="0" dirty="0"/>
              <a:t> In the middle of the screen, the Query Editor window d</a:t>
            </a:r>
            <a:r>
              <a:rPr lang="en-US" sz="2000" dirty="0"/>
              <a:t>isplays a preview of the table that will be generated by the query’s output.</a:t>
            </a:r>
          </a:p>
          <a:p>
            <a:endParaRPr lang="en-US" sz="2000" dirty="0"/>
          </a:p>
          <a:p>
            <a:r>
              <a:rPr lang="en-US" sz="2000" dirty="0"/>
              <a:t>When you are done designing queries,</a:t>
            </a:r>
            <a:r>
              <a:rPr lang="en-US" sz="2000" baseline="0" dirty="0"/>
              <a:t> you often need to execute them to import data into your project to create a base set of tables. You can execute the queries you have been editing by running either the </a:t>
            </a:r>
            <a:r>
              <a:rPr lang="en-US" sz="2000" b="1" baseline="0" dirty="0"/>
              <a:t>Apply</a:t>
            </a:r>
            <a:r>
              <a:rPr lang="en-US" sz="2000" baseline="0" dirty="0"/>
              <a:t> command or the </a:t>
            </a:r>
            <a:r>
              <a:rPr lang="en-US" sz="2000" b="1" baseline="0" dirty="0"/>
              <a:t>Close &amp; Apply</a:t>
            </a:r>
            <a:r>
              <a:rPr lang="en-US" sz="2000" baseline="0" dirty="0"/>
              <a:t> command from the </a:t>
            </a:r>
            <a:r>
              <a:rPr lang="en-US" sz="2000" b="1" baseline="0" dirty="0"/>
              <a:t>Home</a:t>
            </a:r>
            <a:r>
              <a:rPr lang="en-US" sz="2000" baseline="0" dirty="0"/>
              <a:t> tab in the ribbon. The difference between these commands is that the </a:t>
            </a:r>
            <a:r>
              <a:rPr lang="en-US" sz="2000" b="1" baseline="0" dirty="0"/>
              <a:t>Apply</a:t>
            </a:r>
            <a:r>
              <a:rPr lang="en-US" sz="2000" baseline="0" dirty="0"/>
              <a:t> command executes queries while leaving the Query Editor window open while the </a:t>
            </a:r>
            <a:r>
              <a:rPr lang="en-US" sz="2000" b="1" baseline="0" dirty="0"/>
              <a:t>Close &amp; Apply</a:t>
            </a:r>
            <a:r>
              <a:rPr lang="en-US" sz="2000" baseline="0" dirty="0"/>
              <a:t> command execute the queries and then closes the Query Editor window.</a:t>
            </a:r>
            <a:endParaRPr lang="en-US" sz="2000" dirty="0"/>
          </a:p>
          <a:p>
            <a:endParaRPr lang="en-US" sz="2000" dirty="0"/>
          </a:p>
          <a:p>
            <a:endParaRPr lang="en-US" sz="2000" dirty="0"/>
          </a:p>
        </p:txBody>
      </p:sp>
    </p:spTree>
    <p:extLst>
      <p:ext uri="{BB962C8B-B14F-4D97-AF65-F5344CB8AC3E}">
        <p14:creationId xmlns:p14="http://schemas.microsoft.com/office/powerpoint/2010/main" val="3628168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As you begin</a:t>
            </a:r>
            <a:r>
              <a:rPr lang="en-US" sz="1200" baseline="0" dirty="0"/>
              <a:t> to create and design queries in Power BI Desktop, it’s essential that you see that every query is defined as a sequence of query steps. As you work with the Query Editor window, you will typically add new steps to a query at the end after all the other steps that have already been added. However, as you start getting more comfortable with the Query Editor window you will find times when you will want to insert new steps in the middle of the </a:t>
            </a:r>
            <a:r>
              <a:rPr lang="en-US" sz="1200" b="1" baseline="0" dirty="0"/>
              <a:t>Applied Steps</a:t>
            </a:r>
            <a:r>
              <a:rPr lang="en-US" sz="1200" baseline="0" dirty="0"/>
              <a:t> list in front of pre-existing steps.</a:t>
            </a:r>
          </a:p>
          <a:p>
            <a:endParaRPr lang="en-US" sz="1200" baseline="0" dirty="0"/>
          </a:p>
          <a:p>
            <a:r>
              <a:rPr lang="en-US" sz="1200" baseline="0" dirty="0"/>
              <a:t>Each time you create a new </a:t>
            </a:r>
            <a:r>
              <a:rPr lang="en-US" sz="800" baseline="0" dirty="0"/>
              <a:t>query</a:t>
            </a:r>
            <a:r>
              <a:rPr lang="en-US" sz="1200" baseline="0" dirty="0"/>
              <a:t> in Power BI Desktop, you are really creating a query definition that is stored and executed using code written in a special programming language named “M”. Internally, Power BI Desktop tracks each step you add to a query using a single line of M code. For example, adding the Choose Columns query step shown in the slide above results in the following M code. </a:t>
            </a:r>
          </a:p>
          <a:p>
            <a:endParaRPr lang="en-US" sz="1200" baseline="0" dirty="0"/>
          </a:p>
          <a:p>
            <a:pPr lvl="0"/>
            <a:r>
              <a:rPr lang="en-US" sz="100" b="1" baseline="0" dirty="0" err="1">
                <a:latin typeface="Lucida Console" panose="020B0609040504020204" pitchFamily="49" charset="0"/>
              </a:rPr>
              <a:t>Table.SelectColumns</a:t>
            </a:r>
            <a:r>
              <a:rPr lang="en-US" sz="100" b="1" baseline="0" dirty="0">
                <a:latin typeface="Lucida Console" panose="020B0609040504020204" pitchFamily="49" charset="0"/>
              </a:rPr>
              <a:t>(#"Changed Type",{"</a:t>
            </a:r>
            <a:r>
              <a:rPr lang="en-US" sz="100" b="1" baseline="0" dirty="0" err="1">
                <a:latin typeface="Lucida Console" panose="020B0609040504020204" pitchFamily="49" charset="0"/>
              </a:rPr>
              <a:t>CustomerId</a:t>
            </a:r>
            <a:r>
              <a:rPr lang="en-US" sz="100" b="1" baseline="0" dirty="0">
                <a:latin typeface="Lucida Console" panose="020B0609040504020204" pitchFamily="49" charset="0"/>
              </a:rPr>
              <a:t>", "City", "State", "</a:t>
            </a:r>
            <a:r>
              <a:rPr lang="en-US" sz="100" b="1" baseline="0" dirty="0" err="1">
                <a:latin typeface="Lucida Console" panose="020B0609040504020204" pitchFamily="49" charset="0"/>
              </a:rPr>
              <a:t>ZipCode</a:t>
            </a:r>
            <a:r>
              <a:rPr lang="en-US" sz="100" b="1" baseline="0" dirty="0">
                <a:latin typeface="Lucida Console" panose="020B0609040504020204" pitchFamily="49" charset="0"/>
              </a:rPr>
              <a:t>", "Gender"})</a:t>
            </a:r>
          </a:p>
          <a:p>
            <a:endParaRPr lang="en-US" sz="100" baseline="0" dirty="0"/>
          </a:p>
          <a:p>
            <a:r>
              <a:rPr lang="en-US" sz="1200" dirty="0"/>
              <a:t>The training course will not go into the details</a:t>
            </a:r>
            <a:r>
              <a:rPr lang="en-US" sz="1200" baseline="0" dirty="0"/>
              <a:t> of M code in this module. Instead, this course </a:t>
            </a:r>
            <a:r>
              <a:rPr lang="en-US" sz="1200" dirty="0"/>
              <a:t>will cover how each query is stored and executed</a:t>
            </a:r>
            <a:r>
              <a:rPr lang="en-US" sz="1200" baseline="0" dirty="0"/>
              <a:t> as a batch of M code in greater detail in the next lecture in Module 3 which focuses on query design in Power BI Desktop.</a:t>
            </a:r>
          </a:p>
        </p:txBody>
      </p:sp>
    </p:spTree>
    <p:extLst>
      <p:ext uri="{BB962C8B-B14F-4D97-AF65-F5344CB8AC3E}">
        <p14:creationId xmlns:p14="http://schemas.microsoft.com/office/powerpoint/2010/main" val="3814701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0251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271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PBIX project is created</a:t>
            </a:r>
            <a:r>
              <a:rPr lang="en-US" baseline="0" dirty="0"/>
              <a:t> with </a:t>
            </a:r>
            <a:r>
              <a:rPr lang="en-US" dirty="0"/>
              <a:t>a </a:t>
            </a:r>
            <a:r>
              <a:rPr lang="en-US" baseline="0" dirty="0"/>
              <a:t>dataset which is initially empty. As you have learned in the last section, you typically begin a Power BI Desktop project by creating a set of queries to import data which creates a base set of tables in the project’s dataset. The next step is to leverage the data modeling capabilities of Power BI Desktop to transform that base set of tables into a rich data model so that the data you have gathered in your project is better suited for data analysis and reporting.</a:t>
            </a:r>
          </a:p>
          <a:p>
            <a:endParaRPr lang="en-US" baseline="0" dirty="0"/>
          </a:p>
          <a:p>
            <a:r>
              <a:rPr lang="en-US" baseline="0" dirty="0"/>
              <a:t>Tables in the data model will initially contain a set of native columns that have been imported during query execution. You will often start your data modeling by modifying native columns by renaming them and setting the formatting properties for the column’s data value. You will also extend tables by adding calculated columns and measures to enrich the data model for use in report design. If you examine the screenshot in the slide above, you can see that Relationship View displays icons next to fields so you can determine what type of field each one is. </a:t>
            </a:r>
          </a:p>
          <a:p>
            <a:endParaRPr lang="en-US" baseline="0" dirty="0"/>
          </a:p>
          <a:p>
            <a:r>
              <a:rPr lang="en-US" baseline="0" dirty="0"/>
              <a:t>Native columns containing text-based data such as the </a:t>
            </a:r>
            <a:r>
              <a:rPr lang="en-US" b="1" baseline="0" dirty="0"/>
              <a:t>City</a:t>
            </a:r>
            <a:r>
              <a:rPr lang="en-US" baseline="0" dirty="0"/>
              <a:t> field and the </a:t>
            </a:r>
            <a:r>
              <a:rPr lang="en-US" b="1" baseline="0" dirty="0"/>
              <a:t>State</a:t>
            </a:r>
            <a:r>
              <a:rPr lang="en-US" baseline="0" dirty="0"/>
              <a:t> field have no icon next them. Native columns with numeric data such as </a:t>
            </a:r>
            <a:r>
              <a:rPr lang="en-US" b="1" baseline="0" dirty="0" err="1"/>
              <a:t>SalesAmount</a:t>
            </a:r>
            <a:r>
              <a:rPr lang="en-US" baseline="0" dirty="0"/>
              <a:t> and </a:t>
            </a:r>
            <a:r>
              <a:rPr lang="en-US" b="1" baseline="0" dirty="0" err="1"/>
              <a:t>UnitsSold</a:t>
            </a:r>
            <a:r>
              <a:rPr lang="en-US" baseline="0" dirty="0"/>
              <a:t> are displayed with the sigma (</a:t>
            </a:r>
            <a:r>
              <a:rPr lang="el-GR" sz="1800" b="1" baseline="0" dirty="0"/>
              <a:t>Σ</a:t>
            </a:r>
            <a:r>
              <a:rPr lang="en-US" baseline="0" dirty="0"/>
              <a:t>) icon to indicate they support aggregate operations such calculating a sum or average. </a:t>
            </a:r>
            <a:r>
              <a:rPr lang="en-US" b="1" baseline="0" dirty="0"/>
              <a:t>Calculated columns</a:t>
            </a:r>
            <a:r>
              <a:rPr lang="en-US" baseline="0" dirty="0"/>
              <a:t> are displayed with a (</a:t>
            </a:r>
            <a:r>
              <a:rPr lang="en-US" sz="1200" b="1" i="1" baseline="0" dirty="0" err="1"/>
              <a:t>fx</a:t>
            </a:r>
            <a:r>
              <a:rPr lang="en-US" baseline="0" dirty="0"/>
              <a:t>) icon. </a:t>
            </a:r>
            <a:r>
              <a:rPr lang="en-US" b="1" baseline="0" dirty="0"/>
              <a:t>Measures</a:t>
            </a:r>
            <a:r>
              <a:rPr lang="en-US" baseline="0" dirty="0"/>
              <a:t> are display using a small calculator icon.</a:t>
            </a:r>
            <a:endParaRPr lang="en-US" dirty="0"/>
          </a:p>
        </p:txBody>
      </p:sp>
    </p:spTree>
    <p:extLst>
      <p:ext uri="{BB962C8B-B14F-4D97-AF65-F5344CB8AC3E}">
        <p14:creationId xmlns:p14="http://schemas.microsoft.com/office/powerpoint/2010/main" val="4195325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a:spcBef>
                <a:spcPts val="800"/>
              </a:spcBef>
            </a:pPr>
            <a:r>
              <a:rPr lang="en-GB" sz="2400" dirty="0"/>
              <a:t>You</a:t>
            </a:r>
            <a:r>
              <a:rPr lang="en-GB" sz="2400" baseline="0" dirty="0"/>
              <a:t> create both c</a:t>
            </a:r>
            <a:r>
              <a:rPr lang="en-GB" sz="2400" dirty="0"/>
              <a:t>alculated columns and measures using </a:t>
            </a:r>
            <a:r>
              <a:rPr lang="en-US" sz="2400" dirty="0"/>
              <a:t>Data Analysis </a:t>
            </a:r>
            <a:r>
              <a:rPr lang="en-US" sz="2400" dirty="0" err="1"/>
              <a:t>eXpression</a:t>
            </a:r>
            <a:r>
              <a:rPr lang="en-US" sz="2400" dirty="0"/>
              <a:t> Language (DAX). </a:t>
            </a:r>
            <a:r>
              <a:rPr lang="en-GB" sz="2000" dirty="0"/>
              <a:t>DAX is programming language used for data modelling with Microsoft’s tabular database model and the </a:t>
            </a:r>
            <a:r>
              <a:rPr lang="en-GB" sz="2000" dirty="0" err="1"/>
              <a:t>xVelocity</a:t>
            </a:r>
            <a:r>
              <a:rPr lang="en-GB" sz="2000" dirty="0"/>
              <a:t> database engine. DAX plays the same role for tabular databases that Multidimensional </a:t>
            </a:r>
            <a:r>
              <a:rPr lang="en-GB" sz="2000" dirty="0" err="1"/>
              <a:t>eXpressional</a:t>
            </a:r>
            <a:r>
              <a:rPr lang="en-GB" sz="2000" dirty="0"/>
              <a:t> language (MDX) plays when data modelling with multidimensional databases created for SQL Server Analysis Services</a:t>
            </a:r>
            <a:r>
              <a:rPr lang="en-GB" sz="2000" baseline="0" dirty="0"/>
              <a:t> (SSAS). The main difference is that DAX is much easier to use for a wider category of users. MDX has proven to be quite hard to learn and is mainly used by professional database developers. DAX was designed to be more accessible to business users engaging in self-service BI in applications such as Microsoft Excel and Power BI Desktop.</a:t>
            </a:r>
          </a:p>
          <a:p>
            <a:pPr>
              <a:spcBef>
                <a:spcPts val="800"/>
              </a:spcBef>
            </a:pPr>
            <a:endParaRPr lang="en-GB" sz="2000" baseline="0" dirty="0"/>
          </a:p>
          <a:p>
            <a:pPr>
              <a:spcBef>
                <a:spcPts val="800"/>
              </a:spcBef>
            </a:pPr>
            <a:r>
              <a:rPr lang="en-GB" sz="2000" baseline="0" dirty="0"/>
              <a:t>Each c</a:t>
            </a:r>
            <a:r>
              <a:rPr lang="en-GB" sz="2000" dirty="0"/>
              <a:t>alculated column and measure is defined as a named, stand-alone DAX expression</a:t>
            </a:r>
            <a:r>
              <a:rPr lang="en-GB" sz="2000" baseline="0" dirty="0"/>
              <a:t>. When you write the DAX expression for a c</a:t>
            </a:r>
            <a:r>
              <a:rPr lang="en-GB" sz="2000" dirty="0"/>
              <a:t>alculated column or measure </a:t>
            </a:r>
            <a:r>
              <a:rPr lang="en-GB" sz="2000" baseline="0" dirty="0"/>
              <a:t>, you begin with an equals sign which makes it similar to writing a formula for cell in an Excel worksheet. The DAX programming language also provides a large set of built-in functions similar to functions in the Excel formula language. If you are familiar writing formulas in Excel, you will find that writing expression in DAX seems very natural.</a:t>
            </a:r>
          </a:p>
          <a:p>
            <a:pPr>
              <a:spcBef>
                <a:spcPts val="800"/>
              </a:spcBef>
            </a:pPr>
            <a:endParaRPr lang="en-GB" sz="2000" baseline="0" dirty="0"/>
          </a:p>
          <a:p>
            <a:pPr>
              <a:spcBef>
                <a:spcPts val="800"/>
              </a:spcBef>
            </a:pPr>
            <a:r>
              <a:rPr lang="en-GB" sz="2000" baseline="0" dirty="0"/>
              <a:t>Note there is a key difference between writing formulas in Excel in cells within an Excel workbook and writing DAX expressions in Power BI Desktop. Excel formulas often reference worksheet cells using column and row addresses such as </a:t>
            </a:r>
            <a:r>
              <a:rPr lang="en-GB" sz="2000" dirty="0"/>
              <a:t>A1 or C4. However, you will never reference cells when</a:t>
            </a:r>
            <a:r>
              <a:rPr lang="en-GB" sz="2000" baseline="0" dirty="0"/>
              <a:t> writing a DAX expression, Instead, you write DAX expressions to </a:t>
            </a:r>
            <a:r>
              <a:rPr lang="en-GB" sz="2000" dirty="0"/>
              <a:t>reference table</a:t>
            </a:r>
            <a:r>
              <a:rPr lang="en-GB" sz="2000" baseline="0" dirty="0"/>
              <a:t> and columns in the data model by name.</a:t>
            </a:r>
          </a:p>
          <a:p>
            <a:pPr>
              <a:spcBef>
                <a:spcPts val="800"/>
              </a:spcBef>
            </a:pPr>
            <a:endParaRPr lang="en-GB" sz="2000" baseline="0" dirty="0"/>
          </a:p>
          <a:p>
            <a:pPr>
              <a:spcBef>
                <a:spcPts val="800"/>
              </a:spcBef>
            </a:pPr>
            <a:r>
              <a:rPr lang="en-GB" sz="2000" baseline="0" dirty="0"/>
              <a:t>For example, you can reference the </a:t>
            </a:r>
            <a:r>
              <a:rPr lang="en-GB" sz="2000" b="1" baseline="0" dirty="0" err="1"/>
              <a:t>SalesAmount</a:t>
            </a:r>
            <a:r>
              <a:rPr lang="en-GB" sz="2000" baseline="0" dirty="0"/>
              <a:t> column of the </a:t>
            </a:r>
            <a:r>
              <a:rPr lang="en-GB" sz="2000" b="1" baseline="0" dirty="0"/>
              <a:t>Sales</a:t>
            </a:r>
            <a:r>
              <a:rPr lang="en-GB" sz="2000" baseline="0" dirty="0"/>
              <a:t> table by writing either </a:t>
            </a:r>
            <a:r>
              <a:rPr lang="en-GB" sz="2000" b="1" baseline="0" dirty="0"/>
              <a:t>Sales[</a:t>
            </a:r>
            <a:r>
              <a:rPr lang="en-GB" sz="2000" b="1" baseline="0" dirty="0" err="1"/>
              <a:t>SalesAmount</a:t>
            </a:r>
            <a:r>
              <a:rPr lang="en-GB" sz="2000" b="1" baseline="0" dirty="0"/>
              <a:t>]</a:t>
            </a:r>
            <a:r>
              <a:rPr lang="en-GB" sz="2000" baseline="0" dirty="0"/>
              <a:t> or </a:t>
            </a:r>
            <a:r>
              <a:rPr lang="en-GB" sz="2000" b="1" baseline="0" dirty="0">
                <a:solidFill>
                  <a:srgbClr val="002060"/>
                </a:solidFill>
              </a:rPr>
              <a:t>‘Sales’[</a:t>
            </a:r>
            <a:r>
              <a:rPr lang="en-GB" sz="2000" b="1" baseline="0" dirty="0" err="1">
                <a:solidFill>
                  <a:srgbClr val="002060"/>
                </a:solidFill>
              </a:rPr>
              <a:t>SalesAmount</a:t>
            </a:r>
            <a:r>
              <a:rPr lang="en-GB" sz="2000" b="1" baseline="0" dirty="0">
                <a:solidFill>
                  <a:srgbClr val="002060"/>
                </a:solidFill>
              </a:rPr>
              <a:t>]</a:t>
            </a:r>
            <a:r>
              <a:rPr lang="en-GB" sz="2000" baseline="0" dirty="0"/>
              <a:t>. DAX requires you to enclose field names using square brackets. When you reference a table whose name contains one or more spaces, you must enclose the table name inside single quotes. </a:t>
            </a:r>
            <a:r>
              <a:rPr lang="en-GB" sz="1200" baseline="0" dirty="0"/>
              <a:t>When you reference a table whose name does not contain spaces, the use of single quotes is optional. </a:t>
            </a:r>
            <a:endParaRPr lang="en-US" dirty="0"/>
          </a:p>
        </p:txBody>
      </p:sp>
    </p:spTree>
    <p:extLst>
      <p:ext uri="{BB962C8B-B14F-4D97-AF65-F5344CB8AC3E}">
        <p14:creationId xmlns:p14="http://schemas.microsoft.com/office/powerpoint/2010/main" val="3828538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calculated column can be added to any table inside the project’s</a:t>
            </a:r>
            <a:r>
              <a:rPr lang="en-US" sz="1200" baseline="0" dirty="0"/>
              <a:t> data model </a:t>
            </a:r>
            <a:r>
              <a:rPr lang="en-US" sz="1200" dirty="0"/>
              <a:t>using Data View. Start by selecting the target table in the </a:t>
            </a:r>
            <a:r>
              <a:rPr lang="en-US" sz="1200" b="1" dirty="0"/>
              <a:t>Fields</a:t>
            </a:r>
            <a:r>
              <a:rPr lang="en-US" sz="1200" dirty="0"/>
              <a:t> list on the right-hand</a:t>
            </a:r>
            <a:r>
              <a:rPr lang="en-US" sz="1200" baseline="0" dirty="0"/>
              <a:t> side of the Data View window</a:t>
            </a:r>
            <a:r>
              <a:rPr lang="en-US" sz="1200" dirty="0"/>
              <a:t>. Next, click the </a:t>
            </a:r>
            <a:r>
              <a:rPr lang="en-US" sz="1200" b="1" dirty="0"/>
              <a:t>New Column</a:t>
            </a:r>
            <a:r>
              <a:rPr lang="en-US" sz="1200" dirty="0"/>
              <a:t> button in the ribbon to add a new calculated column</a:t>
            </a:r>
            <a:r>
              <a:rPr lang="en-US" sz="1200" baseline="0" dirty="0"/>
              <a:t> to that table. After you click the </a:t>
            </a:r>
            <a:r>
              <a:rPr lang="en-US" sz="1200" b="1" baseline="0" dirty="0"/>
              <a:t>New Column</a:t>
            </a:r>
            <a:r>
              <a:rPr lang="en-US" sz="1200" baseline="0" dirty="0"/>
              <a:t> button to create a new calculated column, you will then edit the DAX code inside the formula bar to give the column a name and to write a DAX expression to so that the calculated column can evaluate to a value for each and every row in the table in which it resides.</a:t>
            </a:r>
          </a:p>
          <a:p>
            <a:endParaRPr lang="en-US" sz="1200" baseline="0" dirty="0"/>
          </a:p>
          <a:p>
            <a:r>
              <a:rPr lang="en-US" sz="1200" baseline="0" dirty="0"/>
              <a:t>The screenshot in the slide above shows an example of creating a new calculated column in the </a:t>
            </a:r>
            <a:r>
              <a:rPr lang="en-US" sz="1200" b="1" baseline="0" dirty="0"/>
              <a:t>Invoices</a:t>
            </a:r>
            <a:r>
              <a:rPr lang="en-US" sz="1200" baseline="0" dirty="0"/>
              <a:t> table named </a:t>
            </a:r>
            <a:r>
              <a:rPr lang="en-US" b="1" dirty="0"/>
              <a:t>Purchase Type</a:t>
            </a:r>
            <a:r>
              <a:rPr lang="en-US" sz="1200" baseline="0" dirty="0"/>
              <a:t>. When the </a:t>
            </a:r>
            <a:r>
              <a:rPr lang="en-US" sz="1200" b="1" baseline="0" dirty="0"/>
              <a:t>Invoices</a:t>
            </a:r>
            <a:r>
              <a:rPr lang="en-US" sz="1200" baseline="0" dirty="0"/>
              <a:t> table is loaded into memory, the </a:t>
            </a:r>
            <a:r>
              <a:rPr lang="en-US" sz="1200" baseline="0" dirty="0" err="1"/>
              <a:t>xVelocity</a:t>
            </a:r>
            <a:r>
              <a:rPr lang="en-US" sz="1200" baseline="0" dirty="0"/>
              <a:t> database engine uses the DAX expression for </a:t>
            </a:r>
            <a:r>
              <a:rPr lang="en-US" b="1" dirty="0"/>
              <a:t>Purchase Type</a:t>
            </a:r>
            <a:r>
              <a:rPr lang="en-US" sz="1200" baseline="0" dirty="0"/>
              <a:t> to calculate a separate value for each row in the table. There is a key point here. The DAX code you write for a calculated column expression will often reference one or more other columns from the table in which it resides. For example, the DAX code inside the expression for </a:t>
            </a:r>
            <a:r>
              <a:rPr lang="en-US" b="1" dirty="0"/>
              <a:t>Purchase Type</a:t>
            </a:r>
            <a:r>
              <a:rPr lang="en-US" sz="1200" baseline="0" dirty="0"/>
              <a:t> references a native column named </a:t>
            </a:r>
            <a:r>
              <a:rPr lang="en-US" sz="1200" b="1" baseline="0" dirty="0" err="1"/>
              <a:t>InvoiceType</a:t>
            </a:r>
            <a:r>
              <a:rPr lang="en-US" sz="1200" baseline="0" dirty="0"/>
              <a:t> to generate new value that is more user-friendly for use in reports when configuring labels and legends for a visual.</a:t>
            </a:r>
            <a:endParaRPr lang="en-US" sz="1200" dirty="0"/>
          </a:p>
        </p:txBody>
      </p:sp>
    </p:spTree>
    <p:extLst>
      <p:ext uri="{BB962C8B-B14F-4D97-AF65-F5344CB8AC3E}">
        <p14:creationId xmlns:p14="http://schemas.microsoft.com/office/powerpoint/2010/main" val="2234264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You can create a new measure by clicking the </a:t>
            </a:r>
            <a:r>
              <a:rPr lang="en-US" sz="1200" b="1" dirty="0"/>
              <a:t>New Measure</a:t>
            </a:r>
            <a:r>
              <a:rPr lang="en-US" sz="1200" dirty="0"/>
              <a:t> button in the</a:t>
            </a:r>
            <a:r>
              <a:rPr lang="en-US" sz="1200" baseline="0" dirty="0"/>
              <a:t> </a:t>
            </a:r>
            <a:r>
              <a:rPr lang="en-US" sz="1200" b="1" baseline="0" dirty="0"/>
              <a:t>Modeling</a:t>
            </a:r>
            <a:r>
              <a:rPr lang="en-US" sz="1200" baseline="0" dirty="0"/>
              <a:t> tab in the ribbon. </a:t>
            </a:r>
            <a:r>
              <a:rPr lang="en-US" sz="1200" dirty="0"/>
              <a:t>Like calculated columns, each</a:t>
            </a:r>
            <a:r>
              <a:rPr lang="en-US" sz="1200" baseline="0" dirty="0"/>
              <a:t> m</a:t>
            </a:r>
            <a:r>
              <a:rPr lang="en-US" sz="1200" dirty="0"/>
              <a:t>easure is defined as a DAX expression with a</a:t>
            </a:r>
            <a:r>
              <a:rPr lang="en-US" sz="1200" baseline="0" dirty="0"/>
              <a:t> name. However, from a design perspective you must understand that measures are quite different than calculated columns. Measures are unlike calculated columns because they are not evaluated at table load time. Instead, a measure is evaluated at query time whenever it is used in a report visual or a dashboard tile.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Think about a scenario where you have added a slicer visual to a report which allows the user to select criteria to filter the data displayed in a report. When a user selects new criteria in the slicer to set a filter, all measures are reevaluated so they can reflect the filtering in their updated evaluations. The values of a calculated columns, on the other hand, are completely unaffected when a user filters report data using a slicer. That’s because calculated column values are evaluated at table load time and they are never reevaluated after the table has been loaded.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It is a common “beginner mistake” to create a calculated column when you meant to create a measure or to create a measure when you meant to create a calculate column . You can verify you created a new field as a measure by looking at it in the </a:t>
            </a:r>
            <a:r>
              <a:rPr lang="en-US" sz="1200" b="1" baseline="0" dirty="0"/>
              <a:t>Fields</a:t>
            </a:r>
            <a:r>
              <a:rPr lang="en-US" sz="1200" baseline="0" dirty="0"/>
              <a:t> list on the right and making sure it has the calculator icon to its left. If you have mistakenly created a calculated column when you meant to create a measure, you must delete the field and then recreate it using the </a:t>
            </a:r>
            <a:r>
              <a:rPr lang="en-US" sz="1200" b="1" dirty="0"/>
              <a:t>New Measure</a:t>
            </a:r>
            <a:r>
              <a:rPr lang="en-US" sz="1200" dirty="0"/>
              <a:t> button.</a:t>
            </a:r>
            <a:endParaRPr lang="en-US" sz="1200" baseline="0" dirty="0"/>
          </a:p>
        </p:txBody>
      </p:sp>
    </p:spTree>
    <p:extLst>
      <p:ext uri="{BB962C8B-B14F-4D97-AF65-F5344CB8AC3E}">
        <p14:creationId xmlns:p14="http://schemas.microsoft.com/office/powerpoint/2010/main" val="1914306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each calculated</a:t>
            </a:r>
            <a:r>
              <a:rPr lang="en-US" baseline="0" dirty="0"/>
              <a:t> column and measure you create can be assigned formatting properties. That means you should always configure the formatting properties for any </a:t>
            </a:r>
            <a:r>
              <a:rPr lang="en-US" dirty="0"/>
              <a:t>calculated</a:t>
            </a:r>
            <a:r>
              <a:rPr lang="en-US" baseline="0" dirty="0"/>
              <a:t> column and measure that returns values that are expressed as dates, numbers or currency values.</a:t>
            </a:r>
            <a:endParaRPr lang="en-US" dirty="0"/>
          </a:p>
        </p:txBody>
      </p:sp>
    </p:spTree>
    <p:extLst>
      <p:ext uri="{BB962C8B-B14F-4D97-AF65-F5344CB8AC3E}">
        <p14:creationId xmlns:p14="http://schemas.microsoft.com/office/powerpoint/2010/main" val="3301282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070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Report View in Power BI Desktop is used to design reports. The Power BI Desktop experience</a:t>
            </a:r>
            <a:r>
              <a:rPr lang="en-US" baseline="0" dirty="0"/>
              <a:t> for designing reports is very similar to the experience in the browser when designing reports in the Power BI service.</a:t>
            </a:r>
          </a:p>
          <a:p>
            <a:endParaRPr lang="en-US" baseline="0" dirty="0"/>
          </a:p>
          <a:p>
            <a:r>
              <a:rPr lang="en-US" baseline="0" dirty="0"/>
              <a:t>Designing a new report is a process that involves </a:t>
            </a:r>
            <a:r>
              <a:rPr lang="en-US" dirty="0"/>
              <a:t>adding new visuals and then configuring their properties. You have many different types</a:t>
            </a:r>
            <a:r>
              <a:rPr lang="en-US" baseline="0" dirty="0"/>
              <a:t> of visuals to choose from when designing a report. </a:t>
            </a:r>
            <a:r>
              <a:rPr lang="en-US" dirty="0"/>
              <a:t>You might also consider adding additional</a:t>
            </a:r>
            <a:r>
              <a:rPr lang="en-US" baseline="0" dirty="0"/>
              <a:t> pages to your reports to you can show more information and insights.</a:t>
            </a:r>
            <a:endParaRPr lang="en-US" dirty="0"/>
          </a:p>
        </p:txBody>
      </p:sp>
    </p:spTree>
    <p:extLst>
      <p:ext uri="{BB962C8B-B14F-4D97-AF65-F5344CB8AC3E}">
        <p14:creationId xmlns:p14="http://schemas.microsoft.com/office/powerpoint/2010/main" val="2579364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report contains a collection of one or more pages. S</a:t>
            </a:r>
            <a:r>
              <a:rPr lang="en-US" baseline="0" dirty="0"/>
              <a:t>imple report might contain just a single page while a more complicated report can contain 10 pages or more. It’s up to you to decide how many pages you want to add to each report you create.</a:t>
            </a:r>
          </a:p>
          <a:p>
            <a:endParaRPr lang="en-US" baseline="0" dirty="0"/>
          </a:p>
          <a:p>
            <a:r>
              <a:rPr lang="en-US" baseline="0" dirty="0"/>
              <a:t>Each report displays a tabbed navigation menu at the bottom. This provides the means to navigate between pages in a multipage page report. This menu also supplies a button with a plus (+) sign on the right which makes it possible to add new pages when a report is in design view. You can also right-click on a page in the tabbed navigation menu to rename a page or to duplicate it to clone a copy.</a:t>
            </a:r>
          </a:p>
          <a:p>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Keep in mind that e</a:t>
            </a:r>
            <a:r>
              <a:rPr lang="en-US" dirty="0"/>
              <a:t>ach report is associated with exactly one underlying dataset. A report cannot see or display data from any other dataset. You should also understand that deleting a dataset will</a:t>
            </a:r>
            <a:r>
              <a:rPr lang="en-US" baseline="0" dirty="0"/>
              <a:t> also delete any report that is based on that dataset.</a:t>
            </a:r>
            <a:endParaRPr lang="en-US" dirty="0"/>
          </a:p>
          <a:p>
            <a:endParaRPr lang="en-US" baseline="0" dirty="0"/>
          </a:p>
        </p:txBody>
      </p:sp>
    </p:spTree>
    <p:extLst>
      <p:ext uri="{BB962C8B-B14F-4D97-AF65-F5344CB8AC3E}">
        <p14:creationId xmlns:p14="http://schemas.microsoft.com/office/powerpoint/2010/main" val="19872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2400" dirty="0"/>
              <a:t>Reports can be viewed in Reading view or in Edit view. When you first navigate to a report,</a:t>
            </a:r>
            <a:r>
              <a:rPr lang="en-US" sz="2400" baseline="0" dirty="0"/>
              <a:t> it is initially displayed in reading view which means you cannot edit the report. However, you can click the </a:t>
            </a:r>
            <a:r>
              <a:rPr lang="en-US" sz="2400" b="1" baseline="0" dirty="0"/>
              <a:t>Edit report</a:t>
            </a:r>
            <a:r>
              <a:rPr lang="en-US" sz="2400" baseline="0" dirty="0"/>
              <a:t> button in the toolbar to move over into edit view whenever you need to edit a report.</a:t>
            </a:r>
          </a:p>
          <a:p>
            <a:endParaRPr lang="en-US" sz="2400" baseline="0" dirty="0"/>
          </a:p>
          <a:p>
            <a:r>
              <a:rPr lang="en-US" sz="2400" dirty="0"/>
              <a:t>When you</a:t>
            </a:r>
            <a:r>
              <a:rPr lang="en-US" sz="2400" baseline="0" dirty="0"/>
              <a:t> switch a report from reading view to edit view, a set of report editing tools appear on the right side of the page. These tools such as the Visualizations pane and the Fields list make it possible to design reports by adding new visuals and configuring their properties.</a:t>
            </a:r>
            <a:endParaRPr lang="en-US" dirty="0"/>
          </a:p>
        </p:txBody>
      </p:sp>
    </p:spTree>
    <p:extLst>
      <p:ext uri="{BB962C8B-B14F-4D97-AF65-F5344CB8AC3E}">
        <p14:creationId xmlns:p14="http://schemas.microsoft.com/office/powerpoint/2010/main" val="14862313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Pages within a report are designed by adding elements known as</a:t>
            </a:r>
            <a:r>
              <a:rPr lang="en-US" sz="2400" baseline="0" dirty="0"/>
              <a:t> </a:t>
            </a:r>
            <a:r>
              <a:rPr lang="en-US" sz="2400" dirty="0"/>
              <a:t>visuals. Note that Microsoft documentation uses</a:t>
            </a:r>
            <a:r>
              <a:rPr lang="en-US" sz="2400" baseline="0" dirty="0"/>
              <a:t> the term “visual” and the term “visualization” interchangeably. In other words, there is no difference between a visual and a visualization. You sound a bit smarter when you use the term “visualization”, but it’s faster to say “visual” because the word only contain three syllables instead of six.</a:t>
            </a:r>
          </a:p>
          <a:p>
            <a:endParaRPr lang="en-US" sz="2400" baseline="0" dirty="0"/>
          </a:p>
          <a:p>
            <a:r>
              <a:rPr lang="en-US" sz="2400" baseline="0" dirty="0"/>
              <a:t>Each visual is based on an underlying visualization type. The set of visualization types available to you when designing a report are displayed in the </a:t>
            </a:r>
            <a:r>
              <a:rPr lang="en-US" sz="2000" b="1" dirty="0"/>
              <a:t>Visualizations</a:t>
            </a:r>
            <a:r>
              <a:rPr lang="en-US" sz="2000" dirty="0"/>
              <a:t> pane. Power BI defines a set of built-in </a:t>
            </a:r>
            <a:r>
              <a:rPr lang="en-US" sz="2000" baseline="0" dirty="0"/>
              <a:t>visualization types which always appear in the </a:t>
            </a:r>
            <a:r>
              <a:rPr lang="en-US" sz="2000" b="0" dirty="0"/>
              <a:t>Visualizations </a:t>
            </a:r>
            <a:r>
              <a:rPr lang="en-US" sz="2000" dirty="0"/>
              <a:t>pane. One especially appealing aspect of the Power BI platform is that the set of </a:t>
            </a:r>
            <a:r>
              <a:rPr lang="en-US" sz="2000" baseline="0" dirty="0"/>
              <a:t>available visualization types is extensible by adding custom visuals which you will learn about in module 6 of this training course.</a:t>
            </a:r>
          </a:p>
          <a:p>
            <a:endParaRPr lang="en-US" sz="2000" baseline="0" dirty="0"/>
          </a:p>
          <a:p>
            <a:r>
              <a:rPr lang="en-US" sz="2000" baseline="0" dirty="0"/>
              <a:t>When working with visuals while designing a report, you will often interact with the </a:t>
            </a:r>
            <a:r>
              <a:rPr lang="en-US" sz="2000" b="1" baseline="0" dirty="0"/>
              <a:t>Fields</a:t>
            </a:r>
            <a:r>
              <a:rPr lang="en-US" sz="2000" baseline="0" dirty="0"/>
              <a:t> list on the right side of the Power BI service application window. </a:t>
            </a:r>
            <a:r>
              <a:rPr lang="en-US" sz="2000" dirty="0"/>
              <a:t>The Fields list displays</a:t>
            </a:r>
            <a:r>
              <a:rPr lang="en-US" sz="2000" baseline="0" dirty="0"/>
              <a:t> all the tables and fields from the dataset associated with the current report. The Fields list is what makes it possible to associated one or more fields with a visual to populate it with data.</a:t>
            </a:r>
            <a:endParaRPr lang="en-US" dirty="0"/>
          </a:p>
        </p:txBody>
      </p:sp>
    </p:spTree>
    <p:extLst>
      <p:ext uri="{BB962C8B-B14F-4D97-AF65-F5344CB8AC3E}">
        <p14:creationId xmlns:p14="http://schemas.microsoft.com/office/powerpoint/2010/main" val="766906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Power BI is a c</a:t>
            </a:r>
            <a:r>
              <a:rPr lang="en-US" sz="2000" dirty="0"/>
              <a:t>loud-based subscription service from which provides business users</a:t>
            </a:r>
            <a:r>
              <a:rPr lang="en-US" sz="2000" baseline="0" dirty="0"/>
              <a:t> with an e</a:t>
            </a:r>
            <a:r>
              <a:rPr lang="en-US" sz="2000" dirty="0"/>
              <a:t>nvironment participate in self-service BI.</a:t>
            </a:r>
            <a:r>
              <a:rPr lang="en-US" sz="2000" baseline="0" dirty="0"/>
              <a:t> For ad-hoc scenarios is provides an end user with a straight-forward manner to import and analyze and to visualize insights from that data. To system integrators and data professionals, Power BI represents a p</a:t>
            </a:r>
            <a:r>
              <a:rPr lang="en-US" sz="2000" dirty="0"/>
              <a:t>latform for creating business solutions that assists with data analysis and insight visualization.</a:t>
            </a:r>
          </a:p>
          <a:p>
            <a:endParaRPr lang="en-US" sz="2400" dirty="0"/>
          </a:p>
          <a:p>
            <a:r>
              <a:rPr lang="en-US" sz="2400" dirty="0"/>
              <a:t>Because Power BI benefits is a cloud-based service, a new user can subscribe</a:t>
            </a:r>
            <a:r>
              <a:rPr lang="en-US" sz="2400" baseline="0" dirty="0"/>
              <a:t> in under a minute. Another important goal of the Power BI team at Microsoft was to remove dependencies so that new users can quickly begin importing data and creating visuals using nothing more than the browser. </a:t>
            </a:r>
            <a:endParaRPr lang="en-US" sz="2400" dirty="0"/>
          </a:p>
          <a:p>
            <a:pPr lvl="1"/>
            <a:endParaRPr lang="en-US" sz="2000" dirty="0"/>
          </a:p>
          <a:p>
            <a:r>
              <a:rPr lang="en-US" sz="2400" dirty="0"/>
              <a:t>As of March</a:t>
            </a:r>
            <a:r>
              <a:rPr lang="en-US" sz="2400" baseline="0" dirty="0"/>
              <a:t> 2016, the </a:t>
            </a:r>
            <a:r>
              <a:rPr lang="en-US" sz="2400" dirty="0"/>
              <a:t>Power BI service has experience strong</a:t>
            </a:r>
            <a:r>
              <a:rPr lang="en-US" sz="2400" baseline="0" dirty="0"/>
              <a:t> a</a:t>
            </a:r>
            <a:r>
              <a:rPr lang="en-US" sz="2400" dirty="0"/>
              <a:t>doption numbers. The Power BI service has surpassed </a:t>
            </a:r>
            <a:r>
              <a:rPr lang="en-US" sz="2000" dirty="0"/>
              <a:t>5 million subscribers who come from over 200,000 different organizations. The Power BI service subscribers come from many different countries and take advantage of the fact that the Power BI service has been localized for over 40 different</a:t>
            </a:r>
            <a:r>
              <a:rPr lang="en-US" sz="2000" baseline="0" dirty="0"/>
              <a:t> languages.</a:t>
            </a:r>
            <a:endParaRPr lang="en-US" sz="2000" dirty="0"/>
          </a:p>
        </p:txBody>
      </p:sp>
    </p:spTree>
    <p:extLst>
      <p:ext uri="{BB962C8B-B14F-4D97-AF65-F5344CB8AC3E}">
        <p14:creationId xmlns:p14="http://schemas.microsoft.com/office/powerpoint/2010/main" val="28354605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When you are working</a:t>
            </a:r>
            <a:r>
              <a:rPr lang="en-US" sz="2400" baseline="0" dirty="0"/>
              <a:t> with the Power BI report editor in the browser, t</a:t>
            </a:r>
            <a:r>
              <a:rPr lang="en-US" sz="2400" dirty="0"/>
              <a:t>he properties</a:t>
            </a:r>
            <a:r>
              <a:rPr lang="en-US" sz="2400" baseline="0" dirty="0"/>
              <a:t> of a </a:t>
            </a:r>
            <a:r>
              <a:rPr lang="en-US" sz="2400" dirty="0"/>
              <a:t>visual can be modified using three different property panes on the</a:t>
            </a:r>
            <a:r>
              <a:rPr lang="en-US" sz="2400" baseline="0" dirty="0"/>
              <a:t> right side of the Power BI service application windows. These three panes include the Fields pane, the Format pane and the Analytics pane. The screenshot in the slide above show where to click to activate each of these panes.</a:t>
            </a:r>
          </a:p>
          <a:p>
            <a:endParaRPr lang="en-US" sz="2400" baseline="0" dirty="0"/>
          </a:p>
          <a:p>
            <a:r>
              <a:rPr lang="en-US" sz="2400" baseline="0" dirty="0"/>
              <a:t>The </a:t>
            </a:r>
            <a:r>
              <a:rPr lang="en-US" sz="2400" b="1" baseline="0" dirty="0"/>
              <a:t>Fields</a:t>
            </a:r>
            <a:r>
              <a:rPr lang="en-US" sz="2400" baseline="0" dirty="0"/>
              <a:t> pane contains wells where you add fields from the tables of the dataset associated with the current report. The types of wells will vary greatly between different types of visualizations. For example, a line chart visual will contain wells such as </a:t>
            </a:r>
            <a:r>
              <a:rPr lang="en-US" sz="2400" b="1" baseline="0" dirty="0"/>
              <a:t>Axis</a:t>
            </a:r>
            <a:r>
              <a:rPr lang="en-US" sz="2400" baseline="0" dirty="0"/>
              <a:t>, </a:t>
            </a:r>
            <a:r>
              <a:rPr lang="en-US" sz="2400" b="1" baseline="0" dirty="0"/>
              <a:t>Legend</a:t>
            </a:r>
            <a:r>
              <a:rPr lang="en-US" sz="2400" baseline="0" dirty="0"/>
              <a:t> and </a:t>
            </a:r>
            <a:r>
              <a:rPr lang="en-US" sz="2400" b="1" baseline="0" dirty="0"/>
              <a:t>Values</a:t>
            </a:r>
            <a:r>
              <a:rPr lang="en-US" sz="2400" baseline="0" dirty="0"/>
              <a:t>. A map visual will contain wells such as </a:t>
            </a:r>
            <a:r>
              <a:rPr lang="en-US" sz="2400" b="1" baseline="0" dirty="0"/>
              <a:t>Location</a:t>
            </a:r>
            <a:r>
              <a:rPr lang="en-US" sz="2400" baseline="0" dirty="0"/>
              <a:t>, </a:t>
            </a:r>
            <a:r>
              <a:rPr lang="en-US" sz="2400" b="1" baseline="0" dirty="0"/>
              <a:t>Legend</a:t>
            </a:r>
            <a:r>
              <a:rPr lang="en-US" sz="2400" baseline="0" dirty="0"/>
              <a:t> and </a:t>
            </a:r>
            <a:r>
              <a:rPr lang="en-US" sz="2400" b="1" baseline="0" dirty="0"/>
              <a:t>Size</a:t>
            </a:r>
            <a:r>
              <a:rPr lang="en-US" sz="2400" baseline="0" dirty="0"/>
              <a:t>. A table visual only contains a single well for fields named </a:t>
            </a:r>
            <a:r>
              <a:rPr lang="en-US" sz="2400" b="1" baseline="0" dirty="0"/>
              <a:t>Values</a:t>
            </a:r>
            <a:r>
              <a:rPr lang="en-US" sz="2400" baseline="0" dirty="0"/>
              <a:t>.</a:t>
            </a:r>
          </a:p>
          <a:p>
            <a:endParaRPr lang="en-US" sz="2400" baseline="0" dirty="0"/>
          </a:p>
          <a:p>
            <a:r>
              <a:rPr lang="en-US" sz="2400" baseline="0" dirty="0"/>
              <a:t>The </a:t>
            </a:r>
            <a:r>
              <a:rPr lang="en-US" sz="2400" b="1" baseline="0" dirty="0"/>
              <a:t>Format</a:t>
            </a:r>
            <a:r>
              <a:rPr lang="en-US" sz="2400" baseline="0" dirty="0"/>
              <a:t> pane contains properties which affect the visual’s display characteristics such as color, font size and whether the visual will have a border.  </a:t>
            </a:r>
          </a:p>
          <a:p>
            <a:endParaRPr lang="en-US" sz="2400" baseline="0" dirty="0"/>
          </a:p>
          <a:p>
            <a:r>
              <a:rPr lang="en-US" sz="2400" baseline="0" dirty="0"/>
              <a:t>The </a:t>
            </a:r>
            <a:r>
              <a:rPr lang="en-US" sz="2400" b="1" baseline="0" dirty="0"/>
              <a:t>Analytics</a:t>
            </a:r>
            <a:r>
              <a:rPr lang="en-US" sz="2400" baseline="0" dirty="0"/>
              <a:t> pane is a new comer as it was just added to the Power BI platform with the August 2016 updates. Currently, only a handful of visuals contain properties which is displayed in the Analytics pane. The purpose of the Analytics pane is to enhance a visual with analytical elements such as trend lines and constant lines.</a:t>
            </a:r>
            <a:endParaRPr lang="en-US" dirty="0"/>
          </a:p>
        </p:txBody>
      </p:sp>
    </p:spTree>
    <p:extLst>
      <p:ext uri="{BB962C8B-B14F-4D97-AF65-F5344CB8AC3E}">
        <p14:creationId xmlns:p14="http://schemas.microsoft.com/office/powerpoint/2010/main" val="4157780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know, each report is based on an underlying dataset. The Fields</a:t>
            </a:r>
            <a:r>
              <a:rPr lang="en-US" baseline="0" dirty="0"/>
              <a:t> list displays the tables and fields from the dataset that is associated with the current report. When you begin to design report, the Fields list makes it possible to add fields into the wells inside the Fields pane for specific visuals so they can be populated with data.</a:t>
            </a:r>
          </a:p>
          <a:p>
            <a:endParaRPr lang="en-US" baseline="0" dirty="0"/>
          </a:p>
          <a:p>
            <a:r>
              <a:rPr lang="en-US" baseline="0" dirty="0"/>
              <a:t>When you are using the browser to edit a report, it is important to understand that you are only a dataset consumer. You have no ability to actually edit the underlying dataset. The next lecture of this training course will introduce you to a essential tool named Power BI Desktop. When you begin using Power BI Desktop, you will be able to begin editing and designing datasets with a powerful set of data modeling tools. </a:t>
            </a:r>
            <a:endParaRPr lang="en-US" dirty="0"/>
          </a:p>
        </p:txBody>
      </p:sp>
    </p:spTree>
    <p:extLst>
      <p:ext uri="{BB962C8B-B14F-4D97-AF65-F5344CB8AC3E}">
        <p14:creationId xmlns:p14="http://schemas.microsoft.com/office/powerpoint/2010/main" val="336390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9895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2400" dirty="0"/>
              <a:t>You can think of the Power BI service as the heart and sole of the </a:t>
            </a:r>
            <a:r>
              <a:rPr lang="en-US" sz="2000" dirty="0"/>
              <a:t>Power BI platform. Subscribed</a:t>
            </a:r>
            <a:r>
              <a:rPr lang="en-US" sz="2000" baseline="0" dirty="0"/>
              <a:t> users</a:t>
            </a:r>
            <a:r>
              <a:rPr lang="en-US" sz="2000" dirty="0"/>
              <a:t> access the</a:t>
            </a:r>
            <a:r>
              <a:rPr lang="en-US" sz="2000" baseline="0" dirty="0"/>
              <a:t> Power BI service using any modern browser </a:t>
            </a:r>
            <a:r>
              <a:rPr lang="en-US" sz="2000" dirty="0"/>
              <a:t>through its primary URL which is </a:t>
            </a:r>
            <a:r>
              <a:rPr lang="en-US" sz="2000" dirty="0">
                <a:hlinkClick r:id="rId3"/>
              </a:rPr>
              <a:t>https://app.powerbi.com</a:t>
            </a:r>
            <a:r>
              <a:rPr lang="en-US" sz="2000" dirty="0"/>
              <a:t>. Once a user</a:t>
            </a:r>
            <a:r>
              <a:rPr lang="en-US" sz="2000" baseline="0" dirty="0"/>
              <a:t> has been authenticated against the common endpoint of </a:t>
            </a:r>
            <a:r>
              <a:rPr lang="en-US" sz="2000" dirty="0">
                <a:hlinkClick r:id="rId3"/>
              </a:rPr>
              <a:t>https://app.powerbi.com</a:t>
            </a:r>
            <a:r>
              <a:rPr lang="en-US" sz="2000" dirty="0"/>
              <a:t>, the users is then connected to the Azure data center which</a:t>
            </a:r>
            <a:r>
              <a:rPr lang="en-US" sz="2000" baseline="0" dirty="0"/>
              <a:t> hosts the user’s Power BI workspaces. </a:t>
            </a:r>
            <a:endParaRPr lang="en-US" sz="2000" dirty="0"/>
          </a:p>
          <a:p>
            <a:endParaRPr lang="en-US" sz="2000" dirty="0"/>
          </a:p>
          <a:p>
            <a:r>
              <a:rPr lang="en-US" sz="2000" dirty="0"/>
              <a:t>Using the browser, a Power BI</a:t>
            </a:r>
            <a:r>
              <a:rPr lang="en-US" sz="2000" baseline="0" dirty="0"/>
              <a:t> subscriber can view dashboard and interactive reports. The browser-based experience of the Power BI service also provides </a:t>
            </a:r>
            <a:r>
              <a:rPr lang="en-US" sz="2000" dirty="0"/>
              <a:t>support to import datasets and to create reports and dashboards.</a:t>
            </a:r>
          </a:p>
          <a:p>
            <a:endParaRPr lang="en-US" dirty="0"/>
          </a:p>
        </p:txBody>
      </p:sp>
    </p:spTree>
    <p:extLst>
      <p:ext uri="{BB962C8B-B14F-4D97-AF65-F5344CB8AC3E}">
        <p14:creationId xmlns:p14="http://schemas.microsoft.com/office/powerpoint/2010/main" val="573973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decades, people in the IT industry have been working on projects to support</a:t>
            </a:r>
            <a:r>
              <a:rPr lang="en-US" baseline="0" dirty="0"/>
              <a:t> various forms of business intelligence. Regardless of the toolset being used, a project to create a custom BI solution typically follows a standard lifecycle moving from one phase to the next.</a:t>
            </a:r>
          </a:p>
          <a:p>
            <a:endParaRPr lang="en-US" baseline="0" dirty="0"/>
          </a:p>
          <a:p>
            <a:r>
              <a:rPr lang="en-US" baseline="0" dirty="0"/>
              <a:t>The first phase requires figuring out what you want to measure and then moving on to discover what data exists to support making these measurements. Next, you must work through the ETL phase where the data is extracted, transformed and loaded into some type of data model. In next phase, you engage in data modeling using something such as the multidimensional model or the tabular model to make the data better suited for data analysis and reporting.</a:t>
            </a:r>
          </a:p>
          <a:p>
            <a:endParaRPr lang="en-US" baseline="0" dirty="0"/>
          </a:p>
          <a:p>
            <a:r>
              <a:rPr lang="en-US" baseline="0" dirty="0"/>
              <a:t>Once you have designed a data model, the next step involves designing reports to display numeric figures and visual elements on the computer screen and/or the printed page. Depending on the tools you are using, reports might be complimented by the creation of dashboards or scorecards which are designed to provide a consolidated overview and key insights using visuals elements such as key performance indicators (KPIs).</a:t>
            </a:r>
          </a:p>
          <a:p>
            <a:endParaRPr lang="en-US" baseline="0" dirty="0"/>
          </a:p>
          <a:p>
            <a:r>
              <a:rPr lang="en-US" baseline="0" dirty="0"/>
              <a:t>The final step involves deploying all the work you have done into a production environment so that business users can begin using what you have built in the course of their daily work. This phase typically involves packaging reports and dashboards and using some type of distribution mechanism to make your custom solution available to the general user population.</a:t>
            </a:r>
            <a:endParaRPr lang="en-US" dirty="0"/>
          </a:p>
        </p:txBody>
      </p:sp>
    </p:spTree>
    <p:extLst>
      <p:ext uri="{BB962C8B-B14F-4D97-AF65-F5344CB8AC3E}">
        <p14:creationId xmlns:p14="http://schemas.microsoft.com/office/powerpoint/2010/main" val="4158162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t>
            </a:r>
            <a:r>
              <a:rPr lang="en-US" baseline="0" dirty="0"/>
              <a:t> BI Desktop doesn’t do everything. Instead, it focuses on the first four phases of creating a custom BI solution.</a:t>
            </a:r>
          </a:p>
          <a:p>
            <a:endParaRPr lang="en-US" baseline="0" dirty="0"/>
          </a:p>
          <a:p>
            <a:pPr lvl="0"/>
            <a:r>
              <a:rPr lang="en-US" dirty="0"/>
              <a:t>When you begin</a:t>
            </a:r>
            <a:r>
              <a:rPr lang="en-US" baseline="0" dirty="0"/>
              <a:t> a project in the data discovery phase, Power BI Desktop is an excellent tool to begin inspecting different forms of data and to assess how useable and useful that data might be to the project. Once you have determined what data you need to work with, the powerful and easy-to-use query features of Power BI Desktop will take you through the ETL phase. Power BI Desktop also provides a rich set of features for modeling data and designing reports.</a:t>
            </a:r>
          </a:p>
          <a:p>
            <a:pPr lvl="0"/>
            <a:endParaRPr lang="en-US" baseline="0" dirty="0"/>
          </a:p>
          <a:p>
            <a:pPr lvl="0"/>
            <a:r>
              <a:rPr lang="en-US" baseline="0" dirty="0"/>
              <a:t>Currently, Power BI Desktop provides no support for designing dashboards. Once you have designed a data model and a report in a local Power BI Desktop project and then you have published the project to the Power BI service, you will use a browser to complete the final steps of designing a dashboard and deploying all your work using dashboard sharing or an organizational content pack.</a:t>
            </a:r>
            <a:endParaRPr lang="en-US" dirty="0"/>
          </a:p>
        </p:txBody>
      </p:sp>
    </p:spTree>
    <p:extLst>
      <p:ext uri="{BB962C8B-B14F-4D97-AF65-F5344CB8AC3E}">
        <p14:creationId xmlns:p14="http://schemas.microsoft.com/office/powerpoint/2010/main" val="2799349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Of course, you can’t use Power BI Desktop until you installed it on </a:t>
            </a:r>
            <a:r>
              <a:rPr lang="en-US" sz="2400" baseline="0" dirty="0"/>
              <a:t>a computer running Windows. Fortunately, it can be downloaded and installed in less than a minute using a standard Internet connection. Just log into the Power BI service and select the </a:t>
            </a:r>
            <a:r>
              <a:rPr lang="en-US" sz="2400" b="1" baseline="0" dirty="0"/>
              <a:t>Power BI Desktop</a:t>
            </a:r>
            <a:r>
              <a:rPr lang="en-US" sz="2400" baseline="0" dirty="0"/>
              <a:t> option from the </a:t>
            </a:r>
            <a:r>
              <a:rPr lang="en-US" sz="2400" b="1" baseline="0" dirty="0"/>
              <a:t>Download</a:t>
            </a:r>
            <a:r>
              <a:rPr lang="en-US" sz="2400" baseline="0" dirty="0"/>
              <a:t> menu to begin the download and installation process.</a:t>
            </a:r>
          </a:p>
          <a:p>
            <a:endParaRPr lang="en-US" sz="2400" baseline="0" dirty="0"/>
          </a:p>
          <a:p>
            <a:r>
              <a:rPr lang="en-US" sz="2400" baseline="0" dirty="0"/>
              <a:t>We recommend installing Power BI Desktop on a computer or a virtual machine running a 64-bit version of either Windows 10 or Windows Server 2016. However, it is possible to install Power BI Desktop on older 32-bit versions of Windows all the way back to Windows 7 and Windows Server 2008 R2. The main advantage of using a 64-bit version of Windows over a 32-bit version is that you can load much larger datasets into memory and you can install and test Power BI Gateways which do not support 32-bit operating systems.</a:t>
            </a:r>
          </a:p>
          <a:p>
            <a:endParaRPr lang="en-US" sz="2400" baseline="0" dirty="0"/>
          </a:p>
          <a:p>
            <a:r>
              <a:rPr lang="en-US" sz="2400" baseline="0" dirty="0"/>
              <a:t>Power BI Desktop is built on top of .NET Framework version 4.5 which is automatically installed with recent versions of Windows. However, older versions of Windows might require you to download and install .NET Framework version 4.5 before you will be able to install Power BI Desktop.</a:t>
            </a:r>
          </a:p>
        </p:txBody>
      </p:sp>
    </p:spTree>
    <p:extLst>
      <p:ext uri="{BB962C8B-B14F-4D97-AF65-F5344CB8AC3E}">
        <p14:creationId xmlns:p14="http://schemas.microsoft.com/office/powerpoint/2010/main" val="1406576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you</a:t>
            </a:r>
            <a:r>
              <a:rPr lang="en-US" baseline="0" dirty="0"/>
              <a:t> work with Power BI Desktop, all the w</a:t>
            </a:r>
            <a:r>
              <a:rPr lang="en-US" dirty="0"/>
              <a:t>ork you do creating queries,</a:t>
            </a:r>
            <a:r>
              <a:rPr lang="en-US" baseline="0" dirty="0"/>
              <a:t> modeling data and designing report </a:t>
            </a:r>
            <a:r>
              <a:rPr lang="en-US" dirty="0"/>
              <a:t>is saved and published in terms of projects. For example, you might create one project for expense reporting and another project to create a mobile dashboard for sales analysis.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Power BI Desktop has commands to open projects and to create new project but it provides no command to close a project. For this reason, it’s easy to start up several instances of Power BI Desktop at once by mistake which can become confusing. When you are done working on a project, you should quit that instance of Power BI Desktop to keep the number of running instances of Power BI Desktop to a minimum.</a:t>
            </a:r>
            <a:endParaRPr lang="en-US" dirty="0"/>
          </a:p>
          <a:p>
            <a:endParaRPr lang="en-US" dirty="0"/>
          </a:p>
          <a:p>
            <a:r>
              <a:rPr lang="en-US" dirty="0"/>
              <a:t>Power BI Desktop is a</a:t>
            </a:r>
            <a:r>
              <a:rPr lang="en-US" baseline="0" dirty="0"/>
              <a:t> cutting-edge </a:t>
            </a:r>
            <a:r>
              <a:rPr lang="en-US" dirty="0"/>
              <a:t>Windows application. There are many parts of it that you will absolutely love.</a:t>
            </a:r>
            <a:r>
              <a:rPr lang="en-US" baseline="0" dirty="0"/>
              <a:t> But you must keep in mind that Power BI Desktop is an application that has very short release cycles and constantly introduces new preview features. It’s not going to be as polished or as stable as some of your other favorite Windows applications.</a:t>
            </a:r>
          </a:p>
          <a:p>
            <a:endParaRPr lang="en-US" baseline="0" dirty="0"/>
          </a:p>
          <a:p>
            <a:r>
              <a:rPr lang="en-US" baseline="0" dirty="0"/>
              <a:t>There will likely be a time this week when you are cussing out Power BI Desktop because it’s frozen up on you after you’ve done a bunch of design work without saving your changes. Other times Power BI Desktop might prompt you with dialog boxes that don’t display correctly. If you think that Power BI Desktop is behaving strangely, save you work then shut it down and restart it. But don’t let this get you down. We would have never gotten to the moon if we were too afraid to take risks.</a:t>
            </a:r>
          </a:p>
        </p:txBody>
      </p:sp>
    </p:spTree>
    <p:extLst>
      <p:ext uri="{BB962C8B-B14F-4D97-AF65-F5344CB8AC3E}">
        <p14:creationId xmlns:p14="http://schemas.microsoft.com/office/powerpoint/2010/main" val="3150286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Getting Started with Power BI Desktop</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is a Windows application</a:t>
            </a:r>
          </a:p>
          <a:p>
            <a:pPr lvl="1"/>
            <a:r>
              <a:rPr lang="en-US" dirty="0"/>
              <a:t>Work is saved and published in terms of projects</a:t>
            </a:r>
          </a:p>
          <a:p>
            <a:pPr lvl="1"/>
            <a:r>
              <a:rPr lang="en-US" dirty="0"/>
              <a:t>You can work on multiple projects at once</a:t>
            </a:r>
          </a:p>
          <a:p>
            <a:pPr lvl="1"/>
            <a:r>
              <a:rPr lang="en-US" dirty="0"/>
              <a:t>Each project runs in its own Power BI Desktop instance</a:t>
            </a:r>
          </a:p>
          <a:p>
            <a:pPr lvl="1"/>
            <a:r>
              <a:rPr lang="en-US" dirty="0"/>
              <a:t>Power BI Desktop can freeze up or act buggy</a:t>
            </a:r>
          </a:p>
          <a:p>
            <a:pPr lvl="1"/>
            <a:r>
              <a:rPr lang="en-US" dirty="0"/>
              <a:t>Quit &amp; restart Power BI Desktop if it acts strangely</a:t>
            </a:r>
          </a:p>
          <a:p>
            <a:pPr lvl="1"/>
            <a:endParaRPr lang="en-US" dirty="0"/>
          </a:p>
          <a:p>
            <a:pPr lvl="1"/>
            <a:endParaRPr lang="en-US" dirty="0"/>
          </a:p>
        </p:txBody>
      </p:sp>
      <p:pic>
        <p:nvPicPr>
          <p:cNvPr id="4" name="Picture 3"/>
          <p:cNvPicPr/>
          <p:nvPr/>
        </p:nvPicPr>
        <p:blipFill rotWithShape="1">
          <a:blip r:embed="rId3">
            <a:extLst>
              <a:ext uri="{28A0092B-C50C-407E-A947-70E740481C1C}">
                <a14:useLocalDpi xmlns:a14="http://schemas.microsoft.com/office/drawing/2010/main" val="0"/>
              </a:ext>
            </a:extLst>
          </a:blip>
          <a:srcRect b="47961"/>
          <a:stretch/>
        </p:blipFill>
        <p:spPr bwMode="auto">
          <a:xfrm>
            <a:off x="1143000" y="4236028"/>
            <a:ext cx="7388964" cy="2469572"/>
          </a:xfrm>
          <a:prstGeom prst="rect">
            <a:avLst/>
          </a:prstGeom>
          <a:noFill/>
          <a:ln>
            <a:solidFill>
              <a:schemeClr val="bg1">
                <a:lumMod val="50000"/>
              </a:schemeClr>
            </a:solidFill>
          </a:ln>
        </p:spPr>
      </p:pic>
    </p:spTree>
    <p:extLst>
      <p:ext uri="{BB962C8B-B14F-4D97-AF65-F5344CB8AC3E}">
        <p14:creationId xmlns:p14="http://schemas.microsoft.com/office/powerpoint/2010/main" val="180471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 and PBIX Files</a:t>
            </a:r>
          </a:p>
        </p:txBody>
      </p:sp>
      <p:sp>
        <p:nvSpPr>
          <p:cNvPr id="3" name="Content Placeholder 2"/>
          <p:cNvSpPr>
            <a:spLocks noGrp="1"/>
          </p:cNvSpPr>
          <p:nvPr>
            <p:ph idx="1"/>
          </p:nvPr>
        </p:nvSpPr>
        <p:spPr/>
        <p:txBody>
          <a:bodyPr/>
          <a:lstStyle/>
          <a:p>
            <a:r>
              <a:rPr lang="en-US" dirty="0"/>
              <a:t>Power BI Desktop projects saved using PBIX files</a:t>
            </a:r>
          </a:p>
          <a:p>
            <a:pPr lvl="1"/>
            <a:r>
              <a:rPr lang="en-US" dirty="0"/>
              <a:t>PBIX file contains data source definitions</a:t>
            </a:r>
          </a:p>
          <a:p>
            <a:pPr lvl="1"/>
            <a:r>
              <a:rPr lang="en-US" dirty="0"/>
              <a:t>PBIX file contains query definitions</a:t>
            </a:r>
          </a:p>
          <a:p>
            <a:pPr lvl="1"/>
            <a:r>
              <a:rPr lang="en-US" dirty="0"/>
              <a:t>PBIX file contains data imported from queries</a:t>
            </a:r>
          </a:p>
          <a:p>
            <a:pPr lvl="1"/>
            <a:r>
              <a:rPr lang="en-US" dirty="0"/>
              <a:t>PBIX file contains exactly one data model definition</a:t>
            </a:r>
          </a:p>
          <a:p>
            <a:pPr lvl="1"/>
            <a:r>
              <a:rPr lang="en-US" dirty="0"/>
              <a:t>PBIX file contains exactly one report</a:t>
            </a:r>
          </a:p>
          <a:p>
            <a:pPr lvl="1"/>
            <a:r>
              <a:rPr lang="en-US" dirty="0"/>
              <a:t>PBIX file never contains data source credentials</a:t>
            </a:r>
          </a:p>
        </p:txBody>
      </p:sp>
      <p:pic>
        <p:nvPicPr>
          <p:cNvPr id="4" name="Picture 3"/>
          <p:cNvPicPr>
            <a:picLocks noChangeAspect="1"/>
          </p:cNvPicPr>
          <p:nvPr/>
        </p:nvPicPr>
        <p:blipFill>
          <a:blip r:embed="rId3"/>
          <a:stretch>
            <a:fillRect/>
          </a:stretch>
        </p:blipFill>
        <p:spPr>
          <a:xfrm>
            <a:off x="906215" y="4800600"/>
            <a:ext cx="1164790" cy="1464077"/>
          </a:xfrm>
          <a:prstGeom prst="rect">
            <a:avLst/>
          </a:prstGeom>
          <a:ln>
            <a:solidFill>
              <a:schemeClr val="tx1">
                <a:lumMod val="50000"/>
                <a:lumOff val="50000"/>
              </a:schemeClr>
            </a:solidFill>
          </a:ln>
        </p:spPr>
      </p:pic>
      <p:pic>
        <p:nvPicPr>
          <p:cNvPr id="5" name="Picture 4"/>
          <p:cNvPicPr>
            <a:picLocks noChangeAspect="1"/>
          </p:cNvPicPr>
          <p:nvPr/>
        </p:nvPicPr>
        <p:blipFill>
          <a:blip r:embed="rId4"/>
          <a:stretch>
            <a:fillRect/>
          </a:stretch>
        </p:blipFill>
        <p:spPr>
          <a:xfrm>
            <a:off x="2514600" y="4800600"/>
            <a:ext cx="6104378" cy="1419099"/>
          </a:xfrm>
          <a:prstGeom prst="rect">
            <a:avLst/>
          </a:prstGeom>
          <a:ln>
            <a:solidFill>
              <a:schemeClr val="tx1">
                <a:lumMod val="50000"/>
                <a:lumOff val="50000"/>
              </a:schemeClr>
            </a:solidFill>
          </a:ln>
        </p:spPr>
      </p:pic>
    </p:spTree>
    <p:extLst>
      <p:ext uri="{BB962C8B-B14F-4D97-AF65-F5344CB8AC3E}">
        <p14:creationId xmlns:p14="http://schemas.microsoft.com/office/powerpoint/2010/main" val="2684376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Around in Power BI Desktop</a:t>
            </a:r>
          </a:p>
        </p:txBody>
      </p:sp>
      <p:sp>
        <p:nvSpPr>
          <p:cNvPr id="3" name="Content Placeholder 2"/>
          <p:cNvSpPr>
            <a:spLocks noGrp="1"/>
          </p:cNvSpPr>
          <p:nvPr>
            <p:ph idx="1"/>
          </p:nvPr>
        </p:nvSpPr>
        <p:spPr>
          <a:xfrm>
            <a:off x="266700" y="1352082"/>
            <a:ext cx="8382000" cy="5181600"/>
          </a:xfrm>
        </p:spPr>
        <p:txBody>
          <a:bodyPr>
            <a:normAutofit/>
          </a:bodyPr>
          <a:lstStyle/>
          <a:p>
            <a:r>
              <a:rPr lang="en-US" sz="2400" dirty="0"/>
              <a:t>What do you need to learn to use Power BI Desktop?</a:t>
            </a:r>
          </a:p>
          <a:p>
            <a:pPr lvl="1"/>
            <a:r>
              <a:rPr lang="en-US" sz="2000" dirty="0"/>
              <a:t>Query features for importing data</a:t>
            </a:r>
          </a:p>
          <a:p>
            <a:pPr lvl="1"/>
            <a:r>
              <a:rPr lang="en-US" sz="2000" dirty="0"/>
              <a:t>Design features for modeling data</a:t>
            </a:r>
          </a:p>
          <a:p>
            <a:pPr lvl="1"/>
            <a:r>
              <a:rPr lang="en-US" sz="2000" dirty="0"/>
              <a:t>Report designer for creating reports</a:t>
            </a:r>
          </a:p>
          <a:p>
            <a:pPr lvl="2"/>
            <a:endParaRPr lang="en-US" sz="1600" dirty="0"/>
          </a:p>
          <a:p>
            <a:pPr>
              <a:lnSpc>
                <a:spcPct val="150000"/>
              </a:lnSpc>
            </a:pPr>
            <a:r>
              <a:rPr lang="en-US" sz="2400" dirty="0"/>
              <a:t>Navigating between view modes</a:t>
            </a:r>
          </a:p>
          <a:p>
            <a:endParaRPr lang="en-US" sz="2400" dirty="0"/>
          </a:p>
        </p:txBody>
      </p:sp>
      <p:pic>
        <p:nvPicPr>
          <p:cNvPr id="4" name="Picture 3"/>
          <p:cNvPicPr>
            <a:picLocks noChangeAspect="1"/>
          </p:cNvPicPr>
          <p:nvPr/>
        </p:nvPicPr>
        <p:blipFill rotWithShape="1">
          <a:blip r:embed="rId3"/>
          <a:srcRect l="11111"/>
          <a:stretch/>
        </p:blipFill>
        <p:spPr>
          <a:xfrm>
            <a:off x="2292192" y="4114332"/>
            <a:ext cx="609600" cy="2343150"/>
          </a:xfrm>
          <a:prstGeom prst="rect">
            <a:avLst/>
          </a:prstGeom>
        </p:spPr>
      </p:pic>
      <p:sp>
        <p:nvSpPr>
          <p:cNvPr id="5" name="Right Arrow 4"/>
          <p:cNvSpPr/>
          <p:nvPr/>
        </p:nvSpPr>
        <p:spPr>
          <a:xfrm>
            <a:off x="539592" y="57145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Relationship View</a:t>
            </a:r>
          </a:p>
        </p:txBody>
      </p:sp>
      <p:sp>
        <p:nvSpPr>
          <p:cNvPr id="6" name="Right Arrow 5"/>
          <p:cNvSpPr/>
          <p:nvPr/>
        </p:nvSpPr>
        <p:spPr>
          <a:xfrm>
            <a:off x="525737" y="41143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Report View</a:t>
            </a:r>
          </a:p>
        </p:txBody>
      </p:sp>
      <p:sp>
        <p:nvSpPr>
          <p:cNvPr id="7" name="Right Arrow 6"/>
          <p:cNvSpPr/>
          <p:nvPr/>
        </p:nvSpPr>
        <p:spPr>
          <a:xfrm>
            <a:off x="539592" y="49525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Data View</a:t>
            </a:r>
          </a:p>
        </p:txBody>
      </p:sp>
      <p:pic>
        <p:nvPicPr>
          <p:cNvPr id="10" name="Picture 9"/>
          <p:cNvPicPr>
            <a:picLocks noChangeAspect="1"/>
          </p:cNvPicPr>
          <p:nvPr/>
        </p:nvPicPr>
        <p:blipFill>
          <a:blip r:embed="rId4"/>
          <a:stretch>
            <a:fillRect/>
          </a:stretch>
        </p:blipFill>
        <p:spPr>
          <a:xfrm>
            <a:off x="4149327" y="4478914"/>
            <a:ext cx="4499373" cy="947236"/>
          </a:xfrm>
          <a:prstGeom prst="rect">
            <a:avLst/>
          </a:prstGeom>
          <a:ln>
            <a:solidFill>
              <a:schemeClr val="tx1">
                <a:lumMod val="50000"/>
                <a:lumOff val="50000"/>
              </a:schemeClr>
            </a:solidFill>
          </a:ln>
        </p:spPr>
      </p:pic>
      <p:sp>
        <p:nvSpPr>
          <p:cNvPr id="11" name="Rounded Rectangle 10"/>
          <p:cNvSpPr/>
          <p:nvPr/>
        </p:nvSpPr>
        <p:spPr>
          <a:xfrm>
            <a:off x="5294670" y="4685070"/>
            <a:ext cx="2020530" cy="762002"/>
          </a:xfrm>
          <a:prstGeom prst="roundRect">
            <a:avLst>
              <a:gd name="adj" fmla="val 1062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128602" y="4788930"/>
            <a:ext cx="2070031"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9F002D"/>
                </a:solidFill>
              </a:rPr>
              <a:t>To access query features</a:t>
            </a:r>
          </a:p>
        </p:txBody>
      </p:sp>
    </p:spTree>
    <p:extLst>
      <p:ext uri="{BB962C8B-B14F-4D97-AF65-F5344CB8AC3E}">
        <p14:creationId xmlns:p14="http://schemas.microsoft.com/office/powerpoint/2010/main" val="3072361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View</a:t>
            </a:r>
            <a:endParaRPr lang="en-US" dirty="0"/>
          </a:p>
        </p:txBody>
      </p:sp>
      <p:sp>
        <p:nvSpPr>
          <p:cNvPr id="4" name="Content Placeholder 3"/>
          <p:cNvSpPr>
            <a:spLocks noGrp="1"/>
          </p:cNvSpPr>
          <p:nvPr>
            <p:ph idx="1"/>
          </p:nvPr>
        </p:nvSpPr>
        <p:spPr/>
        <p:txBody>
          <a:bodyPr>
            <a:normAutofit/>
          </a:bodyPr>
          <a:lstStyle/>
          <a:p>
            <a:r>
              <a:rPr lang="en-US" sz="2400" dirty="0"/>
              <a:t>Data view is used for data modeling</a:t>
            </a:r>
          </a:p>
          <a:p>
            <a:pPr lvl="1"/>
            <a:r>
              <a:rPr lang="en-US" sz="2000" dirty="0"/>
              <a:t>Data View displays columns and rows of data for each table</a:t>
            </a:r>
          </a:p>
          <a:p>
            <a:pPr lvl="1"/>
            <a:r>
              <a:rPr lang="en-US" sz="2000" dirty="0"/>
              <a:t>Data View used to create calculated columns and measures</a:t>
            </a:r>
          </a:p>
        </p:txBody>
      </p:sp>
      <p:sp>
        <p:nvSpPr>
          <p:cNvPr id="7" name="Right Arrow 6"/>
          <p:cNvSpPr/>
          <p:nvPr/>
        </p:nvSpPr>
        <p:spPr>
          <a:xfrm>
            <a:off x="609600" y="4114800"/>
            <a:ext cx="446712" cy="313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1142999" y="2667000"/>
            <a:ext cx="6660147" cy="4038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1113240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View</a:t>
            </a:r>
          </a:p>
        </p:txBody>
      </p:sp>
      <p:sp>
        <p:nvSpPr>
          <p:cNvPr id="6" name="Content Placeholder 5"/>
          <p:cNvSpPr>
            <a:spLocks noGrp="1"/>
          </p:cNvSpPr>
          <p:nvPr>
            <p:ph idx="1"/>
          </p:nvPr>
        </p:nvSpPr>
        <p:spPr/>
        <p:txBody>
          <a:bodyPr>
            <a:normAutofit/>
          </a:bodyPr>
          <a:lstStyle/>
          <a:p>
            <a:r>
              <a:rPr lang="en-US" sz="2400" dirty="0"/>
              <a:t>Displays tables, fields and relationships</a:t>
            </a:r>
          </a:p>
          <a:p>
            <a:pPr lvl="1"/>
            <a:r>
              <a:rPr lang="en-US" sz="2000" dirty="0"/>
              <a:t>Used to view tables, fields and relationships in project's dataset</a:t>
            </a:r>
          </a:p>
          <a:p>
            <a:pPr lvl="1"/>
            <a:r>
              <a:rPr lang="en-US" sz="2000" dirty="0"/>
              <a:t>Used to create relationships when importing new tables</a:t>
            </a:r>
          </a:p>
        </p:txBody>
      </p:sp>
      <p:sp>
        <p:nvSpPr>
          <p:cNvPr id="10" name="Right Arrow 9"/>
          <p:cNvSpPr/>
          <p:nvPr/>
        </p:nvSpPr>
        <p:spPr>
          <a:xfrm>
            <a:off x="600365" y="4489559"/>
            <a:ext cx="446712" cy="313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119187" y="2677089"/>
            <a:ext cx="6677025" cy="4048834"/>
          </a:xfrm>
          <a:prstGeom prst="rect">
            <a:avLst/>
          </a:prstGeom>
          <a:solidFill>
            <a:schemeClr val="tx1"/>
          </a:solidFill>
          <a:ln>
            <a:solidFill>
              <a:schemeClr val="tx1">
                <a:lumMod val="50000"/>
                <a:lumOff val="50000"/>
              </a:schemeClr>
            </a:solidFill>
          </a:ln>
        </p:spPr>
      </p:pic>
    </p:spTree>
    <p:extLst>
      <p:ext uri="{BB962C8B-B14F-4D97-AF65-F5344CB8AC3E}">
        <p14:creationId xmlns:p14="http://schemas.microsoft.com/office/powerpoint/2010/main" val="2686157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View</a:t>
            </a:r>
          </a:p>
        </p:txBody>
      </p:sp>
      <p:sp>
        <p:nvSpPr>
          <p:cNvPr id="6" name="Content Placeholder 5"/>
          <p:cNvSpPr>
            <a:spLocks noGrp="1"/>
          </p:cNvSpPr>
          <p:nvPr>
            <p:ph idx="1"/>
          </p:nvPr>
        </p:nvSpPr>
        <p:spPr>
          <a:xfrm>
            <a:off x="213429" y="1273323"/>
            <a:ext cx="8763000" cy="5181600"/>
          </a:xfrm>
        </p:spPr>
        <p:txBody>
          <a:bodyPr/>
          <a:lstStyle/>
          <a:p>
            <a:r>
              <a:rPr lang="en-US" dirty="0"/>
              <a:t>Report view used to design report for current project</a:t>
            </a:r>
          </a:p>
          <a:p>
            <a:pPr lvl="1"/>
            <a:r>
              <a:rPr lang="en-US" dirty="0"/>
              <a:t>Report designer is very similar to Power BI service</a:t>
            </a:r>
          </a:p>
          <a:p>
            <a:pPr lvl="1"/>
            <a:r>
              <a:rPr lang="en-US" dirty="0"/>
              <a:t>Dataset can be simplified for Report View by hiding fields</a:t>
            </a:r>
          </a:p>
        </p:txBody>
      </p:sp>
      <p:sp>
        <p:nvSpPr>
          <p:cNvPr id="10" name="Right Arrow 9"/>
          <p:cNvSpPr/>
          <p:nvPr/>
        </p:nvSpPr>
        <p:spPr>
          <a:xfrm>
            <a:off x="475673" y="3796832"/>
            <a:ext cx="446712" cy="313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056312" y="2667000"/>
            <a:ext cx="6534485" cy="3962400"/>
          </a:xfrm>
          <a:prstGeom prst="rect">
            <a:avLst/>
          </a:prstGeom>
          <a:ln>
            <a:solidFill>
              <a:schemeClr val="tx1">
                <a:lumMod val="50000"/>
                <a:lumOff val="50000"/>
              </a:schemeClr>
            </a:solidFill>
          </a:ln>
        </p:spPr>
      </p:pic>
    </p:spTree>
    <p:extLst>
      <p:ext uri="{BB962C8B-B14F-4D97-AF65-F5344CB8AC3E}">
        <p14:creationId xmlns:p14="http://schemas.microsoft.com/office/powerpoint/2010/main" val="908758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Up and Running </a:t>
            </a:r>
            <a:br>
              <a:rPr lang="en-US" dirty="0"/>
            </a:br>
            <a:r>
              <a:rPr lang="en-US" dirty="0"/>
              <a:t>with Power BI Desktop</a:t>
            </a:r>
          </a:p>
        </p:txBody>
      </p:sp>
    </p:spTree>
    <p:extLst>
      <p:ext uri="{BB962C8B-B14F-4D97-AF65-F5344CB8AC3E}">
        <p14:creationId xmlns:p14="http://schemas.microsoft.com/office/powerpoint/2010/main" val="380287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What Is Power BI?</a:t>
            </a:r>
          </a:p>
          <a:p>
            <a:pPr>
              <a:buFont typeface="Wingdings" panose="05000000000000000000" pitchFamily="2" charset="2"/>
              <a:buChar char="ü"/>
            </a:pPr>
            <a:r>
              <a:rPr lang="en-US" dirty="0"/>
              <a:t>Getting Started with Power BI Desktop</a:t>
            </a:r>
          </a:p>
          <a:p>
            <a:pPr>
              <a:buFont typeface="Wingdings" panose="05000000000000000000" pitchFamily="2" charset="2"/>
              <a:buChar char="Ø"/>
            </a:pPr>
            <a:r>
              <a:rPr lang="en-US" dirty="0"/>
              <a:t>Creating Queries in Power BI Desktop</a:t>
            </a:r>
          </a:p>
          <a:p>
            <a:r>
              <a:rPr lang="en-US" dirty="0"/>
              <a:t>Modeling Data in Power BI Desktop</a:t>
            </a:r>
          </a:p>
          <a:p>
            <a:r>
              <a:rPr lang="en-US" dirty="0"/>
              <a:t>Designing Reports in Power BI Desktop</a:t>
            </a:r>
          </a:p>
        </p:txBody>
      </p:sp>
    </p:spTree>
    <p:extLst>
      <p:ext uri="{BB962C8B-B14F-4D97-AF65-F5344CB8AC3E}">
        <p14:creationId xmlns:p14="http://schemas.microsoft.com/office/powerpoint/2010/main" val="4086535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Queries</a:t>
            </a:r>
          </a:p>
        </p:txBody>
      </p:sp>
      <p:sp>
        <p:nvSpPr>
          <p:cNvPr id="3" name="Content Placeholder 2"/>
          <p:cNvSpPr>
            <a:spLocks noGrp="1"/>
          </p:cNvSpPr>
          <p:nvPr>
            <p:ph idx="1"/>
          </p:nvPr>
        </p:nvSpPr>
        <p:spPr/>
        <p:txBody>
          <a:bodyPr>
            <a:normAutofit/>
          </a:bodyPr>
          <a:lstStyle/>
          <a:p>
            <a:r>
              <a:rPr lang="en-US" sz="2400" dirty="0"/>
              <a:t>Power BI Desktop provides powerful query features</a:t>
            </a:r>
          </a:p>
          <a:p>
            <a:pPr lvl="1"/>
            <a:r>
              <a:rPr lang="en-US" sz="2000" dirty="0"/>
              <a:t>Get started by creating a new query</a:t>
            </a:r>
          </a:p>
          <a:p>
            <a:pPr lvl="1"/>
            <a:endParaRPr lang="en-US" sz="2000" dirty="0"/>
          </a:p>
          <a:p>
            <a:pPr marL="347662" lvl="1" indent="0">
              <a:buNone/>
            </a:pPr>
            <a:endParaRPr lang="en-US" sz="2000" dirty="0"/>
          </a:p>
          <a:p>
            <a:pPr marL="347662" lvl="1" indent="0">
              <a:buNone/>
            </a:pPr>
            <a:endParaRPr lang="en-US" sz="2000" dirty="0"/>
          </a:p>
          <a:p>
            <a:r>
              <a:rPr lang="en-US" sz="2400" dirty="0"/>
              <a:t>The difference between Load versus Edit</a:t>
            </a:r>
          </a:p>
          <a:p>
            <a:pPr lvl="2"/>
            <a:r>
              <a:rPr lang="en-US" sz="1800" b="1" dirty="0"/>
              <a:t>Load</a:t>
            </a:r>
            <a:r>
              <a:rPr lang="en-US" sz="1800" dirty="0"/>
              <a:t> command creates and execute new query without editing query</a:t>
            </a:r>
          </a:p>
          <a:p>
            <a:pPr lvl="2"/>
            <a:r>
              <a:rPr lang="en-US" sz="1800" b="1" dirty="0"/>
              <a:t>Edit</a:t>
            </a:r>
            <a:r>
              <a:rPr lang="en-US" sz="1800" dirty="0"/>
              <a:t> command creates new query &amp; opens it in Query Editor window</a:t>
            </a:r>
          </a:p>
          <a:p>
            <a:pPr lvl="2"/>
            <a:endParaRPr lang="en-US" sz="1800" dirty="0"/>
          </a:p>
        </p:txBody>
      </p:sp>
      <p:sp>
        <p:nvSpPr>
          <p:cNvPr id="9" name="Rounded Rectangle 8"/>
          <p:cNvSpPr/>
          <p:nvPr/>
        </p:nvSpPr>
        <p:spPr>
          <a:xfrm>
            <a:off x="4086233" y="2362200"/>
            <a:ext cx="1161755" cy="747097"/>
          </a:xfrm>
          <a:prstGeom prst="roundRect">
            <a:avLst>
              <a:gd name="adj" fmla="val 1062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1219200" y="2362200"/>
            <a:ext cx="4499373" cy="956868"/>
          </a:xfrm>
          <a:prstGeom prst="rect">
            <a:avLst/>
          </a:prstGeom>
          <a:ln>
            <a:solidFill>
              <a:schemeClr val="tx1">
                <a:lumMod val="50000"/>
                <a:lumOff val="50000"/>
              </a:schemeClr>
            </a:solidFill>
          </a:ln>
        </p:spPr>
      </p:pic>
      <p:sp>
        <p:nvSpPr>
          <p:cNvPr id="11" name="Rounded Rectangle 10"/>
          <p:cNvSpPr/>
          <p:nvPr/>
        </p:nvSpPr>
        <p:spPr>
          <a:xfrm>
            <a:off x="2376435" y="2583264"/>
            <a:ext cx="1168121" cy="587828"/>
          </a:xfrm>
          <a:prstGeom prst="roundRect">
            <a:avLst>
              <a:gd name="adj" fmla="val 1062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3505200" y="2659464"/>
            <a:ext cx="1780914" cy="464736"/>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9F002D"/>
                </a:solidFill>
              </a:rPr>
              <a:t>To create a new query</a:t>
            </a:r>
          </a:p>
        </p:txBody>
      </p:sp>
      <p:pic>
        <p:nvPicPr>
          <p:cNvPr id="7" name="Picture 6"/>
          <p:cNvPicPr>
            <a:picLocks noChangeAspect="1"/>
          </p:cNvPicPr>
          <p:nvPr/>
        </p:nvPicPr>
        <p:blipFill>
          <a:blip r:embed="rId4"/>
          <a:stretch>
            <a:fillRect/>
          </a:stretch>
        </p:blipFill>
        <p:spPr>
          <a:xfrm>
            <a:off x="1563356" y="4650283"/>
            <a:ext cx="4114960" cy="2055317"/>
          </a:xfrm>
          <a:prstGeom prst="rect">
            <a:avLst/>
          </a:prstGeom>
        </p:spPr>
      </p:pic>
    </p:spTree>
    <p:extLst>
      <p:ext uri="{BB962C8B-B14F-4D97-AF65-F5344CB8AC3E}">
        <p14:creationId xmlns:p14="http://schemas.microsoft.com/office/powerpoint/2010/main" val="1652533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Editor Window</a:t>
            </a:r>
            <a:endParaRPr lang="en-US" dirty="0"/>
          </a:p>
        </p:txBody>
      </p:sp>
      <p:sp>
        <p:nvSpPr>
          <p:cNvPr id="3" name="Content Placeholder 2"/>
          <p:cNvSpPr>
            <a:spLocks noGrp="1"/>
          </p:cNvSpPr>
          <p:nvPr>
            <p:ph idx="1"/>
          </p:nvPr>
        </p:nvSpPr>
        <p:spPr>
          <a:xfrm>
            <a:off x="228600" y="1371600"/>
            <a:ext cx="8763000" cy="5181600"/>
          </a:xfrm>
        </p:spPr>
        <p:txBody>
          <a:bodyPr>
            <a:normAutofit/>
          </a:bodyPr>
          <a:lstStyle/>
          <a:p>
            <a:r>
              <a:rPr lang="en-US" sz="2400" dirty="0"/>
              <a:t>Power BI Desktop provides separate Query Editor window</a:t>
            </a:r>
          </a:p>
          <a:p>
            <a:pPr lvl="1"/>
            <a:r>
              <a:rPr lang="en-US" sz="2000" dirty="0"/>
              <a:t>Provides powerful features for designing queries</a:t>
            </a:r>
          </a:p>
          <a:p>
            <a:pPr lvl="1"/>
            <a:r>
              <a:rPr lang="en-US" sz="2000" dirty="0"/>
              <a:t>Displays list of all queries in project on the left</a:t>
            </a:r>
          </a:p>
          <a:p>
            <a:pPr lvl="1"/>
            <a:r>
              <a:rPr lang="en-US" sz="2000" dirty="0"/>
              <a:t>Displays </a:t>
            </a:r>
            <a:r>
              <a:rPr lang="en-US" sz="2000" b="1" dirty="0"/>
              <a:t>Properties</a:t>
            </a:r>
            <a:r>
              <a:rPr lang="en-US" sz="2000" dirty="0"/>
              <a:t> and </a:t>
            </a:r>
            <a:r>
              <a:rPr lang="en-US" sz="2000" b="1" dirty="0"/>
              <a:t>Applied Steps</a:t>
            </a:r>
            <a:r>
              <a:rPr lang="en-US" sz="2000" dirty="0"/>
              <a:t> for selected query on right</a:t>
            </a:r>
          </a:p>
          <a:p>
            <a:pPr lvl="1"/>
            <a:r>
              <a:rPr lang="en-US" sz="2000" dirty="0"/>
              <a:t>Preview of table generated by query output shown in the middle</a:t>
            </a:r>
          </a:p>
          <a:p>
            <a:pPr lvl="1"/>
            <a:r>
              <a:rPr lang="en-US" sz="2000" dirty="0"/>
              <a:t>Query can be executed using </a:t>
            </a:r>
            <a:r>
              <a:rPr lang="en-US" sz="1600" b="1" dirty="0">
                <a:solidFill>
                  <a:srgbClr val="002060"/>
                </a:solidFill>
              </a:rPr>
              <a:t>Apply</a:t>
            </a:r>
            <a:r>
              <a:rPr lang="en-US" sz="2000" dirty="0"/>
              <a:t> or </a:t>
            </a:r>
            <a:r>
              <a:rPr lang="en-US" sz="1600" b="1" dirty="0">
                <a:solidFill>
                  <a:srgbClr val="002060"/>
                </a:solidFill>
              </a:rPr>
              <a:t>Close &amp; Apply</a:t>
            </a:r>
            <a:r>
              <a:rPr lang="en-US" sz="2000" dirty="0"/>
              <a:t> command</a:t>
            </a:r>
          </a:p>
        </p:txBody>
      </p:sp>
      <p:pic>
        <p:nvPicPr>
          <p:cNvPr id="4" name="Picture 3"/>
          <p:cNvPicPr>
            <a:picLocks noChangeAspect="1"/>
          </p:cNvPicPr>
          <p:nvPr/>
        </p:nvPicPr>
        <p:blipFill>
          <a:blip r:embed="rId3"/>
          <a:stretch>
            <a:fillRect/>
          </a:stretch>
        </p:blipFill>
        <p:spPr>
          <a:xfrm>
            <a:off x="2762595" y="3886200"/>
            <a:ext cx="5619405" cy="2629263"/>
          </a:xfrm>
          <a:prstGeom prst="rect">
            <a:avLst/>
          </a:prstGeom>
          <a:ln>
            <a:solidFill>
              <a:schemeClr val="tx1">
                <a:lumMod val="50000"/>
                <a:lumOff val="50000"/>
              </a:schemeClr>
            </a:solidFill>
          </a:ln>
        </p:spPr>
      </p:pic>
      <p:pic>
        <p:nvPicPr>
          <p:cNvPr id="7" name="Picture 6"/>
          <p:cNvPicPr>
            <a:picLocks noChangeAspect="1"/>
          </p:cNvPicPr>
          <p:nvPr/>
        </p:nvPicPr>
        <p:blipFill rotWithShape="1">
          <a:blip r:embed="rId4"/>
          <a:srcRect l="3194" r="33448"/>
          <a:stretch/>
        </p:blipFill>
        <p:spPr>
          <a:xfrm>
            <a:off x="922506" y="4364016"/>
            <a:ext cx="1457603" cy="1877025"/>
          </a:xfrm>
          <a:prstGeom prst="rect">
            <a:avLst/>
          </a:prstGeom>
          <a:ln>
            <a:solidFill>
              <a:schemeClr val="tx1"/>
            </a:solidFill>
          </a:ln>
        </p:spPr>
      </p:pic>
      <p:cxnSp>
        <p:nvCxnSpPr>
          <p:cNvPr id="9" name="Straight Arrow Connector 8"/>
          <p:cNvCxnSpPr/>
          <p:nvPr/>
        </p:nvCxnSpPr>
        <p:spPr>
          <a:xfrm flipH="1">
            <a:off x="1390995" y="4390851"/>
            <a:ext cx="1295401" cy="53340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775772" y="4175428"/>
            <a:ext cx="281884" cy="470952"/>
          </a:xfrm>
          <a:prstGeom prst="roundRect">
            <a:avLst>
              <a:gd name="adj" fmla="val 10626"/>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68884" y="4646380"/>
            <a:ext cx="1348377" cy="1598480"/>
          </a:xfrm>
          <a:prstGeom prst="roundRect">
            <a:avLst>
              <a:gd name="adj" fmla="val 10626"/>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280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Background</a:t>
            </a:r>
          </a:p>
        </p:txBody>
      </p:sp>
      <p:sp>
        <p:nvSpPr>
          <p:cNvPr id="3" name="Content Placeholder 2"/>
          <p:cNvSpPr>
            <a:spLocks noGrp="1"/>
          </p:cNvSpPr>
          <p:nvPr>
            <p:ph idx="1"/>
          </p:nvPr>
        </p:nvSpPr>
        <p:spPr/>
        <p:txBody>
          <a:bodyPr/>
          <a:lstStyle/>
          <a:p>
            <a:r>
              <a:rPr lang="en-US" dirty="0"/>
              <a:t>What is your name?</a:t>
            </a:r>
          </a:p>
          <a:p>
            <a:r>
              <a:rPr lang="en-US" dirty="0"/>
              <a:t>What are you doing with Power BI?</a:t>
            </a:r>
          </a:p>
          <a:p>
            <a:r>
              <a:rPr lang="en-US" dirty="0"/>
              <a:t>Which products have you used</a:t>
            </a:r>
          </a:p>
          <a:p>
            <a:pPr lvl="1"/>
            <a:r>
              <a:rPr lang="en-US" dirty="0"/>
              <a:t>Access</a:t>
            </a:r>
          </a:p>
          <a:p>
            <a:pPr lvl="1"/>
            <a:r>
              <a:rPr lang="en-US" dirty="0"/>
              <a:t>Excel</a:t>
            </a:r>
          </a:p>
          <a:p>
            <a:pPr lvl="1"/>
            <a:r>
              <a:rPr lang="en-US" dirty="0"/>
              <a:t>SQL Server, SSRS, SSAS</a:t>
            </a:r>
          </a:p>
          <a:p>
            <a:pPr lvl="1"/>
            <a:r>
              <a:rPr lang="en-US" dirty="0"/>
              <a:t>Others</a:t>
            </a:r>
          </a:p>
          <a:p>
            <a:endParaRPr lang="en-US" dirty="0"/>
          </a:p>
        </p:txBody>
      </p:sp>
    </p:spTree>
    <p:extLst>
      <p:ext uri="{BB962C8B-B14F-4D97-AF65-F5344CB8AC3E}">
        <p14:creationId xmlns:p14="http://schemas.microsoft.com/office/powerpoint/2010/main" val="3366194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Are Defined as Sequence of Steps</a:t>
            </a:r>
          </a:p>
        </p:txBody>
      </p:sp>
      <p:sp>
        <p:nvSpPr>
          <p:cNvPr id="3" name="Content Placeholder 2"/>
          <p:cNvSpPr>
            <a:spLocks noGrp="1"/>
          </p:cNvSpPr>
          <p:nvPr>
            <p:ph idx="1"/>
          </p:nvPr>
        </p:nvSpPr>
        <p:spPr/>
        <p:txBody>
          <a:bodyPr>
            <a:normAutofit/>
          </a:bodyPr>
          <a:lstStyle/>
          <a:p>
            <a:r>
              <a:rPr lang="en-US" sz="2400" dirty="0"/>
              <a:t>Here is an example of adding a query step</a:t>
            </a:r>
          </a:p>
          <a:p>
            <a:pPr lvl="1"/>
            <a:r>
              <a:rPr lang="en-US" sz="2000" dirty="0"/>
              <a:t>Click a column header then click </a:t>
            </a:r>
            <a:r>
              <a:rPr lang="en-US" sz="2000" b="1" dirty="0"/>
              <a:t>Choose Column</a:t>
            </a:r>
            <a:r>
              <a:rPr lang="en-US" sz="2000" dirty="0"/>
              <a:t> button in ribbon</a:t>
            </a:r>
          </a:p>
          <a:p>
            <a:pPr lvl="1"/>
            <a:endParaRPr lang="en-US" sz="2000" dirty="0"/>
          </a:p>
          <a:p>
            <a:pPr lvl="2"/>
            <a:endParaRPr lang="en-US" sz="1600" dirty="0"/>
          </a:p>
          <a:p>
            <a:endParaRPr lang="en-US" sz="2400" dirty="0"/>
          </a:p>
          <a:p>
            <a:pPr lvl="1"/>
            <a:r>
              <a:rPr lang="en-US" sz="2000" dirty="0"/>
              <a:t>Query definition is modified by adding new step</a:t>
            </a:r>
          </a:p>
        </p:txBody>
      </p:sp>
      <p:pic>
        <p:nvPicPr>
          <p:cNvPr id="5" name="Picture 4"/>
          <p:cNvPicPr/>
          <p:nvPr/>
        </p:nvPicPr>
        <p:blipFill>
          <a:blip r:embed="rId3"/>
          <a:stretch>
            <a:fillRect/>
          </a:stretch>
        </p:blipFill>
        <p:spPr>
          <a:xfrm>
            <a:off x="7058972" y="4086291"/>
            <a:ext cx="1521876" cy="2619309"/>
          </a:xfrm>
          <a:prstGeom prst="rect">
            <a:avLst/>
          </a:prstGeom>
          <a:ln>
            <a:solidFill>
              <a:schemeClr val="tx1"/>
            </a:solidFill>
          </a:ln>
        </p:spPr>
      </p:pic>
      <p:pic>
        <p:nvPicPr>
          <p:cNvPr id="7" name="Picture 6"/>
          <p:cNvPicPr>
            <a:picLocks noChangeAspect="1"/>
          </p:cNvPicPr>
          <p:nvPr/>
        </p:nvPicPr>
        <p:blipFill rotWithShape="1">
          <a:blip r:embed="rId4"/>
          <a:srcRect r="20392"/>
          <a:stretch/>
        </p:blipFill>
        <p:spPr>
          <a:xfrm>
            <a:off x="1219200" y="2348684"/>
            <a:ext cx="7222313" cy="1004116"/>
          </a:xfrm>
          <a:prstGeom prst="rect">
            <a:avLst/>
          </a:prstGeom>
          <a:ln>
            <a:solidFill>
              <a:schemeClr val="tx1">
                <a:lumMod val="50000"/>
                <a:lumOff val="50000"/>
              </a:schemeClr>
            </a:solidFill>
          </a:ln>
        </p:spPr>
      </p:pic>
      <p:pic>
        <p:nvPicPr>
          <p:cNvPr id="8" name="Picture 7"/>
          <p:cNvPicPr>
            <a:picLocks noChangeAspect="1"/>
          </p:cNvPicPr>
          <p:nvPr/>
        </p:nvPicPr>
        <p:blipFill>
          <a:blip r:embed="rId5"/>
          <a:stretch>
            <a:fillRect/>
          </a:stretch>
        </p:blipFill>
        <p:spPr>
          <a:xfrm>
            <a:off x="1219200" y="3840106"/>
            <a:ext cx="5345512" cy="2524269"/>
          </a:xfrm>
          <a:prstGeom prst="rect">
            <a:avLst/>
          </a:prstGeom>
          <a:solidFill>
            <a:schemeClr val="tx1"/>
          </a:solidFill>
          <a:ln>
            <a:solidFill>
              <a:schemeClr val="tx1">
                <a:lumMod val="50000"/>
                <a:lumOff val="50000"/>
              </a:schemeClr>
            </a:solidFill>
          </a:ln>
        </p:spPr>
      </p:pic>
      <p:sp>
        <p:nvSpPr>
          <p:cNvPr id="9" name="Right Arrow 8"/>
          <p:cNvSpPr/>
          <p:nvPr/>
        </p:nvSpPr>
        <p:spPr>
          <a:xfrm>
            <a:off x="6494584" y="5783206"/>
            <a:ext cx="446712" cy="2051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6045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Queries to Import Data</a:t>
            </a:r>
          </a:p>
        </p:txBody>
      </p:sp>
    </p:spTree>
    <p:extLst>
      <p:ext uri="{BB962C8B-B14F-4D97-AF65-F5344CB8AC3E}">
        <p14:creationId xmlns:p14="http://schemas.microsoft.com/office/powerpoint/2010/main" val="2000904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What Is Power BI?</a:t>
            </a:r>
          </a:p>
          <a:p>
            <a:pPr>
              <a:buFont typeface="Wingdings" panose="05000000000000000000" pitchFamily="2" charset="2"/>
              <a:buChar char="ü"/>
            </a:pPr>
            <a:r>
              <a:rPr lang="en-US" dirty="0"/>
              <a:t>Getting Started with Power BI Desktop</a:t>
            </a:r>
          </a:p>
          <a:p>
            <a:pPr>
              <a:buFont typeface="Wingdings" panose="05000000000000000000" pitchFamily="2" charset="2"/>
              <a:buChar char="ü"/>
            </a:pPr>
            <a:r>
              <a:rPr lang="en-US" dirty="0"/>
              <a:t>Creating Queries in Power BI Desktop</a:t>
            </a:r>
          </a:p>
          <a:p>
            <a:pPr>
              <a:buFont typeface="Wingdings" panose="05000000000000000000" pitchFamily="2" charset="2"/>
              <a:buChar char="Ø"/>
            </a:pPr>
            <a:r>
              <a:rPr lang="en-US" dirty="0"/>
              <a:t>Modeling Data in Power BI Desktop</a:t>
            </a:r>
          </a:p>
          <a:p>
            <a:r>
              <a:rPr lang="en-US" dirty="0"/>
              <a:t>Designing Reports in Power BI Desktop</a:t>
            </a:r>
          </a:p>
        </p:txBody>
      </p:sp>
    </p:spTree>
    <p:extLst>
      <p:ext uri="{BB962C8B-B14F-4D97-AF65-F5344CB8AC3E}">
        <p14:creationId xmlns:p14="http://schemas.microsoft.com/office/powerpoint/2010/main" val="1218080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Project's Data Model</a:t>
            </a:r>
          </a:p>
        </p:txBody>
      </p:sp>
      <p:sp>
        <p:nvSpPr>
          <p:cNvPr id="4" name="Content Placeholder 3"/>
          <p:cNvSpPr>
            <a:spLocks noGrp="1"/>
          </p:cNvSpPr>
          <p:nvPr>
            <p:ph idx="1"/>
          </p:nvPr>
        </p:nvSpPr>
        <p:spPr/>
        <p:txBody>
          <a:bodyPr>
            <a:normAutofit/>
          </a:bodyPr>
          <a:lstStyle/>
          <a:p>
            <a:r>
              <a:rPr lang="en-US" sz="2400" dirty="0"/>
              <a:t>Each PBIX project defines a data model</a:t>
            </a:r>
          </a:p>
          <a:p>
            <a:pPr lvl="1"/>
            <a:r>
              <a:rPr lang="en-US" sz="2000" dirty="0"/>
              <a:t>Data model contains tables, fields and relationships</a:t>
            </a:r>
          </a:p>
          <a:p>
            <a:r>
              <a:rPr lang="en-US" sz="2400" dirty="0"/>
              <a:t>Tables contain three different types of fields</a:t>
            </a:r>
          </a:p>
          <a:p>
            <a:pPr lvl="2"/>
            <a:r>
              <a:rPr lang="en-US" sz="1800" dirty="0"/>
              <a:t>Native columns</a:t>
            </a:r>
          </a:p>
          <a:p>
            <a:pPr lvl="2"/>
            <a:r>
              <a:rPr lang="en-US" sz="1800" dirty="0"/>
              <a:t>Calculated columns</a:t>
            </a:r>
          </a:p>
          <a:p>
            <a:pPr lvl="2"/>
            <a:r>
              <a:rPr lang="en-US" sz="1800" dirty="0"/>
              <a:t>Measures</a:t>
            </a:r>
          </a:p>
        </p:txBody>
      </p:sp>
      <p:pic>
        <p:nvPicPr>
          <p:cNvPr id="6" name="Picture 5"/>
          <p:cNvPicPr>
            <a:picLocks noChangeAspect="1"/>
          </p:cNvPicPr>
          <p:nvPr/>
        </p:nvPicPr>
        <p:blipFill>
          <a:blip r:embed="rId3"/>
          <a:stretch>
            <a:fillRect/>
          </a:stretch>
        </p:blipFill>
        <p:spPr>
          <a:xfrm>
            <a:off x="1518680" y="3810000"/>
            <a:ext cx="7015720" cy="2819400"/>
          </a:xfrm>
          <a:prstGeom prst="rect">
            <a:avLst/>
          </a:prstGeom>
          <a:ln w="28575">
            <a:solidFill>
              <a:schemeClr val="tx1"/>
            </a:solidFill>
          </a:ln>
        </p:spPr>
      </p:pic>
    </p:spTree>
    <p:extLst>
      <p:ext uri="{BB962C8B-B14F-4D97-AF65-F5344CB8AC3E}">
        <p14:creationId xmlns:p14="http://schemas.microsoft.com/office/powerpoint/2010/main" val="3473156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a:t>
            </a:r>
            <a:r>
              <a:rPr lang="en-US" dirty="0" err="1"/>
              <a:t>eXpression</a:t>
            </a:r>
            <a:r>
              <a:rPr lang="en-US" dirty="0"/>
              <a:t> Language (DAX)</a:t>
            </a:r>
          </a:p>
        </p:txBody>
      </p:sp>
      <p:sp>
        <p:nvSpPr>
          <p:cNvPr id="3" name="Content Placeholder 2"/>
          <p:cNvSpPr>
            <a:spLocks noGrp="1"/>
          </p:cNvSpPr>
          <p:nvPr>
            <p:ph idx="1"/>
          </p:nvPr>
        </p:nvSpPr>
        <p:spPr/>
        <p:txBody>
          <a:bodyPr>
            <a:normAutofit/>
          </a:bodyPr>
          <a:lstStyle/>
          <a:p>
            <a:pPr>
              <a:spcBef>
                <a:spcPts val="800"/>
              </a:spcBef>
            </a:pPr>
            <a:r>
              <a:rPr lang="en-GB" sz="2400" dirty="0"/>
              <a:t>Calculated columns and measures created using DAX</a:t>
            </a:r>
          </a:p>
          <a:p>
            <a:pPr lvl="1">
              <a:spcBef>
                <a:spcPts val="800"/>
              </a:spcBef>
            </a:pPr>
            <a:r>
              <a:rPr lang="en-GB" sz="2000" dirty="0"/>
              <a:t>DAX is programming language used by tabular database model</a:t>
            </a:r>
          </a:p>
          <a:p>
            <a:pPr lvl="1">
              <a:spcBef>
                <a:spcPts val="800"/>
              </a:spcBef>
            </a:pPr>
            <a:r>
              <a:rPr lang="en-GB" sz="2000" dirty="0"/>
              <a:t>Calculated columns and measures created with DAX Expressions</a:t>
            </a:r>
          </a:p>
          <a:p>
            <a:pPr lvl="1">
              <a:spcBef>
                <a:spcPts val="800"/>
              </a:spcBef>
            </a:pPr>
            <a:endParaRPr lang="en-GB" sz="2000" dirty="0"/>
          </a:p>
          <a:p>
            <a:pPr lvl="1">
              <a:spcBef>
                <a:spcPts val="800"/>
              </a:spcBef>
            </a:pPr>
            <a:endParaRPr lang="en-GB" sz="2000" dirty="0"/>
          </a:p>
          <a:p>
            <a:pPr>
              <a:spcBef>
                <a:spcPts val="800"/>
              </a:spcBef>
            </a:pPr>
            <a:r>
              <a:rPr lang="en-GB" sz="2400" dirty="0"/>
              <a:t>DAX expressions are similar to Excel formulas</a:t>
            </a:r>
          </a:p>
          <a:p>
            <a:pPr lvl="1">
              <a:spcBef>
                <a:spcPts val="800"/>
              </a:spcBef>
            </a:pPr>
            <a:r>
              <a:rPr lang="en-GB" sz="2000" dirty="0"/>
              <a:t>They always start with an equal sign (=)</a:t>
            </a:r>
          </a:p>
          <a:p>
            <a:pPr lvl="1">
              <a:spcBef>
                <a:spcPts val="800"/>
              </a:spcBef>
            </a:pPr>
            <a:r>
              <a:rPr lang="en-GB" sz="2000" dirty="0"/>
              <a:t>DAX provides many built-in functions just like to Excel</a:t>
            </a:r>
          </a:p>
          <a:p>
            <a:pPr>
              <a:spcBef>
                <a:spcPts val="800"/>
              </a:spcBef>
            </a:pPr>
            <a:r>
              <a:rPr lang="en-GB" sz="2400" dirty="0"/>
              <a:t>DAX Expressions are not the same as Excel formulas…</a:t>
            </a:r>
          </a:p>
          <a:p>
            <a:pPr lvl="1">
              <a:spcBef>
                <a:spcPts val="800"/>
              </a:spcBef>
            </a:pPr>
            <a:r>
              <a:rPr lang="en-GB" sz="2000" dirty="0"/>
              <a:t>DAX expressions cannot reference cells (e.g. A1 or C4)</a:t>
            </a:r>
          </a:p>
          <a:p>
            <a:pPr lvl="1">
              <a:spcBef>
                <a:spcPts val="800"/>
              </a:spcBef>
            </a:pPr>
            <a:r>
              <a:rPr lang="en-GB" sz="2000" dirty="0"/>
              <a:t>Instead DAX expressions reference columns and tables</a:t>
            </a:r>
          </a:p>
        </p:txBody>
      </p:sp>
      <p:sp>
        <p:nvSpPr>
          <p:cNvPr id="4" name="Rectangle 3"/>
          <p:cNvSpPr/>
          <p:nvPr/>
        </p:nvSpPr>
        <p:spPr>
          <a:xfrm>
            <a:off x="1219200" y="2895600"/>
            <a:ext cx="5334000" cy="609600"/>
          </a:xfrm>
          <a:prstGeom prst="rect">
            <a:avLst/>
          </a:prstGeom>
          <a:solidFill>
            <a:srgbClr val="FFFFCC"/>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2400" b="1" dirty="0">
                <a:solidFill>
                  <a:schemeClr val="tx1"/>
                </a:solidFill>
                <a:latin typeface="Lucida Console" panose="020B0609040504020204" pitchFamily="49" charset="0"/>
              </a:rPr>
              <a:t>=SUM('Sales'[</a:t>
            </a:r>
            <a:r>
              <a:rPr lang="en-US" sz="2400" b="1" dirty="0" err="1">
                <a:solidFill>
                  <a:schemeClr val="tx1"/>
                </a:solidFill>
                <a:latin typeface="Lucida Console" panose="020B0609040504020204" pitchFamily="49" charset="0"/>
              </a:rPr>
              <a:t>SalesAmount</a:t>
            </a:r>
            <a:r>
              <a:rPr lang="en-US" sz="2400" b="1" dirty="0">
                <a:solidFill>
                  <a:schemeClr val="tx1"/>
                </a:solidFill>
                <a:latin typeface="Lucida Console" panose="020B0609040504020204" pitchFamily="49" charset="0"/>
              </a:rPr>
              <a:t>])</a:t>
            </a:r>
          </a:p>
        </p:txBody>
      </p:sp>
    </p:spTree>
    <p:extLst>
      <p:ext uri="{BB962C8B-B14F-4D97-AF65-F5344CB8AC3E}">
        <p14:creationId xmlns:p14="http://schemas.microsoft.com/office/powerpoint/2010/main" val="3666372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Calculated Columns</a:t>
            </a:r>
          </a:p>
        </p:txBody>
      </p:sp>
      <p:sp>
        <p:nvSpPr>
          <p:cNvPr id="3" name="Content Placeholder 2"/>
          <p:cNvSpPr>
            <a:spLocks noGrp="1"/>
          </p:cNvSpPr>
          <p:nvPr>
            <p:ph idx="1"/>
          </p:nvPr>
        </p:nvSpPr>
        <p:spPr/>
        <p:txBody>
          <a:bodyPr>
            <a:normAutofit/>
          </a:bodyPr>
          <a:lstStyle/>
          <a:p>
            <a:r>
              <a:rPr lang="en-US" sz="2400" dirty="0"/>
              <a:t>Calculated column can be added to table</a:t>
            </a:r>
          </a:p>
          <a:p>
            <a:pPr lvl="1"/>
            <a:r>
              <a:rPr lang="en-US" sz="2000" dirty="0"/>
              <a:t>Calculated column created by clicking </a:t>
            </a:r>
            <a:r>
              <a:rPr lang="en-US" sz="2000" b="1" dirty="0"/>
              <a:t>New Column </a:t>
            </a:r>
            <a:r>
              <a:rPr lang="en-US" sz="2000" dirty="0"/>
              <a:t>button</a:t>
            </a:r>
          </a:p>
          <a:p>
            <a:pPr lvl="1"/>
            <a:r>
              <a:rPr lang="en-US" sz="2000" dirty="0"/>
              <a:t>Calculated column created as named DAX expression</a:t>
            </a:r>
          </a:p>
          <a:p>
            <a:pPr lvl="1"/>
            <a:r>
              <a:rPr lang="en-US" sz="2000" dirty="0"/>
              <a:t>DAX expression for calculate column evaluated at table load time</a:t>
            </a:r>
          </a:p>
        </p:txBody>
      </p:sp>
      <p:pic>
        <p:nvPicPr>
          <p:cNvPr id="4" name="Picture 3"/>
          <p:cNvPicPr>
            <a:picLocks noChangeAspect="1"/>
          </p:cNvPicPr>
          <p:nvPr/>
        </p:nvPicPr>
        <p:blipFill rotWithShape="1">
          <a:blip r:embed="rId3"/>
          <a:srcRect t="6947"/>
          <a:stretch/>
        </p:blipFill>
        <p:spPr>
          <a:xfrm>
            <a:off x="1151587" y="3124200"/>
            <a:ext cx="6612225" cy="3581400"/>
          </a:xfrm>
          <a:prstGeom prst="rect">
            <a:avLst/>
          </a:prstGeom>
          <a:ln>
            <a:solidFill>
              <a:schemeClr val="tx1"/>
            </a:solidFill>
          </a:ln>
        </p:spPr>
      </p:pic>
      <p:sp>
        <p:nvSpPr>
          <p:cNvPr id="7" name="Right Arrow 6"/>
          <p:cNvSpPr/>
          <p:nvPr/>
        </p:nvSpPr>
        <p:spPr>
          <a:xfrm>
            <a:off x="1828800" y="3429000"/>
            <a:ext cx="381000" cy="304800"/>
          </a:xfrm>
          <a:prstGeom prst="rightArrow">
            <a:avLst>
              <a:gd name="adj1" fmla="val 61215"/>
              <a:gd name="adj2" fmla="val 56728"/>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071696" y="6222202"/>
            <a:ext cx="457200" cy="228600"/>
          </a:xfrm>
          <a:prstGeom prst="rightArrow">
            <a:avLst>
              <a:gd name="adj1" fmla="val 61215"/>
              <a:gd name="adj2" fmla="val 56728"/>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875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Measures</a:t>
            </a:r>
          </a:p>
        </p:txBody>
      </p:sp>
      <p:sp>
        <p:nvSpPr>
          <p:cNvPr id="3" name="Content Placeholder 2"/>
          <p:cNvSpPr>
            <a:spLocks noGrp="1"/>
          </p:cNvSpPr>
          <p:nvPr>
            <p:ph idx="1"/>
          </p:nvPr>
        </p:nvSpPr>
        <p:spPr/>
        <p:txBody>
          <a:bodyPr>
            <a:normAutofit/>
          </a:bodyPr>
          <a:lstStyle/>
          <a:p>
            <a:r>
              <a:rPr lang="en-US" sz="2400" dirty="0"/>
              <a:t>Measure defined as named DAX expression </a:t>
            </a:r>
          </a:p>
          <a:p>
            <a:pPr lvl="1"/>
            <a:r>
              <a:rPr lang="en-US" sz="2000" dirty="0"/>
              <a:t>Measure created by clicking </a:t>
            </a:r>
            <a:r>
              <a:rPr lang="en-US" sz="2000" b="1" dirty="0"/>
              <a:t>New Measure</a:t>
            </a:r>
            <a:r>
              <a:rPr lang="en-US" sz="2000" dirty="0"/>
              <a:t> button in ribbon</a:t>
            </a:r>
          </a:p>
          <a:p>
            <a:pPr lvl="1"/>
            <a:r>
              <a:rPr lang="en-US" sz="2000" dirty="0"/>
              <a:t>Measure expression is evaluated at query time</a:t>
            </a:r>
          </a:p>
        </p:txBody>
      </p:sp>
      <p:pic>
        <p:nvPicPr>
          <p:cNvPr id="6" name="Picture 5"/>
          <p:cNvPicPr>
            <a:picLocks noChangeAspect="1"/>
          </p:cNvPicPr>
          <p:nvPr/>
        </p:nvPicPr>
        <p:blipFill>
          <a:blip r:embed="rId3"/>
          <a:stretch>
            <a:fillRect/>
          </a:stretch>
        </p:blipFill>
        <p:spPr>
          <a:xfrm>
            <a:off x="1219200" y="2667000"/>
            <a:ext cx="6926826" cy="3843585"/>
          </a:xfrm>
          <a:prstGeom prst="rect">
            <a:avLst/>
          </a:prstGeom>
          <a:ln>
            <a:solidFill>
              <a:schemeClr val="tx1"/>
            </a:solidFill>
          </a:ln>
        </p:spPr>
      </p:pic>
      <p:sp>
        <p:nvSpPr>
          <p:cNvPr id="5" name="Right Arrow 4"/>
          <p:cNvSpPr/>
          <p:nvPr/>
        </p:nvSpPr>
        <p:spPr>
          <a:xfrm>
            <a:off x="1295400" y="3276600"/>
            <a:ext cx="609600" cy="381000"/>
          </a:xfrm>
          <a:prstGeom prst="rightArrow">
            <a:avLst>
              <a:gd name="adj1" fmla="val 61215"/>
              <a:gd name="adj2" fmla="val 56728"/>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6401896" y="5399242"/>
            <a:ext cx="457200" cy="228600"/>
          </a:xfrm>
          <a:prstGeom prst="rightArrow">
            <a:avLst>
              <a:gd name="adj1" fmla="val 61215"/>
              <a:gd name="adj2" fmla="val 56728"/>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6106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 Columns and Measures</a:t>
            </a:r>
          </a:p>
        </p:txBody>
      </p:sp>
      <p:sp>
        <p:nvSpPr>
          <p:cNvPr id="3" name="Content Placeholder 2"/>
          <p:cNvSpPr>
            <a:spLocks noGrp="1"/>
          </p:cNvSpPr>
          <p:nvPr>
            <p:ph idx="1"/>
          </p:nvPr>
        </p:nvSpPr>
        <p:spPr>
          <a:xfrm>
            <a:off x="381000" y="1447800"/>
            <a:ext cx="8534400" cy="5181600"/>
          </a:xfrm>
        </p:spPr>
        <p:txBody>
          <a:bodyPr/>
          <a:lstStyle/>
          <a:p>
            <a:r>
              <a:rPr lang="en-US" dirty="0"/>
              <a:t>Each column &amp; measure has formatting properties</a:t>
            </a:r>
          </a:p>
          <a:p>
            <a:pPr lvl="1"/>
            <a:r>
              <a:rPr lang="en-US" dirty="0"/>
              <a:t>Make sure you set formatting for columns and measures</a:t>
            </a:r>
          </a:p>
        </p:txBody>
      </p:sp>
      <p:pic>
        <p:nvPicPr>
          <p:cNvPr id="4" name="Picture 3"/>
          <p:cNvPicPr>
            <a:picLocks noChangeAspect="1"/>
          </p:cNvPicPr>
          <p:nvPr/>
        </p:nvPicPr>
        <p:blipFill rotWithShape="1">
          <a:blip r:embed="rId3"/>
          <a:srcRect t="6325" r="43711" b="60991"/>
          <a:stretch/>
        </p:blipFill>
        <p:spPr>
          <a:xfrm>
            <a:off x="1143000" y="2590800"/>
            <a:ext cx="6705600" cy="2160445"/>
          </a:xfrm>
          <a:prstGeom prst="rect">
            <a:avLst/>
          </a:prstGeom>
          <a:ln>
            <a:solidFill>
              <a:schemeClr val="tx1"/>
            </a:solidFill>
          </a:ln>
        </p:spPr>
      </p:pic>
      <p:sp>
        <p:nvSpPr>
          <p:cNvPr id="5" name="Right Arrow 4"/>
          <p:cNvSpPr/>
          <p:nvPr/>
        </p:nvSpPr>
        <p:spPr>
          <a:xfrm flipH="1">
            <a:off x="7772400" y="3406780"/>
            <a:ext cx="990600" cy="634278"/>
          </a:xfrm>
          <a:prstGeom prst="rightArrow">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6909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Modeling Data using Power BI Desktop</a:t>
            </a:r>
          </a:p>
        </p:txBody>
      </p:sp>
    </p:spTree>
    <p:extLst>
      <p:ext uri="{BB962C8B-B14F-4D97-AF65-F5344CB8AC3E}">
        <p14:creationId xmlns:p14="http://schemas.microsoft.com/office/powerpoint/2010/main" val="1334705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What Is Power BI?</a:t>
            </a:r>
          </a:p>
          <a:p>
            <a:pPr>
              <a:buFont typeface="Wingdings" panose="05000000000000000000" pitchFamily="2" charset="2"/>
              <a:buChar char="ü"/>
            </a:pPr>
            <a:r>
              <a:rPr lang="en-US" dirty="0"/>
              <a:t>Getting Started with Power BI Desktop</a:t>
            </a:r>
          </a:p>
          <a:p>
            <a:pPr>
              <a:buFont typeface="Wingdings" panose="05000000000000000000" pitchFamily="2" charset="2"/>
              <a:buChar char="ü"/>
            </a:pPr>
            <a:r>
              <a:rPr lang="en-US" dirty="0"/>
              <a:t>Creating Queries in Power BI Desktop</a:t>
            </a:r>
          </a:p>
          <a:p>
            <a:pPr>
              <a:buFont typeface="Wingdings" panose="05000000000000000000" pitchFamily="2" charset="2"/>
              <a:buChar char="ü"/>
            </a:pPr>
            <a:r>
              <a:rPr lang="en-US" dirty="0"/>
              <a:t>Modeling Data in Power BI Desktop</a:t>
            </a:r>
          </a:p>
          <a:p>
            <a:pPr>
              <a:buFont typeface="Wingdings" panose="05000000000000000000" pitchFamily="2" charset="2"/>
              <a:buChar char="Ø"/>
            </a:pPr>
            <a:r>
              <a:rPr lang="en-US" dirty="0"/>
              <a:t>Designing Reports in Power BI Desktop</a:t>
            </a:r>
          </a:p>
        </p:txBody>
      </p:sp>
    </p:spTree>
    <p:extLst>
      <p:ext uri="{BB962C8B-B14F-4D97-AF65-F5344CB8AC3E}">
        <p14:creationId xmlns:p14="http://schemas.microsoft.com/office/powerpoint/2010/main" val="3876878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What Is Power BI?</a:t>
            </a:r>
          </a:p>
          <a:p>
            <a:r>
              <a:rPr lang="en-US" dirty="0"/>
              <a:t>Getting Started with Power BI Desktop</a:t>
            </a:r>
          </a:p>
          <a:p>
            <a:r>
              <a:rPr lang="en-US" dirty="0"/>
              <a:t>Creating Queries in Power BI Desktop</a:t>
            </a:r>
          </a:p>
          <a:p>
            <a:r>
              <a:rPr lang="en-US" dirty="0"/>
              <a:t>Modeling Data in Power BI Desktop</a:t>
            </a:r>
          </a:p>
          <a:p>
            <a:r>
              <a:rPr lang="en-US" dirty="0"/>
              <a:t>Designing Reports in Power BI Desktop</a:t>
            </a:r>
          </a:p>
        </p:txBody>
      </p:sp>
    </p:spTree>
    <p:extLst>
      <p:ext uri="{BB962C8B-B14F-4D97-AF65-F5344CB8AC3E}">
        <p14:creationId xmlns:p14="http://schemas.microsoft.com/office/powerpoint/2010/main" val="3578393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Reports</a:t>
            </a:r>
          </a:p>
        </p:txBody>
      </p:sp>
      <p:sp>
        <p:nvSpPr>
          <p:cNvPr id="4" name="Content Placeholder 3"/>
          <p:cNvSpPr>
            <a:spLocks noGrp="1"/>
          </p:cNvSpPr>
          <p:nvPr>
            <p:ph idx="1"/>
          </p:nvPr>
        </p:nvSpPr>
        <p:spPr>
          <a:xfrm>
            <a:off x="381000" y="1410929"/>
            <a:ext cx="8534400" cy="5181600"/>
          </a:xfrm>
        </p:spPr>
        <p:txBody>
          <a:bodyPr>
            <a:normAutofit/>
          </a:bodyPr>
          <a:lstStyle/>
          <a:p>
            <a:r>
              <a:rPr lang="en-US" dirty="0"/>
              <a:t>Report View is used to design reports</a:t>
            </a:r>
          </a:p>
          <a:p>
            <a:pPr lvl="1"/>
            <a:r>
              <a:rPr lang="en-US" dirty="0"/>
              <a:t>You design reports by adding visuals &amp; configuring them</a:t>
            </a:r>
          </a:p>
          <a:p>
            <a:pPr lvl="1"/>
            <a:r>
              <a:rPr lang="en-US" dirty="0"/>
              <a:t>Report design is very similar to experience in browser</a:t>
            </a:r>
          </a:p>
        </p:txBody>
      </p:sp>
      <p:pic>
        <p:nvPicPr>
          <p:cNvPr id="5" name="Picture 4"/>
          <p:cNvPicPr>
            <a:picLocks noChangeAspect="1"/>
          </p:cNvPicPr>
          <p:nvPr/>
        </p:nvPicPr>
        <p:blipFill>
          <a:blip r:embed="rId3"/>
          <a:stretch>
            <a:fillRect/>
          </a:stretch>
        </p:blipFill>
        <p:spPr>
          <a:xfrm>
            <a:off x="1143000" y="2934929"/>
            <a:ext cx="6014844" cy="3657600"/>
          </a:xfrm>
          <a:prstGeom prst="rect">
            <a:avLst/>
          </a:prstGeom>
          <a:ln>
            <a:solidFill>
              <a:schemeClr val="tx1"/>
            </a:solidFill>
          </a:ln>
        </p:spPr>
      </p:pic>
    </p:spTree>
    <p:extLst>
      <p:ext uri="{BB962C8B-B14F-4D97-AF65-F5344CB8AC3E}">
        <p14:creationId xmlns:p14="http://schemas.microsoft.com/office/powerpoint/2010/main" val="1070203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 and Pages</a:t>
            </a:r>
          </a:p>
        </p:txBody>
      </p:sp>
      <p:sp>
        <p:nvSpPr>
          <p:cNvPr id="3" name="Content Placeholder 2"/>
          <p:cNvSpPr>
            <a:spLocks noGrp="1"/>
          </p:cNvSpPr>
          <p:nvPr>
            <p:ph idx="1"/>
          </p:nvPr>
        </p:nvSpPr>
        <p:spPr/>
        <p:txBody>
          <a:bodyPr/>
          <a:lstStyle/>
          <a:p>
            <a:r>
              <a:rPr lang="en-US" dirty="0"/>
              <a:t>Reports contain one or more pages</a:t>
            </a:r>
          </a:p>
          <a:p>
            <a:pPr lvl="1"/>
            <a:r>
              <a:rPr lang="en-US" dirty="0"/>
              <a:t>A report can be designed with a single page</a:t>
            </a:r>
          </a:p>
          <a:p>
            <a:pPr lvl="1"/>
            <a:r>
              <a:rPr lang="en-US" dirty="0"/>
              <a:t>A report can be designed with many pages</a:t>
            </a:r>
          </a:p>
          <a:p>
            <a:pPr lvl="1"/>
            <a:r>
              <a:rPr lang="en-US" dirty="0"/>
              <a:t>Tabbed navigation located at bottom of report view</a:t>
            </a:r>
          </a:p>
          <a:p>
            <a:pPr lvl="1"/>
            <a:r>
              <a:rPr lang="en-US" dirty="0"/>
              <a:t>Each report is associated with exactly one dataset</a:t>
            </a:r>
          </a:p>
        </p:txBody>
      </p:sp>
      <p:pic>
        <p:nvPicPr>
          <p:cNvPr id="5" name="Picture 4"/>
          <p:cNvPicPr>
            <a:picLocks noChangeAspect="1"/>
          </p:cNvPicPr>
          <p:nvPr/>
        </p:nvPicPr>
        <p:blipFill>
          <a:blip r:embed="rId3"/>
          <a:stretch>
            <a:fillRect/>
          </a:stretch>
        </p:blipFill>
        <p:spPr>
          <a:xfrm>
            <a:off x="2362200" y="3810000"/>
            <a:ext cx="4642696" cy="2749061"/>
          </a:xfrm>
          <a:prstGeom prst="rect">
            <a:avLst/>
          </a:prstGeom>
          <a:solidFill>
            <a:schemeClr val="bg1">
              <a:lumMod val="50000"/>
            </a:schemeClr>
          </a:solidFill>
          <a:ln>
            <a:solidFill>
              <a:schemeClr val="bg1">
                <a:lumMod val="50000"/>
              </a:schemeClr>
            </a:solidFill>
          </a:ln>
        </p:spPr>
      </p:pic>
      <p:sp>
        <p:nvSpPr>
          <p:cNvPr id="6" name="Right Arrow 5"/>
          <p:cNvSpPr/>
          <p:nvPr/>
        </p:nvSpPr>
        <p:spPr>
          <a:xfrm>
            <a:off x="1235612" y="6285914"/>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11704" y="6311704"/>
            <a:ext cx="4674896" cy="309489"/>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6478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Authoring</a:t>
            </a:r>
          </a:p>
        </p:txBody>
      </p:sp>
      <p:sp>
        <p:nvSpPr>
          <p:cNvPr id="3" name="Content Placeholder 2"/>
          <p:cNvSpPr>
            <a:spLocks noGrp="1"/>
          </p:cNvSpPr>
          <p:nvPr>
            <p:ph idx="1"/>
          </p:nvPr>
        </p:nvSpPr>
        <p:spPr/>
        <p:txBody>
          <a:bodyPr>
            <a:normAutofit/>
          </a:bodyPr>
          <a:lstStyle/>
          <a:p>
            <a:r>
              <a:rPr lang="en-US" sz="2400" dirty="0"/>
              <a:t>Report initially opens in reading view</a:t>
            </a:r>
          </a:p>
          <a:p>
            <a:pPr lvl="1"/>
            <a:r>
              <a:rPr lang="en-US" sz="2000" dirty="0"/>
              <a:t>Click Edit report to switch to edit mode</a:t>
            </a:r>
          </a:p>
          <a:p>
            <a:pPr lvl="2"/>
            <a:endParaRPr lang="en-US" sz="1600" dirty="0"/>
          </a:p>
          <a:p>
            <a:pPr lvl="2"/>
            <a:endParaRPr lang="en-US" sz="1600" dirty="0"/>
          </a:p>
          <a:p>
            <a:pPr lvl="2"/>
            <a:endParaRPr lang="en-US" sz="1600" dirty="0"/>
          </a:p>
          <a:p>
            <a:pPr lvl="1"/>
            <a:r>
              <a:rPr lang="en-US" sz="2000" dirty="0"/>
              <a:t>Report design tools appear on right side of page</a:t>
            </a:r>
          </a:p>
          <a:p>
            <a:pPr lvl="1"/>
            <a:endParaRPr lang="en-US" sz="2000" dirty="0"/>
          </a:p>
          <a:p>
            <a:pPr lvl="1"/>
            <a:endParaRPr lang="en-US" sz="2000" dirty="0"/>
          </a:p>
        </p:txBody>
      </p:sp>
      <p:pic>
        <p:nvPicPr>
          <p:cNvPr id="6" name="Picture 5"/>
          <p:cNvPicPr>
            <a:picLocks noChangeAspect="1"/>
          </p:cNvPicPr>
          <p:nvPr/>
        </p:nvPicPr>
        <p:blipFill rotWithShape="1">
          <a:blip r:embed="rId3"/>
          <a:srcRect l="-1" r="23490" b="9744"/>
          <a:stretch/>
        </p:blipFill>
        <p:spPr>
          <a:xfrm>
            <a:off x="1159877" y="2401084"/>
            <a:ext cx="3182476" cy="604713"/>
          </a:xfrm>
          <a:prstGeom prst="rect">
            <a:avLst/>
          </a:prstGeom>
        </p:spPr>
      </p:pic>
      <p:sp>
        <p:nvSpPr>
          <p:cNvPr id="7" name="Left Arrow 6"/>
          <p:cNvSpPr/>
          <p:nvPr/>
        </p:nvSpPr>
        <p:spPr>
          <a:xfrm>
            <a:off x="4373295" y="2667000"/>
            <a:ext cx="915447" cy="439792"/>
          </a:xfrm>
          <a:prstGeom prst="lef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1159877" y="3631129"/>
            <a:ext cx="7772400" cy="3010763"/>
          </a:xfrm>
          <a:prstGeom prst="rect">
            <a:avLst/>
          </a:prstGeom>
          <a:ln>
            <a:solidFill>
              <a:schemeClr val="tx1"/>
            </a:solidFill>
          </a:ln>
        </p:spPr>
      </p:pic>
    </p:spTree>
    <p:extLst>
      <p:ext uri="{BB962C8B-B14F-4D97-AF65-F5344CB8AC3E}">
        <p14:creationId xmlns:p14="http://schemas.microsoft.com/office/powerpoint/2010/main" val="593509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Visuals (aka Visualizations)</a:t>
            </a:r>
          </a:p>
        </p:txBody>
      </p:sp>
      <p:sp>
        <p:nvSpPr>
          <p:cNvPr id="3" name="Content Placeholder 2"/>
          <p:cNvSpPr>
            <a:spLocks noGrp="1"/>
          </p:cNvSpPr>
          <p:nvPr>
            <p:ph idx="1"/>
          </p:nvPr>
        </p:nvSpPr>
        <p:spPr/>
        <p:txBody>
          <a:bodyPr>
            <a:normAutofit/>
          </a:bodyPr>
          <a:lstStyle/>
          <a:p>
            <a:r>
              <a:rPr lang="en-US" sz="2400" dirty="0"/>
              <a:t>Reports are designed using visual (aka visualizations)</a:t>
            </a:r>
          </a:p>
          <a:p>
            <a:pPr lvl="1"/>
            <a:r>
              <a:rPr lang="en-US" sz="2000" dirty="0"/>
              <a:t>Each visuals is based on an underlying visualization type</a:t>
            </a:r>
          </a:p>
          <a:p>
            <a:pPr lvl="1"/>
            <a:r>
              <a:rPr lang="en-US" sz="2000" dirty="0"/>
              <a:t>Visualization type can be changed using </a:t>
            </a:r>
            <a:r>
              <a:rPr lang="en-US" sz="2000" b="1" dirty="0"/>
              <a:t>Visualizations</a:t>
            </a:r>
            <a:r>
              <a:rPr lang="en-US" sz="2000" dirty="0"/>
              <a:t> pane</a:t>
            </a:r>
          </a:p>
          <a:p>
            <a:pPr lvl="2"/>
            <a:endParaRPr lang="en-US" sz="1600" dirty="0"/>
          </a:p>
          <a:p>
            <a:pPr lvl="2"/>
            <a:endParaRPr lang="en-US" sz="1600" dirty="0"/>
          </a:p>
          <a:p>
            <a:pPr lvl="1"/>
            <a:endParaRPr lang="en-US" sz="2000" dirty="0"/>
          </a:p>
          <a:p>
            <a:pPr marL="12700" indent="0">
              <a:buNone/>
            </a:pPr>
            <a:endParaRPr lang="en-US" sz="2400" dirty="0"/>
          </a:p>
          <a:p>
            <a:pPr lvl="1"/>
            <a:r>
              <a:rPr lang="en-US" sz="2000" dirty="0"/>
              <a:t>Visuals creating by using fields from tables inside </a:t>
            </a:r>
            <a:r>
              <a:rPr lang="en-US" sz="2000" b="1" dirty="0"/>
              <a:t>Fields</a:t>
            </a:r>
            <a:r>
              <a:rPr lang="en-US" sz="2000" dirty="0"/>
              <a:t> list</a:t>
            </a:r>
          </a:p>
          <a:p>
            <a:endParaRPr lang="en-US" sz="2400" dirty="0"/>
          </a:p>
        </p:txBody>
      </p:sp>
      <p:pic>
        <p:nvPicPr>
          <p:cNvPr id="4" name="Picture 3"/>
          <p:cNvPicPr>
            <a:picLocks noChangeAspect="1"/>
          </p:cNvPicPr>
          <p:nvPr/>
        </p:nvPicPr>
        <p:blipFill>
          <a:blip r:embed="rId3"/>
          <a:stretch>
            <a:fillRect/>
          </a:stretch>
        </p:blipFill>
        <p:spPr>
          <a:xfrm>
            <a:off x="1223010" y="2735831"/>
            <a:ext cx="1398679" cy="1302769"/>
          </a:xfrm>
          <a:prstGeom prst="rect">
            <a:avLst/>
          </a:prstGeom>
        </p:spPr>
      </p:pic>
      <p:pic>
        <p:nvPicPr>
          <p:cNvPr id="5" name="Picture 4"/>
          <p:cNvPicPr>
            <a:picLocks noChangeAspect="1"/>
          </p:cNvPicPr>
          <p:nvPr/>
        </p:nvPicPr>
        <p:blipFill rotWithShape="1">
          <a:blip r:embed="rId4"/>
          <a:srcRect l="1160" t="4260"/>
          <a:stretch/>
        </p:blipFill>
        <p:spPr>
          <a:xfrm>
            <a:off x="1223010" y="4545330"/>
            <a:ext cx="1523676" cy="2084070"/>
          </a:xfrm>
          <a:prstGeom prst="rect">
            <a:avLst/>
          </a:prstGeom>
          <a:ln w="19050">
            <a:solidFill>
              <a:schemeClr val="tx1"/>
            </a:solidFill>
          </a:ln>
        </p:spPr>
      </p:pic>
    </p:spTree>
    <p:extLst>
      <p:ext uri="{BB962C8B-B14F-4D97-AF65-F5344CB8AC3E}">
        <p14:creationId xmlns:p14="http://schemas.microsoft.com/office/powerpoint/2010/main" val="1575059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Visual properties modified using three property panes</a:t>
            </a:r>
          </a:p>
          <a:p>
            <a:pPr lvl="1"/>
            <a:r>
              <a:rPr lang="en-US" sz="2000" dirty="0"/>
              <a:t>Visual properties vary greatly depending on type of visualization</a:t>
            </a:r>
          </a:p>
        </p:txBody>
      </p:sp>
      <p:sp>
        <p:nvSpPr>
          <p:cNvPr id="2" name="Title 1"/>
          <p:cNvSpPr>
            <a:spLocks noGrp="1"/>
          </p:cNvSpPr>
          <p:nvPr>
            <p:ph type="title"/>
          </p:nvPr>
        </p:nvSpPr>
        <p:spPr/>
        <p:txBody>
          <a:bodyPr/>
          <a:lstStyle/>
          <a:p>
            <a:r>
              <a:rPr lang="en-US" dirty="0"/>
              <a:t>Editing Visual Properties</a:t>
            </a:r>
          </a:p>
        </p:txBody>
      </p:sp>
      <p:sp>
        <p:nvSpPr>
          <p:cNvPr id="15" name="Rectangle 14"/>
          <p:cNvSpPr/>
          <p:nvPr/>
        </p:nvSpPr>
        <p:spPr>
          <a:xfrm>
            <a:off x="3516295" y="2438400"/>
            <a:ext cx="1905000"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Format Pane</a:t>
            </a:r>
          </a:p>
        </p:txBody>
      </p:sp>
      <p:sp>
        <p:nvSpPr>
          <p:cNvPr id="13" name="Rectangle 12"/>
          <p:cNvSpPr/>
          <p:nvPr/>
        </p:nvSpPr>
        <p:spPr>
          <a:xfrm>
            <a:off x="1351139" y="2438400"/>
            <a:ext cx="1712717"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Fields Pane</a:t>
            </a:r>
          </a:p>
        </p:txBody>
      </p:sp>
      <p:sp>
        <p:nvSpPr>
          <p:cNvPr id="10" name="Down Arrow 9"/>
          <p:cNvSpPr/>
          <p:nvPr/>
        </p:nvSpPr>
        <p:spPr>
          <a:xfrm>
            <a:off x="1616056"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1544594" y="2786274"/>
            <a:ext cx="1315640" cy="3374577"/>
          </a:xfrm>
          <a:prstGeom prst="rect">
            <a:avLst/>
          </a:prstGeom>
        </p:spPr>
      </p:pic>
      <p:pic>
        <p:nvPicPr>
          <p:cNvPr id="5" name="Picture 4"/>
          <p:cNvPicPr>
            <a:picLocks noChangeAspect="1"/>
          </p:cNvPicPr>
          <p:nvPr/>
        </p:nvPicPr>
        <p:blipFill rotWithShape="1">
          <a:blip r:embed="rId4"/>
          <a:srcRect b="25226"/>
          <a:stretch/>
        </p:blipFill>
        <p:spPr>
          <a:xfrm>
            <a:off x="3781692" y="2786274"/>
            <a:ext cx="1374205" cy="3374577"/>
          </a:xfrm>
          <a:prstGeom prst="rect">
            <a:avLst/>
          </a:prstGeom>
        </p:spPr>
      </p:pic>
      <p:sp>
        <p:nvSpPr>
          <p:cNvPr id="14" name="Rectangle 13"/>
          <p:cNvSpPr/>
          <p:nvPr/>
        </p:nvSpPr>
        <p:spPr>
          <a:xfrm>
            <a:off x="5814438" y="2438400"/>
            <a:ext cx="2110362" cy="4081674"/>
          </a:xfrm>
          <a:prstGeom prst="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600" b="1" dirty="0">
                <a:solidFill>
                  <a:schemeClr val="tx1"/>
                </a:solidFill>
              </a:rPr>
              <a:t>Analytics Pane</a:t>
            </a:r>
          </a:p>
        </p:txBody>
      </p:sp>
      <p:pic>
        <p:nvPicPr>
          <p:cNvPr id="7" name="Picture 6"/>
          <p:cNvPicPr>
            <a:picLocks noChangeAspect="1"/>
          </p:cNvPicPr>
          <p:nvPr/>
        </p:nvPicPr>
        <p:blipFill rotWithShape="1">
          <a:blip r:embed="rId5"/>
          <a:srcRect b="25856"/>
          <a:stretch/>
        </p:blipFill>
        <p:spPr>
          <a:xfrm>
            <a:off x="5971599" y="2786274"/>
            <a:ext cx="1796040" cy="3397832"/>
          </a:xfrm>
          <a:prstGeom prst="rect">
            <a:avLst/>
          </a:prstGeom>
        </p:spPr>
      </p:pic>
      <p:sp>
        <p:nvSpPr>
          <p:cNvPr id="19" name="Down Arrow 18"/>
          <p:cNvSpPr/>
          <p:nvPr/>
        </p:nvSpPr>
        <p:spPr>
          <a:xfrm>
            <a:off x="4174836"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693750" y="2481842"/>
            <a:ext cx="268449" cy="261358"/>
          </a:xfrm>
          <a:prstGeom prst="downArrow">
            <a:avLst>
              <a:gd name="adj1" fmla="val 45621"/>
              <a:gd name="adj2" fmla="val 42654"/>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4380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and Datasets</a:t>
            </a:r>
          </a:p>
        </p:txBody>
      </p:sp>
      <p:sp>
        <p:nvSpPr>
          <p:cNvPr id="3" name="Content Placeholder 2"/>
          <p:cNvSpPr>
            <a:spLocks noGrp="1"/>
          </p:cNvSpPr>
          <p:nvPr>
            <p:ph idx="1"/>
          </p:nvPr>
        </p:nvSpPr>
        <p:spPr/>
        <p:txBody>
          <a:bodyPr/>
          <a:lstStyle/>
          <a:p>
            <a:r>
              <a:rPr lang="en-US" dirty="0"/>
              <a:t>Each report is based on an underlying dataset</a:t>
            </a:r>
          </a:p>
          <a:p>
            <a:pPr lvl="1"/>
            <a:r>
              <a:rPr lang="en-US" b="1" dirty="0"/>
              <a:t>Fields</a:t>
            </a:r>
            <a:r>
              <a:rPr lang="en-US" dirty="0"/>
              <a:t> list in report designer shows tables and fields</a:t>
            </a:r>
          </a:p>
          <a:p>
            <a:pPr lvl="1"/>
            <a:r>
              <a:rPr lang="en-US" dirty="0"/>
              <a:t>Report author sees tables &amp; fields as dataset consumer</a:t>
            </a:r>
          </a:p>
        </p:txBody>
      </p:sp>
      <p:pic>
        <p:nvPicPr>
          <p:cNvPr id="4" name="Picture 3"/>
          <p:cNvPicPr>
            <a:picLocks noChangeAspect="1"/>
          </p:cNvPicPr>
          <p:nvPr/>
        </p:nvPicPr>
        <p:blipFill>
          <a:blip r:embed="rId3"/>
          <a:stretch>
            <a:fillRect/>
          </a:stretch>
        </p:blipFill>
        <p:spPr>
          <a:xfrm>
            <a:off x="1143000" y="2971800"/>
            <a:ext cx="2209800" cy="2685164"/>
          </a:xfrm>
          <a:prstGeom prst="rect">
            <a:avLst/>
          </a:prstGeom>
        </p:spPr>
      </p:pic>
      <p:pic>
        <p:nvPicPr>
          <p:cNvPr id="5" name="Picture 4"/>
          <p:cNvPicPr>
            <a:picLocks noChangeAspect="1"/>
          </p:cNvPicPr>
          <p:nvPr/>
        </p:nvPicPr>
        <p:blipFill>
          <a:blip r:embed="rId4"/>
          <a:stretch>
            <a:fillRect/>
          </a:stretch>
        </p:blipFill>
        <p:spPr>
          <a:xfrm>
            <a:off x="4800600" y="3006969"/>
            <a:ext cx="1388030" cy="3607264"/>
          </a:xfrm>
          <a:prstGeom prst="rect">
            <a:avLst/>
          </a:prstGeom>
        </p:spPr>
      </p:pic>
    </p:spTree>
    <p:extLst>
      <p:ext uri="{BB962C8B-B14F-4D97-AF65-F5344CB8AC3E}">
        <p14:creationId xmlns:p14="http://schemas.microsoft.com/office/powerpoint/2010/main" val="3615513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a:t>Designing a Report in Power BI Desktop</a:t>
            </a:r>
          </a:p>
        </p:txBody>
      </p:sp>
    </p:spTree>
    <p:extLst>
      <p:ext uri="{BB962C8B-B14F-4D97-AF65-F5344CB8AC3E}">
        <p14:creationId xmlns:p14="http://schemas.microsoft.com/office/powerpoint/2010/main" val="2018398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What Is Power BI?</a:t>
            </a:r>
          </a:p>
          <a:p>
            <a:pPr>
              <a:buFont typeface="Wingdings" panose="05000000000000000000" pitchFamily="2" charset="2"/>
              <a:buChar char="ü"/>
            </a:pPr>
            <a:r>
              <a:rPr lang="en-US" dirty="0"/>
              <a:t>Getting Started with Power BI Desktop</a:t>
            </a:r>
          </a:p>
          <a:p>
            <a:pPr>
              <a:buFont typeface="Wingdings" panose="05000000000000000000" pitchFamily="2" charset="2"/>
              <a:buChar char="ü"/>
            </a:pPr>
            <a:r>
              <a:rPr lang="en-US" dirty="0"/>
              <a:t>Creating Queries in Power BI Desktop</a:t>
            </a:r>
          </a:p>
          <a:p>
            <a:pPr>
              <a:buFont typeface="Wingdings" panose="05000000000000000000" pitchFamily="2" charset="2"/>
              <a:buChar char="ü"/>
            </a:pPr>
            <a:r>
              <a:rPr lang="en-US" dirty="0"/>
              <a:t>Modeling Data in Power BI Desktop</a:t>
            </a:r>
          </a:p>
          <a:p>
            <a:pPr>
              <a:buFont typeface="Wingdings" panose="05000000000000000000" pitchFamily="2" charset="2"/>
              <a:buChar char="ü"/>
            </a:pPr>
            <a:r>
              <a:rPr lang="en-US" dirty="0"/>
              <a:t>Designing Reports in Power BI Desktop</a:t>
            </a:r>
          </a:p>
        </p:txBody>
      </p:sp>
    </p:spTree>
    <p:extLst>
      <p:ext uri="{BB962C8B-B14F-4D97-AF65-F5344CB8AC3E}">
        <p14:creationId xmlns:p14="http://schemas.microsoft.com/office/powerpoint/2010/main" val="485581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Power BI?</a:t>
            </a:r>
          </a:p>
        </p:txBody>
      </p:sp>
      <p:sp>
        <p:nvSpPr>
          <p:cNvPr id="4" name="Content Placeholder 3"/>
          <p:cNvSpPr>
            <a:spLocks noGrp="1"/>
          </p:cNvSpPr>
          <p:nvPr>
            <p:ph idx="1"/>
          </p:nvPr>
        </p:nvSpPr>
        <p:spPr/>
        <p:txBody>
          <a:bodyPr>
            <a:normAutofit lnSpcReduction="10000"/>
          </a:bodyPr>
          <a:lstStyle/>
          <a:p>
            <a:r>
              <a:rPr lang="en-US" sz="2400" dirty="0"/>
              <a:t>What is Power BI?</a:t>
            </a:r>
          </a:p>
          <a:p>
            <a:pPr lvl="1"/>
            <a:r>
              <a:rPr lang="en-US" sz="2000" dirty="0"/>
              <a:t>Cloud-based subscription service</a:t>
            </a:r>
          </a:p>
          <a:p>
            <a:pPr lvl="1"/>
            <a:r>
              <a:rPr lang="en-US" sz="2000" dirty="0"/>
              <a:t>Environment which promotes self-service BI </a:t>
            </a:r>
            <a:r>
              <a:rPr lang="en-US" sz="2000" i="1" dirty="0"/>
              <a:t>to the end user</a:t>
            </a:r>
          </a:p>
          <a:p>
            <a:pPr lvl="1"/>
            <a:r>
              <a:rPr lang="en-US" sz="2000" dirty="0"/>
              <a:t>BI Platform to assists with data import, analysis and visualization</a:t>
            </a:r>
          </a:p>
          <a:p>
            <a:pPr lvl="1"/>
            <a:endParaRPr lang="en-US" sz="2400" dirty="0"/>
          </a:p>
          <a:p>
            <a:r>
              <a:rPr lang="en-US" sz="2400" dirty="0"/>
              <a:t>Power BI benefits from being a cloud-based service</a:t>
            </a:r>
          </a:p>
          <a:p>
            <a:pPr lvl="1"/>
            <a:r>
              <a:rPr lang="en-US" sz="2000" dirty="0"/>
              <a:t>It takes only 5 seconds to subscribe to the Power BI service</a:t>
            </a:r>
          </a:p>
          <a:p>
            <a:pPr lvl="1"/>
            <a:r>
              <a:rPr lang="en-US" sz="2000" dirty="0"/>
              <a:t>New users can create something significant in 5 minutes or less</a:t>
            </a:r>
          </a:p>
          <a:p>
            <a:pPr lvl="1"/>
            <a:endParaRPr lang="en-US" sz="2000" dirty="0"/>
          </a:p>
          <a:p>
            <a:r>
              <a:rPr lang="en-US" sz="2400" dirty="0"/>
              <a:t>Power BI adoption numbers </a:t>
            </a:r>
            <a:r>
              <a:rPr lang="en-US" sz="1800" i="1" dirty="0">
                <a:solidFill>
                  <a:schemeClr val="tx1">
                    <a:lumMod val="50000"/>
                    <a:lumOff val="50000"/>
                  </a:schemeClr>
                </a:solidFill>
              </a:rPr>
              <a:t>(as of Q1 2016)</a:t>
            </a:r>
            <a:endParaRPr lang="en-US" sz="2400" i="1" dirty="0">
              <a:solidFill>
                <a:schemeClr val="tx1">
                  <a:lumMod val="50000"/>
                  <a:lumOff val="50000"/>
                </a:schemeClr>
              </a:solidFill>
            </a:endParaRPr>
          </a:p>
          <a:p>
            <a:pPr lvl="1"/>
            <a:r>
              <a:rPr lang="en-US" sz="2000" dirty="0"/>
              <a:t>5 million subscribers</a:t>
            </a:r>
          </a:p>
          <a:p>
            <a:pPr lvl="1"/>
            <a:r>
              <a:rPr lang="en-US" sz="2000" dirty="0"/>
              <a:t>200,000 organizations</a:t>
            </a:r>
          </a:p>
          <a:p>
            <a:pPr lvl="1"/>
            <a:r>
              <a:rPr lang="en-US" sz="2000" dirty="0"/>
              <a:t>40 different languages</a:t>
            </a:r>
          </a:p>
        </p:txBody>
      </p:sp>
    </p:spTree>
    <p:extLst>
      <p:ext uri="{BB962C8B-B14F-4D97-AF65-F5344CB8AC3E}">
        <p14:creationId xmlns:p14="http://schemas.microsoft.com/office/powerpoint/2010/main" val="165285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Power BI Service</a:t>
            </a:r>
          </a:p>
        </p:txBody>
      </p:sp>
      <p:sp>
        <p:nvSpPr>
          <p:cNvPr id="4" name="Content Placeholder 3"/>
          <p:cNvSpPr>
            <a:spLocks noGrp="1"/>
          </p:cNvSpPr>
          <p:nvPr>
            <p:ph idx="1"/>
          </p:nvPr>
        </p:nvSpPr>
        <p:spPr/>
        <p:txBody>
          <a:bodyPr>
            <a:normAutofit/>
          </a:bodyPr>
          <a:lstStyle/>
          <a:p>
            <a:r>
              <a:rPr lang="en-US" sz="2400" dirty="0"/>
              <a:t>The Power BI Service</a:t>
            </a:r>
          </a:p>
          <a:p>
            <a:pPr lvl="1"/>
            <a:r>
              <a:rPr lang="en-US" sz="2000" dirty="0"/>
              <a:t>Provides cloud-based foundation for Power BI platform</a:t>
            </a:r>
          </a:p>
          <a:p>
            <a:pPr lvl="1"/>
            <a:r>
              <a:rPr lang="en-US" sz="2000" dirty="0"/>
              <a:t>Accessible through browser at </a:t>
            </a:r>
            <a:r>
              <a:rPr lang="en-US" sz="2000" dirty="0">
                <a:hlinkClick r:id="rId3"/>
              </a:rPr>
              <a:t>https://app.powerbi.com</a:t>
            </a:r>
            <a:endParaRPr lang="en-US" sz="2000" dirty="0"/>
          </a:p>
        </p:txBody>
      </p:sp>
      <p:pic>
        <p:nvPicPr>
          <p:cNvPr id="5" name="Picture 4"/>
          <p:cNvPicPr>
            <a:picLocks noChangeAspect="1"/>
          </p:cNvPicPr>
          <p:nvPr/>
        </p:nvPicPr>
        <p:blipFill>
          <a:blip r:embed="rId4"/>
          <a:stretch>
            <a:fillRect/>
          </a:stretch>
        </p:blipFill>
        <p:spPr>
          <a:xfrm>
            <a:off x="1066800" y="2819400"/>
            <a:ext cx="6778600" cy="3810000"/>
          </a:xfrm>
          <a:prstGeom prst="rect">
            <a:avLst/>
          </a:prstGeom>
          <a:ln w="19050">
            <a:solidFill>
              <a:schemeClr val="tx1"/>
            </a:solidFill>
          </a:ln>
        </p:spPr>
      </p:pic>
    </p:spTree>
    <p:extLst>
      <p:ext uri="{BB962C8B-B14F-4D97-AF65-F5344CB8AC3E}">
        <p14:creationId xmlns:p14="http://schemas.microsoft.com/office/powerpoint/2010/main" val="1670318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What Is Power BI?</a:t>
            </a:r>
          </a:p>
          <a:p>
            <a:pPr>
              <a:buFont typeface="Wingdings" panose="05000000000000000000" pitchFamily="2" charset="2"/>
              <a:buChar char="Ø"/>
            </a:pPr>
            <a:r>
              <a:rPr lang="en-US" dirty="0"/>
              <a:t>Getting Started with Power BI Desktop</a:t>
            </a:r>
          </a:p>
          <a:p>
            <a:r>
              <a:rPr lang="en-US" dirty="0"/>
              <a:t>Creating Queries in Power BI Desktop</a:t>
            </a:r>
          </a:p>
          <a:p>
            <a:r>
              <a:rPr lang="en-US" dirty="0"/>
              <a:t>Modeling Data in Power BI Desktop</a:t>
            </a:r>
          </a:p>
          <a:p>
            <a:r>
              <a:rPr lang="en-US" dirty="0"/>
              <a:t>Designing Reports in Power BI Desktop</a:t>
            </a:r>
          </a:p>
        </p:txBody>
      </p:sp>
    </p:spTree>
    <p:extLst>
      <p:ext uri="{BB962C8B-B14F-4D97-AF65-F5344CB8AC3E}">
        <p14:creationId xmlns:p14="http://schemas.microsoft.com/office/powerpoint/2010/main" val="1577676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Lifecycle for a Custom BI Solution</a:t>
            </a:r>
          </a:p>
        </p:txBody>
      </p:sp>
      <p:sp>
        <p:nvSpPr>
          <p:cNvPr id="3" name="Content Placeholder 2"/>
          <p:cNvSpPr>
            <a:spLocks noGrp="1"/>
          </p:cNvSpPr>
          <p:nvPr>
            <p:ph idx="1"/>
          </p:nvPr>
        </p:nvSpPr>
        <p:spPr/>
        <p:txBody>
          <a:bodyPr/>
          <a:lstStyle/>
          <a:p>
            <a:r>
              <a:rPr lang="en-US" dirty="0"/>
              <a:t>Lifecycle of a typical BI project includes...</a:t>
            </a:r>
          </a:p>
          <a:p>
            <a:pPr lvl="1"/>
            <a:r>
              <a:rPr lang="en-US" dirty="0"/>
              <a:t>Discover where the data lives</a:t>
            </a:r>
          </a:p>
          <a:p>
            <a:pPr lvl="1"/>
            <a:r>
              <a:rPr lang="en-US" dirty="0"/>
              <a:t>Extract, transform and load (ETL) data</a:t>
            </a:r>
          </a:p>
          <a:p>
            <a:pPr lvl="1"/>
            <a:r>
              <a:rPr lang="en-US" dirty="0"/>
              <a:t>Model data to create dataset for analytics and reporting</a:t>
            </a:r>
          </a:p>
          <a:p>
            <a:pPr lvl="1"/>
            <a:r>
              <a:rPr lang="en-US" dirty="0"/>
              <a:t>Design and implement reports on top of dataset</a:t>
            </a:r>
          </a:p>
          <a:p>
            <a:pPr lvl="1"/>
            <a:r>
              <a:rPr lang="en-US" dirty="0"/>
              <a:t>Consolidate reports into one or more dashboards</a:t>
            </a:r>
          </a:p>
          <a:p>
            <a:pPr lvl="1"/>
            <a:r>
              <a:rPr lang="en-US" dirty="0"/>
              <a:t>Package project artifacts for deployment</a:t>
            </a:r>
          </a:p>
          <a:p>
            <a:pPr lvl="1"/>
            <a:r>
              <a:rPr lang="en-US" dirty="0"/>
              <a:t>Deploy to production environment</a:t>
            </a:r>
          </a:p>
        </p:txBody>
      </p:sp>
      <p:sp>
        <p:nvSpPr>
          <p:cNvPr id="10" name="Rectangle 9"/>
          <p:cNvSpPr/>
          <p:nvPr/>
        </p:nvSpPr>
        <p:spPr>
          <a:xfrm>
            <a:off x="1143000" y="5181600"/>
            <a:ext cx="7315200" cy="1371600"/>
          </a:xfrm>
          <a:prstGeom prst="rect">
            <a:avLst/>
          </a:prstGeom>
          <a:solidFill>
            <a:schemeClr val="accent4">
              <a:lumMod val="20000"/>
              <a:lumOff val="80000"/>
            </a:schemeClr>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2"/>
                </a:solidFill>
              </a:rPr>
              <a:t>Typical BI Project Lifecycle</a:t>
            </a:r>
          </a:p>
        </p:txBody>
      </p:sp>
      <p:sp>
        <p:nvSpPr>
          <p:cNvPr id="4" name="Rectangle 3"/>
          <p:cNvSpPr/>
          <p:nvPr/>
        </p:nvSpPr>
        <p:spPr>
          <a:xfrm>
            <a:off x="1276709" y="5562600"/>
            <a:ext cx="1069675" cy="838200"/>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Data Discovery</a:t>
            </a:r>
          </a:p>
        </p:txBody>
      </p:sp>
      <p:sp>
        <p:nvSpPr>
          <p:cNvPr id="5" name="Rectangle 4"/>
          <p:cNvSpPr/>
          <p:nvPr/>
        </p:nvSpPr>
        <p:spPr>
          <a:xfrm>
            <a:off x="2426611" y="5562600"/>
            <a:ext cx="1069675" cy="838200"/>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ETL</a:t>
            </a:r>
          </a:p>
        </p:txBody>
      </p:sp>
      <p:sp>
        <p:nvSpPr>
          <p:cNvPr id="6" name="Rectangle 5"/>
          <p:cNvSpPr/>
          <p:nvPr/>
        </p:nvSpPr>
        <p:spPr>
          <a:xfrm>
            <a:off x="3576512" y="5562600"/>
            <a:ext cx="1069675" cy="838200"/>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Data Modeling</a:t>
            </a:r>
          </a:p>
        </p:txBody>
      </p:sp>
      <p:sp>
        <p:nvSpPr>
          <p:cNvPr id="7" name="Rectangle 6"/>
          <p:cNvSpPr/>
          <p:nvPr/>
        </p:nvSpPr>
        <p:spPr>
          <a:xfrm>
            <a:off x="4726413" y="5562600"/>
            <a:ext cx="1069675" cy="838200"/>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Design Reports</a:t>
            </a:r>
          </a:p>
        </p:txBody>
      </p:sp>
      <p:sp>
        <p:nvSpPr>
          <p:cNvPr id="8" name="Rectangle 7"/>
          <p:cNvSpPr/>
          <p:nvPr/>
        </p:nvSpPr>
        <p:spPr>
          <a:xfrm>
            <a:off x="5876314" y="5562600"/>
            <a:ext cx="1149901" cy="838200"/>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Design Dashboards</a:t>
            </a:r>
          </a:p>
        </p:txBody>
      </p:sp>
      <p:sp>
        <p:nvSpPr>
          <p:cNvPr id="9" name="Rectangle 8"/>
          <p:cNvSpPr/>
          <p:nvPr/>
        </p:nvSpPr>
        <p:spPr>
          <a:xfrm>
            <a:off x="7101623" y="5554824"/>
            <a:ext cx="1243735" cy="838200"/>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Deploy Dashboards</a:t>
            </a:r>
          </a:p>
        </p:txBody>
      </p:sp>
      <p:sp>
        <p:nvSpPr>
          <p:cNvPr id="12" name="Right Arrow 11"/>
          <p:cNvSpPr/>
          <p:nvPr/>
        </p:nvSpPr>
        <p:spPr>
          <a:xfrm>
            <a:off x="2281528" y="5829300"/>
            <a:ext cx="381000" cy="304800"/>
          </a:xfrm>
          <a:prstGeom prs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3372641" y="5829300"/>
            <a:ext cx="381000" cy="304800"/>
          </a:xfrm>
          <a:prstGeom prs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4557684" y="5829300"/>
            <a:ext cx="381000" cy="304800"/>
          </a:xfrm>
          <a:prstGeom prs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669312" y="5829300"/>
            <a:ext cx="381000" cy="304800"/>
          </a:xfrm>
          <a:prstGeom prs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6920336" y="5829300"/>
            <a:ext cx="381000" cy="304800"/>
          </a:xfrm>
          <a:prstGeom prst="rightArrow">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7811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focuses on first four phases</a:t>
            </a:r>
          </a:p>
          <a:p>
            <a:pPr lvl="1"/>
            <a:r>
              <a:rPr lang="en-US" dirty="0"/>
              <a:t>Query features for Data Discovery</a:t>
            </a:r>
          </a:p>
          <a:p>
            <a:pPr lvl="1"/>
            <a:r>
              <a:rPr lang="en-US" dirty="0"/>
              <a:t>Query features for ETL</a:t>
            </a:r>
          </a:p>
          <a:p>
            <a:pPr lvl="1"/>
            <a:r>
              <a:rPr lang="en-US" dirty="0"/>
              <a:t>Design features and DAX language for data modeling</a:t>
            </a:r>
          </a:p>
          <a:p>
            <a:pPr lvl="1"/>
            <a:r>
              <a:rPr lang="en-US" dirty="0"/>
              <a:t>Report design using a visual report designer</a:t>
            </a:r>
          </a:p>
          <a:p>
            <a:pPr lvl="1"/>
            <a:r>
              <a:rPr lang="en-US" dirty="0"/>
              <a:t>No support for designing dashboards</a:t>
            </a:r>
          </a:p>
          <a:p>
            <a:pPr lvl="1"/>
            <a:r>
              <a:rPr lang="en-US" dirty="0"/>
              <a:t>No support for packaging an entire solution</a:t>
            </a:r>
          </a:p>
        </p:txBody>
      </p:sp>
      <p:grpSp>
        <p:nvGrpSpPr>
          <p:cNvPr id="11" name="Group 10"/>
          <p:cNvGrpSpPr/>
          <p:nvPr/>
        </p:nvGrpSpPr>
        <p:grpSpPr>
          <a:xfrm>
            <a:off x="762000" y="4800600"/>
            <a:ext cx="7505700" cy="1371600"/>
            <a:chOff x="408495" y="3810000"/>
            <a:chExt cx="8202105" cy="1371600"/>
          </a:xfrm>
        </p:grpSpPr>
        <p:sp>
          <p:nvSpPr>
            <p:cNvPr id="4" name="Rectangle 3"/>
            <p:cNvSpPr/>
            <p:nvPr/>
          </p:nvSpPr>
          <p:spPr>
            <a:xfrm>
              <a:off x="408495" y="3810000"/>
              <a:ext cx="5555887" cy="1371600"/>
            </a:xfrm>
            <a:prstGeom prst="rect">
              <a:avLst/>
            </a:prstGeom>
            <a:solidFill>
              <a:schemeClr val="accent4">
                <a:lumMod val="20000"/>
                <a:lumOff val="80000"/>
              </a:schemeClr>
            </a:solidFill>
            <a:ln w="6350">
              <a:solidFill>
                <a:schemeClr val="tx2">
                  <a:lumMod val="90000"/>
                  <a:lumOff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rPr>
                <a:t>Assistance from Power BI Desktop</a:t>
              </a:r>
            </a:p>
          </p:txBody>
        </p:sp>
        <p:sp>
          <p:nvSpPr>
            <p:cNvPr id="5" name="Rectangle 4"/>
            <p:cNvSpPr/>
            <p:nvPr/>
          </p:nvSpPr>
          <p:spPr>
            <a:xfrm>
              <a:off x="658305"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Discovery</a:t>
              </a:r>
            </a:p>
          </p:txBody>
        </p:sp>
        <p:sp>
          <p:nvSpPr>
            <p:cNvPr id="6" name="Rectangle 5"/>
            <p:cNvSpPr/>
            <p:nvPr/>
          </p:nvSpPr>
          <p:spPr>
            <a:xfrm>
              <a:off x="19812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ELT</a:t>
              </a:r>
              <a:endParaRPr lang="en-US" sz="1200" b="1" dirty="0"/>
            </a:p>
          </p:txBody>
        </p:sp>
        <p:sp>
          <p:nvSpPr>
            <p:cNvPr id="7" name="Rectangle 6"/>
            <p:cNvSpPr/>
            <p:nvPr/>
          </p:nvSpPr>
          <p:spPr>
            <a:xfrm>
              <a:off x="3318164"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Modeling</a:t>
              </a:r>
            </a:p>
          </p:txBody>
        </p:sp>
        <p:sp>
          <p:nvSpPr>
            <p:cNvPr id="8" name="Rectangle 7"/>
            <p:cNvSpPr/>
            <p:nvPr/>
          </p:nvSpPr>
          <p:spPr>
            <a:xfrm>
              <a:off x="4655128"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Reports</a:t>
              </a:r>
            </a:p>
          </p:txBody>
        </p:sp>
        <p:sp>
          <p:nvSpPr>
            <p:cNvPr id="9" name="Rectangle 8"/>
            <p:cNvSpPr/>
            <p:nvPr/>
          </p:nvSpPr>
          <p:spPr>
            <a:xfrm>
              <a:off x="6054436"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Dashboards</a:t>
              </a:r>
            </a:p>
          </p:txBody>
        </p:sp>
        <p:sp>
          <p:nvSpPr>
            <p:cNvPr id="10" name="Rectangle 9"/>
            <p:cNvSpPr/>
            <p:nvPr/>
          </p:nvSpPr>
          <p:spPr>
            <a:xfrm>
              <a:off x="73914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Deploy Dashboards</a:t>
              </a:r>
            </a:p>
          </p:txBody>
        </p:sp>
      </p:grpSp>
    </p:spTree>
    <p:extLst>
      <p:ext uri="{BB962C8B-B14F-4D97-AF65-F5344CB8AC3E}">
        <p14:creationId xmlns:p14="http://schemas.microsoft.com/office/powerpoint/2010/main" val="4232486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Installing Power BI Desktop</a:t>
            </a:r>
            <a:endParaRPr lang="en-US" dirty="0"/>
          </a:p>
        </p:txBody>
      </p:sp>
      <p:sp>
        <p:nvSpPr>
          <p:cNvPr id="8" name="Content Placeholder 7"/>
          <p:cNvSpPr>
            <a:spLocks noGrp="1"/>
          </p:cNvSpPr>
          <p:nvPr>
            <p:ph idx="1"/>
          </p:nvPr>
        </p:nvSpPr>
        <p:spPr/>
        <p:txBody>
          <a:bodyPr>
            <a:normAutofit/>
          </a:bodyPr>
          <a:lstStyle/>
          <a:p>
            <a:r>
              <a:rPr lang="en-US" sz="2400" dirty="0"/>
              <a:t>Power BI Desktop quick &amp; easy to install over the Internet</a:t>
            </a:r>
          </a:p>
          <a:p>
            <a:pPr lvl="1"/>
            <a:r>
              <a:rPr lang="en-US" sz="2000" dirty="0"/>
              <a:t>Select Power BI Desktop option from Power BI Download menu</a:t>
            </a:r>
          </a:p>
          <a:p>
            <a:pPr lvl="1"/>
            <a:r>
              <a:rPr lang="en-US" sz="2000" dirty="0"/>
              <a:t>Power BI Desktop downloads &amp; installs in less than a minute</a:t>
            </a:r>
          </a:p>
          <a:p>
            <a:pPr lvl="1"/>
            <a:endParaRPr lang="en-US" sz="2000" dirty="0"/>
          </a:p>
        </p:txBody>
      </p:sp>
      <p:pic>
        <p:nvPicPr>
          <p:cNvPr id="9" name="Content Placeholder 4"/>
          <p:cNvPicPr>
            <a:picLocks/>
          </p:cNvPicPr>
          <p:nvPr/>
        </p:nvPicPr>
        <p:blipFill>
          <a:blip r:embed="rId3"/>
          <a:stretch>
            <a:fillRect/>
          </a:stretch>
        </p:blipFill>
        <p:spPr>
          <a:xfrm>
            <a:off x="3685712" y="3080702"/>
            <a:ext cx="4410075" cy="3334323"/>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1111654" y="3080702"/>
            <a:ext cx="1843405" cy="1497965"/>
          </a:xfrm>
          <a:prstGeom prst="rect">
            <a:avLst/>
          </a:prstGeom>
          <a:noFill/>
          <a:ln>
            <a:solidFill>
              <a:schemeClr val="bg1">
                <a:lumMod val="50000"/>
              </a:schemeClr>
            </a:solidFill>
          </a:ln>
        </p:spPr>
      </p:pic>
    </p:spTree>
    <p:extLst>
      <p:ext uri="{BB962C8B-B14F-4D97-AF65-F5344CB8AC3E}">
        <p14:creationId xmlns:p14="http://schemas.microsoft.com/office/powerpoint/2010/main" val="402299330"/>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A5547237-B119-45CA-BEFC-A2DA2BDB03E7}">
  <ds:schemaRefs>
    <ds:schemaRef ds:uri="http://schemas.openxmlformats.org/package/2006/metadata/core-properties"/>
    <ds:schemaRef ds:uri="http://purl.org/dc/dcmitype/"/>
    <ds:schemaRef ds:uri="http://purl.org/dc/elements/1.1/"/>
    <ds:schemaRef ds:uri="http://purl.org/dc/terms/"/>
    <ds:schemaRef ds:uri="http://www.w3.org/XML/1998/namespace"/>
    <ds:schemaRef ds:uri="http://schemas.microsoft.com/office/2006/documentManagement/type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7913</TotalTime>
  <Words>6905</Words>
  <Application>Microsoft Office PowerPoint</Application>
  <PresentationFormat>On-screen Show (4:3)</PresentationFormat>
  <Paragraphs>350</Paragraphs>
  <Slides>37</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 Black</vt:lpstr>
      <vt:lpstr>Calibri</vt:lpstr>
      <vt:lpstr>Lucida Console</vt:lpstr>
      <vt:lpstr>Wingdings</vt:lpstr>
      <vt:lpstr>CPT_Wave15</vt:lpstr>
      <vt:lpstr>Getting Started with Power BI Desktop</vt:lpstr>
      <vt:lpstr>Student Background</vt:lpstr>
      <vt:lpstr>Agenda</vt:lpstr>
      <vt:lpstr>What is Power BI?</vt:lpstr>
      <vt:lpstr>The Power BI Service</vt:lpstr>
      <vt:lpstr>Agenda</vt:lpstr>
      <vt:lpstr>Project Lifecycle for a Custom BI Solution</vt:lpstr>
      <vt:lpstr>Working with Power BI Desktop</vt:lpstr>
      <vt:lpstr>Installing Power BI Desktop</vt:lpstr>
      <vt:lpstr>Working with Power BI Desktop</vt:lpstr>
      <vt:lpstr>Projects and PBIX Files</vt:lpstr>
      <vt:lpstr>Getting Around in Power BI Desktop</vt:lpstr>
      <vt:lpstr>Data View</vt:lpstr>
      <vt:lpstr>Relationship View</vt:lpstr>
      <vt:lpstr>Report View</vt:lpstr>
      <vt:lpstr>Getting Up and Running  with Power BI Desktop</vt:lpstr>
      <vt:lpstr>Agenda</vt:lpstr>
      <vt:lpstr>Creating Queries</vt:lpstr>
      <vt:lpstr>Query Editor Window</vt:lpstr>
      <vt:lpstr>Queries Are Defined as Sequence of Steps</vt:lpstr>
      <vt:lpstr>Designing Queries to Import Data</vt:lpstr>
      <vt:lpstr>Agenda</vt:lpstr>
      <vt:lpstr>The Project's Data Model</vt:lpstr>
      <vt:lpstr>Data Analysis eXpression Language (DAX)</vt:lpstr>
      <vt:lpstr>Creating Calculated Columns</vt:lpstr>
      <vt:lpstr>Creating Measures</vt:lpstr>
      <vt:lpstr>Formatting Columns and Measures</vt:lpstr>
      <vt:lpstr>Modeling Data using Power BI Desktop</vt:lpstr>
      <vt:lpstr>Agenda</vt:lpstr>
      <vt:lpstr>Designing Reports</vt:lpstr>
      <vt:lpstr>Reports and Pages</vt:lpstr>
      <vt:lpstr>Report Authoring</vt:lpstr>
      <vt:lpstr>Visuals (aka Visualizations)</vt:lpstr>
      <vt:lpstr>Editing Visual Properties</vt:lpstr>
      <vt:lpstr>Report and Datasets</vt:lpstr>
      <vt:lpstr>Designing a Report in Power BI Desktop</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Power BI Desktop</dc:title>
  <dc:creator>Ted Pattison</dc:creator>
  <cp:lastModifiedBy>Ted Pattison</cp:lastModifiedBy>
  <cp:revision>320</cp:revision>
  <dcterms:created xsi:type="dcterms:W3CDTF">2012-04-13T19:17:02Z</dcterms:created>
  <dcterms:modified xsi:type="dcterms:W3CDTF">2017-12-17T20:32:42Z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