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4"/>
  </p:notesMasterIdLst>
  <p:handoutMasterIdLst>
    <p:handoutMasterId r:id="rId55"/>
  </p:handoutMasterIdLst>
  <p:sldIdLst>
    <p:sldId id="279" r:id="rId6"/>
    <p:sldId id="278" r:id="rId7"/>
    <p:sldId id="425" r:id="rId8"/>
    <p:sldId id="429" r:id="rId9"/>
    <p:sldId id="430" r:id="rId10"/>
    <p:sldId id="426" r:id="rId11"/>
    <p:sldId id="459" r:id="rId12"/>
    <p:sldId id="352" r:id="rId13"/>
    <p:sldId id="411" r:id="rId14"/>
    <p:sldId id="413" r:id="rId15"/>
    <p:sldId id="362" r:id="rId16"/>
    <p:sldId id="403" r:id="rId17"/>
    <p:sldId id="442" r:id="rId18"/>
    <p:sldId id="443" r:id="rId19"/>
    <p:sldId id="474" r:id="rId20"/>
    <p:sldId id="445" r:id="rId21"/>
    <p:sldId id="440" r:id="rId22"/>
    <p:sldId id="444" r:id="rId23"/>
    <p:sldId id="417" r:id="rId24"/>
    <p:sldId id="476" r:id="rId25"/>
    <p:sldId id="460" r:id="rId26"/>
    <p:sldId id="465" r:id="rId27"/>
    <p:sldId id="466" r:id="rId28"/>
    <p:sldId id="467" r:id="rId29"/>
    <p:sldId id="468" r:id="rId30"/>
    <p:sldId id="469" r:id="rId31"/>
    <p:sldId id="470" r:id="rId32"/>
    <p:sldId id="471" r:id="rId33"/>
    <p:sldId id="472" r:id="rId34"/>
    <p:sldId id="475" r:id="rId35"/>
    <p:sldId id="473" r:id="rId36"/>
    <p:sldId id="462" r:id="rId37"/>
    <p:sldId id="450" r:id="rId38"/>
    <p:sldId id="446" r:id="rId39"/>
    <p:sldId id="447" r:id="rId40"/>
    <p:sldId id="448" r:id="rId41"/>
    <p:sldId id="449" r:id="rId42"/>
    <p:sldId id="463" r:id="rId43"/>
    <p:sldId id="433" r:id="rId44"/>
    <p:sldId id="424" r:id="rId45"/>
    <p:sldId id="439" r:id="rId46"/>
    <p:sldId id="477" r:id="rId47"/>
    <p:sldId id="478" r:id="rId48"/>
    <p:sldId id="479" r:id="rId49"/>
    <p:sldId id="480" r:id="rId50"/>
    <p:sldId id="481" r:id="rId51"/>
    <p:sldId id="482" r:id="rId52"/>
    <p:sldId id="464" r:id="rId5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F002D"/>
    <a:srgbClr val="FFFFCC"/>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61615" autoAdjust="0"/>
  </p:normalViewPr>
  <p:slideViewPr>
    <p:cSldViewPr>
      <p:cViewPr varScale="1">
        <p:scale>
          <a:sx n="53" d="100"/>
          <a:sy n="53" d="100"/>
        </p:scale>
        <p:origin x="2587" y="5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4" d="100"/>
          <a:sy n="64" d="100"/>
        </p:scale>
        <p:origin x="792"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the core concepts of creating and executing queries in Power BI Desktop. Students will learn how to leverage the query features of Power BI Desktop to import data from a variety of sources including databases, Excel spreadsheets, web pages and SharePoint lists. Students will also discover how to design queries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clean up, transform and reshape data during the import process by learning about all the different</a:t>
            </a:r>
            <a:r>
              <a:rPr lang="en-US" sz="1200" kern="1200" baseline="0" dirty="0">
                <a:solidFill>
                  <a:schemeClr val="tx1"/>
                </a:solidFill>
                <a:effectLst/>
                <a:latin typeface="+mn-lt"/>
                <a:ea typeface="+mn-ea"/>
                <a:cs typeface="+mn-cs"/>
              </a:rPr>
              <a:t> type of query operations available in the Power BI Desktop query builder</a:t>
            </a:r>
            <a:r>
              <a:rPr lang="en-US" sz="1200" kern="1200" dirty="0">
                <a:solidFill>
                  <a:schemeClr val="tx1"/>
                </a:solidFill>
                <a:effectLst/>
                <a:latin typeface="+mn-lt"/>
                <a:ea typeface="+mn-ea"/>
                <a:cs typeface="+mn-cs"/>
              </a:rPr>
              <a:t>. The module also examines the use</a:t>
            </a:r>
            <a:r>
              <a:rPr lang="en-US" sz="1200" kern="1200" baseline="0" dirty="0">
                <a:solidFill>
                  <a:schemeClr val="tx1"/>
                </a:solidFill>
                <a:effectLst/>
                <a:latin typeface="+mn-lt"/>
                <a:ea typeface="+mn-ea"/>
                <a:cs typeface="+mn-cs"/>
              </a:rPr>
              <a:t> of query parameters and </a:t>
            </a:r>
            <a:r>
              <a:rPr lang="en-US" sz="1200" kern="1200" dirty="0">
                <a:solidFill>
                  <a:schemeClr val="tx1"/>
                </a:solidFill>
                <a:effectLst/>
                <a:latin typeface="+mn-lt"/>
                <a:ea typeface="+mn-ea"/>
                <a:cs typeface="+mn-cs"/>
              </a:rPr>
              <a:t>powerful transform operations such as merging columns and appending rows from multiple data sources. The module concludes by explaining to students </a:t>
            </a:r>
            <a:r>
              <a:rPr lang="en-US" sz="1200" kern="1200" baseline="0" dirty="0">
                <a:solidFill>
                  <a:schemeClr val="tx1"/>
                </a:solidFill>
                <a:effectLst/>
                <a:latin typeface="+mn-lt"/>
                <a:ea typeface="+mn-ea"/>
                <a:cs typeface="+mn-cs"/>
              </a:rPr>
              <a:t>how to design queries to convert an OLTP database design into an OLAP data model that is better suited for data analysis and reporting in a Power BI Desktop project.</a:t>
            </a:r>
            <a:endParaRPr lang="en-US" baseline="0"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2400" dirty="0"/>
              <a:t>Behind the scenes,</a:t>
            </a:r>
            <a:r>
              <a:rPr lang="en-US" sz="2400" baseline="0" dirty="0"/>
              <a:t> </a:t>
            </a:r>
            <a:r>
              <a:rPr lang="en-US" sz="2400" dirty="0"/>
              <a:t>Power BI Desktop saves and executes each query you create</a:t>
            </a:r>
            <a:r>
              <a:rPr lang="en-US" sz="2400" baseline="0" dirty="0"/>
              <a:t> </a:t>
            </a:r>
            <a:r>
              <a:rPr lang="en-US" sz="2400" dirty="0"/>
              <a:t>using a batch of code written in a functional programming language known as M. Microsoft originally</a:t>
            </a:r>
            <a:r>
              <a:rPr lang="en-US" sz="2400" baseline="0" dirty="0"/>
              <a:t> created the M programming language and an associated query execution engine for the Power Query add-in that was created for Microsoft Excel 2013 and Microsoft Excel 2010. Now that Microsoft has discontinued its use of “Power Query” as a technology brand name, they continue to use the M programming language to support the authoring and the execution of queries in Microsoft self-service BI products such as Microsoft Excel 2016 and Power BI Desktop. It’s important to note that the Power BI platform can also execute M code to run a query from within the Microsoft cloud when you have configured a dataset for manual refreshing or automated scheduled refreshing.</a:t>
            </a:r>
            <a:endParaRPr lang="en-US" sz="2400" dirty="0"/>
          </a:p>
          <a:p>
            <a:endParaRPr lang="en-US" sz="2400" dirty="0"/>
          </a:p>
          <a:p>
            <a:r>
              <a:rPr lang="en-US" sz="2400" dirty="0"/>
              <a:t>The user interface experience of </a:t>
            </a:r>
            <a:r>
              <a:rPr lang="en-US" sz="2400" baseline="0" dirty="0"/>
              <a:t>Power BI Desktop goes to great lengths to hide M code from you while you are designing and debugging your queries in the Query Editor window. Some people using Power BI Desktop will like that all the M code is hidden out of sight by default. Other more technical users might like the fact that they can view the underling M code for a query and even make direct edits to the M code when it’s the best way to solve a problem.</a:t>
            </a:r>
          </a:p>
          <a:p>
            <a:endParaRPr lang="en-US" sz="2400" baseline="0" dirty="0"/>
          </a:p>
          <a:p>
            <a:r>
              <a:rPr lang="en-US" sz="2400" baseline="0" dirty="0"/>
              <a:t>The step formula bar displays one line of M code at a time. The step formula bar also allows you to make direct changes to the M code for whatever query step is currently selected. However, you can also </a:t>
            </a:r>
            <a:r>
              <a:rPr lang="en-US" sz="2000" dirty="0"/>
              <a:t>view and modify the batch of M code for an entire query code using the Advanced Editor dialog. The Advanced Editor dialog can be opened using the </a:t>
            </a:r>
            <a:r>
              <a:rPr lang="en-US" sz="2000" b="1" dirty="0"/>
              <a:t>Advanced</a:t>
            </a:r>
            <a:r>
              <a:rPr lang="en-US" sz="2000" b="1" baseline="0" dirty="0"/>
              <a:t> Editor</a:t>
            </a:r>
            <a:r>
              <a:rPr lang="en-US" sz="2000" baseline="0" dirty="0"/>
              <a:t> button in the </a:t>
            </a:r>
            <a:r>
              <a:rPr lang="en-US" sz="2000" b="1" baseline="0" dirty="0"/>
              <a:t>View</a:t>
            </a:r>
            <a:r>
              <a:rPr lang="en-US" sz="2000" baseline="0" dirty="0"/>
              <a:t> tab of the ribbon.</a:t>
            </a:r>
            <a:endParaRPr lang="en-US" sz="2000" dirty="0"/>
          </a:p>
          <a:p>
            <a:endParaRPr lang="en-US" dirty="0"/>
          </a:p>
        </p:txBody>
      </p:sp>
    </p:spTree>
    <p:extLst>
      <p:ext uri="{BB962C8B-B14F-4D97-AF65-F5344CB8AC3E}">
        <p14:creationId xmlns:p14="http://schemas.microsoft.com/office/powerpoint/2010/main" val="2814980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with Power</a:t>
            </a:r>
            <a:r>
              <a:rPr lang="en-US" baseline="0" dirty="0"/>
              <a:t> BI Desktop, you will create and save queries within the scope of the current project. Each query must have at least one data source to use as its input. You can create a query from an external data source such as a CSV file, an Excel workbook, a SQL Server database, an Azure SQL database, a SharePoint list or an Online Service.</a:t>
            </a:r>
          </a:p>
          <a:p>
            <a:endParaRPr lang="en-US" baseline="0" dirty="0"/>
          </a:p>
          <a:p>
            <a:r>
              <a:rPr lang="en-US" baseline="0" dirty="0"/>
              <a:t>Remember that the main purpose of creating queries in Power BI desktop is to import external data to create a base set of tables in your project’s data model. Because of this, a new query is always configured to load its output into a new table generated in the data model for the current project. However, you don’t always want every query to generate an output table in the project’s data model. There are some scenarios in which you will create a query whose sole purpose is to be used as a input for another query. In cases such as these, you can disable a query’s </a:t>
            </a:r>
            <a:r>
              <a:rPr lang="en-US" b="1" baseline="0" dirty="0"/>
              <a:t>Enable Load</a:t>
            </a:r>
            <a:r>
              <a:rPr lang="en-US" baseline="0" dirty="0"/>
              <a:t> property so it does not generate a table in the data model of the current project. While a query with its </a:t>
            </a:r>
            <a:r>
              <a:rPr lang="en-US" b="1" baseline="0" dirty="0"/>
              <a:t>Enable Load</a:t>
            </a:r>
            <a:r>
              <a:rPr lang="en-US" baseline="0" dirty="0"/>
              <a:t> property disabled will not generate an output table, the query can still be used as input to other queries in cases where you want to merge columns or append rows from two different queries to combine content from multiple data sources.</a:t>
            </a:r>
            <a:endParaRPr lang="en-US" dirty="0"/>
          </a:p>
        </p:txBody>
      </p:sp>
    </p:spTree>
    <p:extLst>
      <p:ext uri="{BB962C8B-B14F-4D97-AF65-F5344CB8AC3E}">
        <p14:creationId xmlns:p14="http://schemas.microsoft.com/office/powerpoint/2010/main" val="2329253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with Power BI Desktop</a:t>
            </a:r>
            <a:r>
              <a:rPr lang="en-US" baseline="0" dirty="0"/>
              <a:t>, you create and save queries within the scope of a PBIX project file. Each query must have at least one data source to use as its input. Most queries you create will be based on an external data source. However, you can also create a query which uses the output of another query as it’s data source. This is done by executing the </a:t>
            </a:r>
            <a:r>
              <a:rPr lang="en-US" b="1" baseline="0" dirty="0"/>
              <a:t>Reference</a:t>
            </a:r>
            <a:r>
              <a:rPr lang="en-US" baseline="0" dirty="0"/>
              <a:t> command on a query which creates a new query whose data source is the query on which you ran the </a:t>
            </a:r>
            <a:r>
              <a:rPr lang="en-US" b="1" baseline="0" dirty="0"/>
              <a:t>Reference</a:t>
            </a:r>
            <a:r>
              <a:rPr lang="en-US" baseline="0" dirty="0"/>
              <a:t> command.</a:t>
            </a:r>
          </a:p>
          <a:p>
            <a:endParaRPr lang="en-US" baseline="0" dirty="0"/>
          </a:p>
          <a:p>
            <a:r>
              <a:rPr lang="en-US" baseline="0" dirty="0"/>
              <a:t>By using the </a:t>
            </a:r>
            <a:r>
              <a:rPr lang="en-US" b="1" baseline="0" dirty="0"/>
              <a:t>Reference</a:t>
            </a:r>
            <a:r>
              <a:rPr lang="en-US" baseline="0" dirty="0"/>
              <a:t> command to create a query whose input is based on another query, you can take advantage of a design technique known as query composition. The key concept is that you can create reusable logic in one query and then share that logic across several other queries. That helps to reduce the redundant logic you need to maintain across the queries in the Power BI desktop project.</a:t>
            </a:r>
          </a:p>
        </p:txBody>
      </p:sp>
    </p:spTree>
    <p:extLst>
      <p:ext uri="{BB962C8B-B14F-4D97-AF65-F5344CB8AC3E}">
        <p14:creationId xmlns:p14="http://schemas.microsoft.com/office/powerpoint/2010/main" val="907856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Desktop provides rich support for importing data from a wide array of file formats. You can import data from an </a:t>
            </a:r>
            <a:r>
              <a:rPr lang="en-US" b="1" dirty="0"/>
              <a:t>Excel workbook</a:t>
            </a:r>
            <a:r>
              <a:rPr lang="en-US" dirty="0"/>
              <a:t> which contains worksheets with named ranges and tables. You can also import data from</a:t>
            </a:r>
            <a:r>
              <a:rPr lang="en-US" baseline="0" dirty="0"/>
              <a:t> </a:t>
            </a:r>
            <a:r>
              <a:rPr lang="en-US" dirty="0"/>
              <a:t>a data model that has been created inside an Excel workbook.</a:t>
            </a:r>
          </a:p>
          <a:p>
            <a:endParaRPr lang="en-US" dirty="0"/>
          </a:p>
          <a:p>
            <a:r>
              <a:rPr lang="en-US" baseline="0" dirty="0"/>
              <a:t>It’s become an industry norm to download and make data available using text-based </a:t>
            </a:r>
            <a:r>
              <a:rPr lang="en-US" b="1" baseline="0" dirty="0"/>
              <a:t>CSV files</a:t>
            </a:r>
            <a:r>
              <a:rPr lang="en-US" baseline="0" dirty="0"/>
              <a:t>. If you have already completed the lab for the previous module on Power BI Desktop, then you have already worked through the steps of creating queries to import data from CSV files. You have to admit that the steps are pretty straightforward and easy to accomplish.</a:t>
            </a:r>
          </a:p>
          <a:p>
            <a:endParaRPr lang="en-US" baseline="0" dirty="0"/>
          </a:p>
          <a:p>
            <a:pPr algn="l"/>
            <a:r>
              <a:rPr lang="en-US" baseline="0" dirty="0"/>
              <a:t>Power BI Desktop also supports other types of semi-structured data in common text file formats such as XML and JSON. You can create queries using the data source type of </a:t>
            </a:r>
            <a:r>
              <a:rPr lang="en-US" b="1" baseline="0" dirty="0"/>
              <a:t>Text</a:t>
            </a:r>
            <a:r>
              <a:rPr lang="en-US" baseline="0" dirty="0"/>
              <a:t> which allows you to leverage the data cleanup tools of the Query Editor window. This approach makes it possible to scrape data from non-structured text files when dealing with business documents such as invoices and expense receipts.</a:t>
            </a:r>
          </a:p>
          <a:p>
            <a:endParaRPr lang="en-US" baseline="0" dirty="0"/>
          </a:p>
          <a:p>
            <a:r>
              <a:rPr lang="en-US" baseline="0" dirty="0"/>
              <a:t>You can also use Power BI desktop to import data associated from the set of files in a folder in the local file system or a folder in a SharePoint site. This makes it possible to analyze the files and their metadata inside a specific folder in terms of the number and/or size of files by categories such as file extension, content type or date last modified.</a:t>
            </a:r>
            <a:endParaRPr lang="en-US" dirty="0"/>
          </a:p>
        </p:txBody>
      </p:sp>
    </p:spTree>
    <p:extLst>
      <p:ext uri="{BB962C8B-B14F-4D97-AF65-F5344CB8AC3E}">
        <p14:creationId xmlns:p14="http://schemas.microsoft.com/office/powerpoint/2010/main" val="696845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Desktop supports connecting to all the industry most-popular database</a:t>
            </a:r>
            <a:r>
              <a:rPr lang="en-US" baseline="0" dirty="0"/>
              <a:t> systems. What’s especially helpful when importing data from a database is that Power BI Desktop can read database metadata to ensure that table columns are imported with the correct data types and that table relationships defined in the database can be maintained after the data has been imported into the data model for a Power BI Desktop project.</a:t>
            </a:r>
          </a:p>
          <a:p>
            <a:endParaRPr lang="en-US" baseline="0" dirty="0"/>
          </a:p>
          <a:p>
            <a:r>
              <a:rPr lang="en-US" baseline="0" dirty="0"/>
              <a:t>From the list shown in the slide above, you can see that Power BI Desktop has native support to import data from </a:t>
            </a:r>
            <a:r>
              <a:rPr lang="en-US" dirty="0"/>
              <a:t>Access databases as well as many</a:t>
            </a:r>
            <a:r>
              <a:rPr lang="en-US" baseline="0" dirty="0"/>
              <a:t> popular database management systems for running OLTP-style databases including </a:t>
            </a:r>
            <a:r>
              <a:rPr lang="en-US" dirty="0"/>
              <a:t>SQL Server databases, Oracle databases, DB2 databases, MySQL databases, PostgreSQL databases, Sybase databases and Teradata databases.</a:t>
            </a:r>
          </a:p>
          <a:p>
            <a:endParaRPr lang="en-US" dirty="0"/>
          </a:p>
          <a:p>
            <a:r>
              <a:rPr lang="en-US" dirty="0"/>
              <a:t>In addition to supporting OLTP-style databases, Power BI desktop also supports connecting to OLAP-style</a:t>
            </a:r>
            <a:r>
              <a:rPr lang="en-US" baseline="0" dirty="0"/>
              <a:t> databases in </a:t>
            </a:r>
            <a:r>
              <a:rPr lang="en-US" dirty="0"/>
              <a:t>SQL Server Analysis Services (SSAS). This includes both Tabular databases as</a:t>
            </a:r>
            <a:r>
              <a:rPr lang="en-US" baseline="0" dirty="0"/>
              <a:t> well as class m</a:t>
            </a:r>
            <a:r>
              <a:rPr lang="en-US" dirty="0"/>
              <a:t>ultidimensional databases which are based on multidimensional cubes and key performances indicators (KPIs).</a:t>
            </a:r>
          </a:p>
          <a:p>
            <a:endParaRPr lang="en-US" dirty="0"/>
          </a:p>
        </p:txBody>
      </p:sp>
    </p:spTree>
    <p:extLst>
      <p:ext uri="{BB962C8B-B14F-4D97-AF65-F5344CB8AC3E}">
        <p14:creationId xmlns:p14="http://schemas.microsoft.com/office/powerpoint/2010/main" val="3152548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2400" dirty="0"/>
              <a:t>Over the last decade, the software industry</a:t>
            </a:r>
            <a:r>
              <a:rPr lang="en-US" sz="2400" baseline="0" dirty="0"/>
              <a:t> has witnessed the rise in popularity of Online Services based on the </a:t>
            </a:r>
            <a:r>
              <a:rPr lang="en-US" sz="2400" dirty="0"/>
              <a:t>Software-as-a-Service (SaaS) application</a:t>
            </a:r>
            <a:r>
              <a:rPr lang="en-US" sz="2400" baseline="0" dirty="0"/>
              <a:t> model. The success of commercial online services such as Salesforce, Dynamics CRM Online, QuickBooks, GitHub and Google Analytics has created pockets of essential business-related data in vendor-specific clouds. The ability to freely import, analyze and report on this cloud-based data provides businesses and organizations with </a:t>
            </a:r>
            <a:r>
              <a:rPr lang="en-US" sz="2000" baseline="0" dirty="0"/>
              <a:t>a new opportunities to monitor and evaluate their business processes. </a:t>
            </a:r>
          </a:p>
          <a:p>
            <a:endParaRPr lang="en-US" sz="2000" baseline="0" dirty="0"/>
          </a:p>
          <a:p>
            <a:r>
              <a:rPr lang="en-US" sz="2000" baseline="0" dirty="0"/>
              <a:t>Consider a simple example. Image you work for a large company that uses Google Analytics to track website usage on its public website. If you don’t like the way that the Google Analytics web portal reports on the data they have recorded about your company’s website, you have another option. You can use Power BI Desktop to analyze the exact same data and present your visualizations and insights in a different way. You can start by importing the Google Analytics data from the cloud into a set of base tables and then layering on your own calculated columns and measures to enrich the data model. After that, you leverage the Power BI platform and it’s ability to create interactive reports and mobile-friendly dashboards. Once you have deployed this type of custom solution, you can then configure the Power BI service to synchronize the imported dataset with its cloud-based data source in the Google Analytics service several times over the course of a standard business day.</a:t>
            </a:r>
            <a:endParaRPr lang="en-US" sz="2000" dirty="0"/>
          </a:p>
          <a:p>
            <a:endParaRPr lang="en-US" sz="2000" dirty="0"/>
          </a:p>
          <a:p>
            <a:r>
              <a:rPr lang="en-US" sz="2000" dirty="0"/>
              <a:t>The list of Online Services shown in the slide above is</a:t>
            </a:r>
            <a:r>
              <a:rPr lang="en-US" sz="2000" baseline="0" dirty="0"/>
              <a:t> a testament </a:t>
            </a:r>
            <a:r>
              <a:rPr lang="en-US" sz="2000" dirty="0"/>
              <a:t>to Microsoft’s</a:t>
            </a:r>
            <a:r>
              <a:rPr lang="en-US" sz="2000" baseline="0" dirty="0"/>
              <a:t> ongoing investment to integrate Power BI Desktop and the Power BI platform with a growing number of Online Services. You can import data from Microsoft services including SharePoint Online, Exchange Online and Active Directory. </a:t>
            </a:r>
            <a:r>
              <a:rPr lang="en-US" sz="2000" dirty="0"/>
              <a:t>Microsoft has</a:t>
            </a:r>
            <a:r>
              <a:rPr lang="en-US" sz="2000" baseline="0" dirty="0"/>
              <a:t> continued to invest in relationships with </a:t>
            </a:r>
            <a:r>
              <a:rPr lang="en-US" sz="2000" dirty="0"/>
              <a:t>3</a:t>
            </a:r>
            <a:r>
              <a:rPr lang="en-US" sz="2000" baseline="30000" dirty="0"/>
              <a:t>rd</a:t>
            </a:r>
            <a:r>
              <a:rPr lang="en-US" sz="2000" dirty="0"/>
              <a:t> vendors which is helping to expand the list of services which you can use as a data source</a:t>
            </a:r>
            <a:r>
              <a:rPr lang="en-US" sz="2000" baseline="0" dirty="0"/>
              <a:t> when building a custom solution for the Power BI platform.</a:t>
            </a:r>
            <a:endParaRPr lang="en-US" sz="2000" dirty="0"/>
          </a:p>
          <a:p>
            <a:endParaRPr lang="en-US" dirty="0"/>
          </a:p>
        </p:txBody>
      </p:sp>
    </p:spTree>
    <p:extLst>
      <p:ext uri="{BB962C8B-B14F-4D97-AF65-F5344CB8AC3E}">
        <p14:creationId xmlns:p14="http://schemas.microsoft.com/office/powerpoint/2010/main" val="3013925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There is a wealth</a:t>
            </a:r>
            <a:r>
              <a:rPr lang="en-US" sz="2400" baseline="0" dirty="0"/>
              <a:t> of data that has been published </a:t>
            </a:r>
            <a:r>
              <a:rPr lang="en-US" sz="2400" dirty="0"/>
              <a:t>by public websites </a:t>
            </a:r>
            <a:r>
              <a:rPr lang="en-US" sz="2400" baseline="0" dirty="0"/>
              <a:t>on the Internet </a:t>
            </a:r>
            <a:r>
              <a:rPr lang="en-US" sz="2400" dirty="0"/>
              <a:t>using HTML tables. Power BI Desktop makes it straightforward and relatively painless to extract</a:t>
            </a:r>
            <a:r>
              <a:rPr lang="en-US" sz="2400" baseline="0" dirty="0"/>
              <a:t> data from tables in HTML pages and to clean up this data to condition it for insightful data analysis.</a:t>
            </a:r>
          </a:p>
          <a:p>
            <a:endParaRPr lang="en-US" sz="2400" baseline="0" dirty="0"/>
          </a:p>
          <a:p>
            <a:r>
              <a:rPr lang="en-US" sz="2400" baseline="0" dirty="0"/>
              <a:t>The National Football League (NFL) in the United States has 32 teams each of which hosts a public website with its roster of active players in an HTML table. For example, the HTML page with a table with the roster of active players on the New York Giants is accessible through the URL of </a:t>
            </a:r>
            <a:r>
              <a:rPr lang="en-US" sz="2400" b="1" baseline="0" dirty="0"/>
              <a:t>http://www.giants.com/team/roster.html</a:t>
            </a:r>
            <a:r>
              <a:rPr lang="en-US" sz="2400" baseline="0" dirty="0"/>
              <a:t>. Between this URL and the 31 URLs for the other teams, Power BI Desktop can extract and analyze data about every active player in the NFL.</a:t>
            </a:r>
          </a:p>
          <a:p>
            <a:endParaRPr lang="en-US" sz="2400" baseline="0" dirty="0"/>
          </a:p>
          <a:p>
            <a:r>
              <a:rPr lang="en-US" sz="2400" baseline="0" dirty="0"/>
              <a:t>Working with NFL active player data extracted from public websites provides a great way to learn about cleaning up data. The slide above shows the raw query input. When importing data into Power BI desktop, your query output can be designed to rename columns, to convert column values into numeric data types and to add extra categorization aspects to the data using lookup tables and merge queries.</a:t>
            </a:r>
          </a:p>
        </p:txBody>
      </p:sp>
    </p:spTree>
    <p:extLst>
      <p:ext uri="{BB962C8B-B14F-4D97-AF65-F5344CB8AC3E}">
        <p14:creationId xmlns:p14="http://schemas.microsoft.com/office/powerpoint/2010/main" val="3385197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clear that Microsoft is investing heavily in Microsoft Azure and Azure-based services to give its</a:t>
            </a:r>
            <a:r>
              <a:rPr lang="en-US" baseline="0" dirty="0"/>
              <a:t> customers a cloud-based platform for building software solutions. Microsoft Azure provides several different ways to store data in the cloud including semi-structured data stored using tables, queues and blobs.  Microsoft Azure also offers a cloud-based version of a SQL Server database. In fact, you will connect to an Azure SQL Server database as a data source in your next lab. That means you will get hands-on experience extracting data from the Microsoft Azure cloud in order to import customer and sales data for analysis and reporting.</a:t>
            </a:r>
          </a:p>
          <a:p>
            <a:endParaRPr lang="en-US" baseline="0" dirty="0"/>
          </a:p>
          <a:p>
            <a:r>
              <a:rPr lang="en-US" baseline="0" dirty="0"/>
              <a:t>Microsoft Azure HDInsight provides the means to capture large amounts of streaming data in a design process that the industry has gotten to know as “big data”. If your company is already using HDInsight, you can use Power BI Desktop to connect directly to its data or you can use an big data adapter such as Azure HDInsight Spark which provides an abstracted query layer on top of the data structures stored in an HDInsight dataset.</a:t>
            </a:r>
          </a:p>
          <a:p>
            <a:endParaRPr lang="en-US" baseline="0" dirty="0"/>
          </a:p>
          <a:p>
            <a:r>
              <a:rPr lang="en-US" baseline="0" dirty="0"/>
              <a:t>Microsoft Azure also provides the ability to design and populate a SQL Data Warehouse in the cloud. For companies that are taking this direction to build a cloud-based data warehouse, Power BI Desktop will be at the top of the list in in terms of effective data analytics and reporting tools to build on top of a SQL Data Warehouse.</a:t>
            </a:r>
          </a:p>
          <a:p>
            <a:endParaRPr lang="en-US" dirty="0"/>
          </a:p>
        </p:txBody>
      </p:sp>
    </p:spTree>
    <p:extLst>
      <p:ext uri="{BB962C8B-B14F-4D97-AF65-F5344CB8AC3E}">
        <p14:creationId xmlns:p14="http://schemas.microsoft.com/office/powerpoint/2010/main" val="2435216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connecting to a</a:t>
            </a:r>
            <a:r>
              <a:rPr lang="en-US" baseline="0" dirty="0"/>
              <a:t> SQL Server database or a Azure SQL Server database, you will be prompted with the </a:t>
            </a:r>
            <a:r>
              <a:rPr lang="en-US" b="1" baseline="0" dirty="0"/>
              <a:t>Navigator</a:t>
            </a:r>
            <a:r>
              <a:rPr lang="en-US" baseline="0" dirty="0"/>
              <a:t> dialog which allows you to select which base tables you would like to import into your project. In your upcoming lab, you will extract data from an Azure SQL database named </a:t>
            </a:r>
            <a:r>
              <a:rPr lang="en-US" b="1" baseline="0" dirty="0" err="1"/>
              <a:t>WingtipSalesDB</a:t>
            </a:r>
            <a:r>
              <a:rPr lang="en-US" baseline="0" dirty="0"/>
              <a:t>. When you go through this lab, you will use the Navigator dialog to select the four tables from the database which includes </a:t>
            </a:r>
            <a:r>
              <a:rPr lang="en-US" b="1" baseline="0" dirty="0"/>
              <a:t>Customers</a:t>
            </a:r>
            <a:r>
              <a:rPr lang="en-US" baseline="0" dirty="0"/>
              <a:t>, </a:t>
            </a:r>
            <a:r>
              <a:rPr lang="en-US" b="1" baseline="0" dirty="0"/>
              <a:t>Invoices</a:t>
            </a:r>
            <a:r>
              <a:rPr lang="en-US" baseline="0" dirty="0"/>
              <a:t>, </a:t>
            </a:r>
            <a:r>
              <a:rPr lang="en-US" b="1" baseline="0" dirty="0" err="1"/>
              <a:t>InvoiceDetails</a:t>
            </a:r>
            <a:r>
              <a:rPr lang="en-US" baseline="0" dirty="0"/>
              <a:t> and </a:t>
            </a:r>
            <a:r>
              <a:rPr lang="en-US" b="1" baseline="0" dirty="0"/>
              <a:t>Products</a:t>
            </a:r>
            <a:r>
              <a:rPr lang="en-US" baseline="0" dirty="0"/>
              <a:t>. When you click the </a:t>
            </a:r>
            <a:r>
              <a:rPr lang="en-US" b="1" baseline="0" dirty="0"/>
              <a:t>Edit</a:t>
            </a:r>
            <a:r>
              <a:rPr lang="en-US" baseline="0" dirty="0"/>
              <a:t> button to dismiss the Navigator dialog, you will see that Power BI Desktop has actually created 4 new queries. There will be an separate query created for each table you selected in the Navigator dialog.</a:t>
            </a:r>
          </a:p>
          <a:p>
            <a:endParaRPr lang="en-US" baseline="0" dirty="0"/>
          </a:p>
          <a:p>
            <a:r>
              <a:rPr lang="en-US" baseline="0" dirty="0"/>
              <a:t>When Power BI Desktop inspects the schema of the tables in a SQL database, it has the ability to read metadata to determine which tables are connected through relationships. Power BI desktop can then use this knowledge to properly recreate the table relationships when importing sets of related tables into the data model for a specific project. The best part is that all this happens automatically behind the scenes and doesn’t require your attention.</a:t>
            </a:r>
          </a:p>
          <a:p>
            <a:endParaRPr lang="en-US" baseline="0" dirty="0"/>
          </a:p>
          <a:p>
            <a:endParaRPr lang="en-US" dirty="0"/>
          </a:p>
        </p:txBody>
      </p:sp>
    </p:spTree>
    <p:extLst>
      <p:ext uri="{BB962C8B-B14F-4D97-AF65-F5344CB8AC3E}">
        <p14:creationId xmlns:p14="http://schemas.microsoft.com/office/powerpoint/2010/main" val="2840041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5235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screenshots in this slide shows the four different tabs available in the ribbon of the Query Editor window which include the </a:t>
            </a:r>
            <a:r>
              <a:rPr lang="en-US" b="1" baseline="0" dirty="0"/>
              <a:t>Home</a:t>
            </a:r>
            <a:r>
              <a:rPr lang="en-US" baseline="0" dirty="0"/>
              <a:t> tab, the </a:t>
            </a:r>
            <a:r>
              <a:rPr lang="en-US" b="1" baseline="0" dirty="0"/>
              <a:t>Transform</a:t>
            </a:r>
            <a:r>
              <a:rPr lang="en-US" baseline="0" dirty="0"/>
              <a:t> tab the </a:t>
            </a:r>
            <a:r>
              <a:rPr lang="en-US" b="1" baseline="0" dirty="0"/>
              <a:t>Add Column</a:t>
            </a:r>
            <a:r>
              <a:rPr lang="en-US" baseline="0" dirty="0"/>
              <a:t> tab and the </a:t>
            </a:r>
            <a:r>
              <a:rPr lang="en-US" b="1" baseline="0" dirty="0"/>
              <a:t>View</a:t>
            </a:r>
            <a:r>
              <a:rPr lang="en-US" baseline="0" dirty="0"/>
              <a:t> tab. Note that the button and other controls in these ribbon tabs are context-sensitive. That means which column or columns are currently selected will determine which ribbon commands are currently available. For example, some commands in the ribbon will be disabled when you do not have anything selected on which to run those commands.</a:t>
            </a:r>
            <a:endParaRPr lang="en-US" dirty="0"/>
          </a:p>
        </p:txBody>
      </p:sp>
    </p:spTree>
    <p:extLst>
      <p:ext uri="{BB962C8B-B14F-4D97-AF65-F5344CB8AC3E}">
        <p14:creationId xmlns:p14="http://schemas.microsoft.com/office/powerpoint/2010/main" val="3454951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above lists some</a:t>
            </a:r>
            <a:r>
              <a:rPr lang="en-US" baseline="0" dirty="0"/>
              <a:t> of the more command operations that can be added as applied steps to a query when working within the Query Editor window. For example, you might want to rename a column so the column name in the query output is different than the name of the underlying column in the database from where you are importing it. You also might want to </a:t>
            </a:r>
            <a:r>
              <a:rPr lang="en-US" dirty="0"/>
              <a:t>convert a column data</a:t>
            </a:r>
            <a:r>
              <a:rPr lang="en-US" baseline="0" dirty="0"/>
              <a:t> </a:t>
            </a:r>
            <a:r>
              <a:rPr lang="en-US" dirty="0"/>
              <a:t>type, format</a:t>
            </a:r>
            <a:r>
              <a:rPr lang="en-US" baseline="0" dirty="0"/>
              <a:t> column values or reorder columns as they appear in the </a:t>
            </a:r>
            <a:r>
              <a:rPr lang="en-US" dirty="0"/>
              <a:t>query output.</a:t>
            </a:r>
          </a:p>
          <a:p>
            <a:endParaRPr lang="en-US" dirty="0"/>
          </a:p>
          <a:p>
            <a:r>
              <a:rPr lang="en-US" dirty="0"/>
              <a:t>Some of the common operation listed in the slide above can</a:t>
            </a:r>
            <a:r>
              <a:rPr lang="en-US" baseline="0" dirty="0"/>
              <a:t> be more complicated. For example, e</a:t>
            </a:r>
            <a:r>
              <a:rPr lang="en-US" dirty="0"/>
              <a:t>xpanding related column allows you</a:t>
            </a:r>
            <a:r>
              <a:rPr lang="en-US" baseline="0" dirty="0"/>
              <a:t>r query to perform a logical join between two or more underlying tables. </a:t>
            </a:r>
            <a:r>
              <a:rPr lang="en-US" dirty="0"/>
              <a:t>Merging columns allows you to combine</a:t>
            </a:r>
            <a:r>
              <a:rPr lang="en-US" baseline="0" dirty="0"/>
              <a:t> the values from two columns into a single column and s</a:t>
            </a:r>
            <a:r>
              <a:rPr lang="en-US" dirty="0"/>
              <a:t>plitting columns make it possible to separate values from a single</a:t>
            </a:r>
            <a:r>
              <a:rPr lang="en-US" baseline="0" dirty="0"/>
              <a:t> column into two or more columns.</a:t>
            </a:r>
            <a:endParaRPr lang="en-US" dirty="0"/>
          </a:p>
          <a:p>
            <a:endParaRPr lang="en-US" dirty="0"/>
          </a:p>
        </p:txBody>
      </p:sp>
    </p:spTree>
    <p:extLst>
      <p:ext uri="{BB962C8B-B14F-4D97-AF65-F5344CB8AC3E}">
        <p14:creationId xmlns:p14="http://schemas.microsoft.com/office/powerpoint/2010/main" val="1921346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operation for replacing</a:t>
            </a:r>
            <a:r>
              <a:rPr lang="en-US" baseline="0" dirty="0"/>
              <a:t> values is often used to clean up data. Let’s look at an example. Imagine you have a database with a </a:t>
            </a:r>
            <a:r>
              <a:rPr lang="en-US" b="1" baseline="0" dirty="0"/>
              <a:t>Customers</a:t>
            </a:r>
            <a:r>
              <a:rPr lang="en-US" baseline="0" dirty="0"/>
              <a:t> table contains a </a:t>
            </a:r>
            <a:r>
              <a:rPr lang="en-US" b="1" baseline="0" dirty="0"/>
              <a:t>Gender</a:t>
            </a:r>
            <a:r>
              <a:rPr lang="en-US" baseline="0" dirty="0"/>
              <a:t> column and each row contains a value or either “</a:t>
            </a:r>
            <a:r>
              <a:rPr lang="en-US" b="1" baseline="0" dirty="0"/>
              <a:t>M</a:t>
            </a:r>
            <a:r>
              <a:rPr lang="en-US" b="0" baseline="0" dirty="0"/>
              <a:t>”</a:t>
            </a:r>
            <a:r>
              <a:rPr lang="en-US" baseline="0" dirty="0"/>
              <a:t> or “</a:t>
            </a:r>
            <a:r>
              <a:rPr lang="en-US" b="1" baseline="0" dirty="0"/>
              <a:t>F</a:t>
            </a:r>
            <a:r>
              <a:rPr lang="en-US" b="0" baseline="0" dirty="0"/>
              <a:t>”</a:t>
            </a:r>
            <a:r>
              <a:rPr lang="en-US" baseline="0" dirty="0"/>
              <a:t>. When you create reports on the Customers table, you want to show what percentage of customers are men as compared to women. </a:t>
            </a:r>
          </a:p>
          <a:p>
            <a:endParaRPr lang="en-US" baseline="0" dirty="0"/>
          </a:p>
          <a:p>
            <a:r>
              <a:rPr lang="en-US" baseline="0" dirty="0"/>
              <a:t>While you can display the underlying </a:t>
            </a:r>
            <a:r>
              <a:rPr lang="en-US" b="1" baseline="0" dirty="0"/>
              <a:t>Gender</a:t>
            </a:r>
            <a:r>
              <a:rPr lang="en-US" baseline="0" dirty="0"/>
              <a:t> values of “M” and “F” directly in a report, it might be more readable to your users to replace all “M” values with “Male” and all “F” values with “Female”.</a:t>
            </a:r>
          </a:p>
          <a:p>
            <a:r>
              <a:rPr lang="en-US" baseline="0" dirty="0"/>
              <a:t>The Replace Values operation makes this very easy to do as part of the transform that is run in the Customers table as the data is imported. Note that you will need two separate operations as one will find all “M” values and replace them with “Male” and the second will operation one will find all “F” values and replace them with “Female”.</a:t>
            </a:r>
          </a:p>
        </p:txBody>
      </p:sp>
    </p:spTree>
    <p:extLst>
      <p:ext uri="{BB962C8B-B14F-4D97-AF65-F5344CB8AC3E}">
        <p14:creationId xmlns:p14="http://schemas.microsoft.com/office/powerpoint/2010/main" val="2704055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queries in Power BI Desktop,</a:t>
            </a:r>
            <a:r>
              <a:rPr lang="en-US" baseline="0" dirty="0"/>
              <a:t> it is a very common undertaking to </a:t>
            </a:r>
            <a:r>
              <a:rPr lang="en-US" dirty="0"/>
              <a:t>convert column types as the data is imported into a</a:t>
            </a:r>
            <a:r>
              <a:rPr lang="en-US" baseline="0" dirty="0"/>
              <a:t> Power BI Desktop project</a:t>
            </a:r>
            <a:r>
              <a:rPr lang="en-US" dirty="0"/>
              <a:t>. For example, if you are creating a query to import database columns</a:t>
            </a:r>
            <a:r>
              <a:rPr lang="en-US" baseline="0" dirty="0"/>
              <a:t> that contain </a:t>
            </a:r>
            <a:r>
              <a:rPr lang="en-US" dirty="0"/>
              <a:t>currency values, you should explicitly convert these</a:t>
            </a:r>
            <a:r>
              <a:rPr lang="en-US" baseline="0" dirty="0"/>
              <a:t> column values to a type of </a:t>
            </a:r>
            <a:r>
              <a:rPr lang="en-US" b="1" baseline="0" dirty="0"/>
              <a:t>Fixed Decimal Number</a:t>
            </a:r>
            <a:r>
              <a:rPr lang="en-US" baseline="0" dirty="0"/>
              <a:t>. When importing date values, it is also very common to convert from the </a:t>
            </a:r>
            <a:r>
              <a:rPr lang="en-US" b="1" baseline="0" dirty="0"/>
              <a:t>Data/Time</a:t>
            </a:r>
            <a:r>
              <a:rPr lang="en-US" baseline="0" dirty="0"/>
              <a:t> data type to a </a:t>
            </a:r>
            <a:r>
              <a:rPr lang="en-US" b="1" baseline="0" dirty="0"/>
              <a:t>Date</a:t>
            </a:r>
            <a:r>
              <a:rPr lang="en-US" baseline="0" dirty="0"/>
              <a:t> data type so that the imported date values have only a date component without a time offset.</a:t>
            </a:r>
          </a:p>
          <a:p>
            <a:endParaRPr lang="en-US" baseline="0" dirty="0"/>
          </a:p>
          <a:p>
            <a:r>
              <a:rPr lang="en-US" baseline="0" dirty="0"/>
              <a:t>Note that the Query Output window display the type of each column in the upper left-hand corner of the column header. This makes it easy to examine a query in the Query Editor window and quickly determine what data type Power BI desktop will use for each column in the query output. If you see that a column in the Query Editor window is not being imported using the most appropriate data type, you can click on the header for that column to drop down the column type menu as shown in the slide above where the </a:t>
            </a:r>
            <a:r>
              <a:rPr lang="en-US" b="1" baseline="0" dirty="0" err="1"/>
              <a:t>ProductCost</a:t>
            </a:r>
            <a:r>
              <a:rPr lang="en-US" baseline="0" dirty="0"/>
              <a:t> column is being configured to explicitly convert its values into the </a:t>
            </a:r>
            <a:r>
              <a:rPr lang="en-US" b="1" baseline="0" dirty="0"/>
              <a:t>Fixed Decimal Number</a:t>
            </a:r>
            <a:r>
              <a:rPr lang="en-US" baseline="0" dirty="0"/>
              <a:t> type.</a:t>
            </a:r>
            <a:endParaRPr lang="en-US" dirty="0"/>
          </a:p>
        </p:txBody>
      </p:sp>
    </p:spTree>
    <p:extLst>
      <p:ext uri="{BB962C8B-B14F-4D97-AF65-F5344CB8AC3E}">
        <p14:creationId xmlns:p14="http://schemas.microsoft.com/office/powerpoint/2010/main" val="3124231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are importing data from a database that has multiple tables, it is common to</a:t>
            </a:r>
            <a:r>
              <a:rPr lang="en-US" baseline="0" dirty="0"/>
              <a:t> create a query whose output contains data from two or more tables. Consider the example with the database named </a:t>
            </a:r>
            <a:r>
              <a:rPr lang="en-US" b="1" baseline="0" dirty="0" err="1"/>
              <a:t>WingtipSalesDB</a:t>
            </a:r>
            <a:r>
              <a:rPr lang="en-US" baseline="0" dirty="0"/>
              <a:t> which has an </a:t>
            </a:r>
            <a:r>
              <a:rPr lang="en-US" b="1" baseline="0" dirty="0" err="1"/>
              <a:t>InvoiceDetails</a:t>
            </a:r>
            <a:r>
              <a:rPr lang="en-US" baseline="0" dirty="0"/>
              <a:t> table and an </a:t>
            </a:r>
            <a:r>
              <a:rPr lang="en-US" b="1" baseline="0" dirty="0"/>
              <a:t>Invoices</a:t>
            </a:r>
            <a:r>
              <a:rPr lang="en-US" baseline="0" dirty="0"/>
              <a:t> table.</a:t>
            </a:r>
            <a:endParaRPr lang="en-US" dirty="0"/>
          </a:p>
        </p:txBody>
      </p:sp>
    </p:spTree>
    <p:extLst>
      <p:ext uri="{BB962C8B-B14F-4D97-AF65-F5344CB8AC3E}">
        <p14:creationId xmlns:p14="http://schemas.microsoft.com/office/powerpoint/2010/main" val="1817809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9626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baseline="0" dirty="0"/>
              <a:t>Power BI Desktop allows you to combine to queries. Combining queries means that you are combining two data sources into a single table as the queries output. Power BI Desktop supports two combine operations which are merge and append. A </a:t>
            </a:r>
            <a:r>
              <a:rPr lang="en-US" b="1" baseline="0" dirty="0"/>
              <a:t>merge</a:t>
            </a:r>
            <a:r>
              <a:rPr lang="en-US" baseline="0" dirty="0"/>
              <a:t> operation is used when you need to combine columns in from two tables into a single table. An append operation is used when you need to combine rows from two tables into a single table.</a:t>
            </a:r>
          </a:p>
          <a:p>
            <a:endParaRPr lang="en-US" sz="2400" dirty="0"/>
          </a:p>
          <a:p>
            <a:r>
              <a:rPr lang="en-US" sz="2400" dirty="0"/>
              <a:t>Consider</a:t>
            </a:r>
            <a:r>
              <a:rPr lang="en-US" sz="2400" baseline="0" dirty="0"/>
              <a:t> that combining two queries produces a single output. Yet each of the queries involved has its own Power BI Desktop load setting. You configure the load setting of the main query to determine where to load the result of the merge/append operation. However, the secondary query which is only being used as the source in another query doesn't usually need to load its output anywhere in the workbook. </a:t>
            </a:r>
            <a:r>
              <a:rPr lang="en-US" sz="2000" dirty="0"/>
              <a:t>When you are </a:t>
            </a:r>
            <a:r>
              <a:rPr lang="en-US" baseline="0" dirty="0"/>
              <a:t>creating a query whose sole purpose is to be used as a source for a merge or append operation in another query, you can disable loading by configuring the load setting as a "connection-only" query.</a:t>
            </a:r>
          </a:p>
          <a:p>
            <a:endParaRPr lang="en-US" baseline="0" dirty="0"/>
          </a:p>
          <a:p>
            <a:r>
              <a:rPr lang="en-US" baseline="0" dirty="0"/>
              <a:t>What if you need to append together rows from  more than one table? That's not a problem. A main query can include more than one append operation as shown in the diagram above on the right. This means a single query can append together rows from as many source tables as necessary.</a:t>
            </a:r>
            <a:endParaRPr lang="en-US" dirty="0"/>
          </a:p>
        </p:txBody>
      </p:sp>
    </p:spTree>
    <p:extLst>
      <p:ext uri="{BB962C8B-B14F-4D97-AF65-F5344CB8AC3E}">
        <p14:creationId xmlns:p14="http://schemas.microsoft.com/office/powerpoint/2010/main" val="885031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Merging columns is a transform operation that you can perform on two tables that have either a one-to-one relationship or a one-to-many relationship. When you merge columns from two tables together, must a</a:t>
            </a:r>
            <a:r>
              <a:rPr lang="en-US" baseline="0" dirty="0"/>
              <a:t> select a key column in each of the tables to perform the equivalent of a database join operation.</a:t>
            </a:r>
          </a:p>
        </p:txBody>
      </p:sp>
    </p:spTree>
    <p:extLst>
      <p:ext uri="{BB962C8B-B14F-4D97-AF65-F5344CB8AC3E}">
        <p14:creationId xmlns:p14="http://schemas.microsoft.com/office/powerpoint/2010/main" val="310962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Appending rows is a transform operation that combines the rows of two or more tables into a single output table. In general,</a:t>
            </a:r>
            <a:r>
              <a:rPr lang="en-US" baseline="0" dirty="0"/>
              <a:t> you should ensure that all of the tables used in a append operation all have an identical set of columns with respect to column name and column datatype. </a:t>
            </a:r>
          </a:p>
          <a:p>
            <a:endParaRPr lang="en-US" baseline="0" dirty="0"/>
          </a:p>
          <a:p>
            <a:r>
              <a:rPr lang="en-US" baseline="0" dirty="0"/>
              <a:t>Consider an example. Imagine you append the rows from two tables. If the first table contains a column named </a:t>
            </a:r>
            <a:r>
              <a:rPr lang="en-US" b="1" baseline="0" dirty="0"/>
              <a:t>Email</a:t>
            </a:r>
            <a:r>
              <a:rPr lang="en-US" baseline="0" dirty="0"/>
              <a:t> that is not included in the second table, the </a:t>
            </a:r>
            <a:r>
              <a:rPr lang="en-US" b="1" baseline="0" dirty="0"/>
              <a:t>Email</a:t>
            </a:r>
            <a:r>
              <a:rPr lang="en-US" baseline="0" dirty="0"/>
              <a:t> column is included in the query output and all the rows added from the second table will have a blank value for the </a:t>
            </a:r>
            <a:r>
              <a:rPr lang="en-US" b="1" baseline="0" dirty="0"/>
              <a:t>Email</a:t>
            </a:r>
            <a:r>
              <a:rPr lang="en-US" baseline="0" dirty="0"/>
              <a:t> column.</a:t>
            </a:r>
            <a:endParaRPr lang="en-US" dirty="0"/>
          </a:p>
        </p:txBody>
      </p:sp>
    </p:spTree>
    <p:extLst>
      <p:ext uri="{BB962C8B-B14F-4D97-AF65-F5344CB8AC3E}">
        <p14:creationId xmlns:p14="http://schemas.microsoft.com/office/powerpoint/2010/main" val="3586695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7444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Intelligence is all about analyzing</a:t>
            </a:r>
            <a:r>
              <a:rPr lang="en-US" baseline="0" dirty="0"/>
              <a:t> data and surfacing insights. The first step is always figuring out what data you need and where to find it. The Power BI platform is very extensive in its ability to let you connect to and analyze just about any type of data.</a:t>
            </a:r>
          </a:p>
          <a:p>
            <a:endParaRPr lang="en-US" baseline="0" dirty="0"/>
          </a:p>
          <a:p>
            <a:r>
              <a:rPr lang="en-US" baseline="0" dirty="0"/>
              <a:t>This introduction slide lists the different formats of data you can work with when creating custom solutions for the Power BI platform. </a:t>
            </a:r>
            <a:r>
              <a:rPr lang="en-US" dirty="0"/>
              <a:t>We will explore</a:t>
            </a:r>
            <a:r>
              <a:rPr lang="en-US" baseline="0" dirty="0"/>
              <a:t> each of these data source types in greater detail a little later in this module. On the next few slides, we will discuss how to determine what you want to measure and why you should create grain statements before you begin designing queries. After that we will explore an OTP-style database named </a:t>
            </a:r>
            <a:r>
              <a:rPr lang="en-US" b="1" baseline="0" dirty="0" err="1"/>
              <a:t>WingtipSalesDB</a:t>
            </a:r>
            <a:r>
              <a:rPr lang="en-US" baseline="0" dirty="0"/>
              <a:t> that will be used in instructor demos and in student labs over the next few modules of this training course.</a:t>
            </a:r>
            <a:endParaRPr lang="en-US" dirty="0"/>
          </a:p>
        </p:txBody>
      </p:sp>
    </p:spTree>
    <p:extLst>
      <p:ext uri="{BB962C8B-B14F-4D97-AF65-F5344CB8AC3E}">
        <p14:creationId xmlns:p14="http://schemas.microsoft.com/office/powerpoint/2010/main" val="24774684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5575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summer of 2016, the Power BI team added new support to Power BI Desktop so that you can create configurable parameters</a:t>
            </a:r>
            <a:r>
              <a:rPr lang="en-US" baseline="0" dirty="0"/>
              <a:t> within the scope of a Power BI Desktop project. The two primary scenarios for creating project parameters is to parameterize data source settings and to parameterize filter criteria used in queries.</a:t>
            </a:r>
            <a:endParaRPr lang="en-US" dirty="0"/>
          </a:p>
        </p:txBody>
      </p:sp>
    </p:spTree>
    <p:extLst>
      <p:ext uri="{BB962C8B-B14F-4D97-AF65-F5344CB8AC3E}">
        <p14:creationId xmlns:p14="http://schemas.microsoft.com/office/powerpoint/2010/main" val="244848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you create a new parameter, you must give it a name and then you must configure its other p</a:t>
            </a:r>
            <a:r>
              <a:rPr lang="en-US" baseline="0" dirty="0"/>
              <a:t>roperties. The </a:t>
            </a:r>
            <a:r>
              <a:rPr lang="en-US" b="1" dirty="0"/>
              <a:t>Name</a:t>
            </a:r>
            <a:r>
              <a:rPr lang="en-US" dirty="0"/>
              <a:t> property</a:t>
            </a:r>
            <a:r>
              <a:rPr lang="en-US" baseline="0" dirty="0"/>
              <a:t> of a parameter is what you use </a:t>
            </a:r>
            <a:r>
              <a:rPr lang="en-US" dirty="0"/>
              <a:t>when you need to reference</a:t>
            </a:r>
            <a:r>
              <a:rPr lang="en-US" baseline="0" dirty="0"/>
              <a:t> the parameter</a:t>
            </a:r>
            <a:r>
              <a:rPr lang="en-US" dirty="0"/>
              <a:t>. Each parameter has a </a:t>
            </a:r>
            <a:r>
              <a:rPr lang="en-US" b="1" dirty="0"/>
              <a:t>Description</a:t>
            </a:r>
            <a:r>
              <a:rPr lang="en-US" b="0" baseline="0" dirty="0"/>
              <a:t> </a:t>
            </a:r>
            <a:r>
              <a:rPr lang="en-US" dirty="0"/>
              <a:t>property as well as a </a:t>
            </a:r>
            <a:r>
              <a:rPr lang="en-US" b="1" dirty="0"/>
              <a:t>Required</a:t>
            </a:r>
            <a:r>
              <a:rPr lang="en-US" dirty="0"/>
              <a:t> property and a </a:t>
            </a:r>
            <a:r>
              <a:rPr lang="en-US" b="1" dirty="0"/>
              <a:t>Type</a:t>
            </a:r>
            <a:r>
              <a:rPr lang="en-US" b="0" baseline="0" dirty="0"/>
              <a:t> which can be used to </a:t>
            </a:r>
            <a:r>
              <a:rPr lang="en-US" dirty="0"/>
              <a:t>restrict the values which can be assigned to the parameter.</a:t>
            </a:r>
          </a:p>
          <a:p>
            <a:endParaRPr lang="en-US" dirty="0"/>
          </a:p>
          <a:p>
            <a:r>
              <a:rPr lang="en-US" dirty="0"/>
              <a:t>The</a:t>
            </a:r>
            <a:r>
              <a:rPr lang="en-US" baseline="0" dirty="0"/>
              <a:t> </a:t>
            </a:r>
            <a:r>
              <a:rPr lang="en-US" b="1" baseline="0" dirty="0"/>
              <a:t>A</a:t>
            </a:r>
            <a:r>
              <a:rPr lang="en-US" b="1" dirty="0"/>
              <a:t>llowed Values</a:t>
            </a:r>
            <a:r>
              <a:rPr lang="en-US" b="0" baseline="0" dirty="0"/>
              <a:t> </a:t>
            </a:r>
            <a:r>
              <a:rPr lang="en-US" dirty="0"/>
              <a:t>property</a:t>
            </a:r>
            <a:r>
              <a:rPr lang="en-US" baseline="0" dirty="0"/>
              <a:t> for a parameter provides even more control in configuring </a:t>
            </a:r>
            <a:r>
              <a:rPr lang="en-US" dirty="0"/>
              <a:t>the allowed set of values for a given parameter. For instance, you can restrict the allowed values using a static list of values. The example show in the screenshot in the slides shows configuring</a:t>
            </a:r>
            <a:r>
              <a:rPr lang="en-US" baseline="0" dirty="0"/>
              <a:t> a parameter to only accept values from a static </a:t>
            </a:r>
            <a:r>
              <a:rPr lang="en-US" dirty="0"/>
              <a:t>list of states.</a:t>
            </a:r>
            <a:r>
              <a:rPr lang="en-US" baseline="0" dirty="0"/>
              <a:t> </a:t>
            </a:r>
            <a:r>
              <a:rPr lang="en-US" dirty="0"/>
              <a:t>. Users will then be able to pick one of these states when specifying the parameter value to use.</a:t>
            </a:r>
          </a:p>
          <a:p>
            <a:endParaRPr lang="en-US" dirty="0"/>
          </a:p>
          <a:p>
            <a:r>
              <a:rPr lang="en-US" dirty="0"/>
              <a:t>The </a:t>
            </a:r>
            <a:r>
              <a:rPr lang="en-US" b="1" dirty="0"/>
              <a:t>Default Value</a:t>
            </a:r>
            <a:r>
              <a:rPr lang="en-US" dirty="0"/>
              <a:t> property</a:t>
            </a:r>
            <a:r>
              <a:rPr lang="en-US" baseline="0" dirty="0"/>
              <a:t> allows you to </a:t>
            </a:r>
            <a:r>
              <a:rPr lang="en-US" dirty="0"/>
              <a:t>specify what the default value or selection should be used by default. The </a:t>
            </a:r>
            <a:r>
              <a:rPr lang="en-US" b="1" dirty="0"/>
              <a:t>Current Value</a:t>
            </a:r>
            <a:r>
              <a:rPr lang="en-US" b="0" baseline="0" dirty="0"/>
              <a:t> </a:t>
            </a:r>
            <a:r>
              <a:rPr lang="en-US" dirty="0"/>
              <a:t>property allows you to specify the value that should be used for the parameter in the current report.</a:t>
            </a:r>
          </a:p>
        </p:txBody>
      </p:sp>
    </p:spTree>
    <p:extLst>
      <p:ext uri="{BB962C8B-B14F-4D97-AF65-F5344CB8AC3E}">
        <p14:creationId xmlns:p14="http://schemas.microsoft.com/office/powerpoint/2010/main" val="40255105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a parameter, you can reference</a:t>
            </a:r>
            <a:r>
              <a:rPr lang="en-US" baseline="0" dirty="0"/>
              <a:t> it from one of the Power BI Desktop dialog boxes that allow you to configure data source settings or filter criteria in a query. However, you will find that many of the dialog boxes used by Power BI Desktop do not yet support configuring values using parameters. Over the next few months, the team that is updating Power BI desktop will continue to add support for using parameters to more of the application’s dialog boxes.</a:t>
            </a:r>
            <a:endParaRPr lang="en-US" dirty="0"/>
          </a:p>
        </p:txBody>
      </p:sp>
    </p:spTree>
    <p:extLst>
      <p:ext uri="{BB962C8B-B14F-4D97-AF65-F5344CB8AC3E}">
        <p14:creationId xmlns:p14="http://schemas.microsoft.com/office/powerpoint/2010/main" val="28609947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parameters, by default, are not visible within the project’s data model and cannot be used in visuals</a:t>
            </a:r>
            <a:r>
              <a:rPr lang="en-US" baseline="0" dirty="0"/>
              <a:t> you add to reports or to the DAX expressions you write. However, you can configure the </a:t>
            </a:r>
            <a:r>
              <a:rPr lang="en-US" b="1" baseline="0" dirty="0"/>
              <a:t>Enable Load</a:t>
            </a:r>
            <a:r>
              <a:rPr lang="en-US" baseline="0" dirty="0"/>
              <a:t> property for a parameter to make it show up in the project’s data model. Once you have done this, the parameters will be visible to the project’s data model which can be handy when you are trying to parameterize values and lists of values that are displayed on a report.</a:t>
            </a:r>
          </a:p>
          <a:p>
            <a:endParaRPr lang="en-US" baseline="0" dirty="0"/>
          </a:p>
          <a:p>
            <a:r>
              <a:rPr lang="en-US" baseline="0" dirty="0"/>
              <a:t>In the example shown in the slide above, the </a:t>
            </a:r>
            <a:r>
              <a:rPr lang="en-US" b="1" baseline="0" dirty="0"/>
              <a:t>Customer State</a:t>
            </a:r>
            <a:r>
              <a:rPr lang="en-US" baseline="0" dirty="0"/>
              <a:t> parameter has been configured with the </a:t>
            </a:r>
            <a:r>
              <a:rPr lang="en-US" b="1" baseline="0" dirty="0"/>
              <a:t>Enable Load</a:t>
            </a:r>
            <a:r>
              <a:rPr lang="en-US" baseline="0" dirty="0"/>
              <a:t> property. Once a parameter has been configured with the </a:t>
            </a:r>
            <a:r>
              <a:rPr lang="en-US" b="1" baseline="0" dirty="0"/>
              <a:t>Enable Load</a:t>
            </a:r>
            <a:r>
              <a:rPr lang="en-US" baseline="0" dirty="0"/>
              <a:t> property, it appears in the project’s data model as a table with a field. This makes for a flexible design technique because it makes it possible to add a visual to a report that displays the parameter’s </a:t>
            </a:r>
            <a:r>
              <a:rPr lang="en-US" b="1" dirty="0"/>
              <a:t>Current Value</a:t>
            </a:r>
            <a:r>
              <a:rPr lang="en-US" baseline="0" dirty="0"/>
              <a:t> property. You can then update what is displayed on the report by simply updating the parameter’s </a:t>
            </a:r>
            <a:r>
              <a:rPr lang="en-US" b="1" dirty="0"/>
              <a:t>Current Value</a:t>
            </a:r>
            <a:r>
              <a:rPr lang="en-US" baseline="0" dirty="0"/>
              <a:t> property.</a:t>
            </a:r>
          </a:p>
        </p:txBody>
      </p:sp>
    </p:spTree>
    <p:extLst>
      <p:ext uri="{BB962C8B-B14F-4D97-AF65-F5344CB8AC3E}">
        <p14:creationId xmlns:p14="http://schemas.microsoft.com/office/powerpoint/2010/main" val="18846080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2400" dirty="0"/>
              <a:t>About the time Microsoft added support to Power BI Desktop for creating parameters,</a:t>
            </a:r>
            <a:r>
              <a:rPr lang="en-US" sz="2400" baseline="0" dirty="0"/>
              <a:t> they also added support for </a:t>
            </a:r>
            <a:r>
              <a:rPr lang="en-US" sz="2400" dirty="0"/>
              <a:t>exporting the assets from a Power BI Desktop project to a specialized format for a project template file. A Power BI Desktop template file is like a PBIX file in that it is created as</a:t>
            </a:r>
            <a:r>
              <a:rPr lang="en-US" sz="2400" baseline="0" dirty="0"/>
              <a:t> a ZIP archive using the Open Packaging Convention. You create a </a:t>
            </a:r>
            <a:r>
              <a:rPr lang="en-US" sz="2400" dirty="0"/>
              <a:t>project template file by running the </a:t>
            </a:r>
            <a:r>
              <a:rPr lang="en-US" sz="2400" b="1" dirty="0"/>
              <a:t>Export &gt; Power BI Template</a:t>
            </a:r>
            <a:r>
              <a:rPr lang="en-US" sz="2400" dirty="0"/>
              <a:t> command from the File menu.</a:t>
            </a:r>
            <a:r>
              <a:rPr lang="en-US" sz="2400" baseline="0" dirty="0"/>
              <a:t> When you run the </a:t>
            </a:r>
            <a:r>
              <a:rPr lang="en-US" sz="2400" b="1" baseline="0" dirty="0"/>
              <a:t>Export</a:t>
            </a:r>
            <a:r>
              <a:rPr lang="en-US" sz="2400" baseline="0" dirty="0"/>
              <a:t> command, Power Bi Desktop creates the </a:t>
            </a:r>
            <a:r>
              <a:rPr lang="en-US" sz="2400" dirty="0"/>
              <a:t>project template file by exporting assets from the PBIX file including the query definitions, the data source settings, the data modeling definitions</a:t>
            </a:r>
            <a:r>
              <a:rPr lang="en-US" sz="2400" baseline="0" dirty="0"/>
              <a:t> for calculated columns and measures as well as the project’s report definition.</a:t>
            </a:r>
          </a:p>
          <a:p>
            <a:endParaRPr lang="en-US" sz="2400" baseline="0" dirty="0"/>
          </a:p>
          <a:p>
            <a:r>
              <a:rPr lang="en-US" sz="2400" baseline="0" dirty="0"/>
              <a:t>A </a:t>
            </a:r>
            <a:r>
              <a:rPr lang="en-US" sz="2400" dirty="0"/>
              <a:t>Power BI Desktop project template file has</a:t>
            </a:r>
            <a:r>
              <a:rPr lang="en-US" sz="2400" baseline="0" dirty="0"/>
              <a:t> a few important differences when compared to a PBIX file. First, a </a:t>
            </a:r>
            <a:r>
              <a:rPr lang="en-US" sz="2400" dirty="0"/>
              <a:t>project template file has a</a:t>
            </a:r>
            <a:r>
              <a:rPr lang="en-US" sz="2400" baseline="0" dirty="0"/>
              <a:t> file</a:t>
            </a:r>
            <a:r>
              <a:rPr lang="en-US" sz="2400" dirty="0"/>
              <a:t> extension of PBIT instead of PBIX. Second, the project template file contains</a:t>
            </a:r>
            <a:r>
              <a:rPr lang="en-US" sz="2400" baseline="0" dirty="0"/>
              <a:t> </a:t>
            </a:r>
            <a:r>
              <a:rPr lang="en-US" sz="2400" dirty="0"/>
              <a:t>never contains any rows of data. The key idea is that exporting a project</a:t>
            </a:r>
            <a:r>
              <a:rPr lang="en-US" sz="2400" baseline="0" dirty="0"/>
              <a:t> to a project template file copies everything you need except for the data itself. Therefore, PBIT files are often very small in size when compared to PBIX files. When you run the </a:t>
            </a:r>
            <a:r>
              <a:rPr lang="en-US" sz="2400" b="1" baseline="0" dirty="0"/>
              <a:t>Import &gt; Power BI Template</a:t>
            </a:r>
            <a:r>
              <a:rPr lang="en-US" sz="2400" baseline="0" dirty="0"/>
              <a:t> command to import the project template file and create a new Power BI Desktop project from a PBIT template file, that is when Power BI Desktop will import the data.</a:t>
            </a:r>
          </a:p>
          <a:p>
            <a:endParaRPr lang="en-US" sz="2400" baseline="0" dirty="0"/>
          </a:p>
          <a:p>
            <a:pPr lvl="0"/>
            <a:r>
              <a:rPr lang="en-US" sz="2000" dirty="0"/>
              <a:t>Template files can be especially powerful when used together with project parameters</a:t>
            </a:r>
            <a:r>
              <a:rPr lang="en-US" sz="2400" dirty="0"/>
              <a:t>.</a:t>
            </a:r>
            <a:r>
              <a:rPr lang="en-US" sz="2400" baseline="0" dirty="0"/>
              <a:t> For example, imagine you have created a complete BI solution with a Power BI Desktop project that connects to a SQL Server database in a development environment. You can choose to create a parameter to configure the data source settings so that your project does not include hardcoded data source settings to your development database. Next, you can export the PBIX project to create a PBIT project template file containing all the definitions you have created for queries, calculated columns, measures and reports. This parameterized approach makes it easier when you deploy your custom solution to multiple customer environments which will each be running their own separate instance of the SQL Server database. When you import a PBIT file that contains the data source parameter, you will be prompted to enter the data source details for that particular customer environment. After you have configured the data source settings parameter for the new project, Power BI Desktop will execute all your queries to fill the project’s data model with rows of data from the correct database for that customer environment. </a:t>
            </a:r>
            <a:endParaRPr lang="en-US" sz="2000" dirty="0"/>
          </a:p>
        </p:txBody>
      </p:sp>
    </p:spTree>
    <p:extLst>
      <p:ext uri="{BB962C8B-B14F-4D97-AF65-F5344CB8AC3E}">
        <p14:creationId xmlns:p14="http://schemas.microsoft.com/office/powerpoint/2010/main" val="13077070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3956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begin to create any type of custom solution with Power BI to monitor</a:t>
            </a:r>
            <a:r>
              <a:rPr lang="en-US" baseline="0" dirty="0"/>
              <a:t> the health and report on business processes</a:t>
            </a:r>
            <a:r>
              <a:rPr lang="en-US" dirty="0"/>
              <a:t>, it is important to take a step back in the initial</a:t>
            </a:r>
            <a:r>
              <a:rPr lang="en-US" baseline="0" dirty="0"/>
              <a:t> design phase and clearly determine what you’re going to measure. This provides an opportunity to define what type of business analysis and visualizations your custom BI solution will need to provide. For example, one custom solution might just need to track sales revenue in order to calculate commission for sales people. Another custom solution with different requirements might need to analyze expenses and profit in addition to sales revenue. Determining high-level goals and capabilities is an important thing to do before getting into the nuts and bolts of beginning to extract and transform data.</a:t>
            </a:r>
            <a:endParaRPr lang="en-US" dirty="0"/>
          </a:p>
        </p:txBody>
      </p:sp>
    </p:spTree>
    <p:extLst>
      <p:ext uri="{BB962C8B-B14F-4D97-AF65-F5344CB8AC3E}">
        <p14:creationId xmlns:p14="http://schemas.microsoft.com/office/powerpoint/2010/main" val="3176567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There’s a popular technique for determining what you need to measure and what data you will need to acquire</a:t>
            </a:r>
            <a:r>
              <a:rPr lang="en-US" baseline="0" dirty="0"/>
              <a:t> to make those measurements. This technique involves authoring a set of grain statements. What's valuable about grain statements is that they can easily be written by business users with little or no technical experience. However, once you have clearly written a set of grain statements, technical people can use those grain statements to determine what data needs to be imported as well as what queries and reports need to be generated.</a:t>
            </a:r>
          </a:p>
          <a:p>
            <a:endParaRPr lang="en-US" baseline="0" dirty="0"/>
          </a:p>
          <a:p>
            <a:r>
              <a:rPr lang="en-US" baseline="0" dirty="0"/>
              <a:t>The slides above display examples of grain statements that might be used in a custom solution to analyze sales data. If you read through each of these grain statements, you should have a great head start in designing the queries you’ll need to import data into a new Power BI desktop project.</a:t>
            </a:r>
          </a:p>
        </p:txBody>
      </p:sp>
    </p:spTree>
    <p:extLst>
      <p:ext uri="{BB962C8B-B14F-4D97-AF65-F5344CB8AC3E}">
        <p14:creationId xmlns:p14="http://schemas.microsoft.com/office/powerpoint/2010/main" val="390180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Online Transaction Processing (OLTP) databases are used for</a:t>
            </a:r>
            <a:r>
              <a:rPr lang="en-US" sz="2400" baseline="0" dirty="0"/>
              <a:t> databases that have high transaction rates. The data model of tables in this type of database is o</a:t>
            </a:r>
            <a:r>
              <a:rPr lang="en-US" sz="2000" dirty="0"/>
              <a:t>ptimized to speed up transactions for operation such as inserting, updating and deleting</a:t>
            </a:r>
            <a:r>
              <a:rPr lang="en-US" sz="2000" baseline="0" dirty="0"/>
              <a:t> records. </a:t>
            </a:r>
            <a:r>
              <a:rPr lang="en-US" sz="2000" dirty="0"/>
              <a:t>Tables in an OLTP-style database are usually normalized to reduce or eliminate any redundancies. </a:t>
            </a:r>
          </a:p>
          <a:p>
            <a:endParaRPr lang="en-US" sz="2000" dirty="0"/>
          </a:p>
          <a:p>
            <a:r>
              <a:rPr lang="en-US" sz="2000" dirty="0"/>
              <a:t>Another noteworthy issue</a:t>
            </a:r>
            <a:r>
              <a:rPr lang="en-US" sz="2000" baseline="0" dirty="0"/>
              <a:t> is that </a:t>
            </a:r>
            <a:r>
              <a:rPr lang="en-US" sz="2000" dirty="0"/>
              <a:t>OLTP systems are</a:t>
            </a:r>
            <a:r>
              <a:rPr lang="en-US" sz="2000" baseline="0" dirty="0"/>
              <a:t> often not designed to </a:t>
            </a:r>
            <a:r>
              <a:rPr lang="en-US" sz="2000" dirty="0"/>
              <a:t>track historical data. For example, imagine a customer living in California makes a number of purchases over a 5 year period and then the customer moves to Florida. If you run</a:t>
            </a:r>
            <a:r>
              <a:rPr lang="en-US" sz="2000" baseline="0" dirty="0"/>
              <a:t> a query to determine sales revenue by state, you will likely find that all the historic purchases for the customer are attributed to the new state Florida and not the state where the purchases were made which is California. </a:t>
            </a:r>
            <a:endParaRPr lang="en-US" sz="2000" dirty="0"/>
          </a:p>
          <a:p>
            <a:pPr lvl="1"/>
            <a:endParaRPr lang="en-US" sz="2000" dirty="0"/>
          </a:p>
          <a:p>
            <a:r>
              <a:rPr lang="en-US" sz="2400" dirty="0"/>
              <a:t>There are several common design issues you face </a:t>
            </a:r>
            <a:r>
              <a:rPr lang="en-US" sz="2400" baseline="0" dirty="0"/>
              <a:t>when building BI projects on top of an OLTP database. First, they are not designed with data analysis as a primary objective. Therefore, you must often execute </a:t>
            </a:r>
            <a:r>
              <a:rPr lang="en-US" sz="2000" dirty="0"/>
              <a:t>complex queries in a reporting solution which</a:t>
            </a:r>
            <a:r>
              <a:rPr lang="en-US" sz="2000" baseline="0" dirty="0"/>
              <a:t> </a:t>
            </a:r>
            <a:r>
              <a:rPr lang="en-US" sz="2000" dirty="0"/>
              <a:t>join tables together to properly analyze the data. Moreover, the execution of</a:t>
            </a:r>
            <a:r>
              <a:rPr lang="en-US" sz="2000" baseline="0" dirty="0"/>
              <a:t> these complex queries </a:t>
            </a:r>
            <a:r>
              <a:rPr lang="en-US" sz="2000" dirty="0"/>
              <a:t>might perform poorly since the indexing scheme configured for an OLTP</a:t>
            </a:r>
            <a:r>
              <a:rPr lang="en-US" sz="2000" baseline="0" dirty="0"/>
              <a:t> database is typically optimized for greater transaction throughput instead of faster query performance. </a:t>
            </a:r>
            <a:r>
              <a:rPr lang="en-US" sz="2000" dirty="0"/>
              <a:t>Also, the table</a:t>
            </a:r>
            <a:r>
              <a:rPr lang="en-US" sz="2000" baseline="0" dirty="0"/>
              <a:t> schema for an OLTP-style database is often complicated and non-intuitive when access directly by the average business user.</a:t>
            </a:r>
            <a:endParaRPr lang="en-US" sz="2000" dirty="0"/>
          </a:p>
          <a:p>
            <a:endParaRPr lang="en-US" dirty="0"/>
          </a:p>
          <a:p>
            <a:r>
              <a:rPr lang="en-US" dirty="0"/>
              <a:t>Over the next few modules, you will take import the</a:t>
            </a:r>
            <a:r>
              <a:rPr lang="en-US" baseline="0" dirty="0"/>
              <a:t> </a:t>
            </a:r>
            <a:r>
              <a:rPr lang="en-US" dirty="0"/>
              <a:t>data from the </a:t>
            </a:r>
            <a:r>
              <a:rPr lang="en-US" b="1" dirty="0" err="1"/>
              <a:t>WingtipSalesDB</a:t>
            </a:r>
            <a:r>
              <a:rPr lang="en-US" dirty="0"/>
              <a:t> database </a:t>
            </a:r>
            <a:r>
              <a:rPr lang="en-US" baseline="0" dirty="0"/>
              <a:t>and reshape it with querying and data modeling techniques to change the design from an OLTP design to an OLAP design that is much better suited for data analysis and reporting.</a:t>
            </a:r>
            <a:endParaRPr lang="en-US" dirty="0"/>
          </a:p>
        </p:txBody>
      </p:sp>
    </p:spTree>
    <p:extLst>
      <p:ext uri="{BB962C8B-B14F-4D97-AF65-F5344CB8AC3E}">
        <p14:creationId xmlns:p14="http://schemas.microsoft.com/office/powerpoint/2010/main" val="2401597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9724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custom BI solution works with some type of data. Some</a:t>
            </a:r>
            <a:r>
              <a:rPr lang="en-US" baseline="0" dirty="0"/>
              <a:t> </a:t>
            </a:r>
            <a:r>
              <a:rPr lang="en-US" dirty="0"/>
              <a:t>custom solutions require</a:t>
            </a:r>
            <a:r>
              <a:rPr lang="en-US" baseline="0" dirty="0"/>
              <a:t> integrating data from multiple data sources into a single dataset for analysis. </a:t>
            </a:r>
            <a:r>
              <a:rPr lang="en-US" dirty="0"/>
              <a:t>Early in the lifecycle of a</a:t>
            </a:r>
            <a:r>
              <a:rPr lang="en-US" baseline="0" dirty="0"/>
              <a:t> Power BI desktop project</a:t>
            </a:r>
            <a:r>
              <a:rPr lang="en-US" dirty="0"/>
              <a:t>, you</a:t>
            </a:r>
            <a:r>
              <a:rPr lang="en-US" baseline="0" dirty="0"/>
              <a:t> must discover where the data you need lives and then you must decide how you are going to import it into a dataset that will eventually be used for data analysis and reporting. This is the project lifecycle phase that is often called the "ETL" phase because it involves extracting data, transforming data and then loading data.</a:t>
            </a:r>
          </a:p>
          <a:p>
            <a:endParaRPr lang="en-US" dirty="0"/>
          </a:p>
          <a:p>
            <a:r>
              <a:rPr lang="en-US" dirty="0"/>
              <a:t>Power BI Desktop is a self-service ETL tool for business users. It has the ability to extract</a:t>
            </a:r>
            <a:r>
              <a:rPr lang="en-US" baseline="0" dirty="0"/>
              <a:t> data from a variety of data source. </a:t>
            </a:r>
            <a:r>
              <a:rPr lang="en-US" dirty="0"/>
              <a:t>However, the real</a:t>
            </a:r>
            <a:r>
              <a:rPr lang="en-US" baseline="0" dirty="0"/>
              <a:t> value of Power BI Desktop is that you can perform many types of transforms to better shape the data just before it's loaded.</a:t>
            </a:r>
            <a:endParaRPr lang="en-US" dirty="0"/>
          </a:p>
        </p:txBody>
      </p:sp>
    </p:spTree>
    <p:extLst>
      <p:ext uri="{BB962C8B-B14F-4D97-AF65-F5344CB8AC3E}">
        <p14:creationId xmlns:p14="http://schemas.microsoft.com/office/powerpoint/2010/main" val="1478620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As you learned </a:t>
            </a:r>
            <a:r>
              <a:rPr lang="en-US" sz="2400" baseline="0" dirty="0"/>
              <a:t>in the previous module, every query in Power BI Desktop is defined as a sequence of steps. The Query Editor window d</a:t>
            </a:r>
            <a:r>
              <a:rPr lang="en-US" sz="2400" dirty="0"/>
              <a:t>isplays the </a:t>
            </a:r>
            <a:r>
              <a:rPr lang="en-US" sz="2400" b="1" dirty="0"/>
              <a:t>Applied Steps</a:t>
            </a:r>
            <a:r>
              <a:rPr lang="en-US" sz="2400" baseline="0" dirty="0"/>
              <a:t> section </a:t>
            </a:r>
            <a:r>
              <a:rPr lang="en-US" sz="2400" dirty="0"/>
              <a:t>for the query that</a:t>
            </a:r>
            <a:r>
              <a:rPr lang="en-US" sz="2400" baseline="0" dirty="0"/>
              <a:t> is currently selected </a:t>
            </a:r>
            <a:r>
              <a:rPr lang="en-US" sz="2400" dirty="0"/>
              <a:t>in the </a:t>
            </a:r>
            <a:r>
              <a:rPr lang="en-US" sz="2400" b="1" dirty="0"/>
              <a:t>Queries</a:t>
            </a:r>
            <a:r>
              <a:rPr lang="en-US" sz="2400" dirty="0"/>
              <a:t> list on the left.</a:t>
            </a:r>
            <a:r>
              <a:rPr lang="en-US" sz="2400" baseline="0" dirty="0"/>
              <a:t> If you click on a step in the </a:t>
            </a:r>
            <a:r>
              <a:rPr lang="en-US" sz="2400" b="1" baseline="0" dirty="0"/>
              <a:t>Applied Steps</a:t>
            </a:r>
            <a:r>
              <a:rPr lang="en-US" sz="2400" baseline="0" dirty="0"/>
              <a:t> list, you can see how the step is defined behind the scenes using M code in the </a:t>
            </a:r>
            <a:r>
              <a:rPr lang="en-US" sz="2400" b="1" baseline="0" dirty="0"/>
              <a:t>step formula bar</a:t>
            </a:r>
            <a:r>
              <a:rPr lang="en-US" sz="2400" baseline="0" dirty="0"/>
              <a:t>. If the </a:t>
            </a:r>
            <a:r>
              <a:rPr lang="en-US" sz="2400" b="0" baseline="0" dirty="0"/>
              <a:t>step formula bar </a:t>
            </a:r>
            <a:r>
              <a:rPr lang="en-US" sz="2400" baseline="0" dirty="0"/>
              <a:t>is not currently visible in the Query Editor window, navigate to the </a:t>
            </a:r>
            <a:r>
              <a:rPr lang="en-US" sz="2400" b="1" baseline="0" dirty="0"/>
              <a:t>View</a:t>
            </a:r>
            <a:r>
              <a:rPr lang="en-US" sz="2400" baseline="0" dirty="0"/>
              <a:t> tab in the ribbon and check the </a:t>
            </a:r>
            <a:r>
              <a:rPr lang="en-US" sz="2400" b="1" baseline="0" dirty="0"/>
              <a:t>Formula Bar</a:t>
            </a:r>
            <a:r>
              <a:rPr lang="en-US" sz="2400" baseline="0" dirty="0"/>
              <a:t> checkbox in the </a:t>
            </a:r>
            <a:r>
              <a:rPr lang="en-US" sz="2400" b="1" baseline="0" dirty="0"/>
              <a:t>Layout</a:t>
            </a:r>
            <a:r>
              <a:rPr lang="en-US" sz="2400" baseline="0" dirty="0"/>
              <a:t> ribbon group. Once you check the </a:t>
            </a:r>
            <a:r>
              <a:rPr lang="en-US" sz="2400" b="1" baseline="0" dirty="0"/>
              <a:t>Formula Bar</a:t>
            </a:r>
            <a:r>
              <a:rPr lang="en-US" sz="2400" baseline="0" dirty="0"/>
              <a:t> checkbox, you should be able to see the M code that has been generated for the selected step in the </a:t>
            </a:r>
            <a:r>
              <a:rPr lang="en-US" sz="2400" b="1" baseline="0" dirty="0"/>
              <a:t>Applied Steps</a:t>
            </a:r>
            <a:r>
              <a:rPr lang="en-US" sz="2400" baseline="0" dirty="0"/>
              <a:t>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Most queries begin with the </a:t>
            </a:r>
            <a:r>
              <a:rPr lang="en-US" sz="2400" b="1" dirty="0"/>
              <a:t>Source</a:t>
            </a:r>
            <a:r>
              <a:rPr lang="en-US" sz="2400" dirty="0"/>
              <a:t> step which is used to extract the underlying data from a specific data source. After the </a:t>
            </a:r>
            <a:r>
              <a:rPr lang="en-US" sz="2400" b="1" dirty="0"/>
              <a:t>Source</a:t>
            </a:r>
            <a:r>
              <a:rPr lang="en-US" sz="2400" dirty="0"/>
              <a:t> step, other steps are added to clean up bad data a</a:t>
            </a:r>
            <a:r>
              <a:rPr lang="en-US" sz="2400" baseline="0" dirty="0"/>
              <a:t>nd to perform transforms as required to reshape the data for analysis and reporting.</a:t>
            </a:r>
            <a:endParaRPr lang="en-US" sz="24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a:t>Note that you can use the </a:t>
            </a:r>
            <a:r>
              <a:rPr lang="en-US" sz="2400" b="1" baseline="0" dirty="0"/>
              <a:t>Applied Steps</a:t>
            </a:r>
            <a:r>
              <a:rPr lang="en-US" sz="2400" baseline="0" dirty="0"/>
              <a:t> list to debug the logic you have built into a query. You can do this by initially clicking on the first step in the </a:t>
            </a:r>
            <a:r>
              <a:rPr lang="en-US" sz="2400" b="1" baseline="0" dirty="0"/>
              <a:t>Applied Steps</a:t>
            </a:r>
            <a:r>
              <a:rPr lang="en-US" sz="2400" baseline="0" dirty="0"/>
              <a:t> list and then clicking on later steps one by one. When you do this, the Query Editor window will display what the query output looks like after each step. This provides you with the opportunity to see how the entire query will execute in a step by step fashion. If you right-click on a step in the </a:t>
            </a:r>
            <a:r>
              <a:rPr lang="en-US" sz="2400" b="1" baseline="0" dirty="0"/>
              <a:t>Applied Steps</a:t>
            </a:r>
            <a:r>
              <a:rPr lang="en-US" sz="2400" baseline="0" dirty="0"/>
              <a:t> list, you will see a set of menu commands to rename or delete the step as well as to move the step forwards or backwards in the sequence of steps. Some types of steps provide you with the an </a:t>
            </a:r>
            <a:r>
              <a:rPr lang="en-US" sz="2400" b="1" baseline="0" dirty="0"/>
              <a:t>Edit Settings</a:t>
            </a:r>
            <a:r>
              <a:rPr lang="en-US" sz="2400" baseline="0" dirty="0"/>
              <a:t> command which displays a custom dialog box to edit the steps settings. Other types of steps do not provide this capability.</a:t>
            </a:r>
          </a:p>
        </p:txBody>
      </p:sp>
    </p:spTree>
    <p:extLst>
      <p:ext uri="{BB962C8B-B14F-4D97-AF65-F5344CB8AC3E}">
        <p14:creationId xmlns:p14="http://schemas.microsoft.com/office/powerpoint/2010/main" val="3538788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46.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49.pn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9.emf"/></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300" dirty="0"/>
              <a:t>Mastering the Query Features of Power BI Desktop</a:t>
            </a:r>
          </a:p>
        </p:txBody>
      </p:sp>
      <p:sp>
        <p:nvSpPr>
          <p:cNvPr id="6" name="Text Placeholder 5"/>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Power BI Desktop based on "M" functional language</a:t>
            </a:r>
          </a:p>
          <a:p>
            <a:pPr lvl="1"/>
            <a:r>
              <a:rPr lang="en-US" sz="2000" dirty="0"/>
              <a:t>Query in Power BI Desktop saved as set of M statements in code</a:t>
            </a:r>
          </a:p>
          <a:p>
            <a:pPr lvl="1"/>
            <a:r>
              <a:rPr lang="en-US" sz="2000" dirty="0"/>
              <a:t>Query Editor generates code in M behind the scenes</a:t>
            </a:r>
          </a:p>
          <a:p>
            <a:pPr lvl="1"/>
            <a:r>
              <a:rPr lang="en-US" sz="2000" dirty="0"/>
              <a:t>Advanced users can view &amp; modify query code in Advanced Editor</a:t>
            </a:r>
          </a:p>
        </p:txBody>
      </p:sp>
      <p:pic>
        <p:nvPicPr>
          <p:cNvPr id="6" name="Picture 5"/>
          <p:cNvPicPr>
            <a:picLocks noChangeAspect="1"/>
          </p:cNvPicPr>
          <p:nvPr/>
        </p:nvPicPr>
        <p:blipFill>
          <a:blip r:embed="rId3"/>
          <a:stretch>
            <a:fillRect/>
          </a:stretch>
        </p:blipFill>
        <p:spPr>
          <a:xfrm>
            <a:off x="1143000" y="3200400"/>
            <a:ext cx="4562475" cy="2560135"/>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a:t>Advanced Editor</a:t>
            </a:r>
            <a:endParaRPr lang="en-US" dirty="0"/>
          </a:p>
        </p:txBody>
      </p:sp>
      <p:sp>
        <p:nvSpPr>
          <p:cNvPr id="8" name="Rounded Rectangle 7"/>
          <p:cNvSpPr/>
          <p:nvPr/>
        </p:nvSpPr>
        <p:spPr>
          <a:xfrm>
            <a:off x="1458960" y="3553090"/>
            <a:ext cx="484548" cy="602762"/>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2259468" y="3854471"/>
            <a:ext cx="5981700" cy="2823362"/>
          </a:xfrm>
          <a:prstGeom prst="rect">
            <a:avLst/>
          </a:prstGeom>
          <a:ln>
            <a:solidFill>
              <a:schemeClr val="bg1">
                <a:lumMod val="50000"/>
              </a:schemeClr>
            </a:solidFill>
          </a:ln>
        </p:spPr>
      </p:pic>
      <p:sp>
        <p:nvSpPr>
          <p:cNvPr id="9" name="Freeform 8"/>
          <p:cNvSpPr/>
          <p:nvPr/>
        </p:nvSpPr>
        <p:spPr>
          <a:xfrm>
            <a:off x="1906708" y="3531749"/>
            <a:ext cx="1198725" cy="624103"/>
          </a:xfrm>
          <a:custGeom>
            <a:avLst/>
            <a:gdLst>
              <a:gd name="connsiteX0" fmla="*/ 0 w 1937406"/>
              <a:gd name="connsiteY0" fmla="*/ 243649 h 579980"/>
              <a:gd name="connsiteX1" fmla="*/ 714703 w 1937406"/>
              <a:gd name="connsiteY1" fmla="*/ 12421 h 579980"/>
              <a:gd name="connsiteX2" fmla="*/ 1937406 w 1937406"/>
              <a:gd name="connsiteY2" fmla="*/ 579980 h 579980"/>
            </a:gdLst>
            <a:ahLst/>
            <a:cxnLst>
              <a:cxn ang="0">
                <a:pos x="connsiteX0" y="connsiteY0"/>
              </a:cxn>
              <a:cxn ang="0">
                <a:pos x="connsiteX1" y="connsiteY1"/>
              </a:cxn>
              <a:cxn ang="0">
                <a:pos x="connsiteX2" y="connsiteY2"/>
              </a:cxn>
            </a:cxnLst>
            <a:rect l="l" t="t" r="r" b="b"/>
            <a:pathLst>
              <a:path w="1937406" h="579980">
                <a:moveTo>
                  <a:pt x="0" y="243649"/>
                </a:moveTo>
                <a:cubicBezTo>
                  <a:pt x="195901" y="100007"/>
                  <a:pt x="391802" y="-43634"/>
                  <a:pt x="714703" y="12421"/>
                </a:cubicBezTo>
                <a:cubicBezTo>
                  <a:pt x="1037604" y="68476"/>
                  <a:pt x="1487505" y="324228"/>
                  <a:pt x="1937406" y="579980"/>
                </a:cubicBezTo>
              </a:path>
            </a:pathLst>
          </a:custGeom>
          <a:noFill/>
          <a:ln w="381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158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Query Input and Output</a:t>
            </a:r>
          </a:p>
        </p:txBody>
      </p:sp>
      <p:sp>
        <p:nvSpPr>
          <p:cNvPr id="3" name="Content Placeholder 2"/>
          <p:cNvSpPr>
            <a:spLocks noGrp="1"/>
          </p:cNvSpPr>
          <p:nvPr>
            <p:ph idx="1"/>
          </p:nvPr>
        </p:nvSpPr>
        <p:spPr/>
        <p:txBody>
          <a:bodyPr>
            <a:normAutofit/>
          </a:bodyPr>
          <a:lstStyle/>
          <a:p>
            <a:r>
              <a:rPr lang="en-US" sz="2400" dirty="0"/>
              <a:t>PBIX project is container for data sources and queries</a:t>
            </a:r>
          </a:p>
          <a:p>
            <a:pPr lvl="1"/>
            <a:r>
              <a:rPr lang="en-US" sz="2000" dirty="0"/>
              <a:t>Queries created and saved within scope of Power BI project</a:t>
            </a:r>
          </a:p>
          <a:p>
            <a:pPr lvl="1"/>
            <a:r>
              <a:rPr lang="en-US" sz="2000" dirty="0"/>
              <a:t>Queries can pull data from local files</a:t>
            </a:r>
          </a:p>
          <a:p>
            <a:pPr lvl="1"/>
            <a:r>
              <a:rPr lang="en-US" sz="2000" dirty="0"/>
              <a:t>Queries can pull data from external content sources</a:t>
            </a:r>
          </a:p>
          <a:p>
            <a:pPr lvl="1"/>
            <a:r>
              <a:rPr lang="en-US" sz="2000" dirty="0"/>
              <a:t>Queries main purpose is to load imported data into data model</a:t>
            </a:r>
          </a:p>
        </p:txBody>
      </p:sp>
      <p:sp>
        <p:nvSpPr>
          <p:cNvPr id="4" name="Rectangle 3"/>
          <p:cNvSpPr/>
          <p:nvPr/>
        </p:nvSpPr>
        <p:spPr>
          <a:xfrm>
            <a:off x="2895600" y="3581400"/>
            <a:ext cx="5289997" cy="3048000"/>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b="1" dirty="0">
                <a:solidFill>
                  <a:schemeClr val="tx1"/>
                </a:solidFill>
              </a:rPr>
              <a:t>PBIX Project</a:t>
            </a:r>
          </a:p>
        </p:txBody>
      </p:sp>
      <p:sp>
        <p:nvSpPr>
          <p:cNvPr id="8" name="Flowchart: Magnetic Disk 7"/>
          <p:cNvSpPr/>
          <p:nvPr/>
        </p:nvSpPr>
        <p:spPr>
          <a:xfrm>
            <a:off x="4770947" y="4861110"/>
            <a:ext cx="3252773" cy="1346791"/>
          </a:xfrm>
          <a:prstGeom prst="flowChartMagneticDisk">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spcBef>
                <a:spcPts val="1200"/>
              </a:spcBef>
            </a:pPr>
            <a:endParaRPr lang="en-US" sz="1100" b="1" dirty="0">
              <a:solidFill>
                <a:schemeClr val="tx1"/>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2073813727"/>
              </p:ext>
            </p:extLst>
          </p:nvPr>
        </p:nvGraphicFramePr>
        <p:xfrm>
          <a:off x="5123579" y="5494945"/>
          <a:ext cx="1094835" cy="50292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155944">
                <a:tc>
                  <a:txBody>
                    <a:bodyPr/>
                    <a:lstStyle/>
                    <a:p>
                      <a:r>
                        <a:rPr lang="en-US" sz="500"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5944">
                <a:tc>
                  <a:txBody>
                    <a:bodyPr/>
                    <a:lstStyle/>
                    <a:p>
                      <a:r>
                        <a:rPr lang="en-US" sz="5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5944">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8" name="Flowchart: Magnetic Disk 17"/>
          <p:cNvSpPr/>
          <p:nvPr/>
        </p:nvSpPr>
        <p:spPr>
          <a:xfrm>
            <a:off x="943969" y="5037973"/>
            <a:ext cx="1524000" cy="1346791"/>
          </a:xfrm>
          <a:prstGeom prst="flowChartMagneticDisk">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spcBef>
                <a:spcPts val="1200"/>
              </a:spcBef>
            </a:pPr>
            <a:r>
              <a:rPr lang="en-US" sz="1100" b="1" dirty="0">
                <a:solidFill>
                  <a:schemeClr val="tx1"/>
                </a:solidFill>
              </a:rPr>
              <a:t>External Database</a:t>
            </a:r>
          </a:p>
        </p:txBody>
      </p:sp>
      <p:graphicFrame>
        <p:nvGraphicFramePr>
          <p:cNvPr id="19" name="Table 18"/>
          <p:cNvGraphicFramePr>
            <a:graphicFrameLocks noGrp="1"/>
          </p:cNvGraphicFramePr>
          <p:nvPr>
            <p:extLst>
              <p:ext uri="{D42A27DB-BD31-4B8C-83A1-F6EECF244321}">
                <p14:modId xmlns:p14="http://schemas.microsoft.com/office/powerpoint/2010/main" val="2219226929"/>
              </p:ext>
            </p:extLst>
          </p:nvPr>
        </p:nvGraphicFramePr>
        <p:xfrm>
          <a:off x="1172569" y="5799973"/>
          <a:ext cx="1094835" cy="50292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155944">
                <a:tc>
                  <a:txBody>
                    <a:bodyPr/>
                    <a:lstStyle/>
                    <a:p>
                      <a:r>
                        <a:rPr lang="en-US" sz="500"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5944">
                <a:tc>
                  <a:txBody>
                    <a:bodyPr/>
                    <a:lstStyle/>
                    <a:p>
                      <a:r>
                        <a:rPr lang="en-US" sz="5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5944">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3" name="Freeform 22"/>
          <p:cNvSpPr/>
          <p:nvPr/>
        </p:nvSpPr>
        <p:spPr>
          <a:xfrm rot="15147511">
            <a:off x="2379498" y="3964581"/>
            <a:ext cx="393357" cy="1833141"/>
          </a:xfrm>
          <a:custGeom>
            <a:avLst/>
            <a:gdLst>
              <a:gd name="connsiteX0" fmla="*/ 0 w 948906"/>
              <a:gd name="connsiteY0" fmla="*/ 0 h 785003"/>
              <a:gd name="connsiteX1" fmla="*/ 776378 w 948906"/>
              <a:gd name="connsiteY1" fmla="*/ 508958 h 785003"/>
              <a:gd name="connsiteX2" fmla="*/ 948906 w 948906"/>
              <a:gd name="connsiteY2" fmla="*/ 785003 h 785003"/>
            </a:gdLst>
            <a:ahLst/>
            <a:cxnLst>
              <a:cxn ang="0">
                <a:pos x="connsiteX0" y="connsiteY0"/>
              </a:cxn>
              <a:cxn ang="0">
                <a:pos x="connsiteX1" y="connsiteY1"/>
              </a:cxn>
              <a:cxn ang="0">
                <a:pos x="connsiteX2" y="connsiteY2"/>
              </a:cxn>
            </a:cxnLst>
            <a:rect l="l" t="t" r="r" b="b"/>
            <a:pathLst>
              <a:path w="948906" h="785003">
                <a:moveTo>
                  <a:pt x="0" y="0"/>
                </a:moveTo>
                <a:cubicBezTo>
                  <a:pt x="309113" y="189062"/>
                  <a:pt x="618227" y="378124"/>
                  <a:pt x="776378" y="508958"/>
                </a:cubicBezTo>
                <a:cubicBezTo>
                  <a:pt x="934529" y="639792"/>
                  <a:pt x="941717" y="712397"/>
                  <a:pt x="948906" y="785003"/>
                </a:cubicBezTo>
              </a:path>
            </a:pathLst>
          </a:custGeom>
          <a:noFill/>
          <a:ln w="19050">
            <a:solidFill>
              <a:schemeClr val="tx2">
                <a:lumMod val="90000"/>
                <a:lumOff val="10000"/>
              </a:schemeClr>
            </a:solidFill>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401544" y="4262704"/>
            <a:ext cx="1177506" cy="354419"/>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query2</a:t>
            </a:r>
          </a:p>
        </p:txBody>
      </p:sp>
      <p:graphicFrame>
        <p:nvGraphicFramePr>
          <p:cNvPr id="26" name="Table 25"/>
          <p:cNvGraphicFramePr>
            <a:graphicFrameLocks noGrp="1"/>
          </p:cNvGraphicFramePr>
          <p:nvPr>
            <p:extLst>
              <p:ext uri="{D42A27DB-BD31-4B8C-83A1-F6EECF244321}">
                <p14:modId xmlns:p14="http://schemas.microsoft.com/office/powerpoint/2010/main" val="882248445"/>
              </p:ext>
            </p:extLst>
          </p:nvPr>
        </p:nvGraphicFramePr>
        <p:xfrm>
          <a:off x="6456833" y="5483166"/>
          <a:ext cx="1094835" cy="50292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155944">
                <a:tc>
                  <a:txBody>
                    <a:bodyPr/>
                    <a:lstStyle/>
                    <a:p>
                      <a:r>
                        <a:rPr lang="en-US" sz="500"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5944">
                <a:tc>
                  <a:txBody>
                    <a:bodyPr/>
                    <a:lstStyle/>
                    <a:p>
                      <a:r>
                        <a:rPr lang="en-US" sz="5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5944">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7" name="Rectangle 26"/>
          <p:cNvSpPr/>
          <p:nvPr/>
        </p:nvSpPr>
        <p:spPr>
          <a:xfrm>
            <a:off x="3390849" y="4222307"/>
            <a:ext cx="1447800" cy="354419"/>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Data Source</a:t>
            </a:r>
          </a:p>
        </p:txBody>
      </p:sp>
      <p:grpSp>
        <p:nvGrpSpPr>
          <p:cNvPr id="5" name="Group 4"/>
          <p:cNvGrpSpPr/>
          <p:nvPr/>
        </p:nvGrpSpPr>
        <p:grpSpPr>
          <a:xfrm>
            <a:off x="1437603" y="3729304"/>
            <a:ext cx="4851685" cy="761726"/>
            <a:chOff x="1437603" y="3729304"/>
            <a:chExt cx="4851685" cy="761726"/>
          </a:xfrm>
        </p:grpSpPr>
        <p:sp>
          <p:nvSpPr>
            <p:cNvPr id="10" name="Rectangle 9"/>
            <p:cNvSpPr/>
            <p:nvPr/>
          </p:nvSpPr>
          <p:spPr>
            <a:xfrm>
              <a:off x="5111782" y="3729304"/>
              <a:ext cx="1177506" cy="354419"/>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query1</a:t>
              </a:r>
            </a:p>
          </p:txBody>
        </p:sp>
        <p:sp>
          <p:nvSpPr>
            <p:cNvPr id="21" name="Rectangle 20"/>
            <p:cNvSpPr/>
            <p:nvPr/>
          </p:nvSpPr>
          <p:spPr>
            <a:xfrm>
              <a:off x="3396010" y="3742721"/>
              <a:ext cx="1447800" cy="354419"/>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Data Source</a:t>
              </a:r>
            </a:p>
          </p:txBody>
        </p:sp>
        <p:sp>
          <p:nvSpPr>
            <p:cNvPr id="7" name="Rectangle 6"/>
            <p:cNvSpPr/>
            <p:nvPr/>
          </p:nvSpPr>
          <p:spPr>
            <a:xfrm>
              <a:off x="1437603" y="3842316"/>
              <a:ext cx="672162" cy="648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CSV</a:t>
              </a:r>
            </a:p>
            <a:p>
              <a:pPr algn="ctr"/>
              <a:r>
                <a:rPr lang="en-US" sz="1100" dirty="0"/>
                <a:t>File</a:t>
              </a:r>
            </a:p>
          </p:txBody>
        </p:sp>
        <p:sp>
          <p:nvSpPr>
            <p:cNvPr id="31" name="Freeform 30"/>
            <p:cNvSpPr/>
            <p:nvPr/>
          </p:nvSpPr>
          <p:spPr>
            <a:xfrm rot="15147511" flipH="1">
              <a:off x="2664579" y="3471490"/>
              <a:ext cx="139861" cy="1266216"/>
            </a:xfrm>
            <a:custGeom>
              <a:avLst/>
              <a:gdLst>
                <a:gd name="connsiteX0" fmla="*/ 0 w 948906"/>
                <a:gd name="connsiteY0" fmla="*/ 0 h 785003"/>
                <a:gd name="connsiteX1" fmla="*/ 776378 w 948906"/>
                <a:gd name="connsiteY1" fmla="*/ 508958 h 785003"/>
                <a:gd name="connsiteX2" fmla="*/ 948906 w 948906"/>
                <a:gd name="connsiteY2" fmla="*/ 785003 h 785003"/>
              </a:gdLst>
              <a:ahLst/>
              <a:cxnLst>
                <a:cxn ang="0">
                  <a:pos x="connsiteX0" y="connsiteY0"/>
                </a:cxn>
                <a:cxn ang="0">
                  <a:pos x="connsiteX1" y="connsiteY1"/>
                </a:cxn>
                <a:cxn ang="0">
                  <a:pos x="connsiteX2" y="connsiteY2"/>
                </a:cxn>
              </a:cxnLst>
              <a:rect l="l" t="t" r="r" b="b"/>
              <a:pathLst>
                <a:path w="948906" h="785003">
                  <a:moveTo>
                    <a:pt x="0" y="0"/>
                  </a:moveTo>
                  <a:cubicBezTo>
                    <a:pt x="309113" y="189062"/>
                    <a:pt x="618227" y="378124"/>
                    <a:pt x="776378" y="508958"/>
                  </a:cubicBezTo>
                  <a:cubicBezTo>
                    <a:pt x="934529" y="639792"/>
                    <a:pt x="941717" y="712397"/>
                    <a:pt x="948906" y="785003"/>
                  </a:cubicBezTo>
                </a:path>
              </a:pathLst>
            </a:custGeom>
            <a:noFill/>
            <a:ln w="19050">
              <a:solidFill>
                <a:schemeClr val="tx2">
                  <a:lumMod val="90000"/>
                  <a:lumOff val="10000"/>
                </a:schemeClr>
              </a:solidFill>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p:cNvCxnSpPr>
            <a:endCxn id="10" idx="1"/>
          </p:cNvCxnSpPr>
          <p:nvPr/>
        </p:nvCxnSpPr>
        <p:spPr>
          <a:xfrm flipV="1">
            <a:off x="4838649" y="3906514"/>
            <a:ext cx="273133" cy="13290"/>
          </a:xfrm>
          <a:prstGeom prst="straightConnector1">
            <a:avLst/>
          </a:prstGeom>
          <a:ln w="19050">
            <a:solidFill>
              <a:schemeClr val="tx2">
                <a:lumMod val="90000"/>
                <a:lumOff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20" idx="1"/>
          </p:cNvCxnSpPr>
          <p:nvPr/>
        </p:nvCxnSpPr>
        <p:spPr>
          <a:xfrm flipV="1">
            <a:off x="4838649" y="4439914"/>
            <a:ext cx="1562895" cy="7740"/>
          </a:xfrm>
          <a:prstGeom prst="straightConnector1">
            <a:avLst/>
          </a:prstGeom>
          <a:ln w="19050">
            <a:solidFill>
              <a:schemeClr val="tx2">
                <a:lumMod val="90000"/>
                <a:lumOff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670997" y="4123721"/>
            <a:ext cx="0" cy="1289523"/>
          </a:xfrm>
          <a:prstGeom prst="straightConnector1">
            <a:avLst/>
          </a:prstGeom>
          <a:ln w="19050">
            <a:solidFill>
              <a:schemeClr val="tx2">
                <a:lumMod val="90000"/>
                <a:lumOff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966397" y="4643704"/>
            <a:ext cx="0" cy="783903"/>
          </a:xfrm>
          <a:prstGeom prst="straightConnector1">
            <a:avLst/>
          </a:prstGeom>
          <a:ln w="19050">
            <a:solidFill>
              <a:schemeClr val="tx2">
                <a:lumMod val="90000"/>
                <a:lumOff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473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Composition</a:t>
            </a:r>
          </a:p>
        </p:txBody>
      </p:sp>
      <p:sp>
        <p:nvSpPr>
          <p:cNvPr id="3" name="Content Placeholder 2"/>
          <p:cNvSpPr>
            <a:spLocks noGrp="1"/>
          </p:cNvSpPr>
          <p:nvPr>
            <p:ph idx="1"/>
          </p:nvPr>
        </p:nvSpPr>
        <p:spPr>
          <a:xfrm>
            <a:off x="447136" y="1428750"/>
            <a:ext cx="8382000" cy="5181600"/>
          </a:xfrm>
        </p:spPr>
        <p:txBody>
          <a:bodyPr>
            <a:normAutofit/>
          </a:bodyPr>
          <a:lstStyle/>
          <a:p>
            <a:r>
              <a:rPr lang="en-US" sz="2400" dirty="0"/>
              <a:t>Query can serve as source for other queries</a:t>
            </a:r>
          </a:p>
          <a:p>
            <a:pPr lvl="1"/>
            <a:r>
              <a:rPr lang="en-US" sz="2000" dirty="0"/>
              <a:t>Allows for creation of reusable base queries &amp; query composition</a:t>
            </a:r>
          </a:p>
          <a:p>
            <a:pPr lvl="1"/>
            <a:r>
              <a:rPr lang="en-US" sz="2000" dirty="0"/>
              <a:t>Complexity can be hidden in base queries</a:t>
            </a:r>
          </a:p>
          <a:p>
            <a:pPr lvl="1"/>
            <a:r>
              <a:rPr lang="en-US" sz="2000" b="1" dirty="0"/>
              <a:t>Reference</a:t>
            </a:r>
            <a:r>
              <a:rPr lang="en-US" sz="2000" dirty="0"/>
              <a:t> command creates new query based on another query</a:t>
            </a:r>
          </a:p>
        </p:txBody>
      </p:sp>
      <p:sp>
        <p:nvSpPr>
          <p:cNvPr id="4" name="Rectangle 3"/>
          <p:cNvSpPr/>
          <p:nvPr/>
        </p:nvSpPr>
        <p:spPr>
          <a:xfrm>
            <a:off x="1918399" y="3048000"/>
            <a:ext cx="4025201" cy="3626343"/>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a:solidFill>
                  <a:schemeClr val="tx1"/>
                </a:solidFill>
              </a:rPr>
              <a:t>PBIX Project</a:t>
            </a:r>
          </a:p>
        </p:txBody>
      </p:sp>
      <p:sp>
        <p:nvSpPr>
          <p:cNvPr id="18" name="Flowchart: Magnetic Disk 17"/>
          <p:cNvSpPr/>
          <p:nvPr/>
        </p:nvSpPr>
        <p:spPr>
          <a:xfrm>
            <a:off x="257492" y="3770710"/>
            <a:ext cx="1524000" cy="1447800"/>
          </a:xfrm>
          <a:prstGeom prst="flowChartMagneticDisk">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spcBef>
                <a:spcPts val="1200"/>
              </a:spcBef>
            </a:pPr>
            <a:r>
              <a:rPr lang="en-US" sz="1100" b="1" dirty="0">
                <a:solidFill>
                  <a:schemeClr val="tx1"/>
                </a:solidFill>
              </a:rPr>
              <a:t>External Database</a:t>
            </a:r>
          </a:p>
        </p:txBody>
      </p:sp>
      <p:graphicFrame>
        <p:nvGraphicFramePr>
          <p:cNvPr id="19" name="Table 18"/>
          <p:cNvGraphicFramePr>
            <a:graphicFrameLocks noGrp="1"/>
          </p:cNvGraphicFramePr>
          <p:nvPr>
            <p:extLst>
              <p:ext uri="{D42A27DB-BD31-4B8C-83A1-F6EECF244321}">
                <p14:modId xmlns:p14="http://schemas.microsoft.com/office/powerpoint/2010/main" val="612672115"/>
              </p:ext>
            </p:extLst>
          </p:nvPr>
        </p:nvGraphicFramePr>
        <p:xfrm>
          <a:off x="524654" y="4551292"/>
          <a:ext cx="1094835" cy="50292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0">
                <a:tc>
                  <a:txBody>
                    <a:bodyPr/>
                    <a:lstStyle/>
                    <a:p>
                      <a:r>
                        <a:rPr lang="en-US" sz="500"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sz="5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5" name="Freeform 24"/>
          <p:cNvSpPr/>
          <p:nvPr/>
        </p:nvSpPr>
        <p:spPr>
          <a:xfrm flipH="1">
            <a:off x="971325" y="3555525"/>
            <a:ext cx="1201576" cy="507161"/>
          </a:xfrm>
          <a:custGeom>
            <a:avLst/>
            <a:gdLst>
              <a:gd name="connsiteX0" fmla="*/ 690113 w 690113"/>
              <a:gd name="connsiteY0" fmla="*/ 324490 h 324490"/>
              <a:gd name="connsiteX1" fmla="*/ 293298 w 690113"/>
              <a:gd name="connsiteY1" fmla="*/ 31192 h 324490"/>
              <a:gd name="connsiteX2" fmla="*/ 0 w 690113"/>
              <a:gd name="connsiteY2" fmla="*/ 22566 h 324490"/>
            </a:gdLst>
            <a:ahLst/>
            <a:cxnLst>
              <a:cxn ang="0">
                <a:pos x="connsiteX0" y="connsiteY0"/>
              </a:cxn>
              <a:cxn ang="0">
                <a:pos x="connsiteX1" y="connsiteY1"/>
              </a:cxn>
              <a:cxn ang="0">
                <a:pos x="connsiteX2" y="connsiteY2"/>
              </a:cxn>
            </a:cxnLst>
            <a:rect l="l" t="t" r="r" b="b"/>
            <a:pathLst>
              <a:path w="690113" h="324490">
                <a:moveTo>
                  <a:pt x="690113" y="324490"/>
                </a:moveTo>
                <a:cubicBezTo>
                  <a:pt x="549215" y="203001"/>
                  <a:pt x="408317" y="81513"/>
                  <a:pt x="293298" y="31192"/>
                </a:cubicBezTo>
                <a:cubicBezTo>
                  <a:pt x="178279" y="-19129"/>
                  <a:pt x="89139" y="1718"/>
                  <a:pt x="0" y="22566"/>
                </a:cubicBez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272007" y="3417731"/>
            <a:ext cx="1180382" cy="368434"/>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Data Source</a:t>
            </a:r>
          </a:p>
        </p:txBody>
      </p:sp>
      <p:sp>
        <p:nvSpPr>
          <p:cNvPr id="5" name="Rectangle 4"/>
          <p:cNvSpPr/>
          <p:nvPr/>
        </p:nvSpPr>
        <p:spPr>
          <a:xfrm>
            <a:off x="2984275" y="5417043"/>
            <a:ext cx="1206725" cy="11811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table1</a:t>
            </a:r>
          </a:p>
        </p:txBody>
      </p:sp>
      <p:graphicFrame>
        <p:nvGraphicFramePr>
          <p:cNvPr id="13" name="Table 12"/>
          <p:cNvGraphicFramePr>
            <a:graphicFrameLocks noGrp="1"/>
          </p:cNvGraphicFramePr>
          <p:nvPr>
            <p:extLst>
              <p:ext uri="{D42A27DB-BD31-4B8C-83A1-F6EECF244321}">
                <p14:modId xmlns:p14="http://schemas.microsoft.com/office/powerpoint/2010/main" val="3995290155"/>
              </p:ext>
            </p:extLst>
          </p:nvPr>
        </p:nvGraphicFramePr>
        <p:xfrm>
          <a:off x="3040638" y="5683743"/>
          <a:ext cx="1094835" cy="83820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0">
                <a:tc>
                  <a:txBody>
                    <a:bodyPr/>
                    <a:lstStyle/>
                    <a:p>
                      <a:r>
                        <a:rPr lang="en-US" sz="500" dirty="0"/>
                        <a:t>col1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500" dirty="0"/>
                        <a:t>col2</a:t>
                      </a:r>
                    </a:p>
                  </a:txBody>
                  <a:tcPr>
                    <a:lnT w="12700" cap="flat" cmpd="sng" algn="ctr">
                      <a:solidFill>
                        <a:schemeClr val="tx1"/>
                      </a:solidFill>
                      <a:prstDash val="solid"/>
                      <a:round/>
                      <a:headEnd type="none" w="med" len="med"/>
                      <a:tailEnd type="none" w="med" len="med"/>
                    </a:lnT>
                  </a:tcPr>
                </a:tc>
                <a:tc>
                  <a:txBody>
                    <a:bodyPr/>
                    <a:lstStyle/>
                    <a:p>
                      <a:r>
                        <a:rPr lang="en-US" sz="500" dirty="0"/>
                        <a:t>col3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r>
                        <a:rPr lang="en-US" sz="500" dirty="0"/>
                        <a:t>bob</a:t>
                      </a:r>
                    </a:p>
                  </a:txBody>
                  <a:tcPr>
                    <a:lnL w="12700" cap="flat" cmpd="sng" algn="ctr">
                      <a:solidFill>
                        <a:schemeClr val="tx1"/>
                      </a:solidFill>
                      <a:prstDash val="solid"/>
                      <a:round/>
                      <a:headEnd type="none" w="med" len="med"/>
                      <a:tailEnd type="none" w="med" len="med"/>
                    </a:lnL>
                  </a:tcPr>
                </a:tc>
                <a:tc>
                  <a:txBody>
                    <a:bodyPr/>
                    <a:lstStyle/>
                    <a:p>
                      <a:r>
                        <a:rPr lang="en-US" sz="500" dirty="0"/>
                        <a:t>23</a:t>
                      </a:r>
                    </a:p>
                  </a:txBody>
                  <a:tcPr/>
                </a:tc>
                <a:tc>
                  <a:txBody>
                    <a:bodyPr/>
                    <a:lstStyle/>
                    <a:p>
                      <a:r>
                        <a:rPr lang="en-US" sz="500" dirty="0"/>
                        <a:t>45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a:t>43</a:t>
                      </a:r>
                    </a:p>
                  </a:txBody>
                  <a:tcPr/>
                </a:tc>
                <a:tc>
                  <a:txBody>
                    <a:bodyPr/>
                    <a:lstStyle/>
                    <a:p>
                      <a:r>
                        <a:rPr lang="en-US" sz="500" dirty="0"/>
                        <a:t>74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r>
                        <a:rPr lang="en-US" sz="500" dirty="0"/>
                        <a:t>sue</a:t>
                      </a:r>
                    </a:p>
                  </a:txBody>
                  <a:tcPr>
                    <a:lnL w="12700" cap="flat" cmpd="sng" algn="ctr">
                      <a:solidFill>
                        <a:schemeClr val="tx1"/>
                      </a:solidFill>
                      <a:prstDash val="solid"/>
                      <a:round/>
                      <a:headEnd type="none" w="med" len="med"/>
                      <a:tailEnd type="none" w="med" len="med"/>
                    </a:lnL>
                  </a:tcPr>
                </a:tc>
                <a:tc>
                  <a:txBody>
                    <a:bodyPr/>
                    <a:lstStyle/>
                    <a:p>
                      <a:r>
                        <a:rPr lang="en-US" sz="500" dirty="0"/>
                        <a:t>32</a:t>
                      </a:r>
                    </a:p>
                  </a:txBody>
                  <a:tcPr/>
                </a:tc>
                <a:tc>
                  <a:txBody>
                    <a:bodyPr/>
                    <a:lstStyle/>
                    <a:p>
                      <a:r>
                        <a:rPr lang="en-US" sz="500" dirty="0"/>
                        <a:t>47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0">
                <a:tc>
                  <a:txBody>
                    <a:bodyPr/>
                    <a:lstStyle/>
                    <a:p>
                      <a:r>
                        <a:rPr lang="en-US" sz="500" dirty="0" err="1"/>
                        <a:t>fran</a:t>
                      </a:r>
                      <a:endParaRPr lang="en-US" sz="5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500" dirty="0"/>
                        <a:t>41</a:t>
                      </a:r>
                    </a:p>
                  </a:txBody>
                  <a:tcPr>
                    <a:lnB w="12700" cap="flat" cmpd="sng" algn="ctr">
                      <a:solidFill>
                        <a:schemeClr val="tx1"/>
                      </a:solidFill>
                      <a:prstDash val="solid"/>
                      <a:round/>
                      <a:headEnd type="none" w="med" len="med"/>
                      <a:tailEnd type="none" w="med" len="med"/>
                    </a:lnB>
                  </a:tcPr>
                </a:tc>
                <a:tc>
                  <a:txBody>
                    <a:bodyPr/>
                    <a:lstStyle/>
                    <a:p>
                      <a:r>
                        <a:rPr lang="en-US" sz="500" dirty="0"/>
                        <a:t>55</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1" name="Rectangle 30"/>
          <p:cNvSpPr/>
          <p:nvPr/>
        </p:nvSpPr>
        <p:spPr>
          <a:xfrm>
            <a:off x="4508275" y="5397993"/>
            <a:ext cx="1206725" cy="11811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table2</a:t>
            </a:r>
          </a:p>
        </p:txBody>
      </p:sp>
      <p:graphicFrame>
        <p:nvGraphicFramePr>
          <p:cNvPr id="32" name="Table 31"/>
          <p:cNvGraphicFramePr>
            <a:graphicFrameLocks noGrp="1"/>
          </p:cNvGraphicFramePr>
          <p:nvPr>
            <p:extLst>
              <p:ext uri="{D42A27DB-BD31-4B8C-83A1-F6EECF244321}">
                <p14:modId xmlns:p14="http://schemas.microsoft.com/office/powerpoint/2010/main" val="797365921"/>
              </p:ext>
            </p:extLst>
          </p:nvPr>
        </p:nvGraphicFramePr>
        <p:xfrm>
          <a:off x="4571874" y="5664693"/>
          <a:ext cx="1094835" cy="83820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0">
                <a:tc>
                  <a:txBody>
                    <a:bodyPr/>
                    <a:lstStyle/>
                    <a:p>
                      <a:r>
                        <a:rPr lang="en-US" sz="500" dirty="0"/>
                        <a:t>col1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500" dirty="0"/>
                        <a:t>col2</a:t>
                      </a:r>
                    </a:p>
                  </a:txBody>
                  <a:tcPr>
                    <a:lnT w="12700" cap="flat" cmpd="sng" algn="ctr">
                      <a:solidFill>
                        <a:schemeClr val="tx1"/>
                      </a:solidFill>
                      <a:prstDash val="solid"/>
                      <a:round/>
                      <a:headEnd type="none" w="med" len="med"/>
                      <a:tailEnd type="none" w="med" len="med"/>
                    </a:lnT>
                  </a:tcPr>
                </a:tc>
                <a:tc>
                  <a:txBody>
                    <a:bodyPr/>
                    <a:lstStyle/>
                    <a:p>
                      <a:r>
                        <a:rPr lang="en-US" sz="500" dirty="0"/>
                        <a:t>col3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r>
                        <a:rPr lang="en-US" sz="500" dirty="0"/>
                        <a:t>bob</a:t>
                      </a:r>
                    </a:p>
                  </a:txBody>
                  <a:tcPr>
                    <a:lnL w="12700" cap="flat" cmpd="sng" algn="ctr">
                      <a:solidFill>
                        <a:schemeClr val="tx1"/>
                      </a:solidFill>
                      <a:prstDash val="solid"/>
                      <a:round/>
                      <a:headEnd type="none" w="med" len="med"/>
                      <a:tailEnd type="none" w="med" len="med"/>
                    </a:lnL>
                  </a:tcPr>
                </a:tc>
                <a:tc>
                  <a:txBody>
                    <a:bodyPr/>
                    <a:lstStyle/>
                    <a:p>
                      <a:r>
                        <a:rPr lang="en-US" sz="500" dirty="0"/>
                        <a:t>23</a:t>
                      </a:r>
                    </a:p>
                  </a:txBody>
                  <a:tcPr/>
                </a:tc>
                <a:tc>
                  <a:txBody>
                    <a:bodyPr/>
                    <a:lstStyle/>
                    <a:p>
                      <a:r>
                        <a:rPr lang="en-US" sz="500" dirty="0"/>
                        <a:t>45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a:t>43</a:t>
                      </a:r>
                    </a:p>
                  </a:txBody>
                  <a:tcPr/>
                </a:tc>
                <a:tc>
                  <a:txBody>
                    <a:bodyPr/>
                    <a:lstStyle/>
                    <a:p>
                      <a:r>
                        <a:rPr lang="en-US" sz="500" dirty="0"/>
                        <a:t>74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r>
                        <a:rPr lang="en-US" sz="500" dirty="0"/>
                        <a:t>sue</a:t>
                      </a:r>
                    </a:p>
                  </a:txBody>
                  <a:tcPr>
                    <a:lnL w="12700" cap="flat" cmpd="sng" algn="ctr">
                      <a:solidFill>
                        <a:schemeClr val="tx1"/>
                      </a:solidFill>
                      <a:prstDash val="solid"/>
                      <a:round/>
                      <a:headEnd type="none" w="med" len="med"/>
                      <a:tailEnd type="none" w="med" len="med"/>
                    </a:lnL>
                  </a:tcPr>
                </a:tc>
                <a:tc>
                  <a:txBody>
                    <a:bodyPr/>
                    <a:lstStyle/>
                    <a:p>
                      <a:r>
                        <a:rPr lang="en-US" sz="500" dirty="0"/>
                        <a:t>32</a:t>
                      </a:r>
                    </a:p>
                  </a:txBody>
                  <a:tcPr/>
                </a:tc>
                <a:tc>
                  <a:txBody>
                    <a:bodyPr/>
                    <a:lstStyle/>
                    <a:p>
                      <a:r>
                        <a:rPr lang="en-US" sz="500" dirty="0"/>
                        <a:t>47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0">
                <a:tc>
                  <a:txBody>
                    <a:bodyPr/>
                    <a:lstStyle/>
                    <a:p>
                      <a:r>
                        <a:rPr lang="en-US" sz="500" dirty="0" err="1"/>
                        <a:t>fran</a:t>
                      </a:r>
                      <a:endParaRPr lang="en-US" sz="5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500" dirty="0"/>
                        <a:t>41</a:t>
                      </a:r>
                    </a:p>
                  </a:txBody>
                  <a:tcPr>
                    <a:lnB w="12700" cap="flat" cmpd="sng" algn="ctr">
                      <a:solidFill>
                        <a:schemeClr val="tx1"/>
                      </a:solidFill>
                      <a:prstDash val="solid"/>
                      <a:round/>
                      <a:headEnd type="none" w="med" len="med"/>
                      <a:tailEnd type="none" w="med" len="med"/>
                    </a:lnB>
                  </a:tcPr>
                </a:tc>
                <a:tc>
                  <a:txBody>
                    <a:bodyPr/>
                    <a:lstStyle/>
                    <a:p>
                      <a:r>
                        <a:rPr lang="en-US" sz="500" dirty="0"/>
                        <a:t>55</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6" name="Rectangle 25"/>
          <p:cNvSpPr/>
          <p:nvPr/>
        </p:nvSpPr>
        <p:spPr>
          <a:xfrm>
            <a:off x="3013494" y="4483593"/>
            <a:ext cx="1177506" cy="3810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query2</a:t>
            </a:r>
          </a:p>
        </p:txBody>
      </p:sp>
      <p:sp>
        <p:nvSpPr>
          <p:cNvPr id="27" name="Rectangle 26"/>
          <p:cNvSpPr/>
          <p:nvPr/>
        </p:nvSpPr>
        <p:spPr>
          <a:xfrm>
            <a:off x="4537494" y="4483593"/>
            <a:ext cx="1177506" cy="381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query3</a:t>
            </a:r>
          </a:p>
        </p:txBody>
      </p:sp>
      <p:sp>
        <p:nvSpPr>
          <p:cNvPr id="12" name="Freeform 11"/>
          <p:cNvSpPr/>
          <p:nvPr/>
        </p:nvSpPr>
        <p:spPr>
          <a:xfrm>
            <a:off x="4437993" y="3823686"/>
            <a:ext cx="677059" cy="603682"/>
          </a:xfrm>
          <a:custGeom>
            <a:avLst/>
            <a:gdLst>
              <a:gd name="connsiteX0" fmla="*/ 0 w 1358721"/>
              <a:gd name="connsiteY0" fmla="*/ 0 h 603682"/>
              <a:gd name="connsiteX1" fmla="*/ 1136342 w 1358721"/>
              <a:gd name="connsiteY1" fmla="*/ 381740 h 603682"/>
              <a:gd name="connsiteX2" fmla="*/ 1358284 w 1358721"/>
              <a:gd name="connsiteY2" fmla="*/ 603682 h 603682"/>
            </a:gdLst>
            <a:ahLst/>
            <a:cxnLst>
              <a:cxn ang="0">
                <a:pos x="connsiteX0" y="connsiteY0"/>
              </a:cxn>
              <a:cxn ang="0">
                <a:pos x="connsiteX1" y="connsiteY1"/>
              </a:cxn>
              <a:cxn ang="0">
                <a:pos x="connsiteX2" y="connsiteY2"/>
              </a:cxn>
            </a:cxnLst>
            <a:rect l="l" t="t" r="r" b="b"/>
            <a:pathLst>
              <a:path w="1358721" h="603682">
                <a:moveTo>
                  <a:pt x="0" y="0"/>
                </a:moveTo>
                <a:cubicBezTo>
                  <a:pt x="454980" y="140563"/>
                  <a:pt x="909961" y="281126"/>
                  <a:pt x="1136342" y="381740"/>
                </a:cubicBezTo>
                <a:cubicBezTo>
                  <a:pt x="1362723" y="482354"/>
                  <a:pt x="1360503" y="543018"/>
                  <a:pt x="1358284" y="603682"/>
                </a:cubicBezTo>
              </a:path>
            </a:pathLst>
          </a:custGeom>
          <a:noFill/>
          <a:ln w="28575">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3602247" y="3841442"/>
            <a:ext cx="782480" cy="630314"/>
          </a:xfrm>
          <a:custGeom>
            <a:avLst/>
            <a:gdLst>
              <a:gd name="connsiteX0" fmla="*/ 1642369 w 1642369"/>
              <a:gd name="connsiteY0" fmla="*/ 0 h 630314"/>
              <a:gd name="connsiteX1" fmla="*/ 275208 w 1642369"/>
              <a:gd name="connsiteY1" fmla="*/ 337351 h 630314"/>
              <a:gd name="connsiteX2" fmla="*/ 0 w 1642369"/>
              <a:gd name="connsiteY2" fmla="*/ 630314 h 630314"/>
            </a:gdLst>
            <a:ahLst/>
            <a:cxnLst>
              <a:cxn ang="0">
                <a:pos x="connsiteX0" y="connsiteY0"/>
              </a:cxn>
              <a:cxn ang="0">
                <a:pos x="connsiteX1" y="connsiteY1"/>
              </a:cxn>
              <a:cxn ang="0">
                <a:pos x="connsiteX2" y="connsiteY2"/>
              </a:cxn>
            </a:cxnLst>
            <a:rect l="l" t="t" r="r" b="b"/>
            <a:pathLst>
              <a:path w="1642369" h="630314">
                <a:moveTo>
                  <a:pt x="1642369" y="0"/>
                </a:moveTo>
                <a:cubicBezTo>
                  <a:pt x="1095652" y="116149"/>
                  <a:pt x="548936" y="232299"/>
                  <a:pt x="275208" y="337351"/>
                </a:cubicBezTo>
                <a:cubicBezTo>
                  <a:pt x="1480" y="442403"/>
                  <a:pt x="740" y="536358"/>
                  <a:pt x="0" y="630314"/>
                </a:cubicBezTo>
              </a:path>
            </a:pathLst>
          </a:custGeom>
          <a:noFill/>
          <a:ln w="28575">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837625" y="3405165"/>
            <a:ext cx="1177506"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query1</a:t>
            </a:r>
          </a:p>
        </p:txBody>
      </p:sp>
      <p:cxnSp>
        <p:nvCxnSpPr>
          <p:cNvPr id="33" name="Straight Arrow Connector 32"/>
          <p:cNvCxnSpPr>
            <a:stCxn id="26" idx="2"/>
          </p:cNvCxnSpPr>
          <p:nvPr/>
        </p:nvCxnSpPr>
        <p:spPr>
          <a:xfrm flipH="1">
            <a:off x="3595417" y="4864593"/>
            <a:ext cx="6830" cy="552271"/>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5108222" y="4870691"/>
            <a:ext cx="6830" cy="552271"/>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extLst>
              <p:ext uri="{D42A27DB-BD31-4B8C-83A1-F6EECF244321}">
                <p14:modId xmlns:p14="http://schemas.microsoft.com/office/powerpoint/2010/main" val="3267900705"/>
              </p:ext>
            </p:extLst>
          </p:nvPr>
        </p:nvGraphicFramePr>
        <p:xfrm>
          <a:off x="6265013" y="3314879"/>
          <a:ext cx="2564123" cy="2368864"/>
        </p:xfrm>
        <a:graphic>
          <a:graphicData uri="http://schemas.openxmlformats.org/presentationml/2006/ole">
            <mc:AlternateContent xmlns:mc="http://schemas.openxmlformats.org/markup-compatibility/2006">
              <mc:Choice xmlns:v="urn:schemas-microsoft-com:vml" Requires="v">
                <p:oleObj spid="_x0000_s1043" name="Bitmap Image" r:id="rId4" imgW="3002400" imgH="2773800" progId="Paint.Picture">
                  <p:embed/>
                </p:oleObj>
              </mc:Choice>
              <mc:Fallback>
                <p:oleObj name="Bitmap Image" r:id="rId4" imgW="3002400" imgH="2773800" progId="Paint.Picture">
                  <p:embed/>
                  <p:pic>
                    <p:nvPicPr>
                      <p:cNvPr id="0" name=""/>
                      <p:cNvPicPr/>
                      <p:nvPr/>
                    </p:nvPicPr>
                    <p:blipFill>
                      <a:blip r:embed="rId5"/>
                      <a:stretch>
                        <a:fillRect/>
                      </a:stretch>
                    </p:blipFill>
                    <p:spPr>
                      <a:xfrm>
                        <a:off x="6265013" y="3314879"/>
                        <a:ext cx="2564123" cy="2368864"/>
                      </a:xfrm>
                      <a:prstGeom prst="rect">
                        <a:avLst/>
                      </a:prstGeom>
                      <a:ln>
                        <a:solidFill>
                          <a:schemeClr val="tx1"/>
                        </a:solidFill>
                      </a:ln>
                    </p:spPr>
                  </p:pic>
                </p:oleObj>
              </mc:Fallback>
            </mc:AlternateContent>
          </a:graphicData>
        </a:graphic>
      </p:graphicFrame>
      <p:cxnSp>
        <p:nvCxnSpPr>
          <p:cNvPr id="9" name="Straight Arrow Connector 8"/>
          <p:cNvCxnSpPr>
            <a:stCxn id="21" idx="3"/>
            <a:endCxn id="20" idx="1"/>
          </p:cNvCxnSpPr>
          <p:nvPr/>
        </p:nvCxnSpPr>
        <p:spPr>
          <a:xfrm flipV="1">
            <a:off x="3452389" y="3595665"/>
            <a:ext cx="385236" cy="6283"/>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409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File-based Data Sources</a:t>
            </a:r>
          </a:p>
        </p:txBody>
      </p:sp>
      <p:sp>
        <p:nvSpPr>
          <p:cNvPr id="3" name="Content Placeholder 2"/>
          <p:cNvSpPr>
            <a:spLocks noGrp="1"/>
          </p:cNvSpPr>
          <p:nvPr>
            <p:ph idx="1"/>
          </p:nvPr>
        </p:nvSpPr>
        <p:spPr/>
        <p:txBody>
          <a:bodyPr>
            <a:normAutofit/>
          </a:bodyPr>
          <a:lstStyle/>
          <a:p>
            <a:r>
              <a:rPr lang="en-US" sz="2400" dirty="0"/>
              <a:t>Power BI Desktop supports common file types</a:t>
            </a:r>
          </a:p>
        </p:txBody>
      </p:sp>
      <p:pic>
        <p:nvPicPr>
          <p:cNvPr id="4" name="Picture 3"/>
          <p:cNvPicPr>
            <a:picLocks noChangeAspect="1"/>
          </p:cNvPicPr>
          <p:nvPr/>
        </p:nvPicPr>
        <p:blipFill>
          <a:blip r:embed="rId3"/>
          <a:stretch>
            <a:fillRect/>
          </a:stretch>
        </p:blipFill>
        <p:spPr>
          <a:xfrm>
            <a:off x="838200" y="2103489"/>
            <a:ext cx="4448175" cy="3870222"/>
          </a:xfrm>
          <a:prstGeom prst="rect">
            <a:avLst/>
          </a:prstGeom>
          <a:ln>
            <a:solidFill>
              <a:schemeClr val="tx1"/>
            </a:solidFill>
          </a:ln>
        </p:spPr>
      </p:pic>
    </p:spTree>
    <p:extLst>
      <p:ext uri="{BB962C8B-B14F-4D97-AF65-F5344CB8AC3E}">
        <p14:creationId xmlns:p14="http://schemas.microsoft.com/office/powerpoint/2010/main" val="3032300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Databases</a:t>
            </a:r>
          </a:p>
        </p:txBody>
      </p:sp>
      <p:sp>
        <p:nvSpPr>
          <p:cNvPr id="3" name="Content Placeholder 2"/>
          <p:cNvSpPr>
            <a:spLocks noGrp="1"/>
          </p:cNvSpPr>
          <p:nvPr>
            <p:ph idx="1"/>
          </p:nvPr>
        </p:nvSpPr>
        <p:spPr/>
        <p:txBody>
          <a:bodyPr>
            <a:normAutofit/>
          </a:bodyPr>
          <a:lstStyle/>
          <a:p>
            <a:r>
              <a:rPr lang="en-US" sz="2400" dirty="0"/>
              <a:t>Power BI Desktop supports many database systems</a:t>
            </a:r>
          </a:p>
        </p:txBody>
      </p:sp>
      <p:pic>
        <p:nvPicPr>
          <p:cNvPr id="4" name="Picture 3"/>
          <p:cNvPicPr>
            <a:picLocks noChangeAspect="1"/>
          </p:cNvPicPr>
          <p:nvPr/>
        </p:nvPicPr>
        <p:blipFill>
          <a:blip r:embed="rId3"/>
          <a:stretch>
            <a:fillRect/>
          </a:stretch>
        </p:blipFill>
        <p:spPr>
          <a:xfrm>
            <a:off x="838200" y="2115057"/>
            <a:ext cx="5343525" cy="4503457"/>
          </a:xfrm>
          <a:prstGeom prst="rect">
            <a:avLst/>
          </a:prstGeom>
          <a:ln>
            <a:solidFill>
              <a:schemeClr val="tx1"/>
            </a:solidFill>
          </a:ln>
        </p:spPr>
      </p:pic>
    </p:spTree>
    <p:extLst>
      <p:ext uri="{BB962C8B-B14F-4D97-AF65-F5344CB8AC3E}">
        <p14:creationId xmlns:p14="http://schemas.microsoft.com/office/powerpoint/2010/main" val="1617006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Service Data Sources</a:t>
            </a:r>
          </a:p>
        </p:txBody>
      </p:sp>
      <p:sp>
        <p:nvSpPr>
          <p:cNvPr id="3" name="Content Placeholder 2"/>
          <p:cNvSpPr>
            <a:spLocks noGrp="1"/>
          </p:cNvSpPr>
          <p:nvPr>
            <p:ph idx="1"/>
          </p:nvPr>
        </p:nvSpPr>
        <p:spPr/>
        <p:txBody>
          <a:bodyPr>
            <a:normAutofit/>
          </a:bodyPr>
          <a:lstStyle/>
          <a:p>
            <a:r>
              <a:rPr lang="en-US" sz="2400" dirty="0"/>
              <a:t>Power BI Desktop Supports Online Services</a:t>
            </a:r>
          </a:p>
          <a:p>
            <a:pPr lvl="1"/>
            <a:r>
              <a:rPr lang="en-US" sz="2000" dirty="0"/>
              <a:t>Includes popular Software-as-a-Service (SaaS) applications</a:t>
            </a:r>
          </a:p>
          <a:p>
            <a:pPr lvl="1"/>
            <a:r>
              <a:rPr lang="en-US" sz="2000" dirty="0"/>
              <a:t>Microsoft is working with 3</a:t>
            </a:r>
            <a:r>
              <a:rPr lang="en-US" sz="2000" baseline="30000" dirty="0"/>
              <a:t>rd</a:t>
            </a:r>
            <a:r>
              <a:rPr lang="en-US" sz="2000" dirty="0"/>
              <a:t> vendors to expand this list</a:t>
            </a:r>
          </a:p>
        </p:txBody>
      </p:sp>
      <p:pic>
        <p:nvPicPr>
          <p:cNvPr id="4" name="Picture 3"/>
          <p:cNvPicPr>
            <a:picLocks noChangeAspect="1"/>
          </p:cNvPicPr>
          <p:nvPr/>
        </p:nvPicPr>
        <p:blipFill>
          <a:blip r:embed="rId3"/>
          <a:stretch>
            <a:fillRect/>
          </a:stretch>
        </p:blipFill>
        <p:spPr>
          <a:xfrm>
            <a:off x="1143000" y="2743200"/>
            <a:ext cx="5180076" cy="3924300"/>
          </a:xfrm>
          <a:prstGeom prst="rect">
            <a:avLst/>
          </a:prstGeom>
          <a:ln>
            <a:solidFill>
              <a:schemeClr val="tx1"/>
            </a:solidFill>
          </a:ln>
        </p:spPr>
      </p:pic>
    </p:spTree>
    <p:extLst>
      <p:ext uri="{BB962C8B-B14F-4D97-AF65-F5344CB8AC3E}">
        <p14:creationId xmlns:p14="http://schemas.microsoft.com/office/powerpoint/2010/main" val="2470017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Web Data Sources</a:t>
            </a:r>
          </a:p>
        </p:txBody>
      </p:sp>
      <p:sp>
        <p:nvSpPr>
          <p:cNvPr id="4" name="Content Placeholder 3"/>
          <p:cNvSpPr>
            <a:spLocks noGrp="1"/>
          </p:cNvSpPr>
          <p:nvPr>
            <p:ph idx="1"/>
          </p:nvPr>
        </p:nvSpPr>
        <p:spPr>
          <a:xfrm>
            <a:off x="164926" y="1219200"/>
            <a:ext cx="8763000" cy="5181600"/>
          </a:xfrm>
        </p:spPr>
        <p:txBody>
          <a:bodyPr>
            <a:normAutofit/>
          </a:bodyPr>
          <a:lstStyle/>
          <a:p>
            <a:r>
              <a:rPr lang="en-US" sz="2400" dirty="0"/>
              <a:t>Many public websites publish data using HTML tables</a:t>
            </a:r>
          </a:p>
          <a:p>
            <a:pPr lvl="1"/>
            <a:r>
              <a:rPr lang="en-US" sz="2000" dirty="0"/>
              <a:t>Power BI desktop can scrape data from tables in HTML pages</a:t>
            </a:r>
          </a:p>
          <a:p>
            <a:pPr lvl="1"/>
            <a:endParaRPr lang="en-US" sz="2000" dirty="0"/>
          </a:p>
        </p:txBody>
      </p:sp>
      <p:pic>
        <p:nvPicPr>
          <p:cNvPr id="6" name="Picture 5"/>
          <p:cNvPicPr>
            <a:picLocks noChangeAspect="1"/>
          </p:cNvPicPr>
          <p:nvPr/>
        </p:nvPicPr>
        <p:blipFill>
          <a:blip r:embed="rId3"/>
          <a:stretch>
            <a:fillRect/>
          </a:stretch>
        </p:blipFill>
        <p:spPr>
          <a:xfrm>
            <a:off x="227258" y="2065135"/>
            <a:ext cx="2558260" cy="2837270"/>
          </a:xfrm>
          <a:prstGeom prst="rect">
            <a:avLst/>
          </a:prstGeom>
          <a:ln w="12700">
            <a:solidFill>
              <a:schemeClr val="tx1"/>
            </a:solidFill>
          </a:ln>
        </p:spPr>
      </p:pic>
      <p:grpSp>
        <p:nvGrpSpPr>
          <p:cNvPr id="24" name="Group 23"/>
          <p:cNvGrpSpPr/>
          <p:nvPr/>
        </p:nvGrpSpPr>
        <p:grpSpPr>
          <a:xfrm>
            <a:off x="2987822" y="2281785"/>
            <a:ext cx="4251178" cy="1134493"/>
            <a:chOff x="2902728" y="2084278"/>
            <a:chExt cx="4251178" cy="1134493"/>
          </a:xfrm>
        </p:grpSpPr>
        <p:pic>
          <p:nvPicPr>
            <p:cNvPr id="5" name="Picture 4"/>
            <p:cNvPicPr>
              <a:picLocks noChangeAspect="1"/>
            </p:cNvPicPr>
            <p:nvPr/>
          </p:nvPicPr>
          <p:blipFill>
            <a:blip r:embed="rId4"/>
            <a:stretch>
              <a:fillRect/>
            </a:stretch>
          </p:blipFill>
          <p:spPr>
            <a:xfrm>
              <a:off x="4393304" y="2084278"/>
              <a:ext cx="2760602" cy="1134493"/>
            </a:xfrm>
            <a:prstGeom prst="rect">
              <a:avLst/>
            </a:prstGeom>
          </p:spPr>
        </p:pic>
        <p:cxnSp>
          <p:nvCxnSpPr>
            <p:cNvPr id="12" name="Straight Arrow Connector 11"/>
            <p:cNvCxnSpPr/>
            <p:nvPr/>
          </p:nvCxnSpPr>
          <p:spPr>
            <a:xfrm>
              <a:off x="2902728" y="2667000"/>
              <a:ext cx="128827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046557" y="3575211"/>
            <a:ext cx="5871209" cy="1263596"/>
            <a:chOff x="762000" y="3147384"/>
            <a:chExt cx="7162800" cy="1541571"/>
          </a:xfrm>
        </p:grpSpPr>
        <p:sp>
          <p:nvSpPr>
            <p:cNvPr id="16" name="Rectangle 15"/>
            <p:cNvSpPr/>
            <p:nvPr/>
          </p:nvSpPr>
          <p:spPr>
            <a:xfrm>
              <a:off x="762000" y="3147384"/>
              <a:ext cx="7162800" cy="1541571"/>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2">
                      <a:lumMod val="90000"/>
                      <a:lumOff val="10000"/>
                    </a:schemeClr>
                  </a:solidFill>
                </a:rPr>
                <a:t>Query Input</a:t>
              </a:r>
            </a:p>
          </p:txBody>
        </p:sp>
        <p:pic>
          <p:nvPicPr>
            <p:cNvPr id="8" name="Picture 7"/>
            <p:cNvPicPr>
              <a:picLocks noChangeAspect="1"/>
            </p:cNvPicPr>
            <p:nvPr/>
          </p:nvPicPr>
          <p:blipFill rotWithShape="1">
            <a:blip r:embed="rId5"/>
            <a:srcRect l="10909" t="15399" r="25581" b="26120"/>
            <a:stretch/>
          </p:blipFill>
          <p:spPr>
            <a:xfrm>
              <a:off x="838200" y="3410899"/>
              <a:ext cx="7004867" cy="1203225"/>
            </a:xfrm>
            <a:prstGeom prst="rect">
              <a:avLst/>
            </a:prstGeom>
            <a:ln w="12700">
              <a:solidFill>
                <a:schemeClr val="tx1"/>
              </a:solidFill>
            </a:ln>
          </p:spPr>
        </p:pic>
      </p:grpSp>
      <p:grpSp>
        <p:nvGrpSpPr>
          <p:cNvPr id="18" name="Group 17"/>
          <p:cNvGrpSpPr/>
          <p:nvPr/>
        </p:nvGrpSpPr>
        <p:grpSpPr>
          <a:xfrm>
            <a:off x="1881992" y="5054805"/>
            <a:ext cx="7045934" cy="1650795"/>
            <a:chOff x="152400" y="4704072"/>
            <a:chExt cx="8839199" cy="2070940"/>
          </a:xfrm>
        </p:grpSpPr>
        <p:sp>
          <p:nvSpPr>
            <p:cNvPr id="17" name="Rectangle 16"/>
            <p:cNvSpPr/>
            <p:nvPr/>
          </p:nvSpPr>
          <p:spPr>
            <a:xfrm>
              <a:off x="152400" y="4704072"/>
              <a:ext cx="8839199" cy="207094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2">
                      <a:lumMod val="90000"/>
                      <a:lumOff val="10000"/>
                    </a:schemeClr>
                  </a:solidFill>
                </a:rPr>
                <a:t>Query Output</a:t>
              </a:r>
            </a:p>
          </p:txBody>
        </p:sp>
        <p:pic>
          <p:nvPicPr>
            <p:cNvPr id="9" name="Picture 8"/>
            <p:cNvPicPr>
              <a:picLocks noChangeAspect="1"/>
            </p:cNvPicPr>
            <p:nvPr/>
          </p:nvPicPr>
          <p:blipFill>
            <a:blip r:embed="rId6"/>
            <a:stretch>
              <a:fillRect/>
            </a:stretch>
          </p:blipFill>
          <p:spPr>
            <a:xfrm>
              <a:off x="223519" y="5008872"/>
              <a:ext cx="8709487" cy="1696728"/>
            </a:xfrm>
            <a:prstGeom prst="rect">
              <a:avLst/>
            </a:prstGeom>
            <a:ln w="12700">
              <a:solidFill>
                <a:schemeClr val="tx1"/>
              </a:solidFill>
            </a:ln>
          </p:spPr>
        </p:pic>
      </p:grpSp>
      <p:sp>
        <p:nvSpPr>
          <p:cNvPr id="25" name="Rectangle 24"/>
          <p:cNvSpPr/>
          <p:nvPr/>
        </p:nvSpPr>
        <p:spPr>
          <a:xfrm>
            <a:off x="305603" y="3337165"/>
            <a:ext cx="2410544" cy="1510777"/>
          </a:xfrm>
          <a:prstGeom prst="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031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Scraping Data from a Web Page</a:t>
            </a:r>
          </a:p>
        </p:txBody>
      </p:sp>
    </p:spTree>
    <p:extLst>
      <p:ext uri="{BB962C8B-B14F-4D97-AF65-F5344CB8AC3E}">
        <p14:creationId xmlns:p14="http://schemas.microsoft.com/office/powerpoint/2010/main" val="848481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Data Sources</a:t>
            </a:r>
          </a:p>
        </p:txBody>
      </p:sp>
      <p:sp>
        <p:nvSpPr>
          <p:cNvPr id="4" name="Content Placeholder 3"/>
          <p:cNvSpPr>
            <a:spLocks noGrp="1"/>
          </p:cNvSpPr>
          <p:nvPr>
            <p:ph idx="1"/>
          </p:nvPr>
        </p:nvSpPr>
        <p:spPr/>
        <p:txBody>
          <a:bodyPr>
            <a:normAutofit/>
          </a:bodyPr>
          <a:lstStyle/>
          <a:p>
            <a:r>
              <a:rPr lang="en-US" sz="2400" dirty="0"/>
              <a:t>Power BI Desktop supports many Azure data sources</a:t>
            </a:r>
          </a:p>
          <a:p>
            <a:pPr lvl="1"/>
            <a:endParaRPr lang="en-US" sz="2000" dirty="0"/>
          </a:p>
        </p:txBody>
      </p:sp>
      <p:pic>
        <p:nvPicPr>
          <p:cNvPr id="5" name="Picture 4"/>
          <p:cNvPicPr>
            <a:picLocks noChangeAspect="1"/>
          </p:cNvPicPr>
          <p:nvPr/>
        </p:nvPicPr>
        <p:blipFill>
          <a:blip r:embed="rId3"/>
          <a:stretch>
            <a:fillRect/>
          </a:stretch>
        </p:blipFill>
        <p:spPr>
          <a:xfrm>
            <a:off x="838200" y="2133600"/>
            <a:ext cx="5651301" cy="4343400"/>
          </a:xfrm>
          <a:prstGeom prst="rect">
            <a:avLst/>
          </a:prstGeom>
          <a:ln>
            <a:solidFill>
              <a:schemeClr val="tx1"/>
            </a:solidFill>
          </a:ln>
        </p:spPr>
      </p:pic>
    </p:spTree>
    <p:extLst>
      <p:ext uri="{BB962C8B-B14F-4D97-AF65-F5344CB8AC3E}">
        <p14:creationId xmlns:p14="http://schemas.microsoft.com/office/powerpoint/2010/main" val="1351801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Tables from a SQL Database</a:t>
            </a:r>
          </a:p>
        </p:txBody>
      </p:sp>
      <p:sp>
        <p:nvSpPr>
          <p:cNvPr id="5" name="Content Placeholder 4"/>
          <p:cNvSpPr>
            <a:spLocks noGrp="1"/>
          </p:cNvSpPr>
          <p:nvPr>
            <p:ph idx="1"/>
          </p:nvPr>
        </p:nvSpPr>
        <p:spPr/>
        <p:txBody>
          <a:bodyPr>
            <a:normAutofit/>
          </a:bodyPr>
          <a:lstStyle/>
          <a:p>
            <a:r>
              <a:rPr lang="en-US" sz="2400" dirty="0"/>
              <a:t>Power BI Desktop provides Navigator dialog</a:t>
            </a:r>
          </a:p>
          <a:p>
            <a:pPr lvl="1"/>
            <a:r>
              <a:rPr lang="en-US" sz="2000" dirty="0"/>
              <a:t>Allows you to select tables</a:t>
            </a:r>
          </a:p>
          <a:p>
            <a:pPr lvl="1"/>
            <a:r>
              <a:rPr lang="en-US" sz="2000" dirty="0"/>
              <a:t>Navigator understands existing table relationships</a:t>
            </a:r>
          </a:p>
          <a:p>
            <a:pPr lvl="1"/>
            <a:r>
              <a:rPr lang="en-US" sz="2000" dirty="0"/>
              <a:t>Clicking </a:t>
            </a:r>
            <a:r>
              <a:rPr lang="en-US" sz="2000" b="1" dirty="0"/>
              <a:t>Load</a:t>
            </a:r>
            <a:r>
              <a:rPr lang="en-US" sz="2000" dirty="0"/>
              <a:t> will run query and import data</a:t>
            </a:r>
          </a:p>
          <a:p>
            <a:pPr lvl="1"/>
            <a:r>
              <a:rPr lang="en-US" sz="2000" dirty="0"/>
              <a:t>Clicking </a:t>
            </a:r>
            <a:r>
              <a:rPr lang="en-US" sz="2000" b="1" dirty="0"/>
              <a:t>Edit</a:t>
            </a:r>
            <a:r>
              <a:rPr lang="en-US" sz="2000" dirty="0"/>
              <a:t> will open queries in Query Editor window</a:t>
            </a:r>
          </a:p>
        </p:txBody>
      </p:sp>
      <p:pic>
        <p:nvPicPr>
          <p:cNvPr id="3" name="Picture 2"/>
          <p:cNvPicPr/>
          <p:nvPr/>
        </p:nvPicPr>
        <p:blipFill>
          <a:blip r:embed="rId3"/>
          <a:stretch>
            <a:fillRect/>
          </a:stretch>
        </p:blipFill>
        <p:spPr>
          <a:xfrm>
            <a:off x="1143000" y="3505200"/>
            <a:ext cx="6019800" cy="3222818"/>
          </a:xfrm>
          <a:prstGeom prst="rect">
            <a:avLst/>
          </a:prstGeom>
        </p:spPr>
      </p:pic>
    </p:spTree>
    <p:extLst>
      <p:ext uri="{BB962C8B-B14F-4D97-AF65-F5344CB8AC3E}">
        <p14:creationId xmlns:p14="http://schemas.microsoft.com/office/powerpoint/2010/main" val="185196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Deciding What To Measure</a:t>
            </a:r>
          </a:p>
          <a:p>
            <a:r>
              <a:rPr lang="en-US" dirty="0"/>
              <a:t>Understanding Queries in Power BI Desktop</a:t>
            </a:r>
          </a:p>
          <a:p>
            <a:r>
              <a:rPr lang="en-US" dirty="0"/>
              <a:t>Working with the Query Editor Window</a:t>
            </a:r>
          </a:p>
          <a:p>
            <a:r>
              <a:rPr lang="en-US" dirty="0"/>
              <a:t>Designing Advanced Combine Queries</a:t>
            </a:r>
          </a:p>
          <a:p>
            <a:r>
              <a:rPr lang="en-US" dirty="0"/>
              <a:t>Importing OLTP Data Into a Star Schema</a:t>
            </a:r>
          </a:p>
          <a:p>
            <a:r>
              <a:rPr lang="en-US" dirty="0"/>
              <a:t>Understanding Parameters and Template Files</a:t>
            </a:r>
          </a:p>
          <a:p>
            <a:endParaRPr lang="en-US" dirty="0"/>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Queries to Import Data from an Azure SQL Database</a:t>
            </a:r>
          </a:p>
        </p:txBody>
      </p:sp>
    </p:spTree>
    <p:extLst>
      <p:ext uri="{BB962C8B-B14F-4D97-AF65-F5344CB8AC3E}">
        <p14:creationId xmlns:p14="http://schemas.microsoft.com/office/powerpoint/2010/main" val="1065107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Deciding What To Measure</a:t>
            </a:r>
          </a:p>
          <a:p>
            <a:pPr>
              <a:buFont typeface="Wingdings" panose="05000000000000000000" pitchFamily="2" charset="2"/>
              <a:buChar char="ü"/>
            </a:pPr>
            <a:r>
              <a:rPr lang="en-US" dirty="0"/>
              <a:t>Understanding Queries in Power BI Desktop</a:t>
            </a:r>
          </a:p>
          <a:p>
            <a:pPr>
              <a:buFont typeface="Wingdings" panose="05000000000000000000" pitchFamily="2" charset="2"/>
              <a:buChar char="Ø"/>
            </a:pPr>
            <a:r>
              <a:rPr lang="en-US" dirty="0"/>
              <a:t>Working with the Query Editor Window</a:t>
            </a:r>
          </a:p>
          <a:p>
            <a:r>
              <a:rPr lang="en-US" dirty="0"/>
              <a:t>Designing Advanced Combine Queries</a:t>
            </a:r>
          </a:p>
          <a:p>
            <a:r>
              <a:rPr lang="en-US" dirty="0"/>
              <a:t>Importing OLTP Data Into a Star Schema</a:t>
            </a:r>
          </a:p>
          <a:p>
            <a:r>
              <a:rPr lang="en-US" dirty="0"/>
              <a:t>Understanding Parameters and Template Files</a:t>
            </a:r>
          </a:p>
        </p:txBody>
      </p:sp>
    </p:spTree>
    <p:extLst>
      <p:ext uri="{BB962C8B-B14F-4D97-AF65-F5344CB8AC3E}">
        <p14:creationId xmlns:p14="http://schemas.microsoft.com/office/powerpoint/2010/main" val="1459542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Editor Ribbon Tabs</a:t>
            </a:r>
          </a:p>
        </p:txBody>
      </p:sp>
      <p:sp>
        <p:nvSpPr>
          <p:cNvPr id="6" name="Content Placeholder 5"/>
          <p:cNvSpPr>
            <a:spLocks noGrp="1"/>
          </p:cNvSpPr>
          <p:nvPr>
            <p:ph idx="1"/>
          </p:nvPr>
        </p:nvSpPr>
        <p:spPr>
          <a:xfrm>
            <a:off x="152400" y="1219200"/>
            <a:ext cx="8382000" cy="5181600"/>
          </a:xfrm>
        </p:spPr>
        <p:txBody>
          <a:bodyPr>
            <a:normAutofit/>
          </a:bodyPr>
          <a:lstStyle/>
          <a:p>
            <a:pPr marL="0" indent="0">
              <a:buNone/>
            </a:pPr>
            <a:r>
              <a:rPr lang="en-US" sz="1600" b="1" dirty="0"/>
              <a:t>Home</a:t>
            </a:r>
            <a:r>
              <a:rPr lang="en-US" sz="1600" dirty="0"/>
              <a:t> tab</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b="1" dirty="0"/>
              <a:t>Transform</a:t>
            </a:r>
            <a:r>
              <a:rPr lang="en-US" sz="1600" dirty="0"/>
              <a:t> tab</a:t>
            </a:r>
          </a:p>
          <a:p>
            <a:pPr marL="0" indent="0">
              <a:buNone/>
            </a:pPr>
            <a:endParaRPr lang="en-US" sz="1200" dirty="0"/>
          </a:p>
          <a:p>
            <a:pPr marL="0" indent="0">
              <a:buNone/>
            </a:pPr>
            <a:endParaRPr lang="en-US" sz="1200" dirty="0"/>
          </a:p>
          <a:p>
            <a:pPr marL="0" indent="0">
              <a:buNone/>
            </a:pPr>
            <a:endParaRPr lang="en-US" sz="1200" dirty="0"/>
          </a:p>
          <a:p>
            <a:pPr marL="0" indent="0">
              <a:buNone/>
            </a:pPr>
            <a:r>
              <a:rPr lang="en-US" sz="1600" b="1" dirty="0"/>
              <a:t>Add Column</a:t>
            </a:r>
            <a:r>
              <a:rPr lang="en-US" sz="1600" dirty="0"/>
              <a:t> tab</a:t>
            </a:r>
          </a:p>
          <a:p>
            <a:pPr marL="0" indent="0">
              <a:buNone/>
            </a:pPr>
            <a:endParaRPr lang="en-US" sz="1200" dirty="0"/>
          </a:p>
          <a:p>
            <a:pPr marL="0" indent="0">
              <a:buNone/>
            </a:pPr>
            <a:endParaRPr lang="en-US" sz="1200" dirty="0"/>
          </a:p>
          <a:p>
            <a:pPr marL="0" indent="0">
              <a:buNone/>
            </a:pPr>
            <a:endParaRPr lang="en-US" sz="1600" dirty="0"/>
          </a:p>
          <a:p>
            <a:pPr marL="0" indent="0">
              <a:buNone/>
            </a:pPr>
            <a:r>
              <a:rPr lang="en-US" sz="1600" b="1" dirty="0"/>
              <a:t>View</a:t>
            </a:r>
            <a:r>
              <a:rPr lang="en-US" sz="1600" dirty="0"/>
              <a:t> tab</a:t>
            </a:r>
          </a:p>
        </p:txBody>
      </p:sp>
      <p:pic>
        <p:nvPicPr>
          <p:cNvPr id="3" name="Picture 2"/>
          <p:cNvPicPr>
            <a:picLocks noChangeAspect="1"/>
          </p:cNvPicPr>
          <p:nvPr/>
        </p:nvPicPr>
        <p:blipFill>
          <a:blip r:embed="rId3"/>
          <a:stretch>
            <a:fillRect/>
          </a:stretch>
        </p:blipFill>
        <p:spPr>
          <a:xfrm>
            <a:off x="319846" y="1602726"/>
            <a:ext cx="8592331" cy="897141"/>
          </a:xfrm>
          <a:prstGeom prst="rect">
            <a:avLst/>
          </a:prstGeom>
          <a:ln>
            <a:solidFill>
              <a:schemeClr val="tx1">
                <a:lumMod val="50000"/>
                <a:lumOff val="50000"/>
              </a:schemeClr>
            </a:solidFill>
          </a:ln>
        </p:spPr>
      </p:pic>
      <p:pic>
        <p:nvPicPr>
          <p:cNvPr id="4" name="Picture 3"/>
          <p:cNvPicPr>
            <a:picLocks noChangeAspect="1"/>
          </p:cNvPicPr>
          <p:nvPr/>
        </p:nvPicPr>
        <p:blipFill>
          <a:blip r:embed="rId4"/>
          <a:stretch>
            <a:fillRect/>
          </a:stretch>
        </p:blipFill>
        <p:spPr>
          <a:xfrm>
            <a:off x="304800" y="2954942"/>
            <a:ext cx="8607378" cy="785002"/>
          </a:xfrm>
          <a:prstGeom prst="rect">
            <a:avLst/>
          </a:prstGeom>
          <a:ln>
            <a:solidFill>
              <a:schemeClr val="tx1">
                <a:lumMod val="50000"/>
                <a:lumOff val="50000"/>
              </a:schemeClr>
            </a:solidFill>
          </a:ln>
        </p:spPr>
      </p:pic>
      <p:pic>
        <p:nvPicPr>
          <p:cNvPr id="5" name="Picture 4"/>
          <p:cNvPicPr>
            <a:picLocks noChangeAspect="1"/>
          </p:cNvPicPr>
          <p:nvPr/>
        </p:nvPicPr>
        <p:blipFill>
          <a:blip r:embed="rId5"/>
          <a:stretch>
            <a:fillRect/>
          </a:stretch>
        </p:blipFill>
        <p:spPr>
          <a:xfrm>
            <a:off x="319846" y="4150696"/>
            <a:ext cx="8630336" cy="802304"/>
          </a:xfrm>
          <a:prstGeom prst="rect">
            <a:avLst/>
          </a:prstGeom>
          <a:ln>
            <a:solidFill>
              <a:schemeClr val="tx1">
                <a:lumMod val="50000"/>
                <a:lumOff val="50000"/>
              </a:schemeClr>
            </a:solidFill>
          </a:ln>
        </p:spPr>
      </p:pic>
      <p:pic>
        <p:nvPicPr>
          <p:cNvPr id="9" name="Picture 8"/>
          <p:cNvPicPr>
            <a:picLocks noChangeAspect="1"/>
          </p:cNvPicPr>
          <p:nvPr/>
        </p:nvPicPr>
        <p:blipFill>
          <a:blip r:embed="rId6"/>
          <a:stretch>
            <a:fillRect/>
          </a:stretch>
        </p:blipFill>
        <p:spPr>
          <a:xfrm>
            <a:off x="295225" y="5414079"/>
            <a:ext cx="8616951" cy="768799"/>
          </a:xfrm>
          <a:prstGeom prst="rect">
            <a:avLst/>
          </a:prstGeom>
          <a:ln>
            <a:solidFill>
              <a:schemeClr val="tx1">
                <a:lumMod val="50000"/>
                <a:lumOff val="50000"/>
              </a:schemeClr>
            </a:solidFill>
          </a:ln>
        </p:spPr>
      </p:pic>
    </p:spTree>
    <p:extLst>
      <p:ext uri="{BB962C8B-B14F-4D97-AF65-F5344CB8AC3E}">
        <p14:creationId xmlns:p14="http://schemas.microsoft.com/office/powerpoint/2010/main" val="227358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Basic Power BI Desktop Steps</a:t>
            </a:r>
          </a:p>
        </p:txBody>
      </p:sp>
      <p:sp>
        <p:nvSpPr>
          <p:cNvPr id="3" name="Content Placeholder 2"/>
          <p:cNvSpPr>
            <a:spLocks noGrp="1"/>
          </p:cNvSpPr>
          <p:nvPr>
            <p:ph idx="1"/>
          </p:nvPr>
        </p:nvSpPr>
        <p:spPr/>
        <p:txBody>
          <a:bodyPr/>
          <a:lstStyle/>
          <a:p>
            <a:r>
              <a:rPr lang="en-US" dirty="0"/>
              <a:t>Rename column</a:t>
            </a:r>
          </a:p>
          <a:p>
            <a:r>
              <a:rPr lang="en-US" dirty="0"/>
              <a:t>Convert column type</a:t>
            </a:r>
          </a:p>
          <a:p>
            <a:r>
              <a:rPr lang="en-US" dirty="0"/>
              <a:t>Format column values</a:t>
            </a:r>
          </a:p>
          <a:p>
            <a:r>
              <a:rPr lang="en-US" dirty="0"/>
              <a:t>Reorder columns</a:t>
            </a:r>
          </a:p>
          <a:p>
            <a:r>
              <a:rPr lang="en-US" dirty="0"/>
              <a:t>Replace column values</a:t>
            </a:r>
          </a:p>
          <a:p>
            <a:r>
              <a:rPr lang="en-US" dirty="0"/>
              <a:t>Expanding related column</a:t>
            </a:r>
          </a:p>
          <a:p>
            <a:r>
              <a:rPr lang="en-US" dirty="0"/>
              <a:t>Merging columns</a:t>
            </a:r>
          </a:p>
          <a:p>
            <a:r>
              <a:rPr lang="en-US" dirty="0"/>
              <a:t>Splitting columns</a:t>
            </a:r>
          </a:p>
        </p:txBody>
      </p:sp>
    </p:spTree>
    <p:extLst>
      <p:ext uri="{BB962C8B-B14F-4D97-AF65-F5344CB8AC3E}">
        <p14:creationId xmlns:p14="http://schemas.microsoft.com/office/powerpoint/2010/main" val="2505222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Replacing Values</a:t>
            </a:r>
          </a:p>
        </p:txBody>
      </p:sp>
      <p:sp>
        <p:nvSpPr>
          <p:cNvPr id="3" name="Content Placeholder 2"/>
          <p:cNvSpPr>
            <a:spLocks noGrp="1"/>
          </p:cNvSpPr>
          <p:nvPr>
            <p:ph idx="1"/>
          </p:nvPr>
        </p:nvSpPr>
        <p:spPr/>
        <p:txBody>
          <a:bodyPr>
            <a:normAutofit/>
          </a:bodyPr>
          <a:lstStyle/>
          <a:p>
            <a:r>
              <a:rPr lang="en-US" sz="2400" dirty="0"/>
              <a:t>Used to substitute values during import</a:t>
            </a: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92935" y="2087872"/>
            <a:ext cx="3031808" cy="727115"/>
          </a:xfrm>
          <a:prstGeom prst="rect">
            <a:avLst/>
          </a:prstGeom>
          <a:noFill/>
          <a:ln>
            <a:solidFill>
              <a:schemeClr val="bg1">
                <a:lumMod val="50000"/>
              </a:schemeClr>
            </a:solidFill>
          </a:ln>
        </p:spPr>
      </p:pic>
      <p:pic>
        <p:nvPicPr>
          <p:cNvPr id="5" name="Picture 4"/>
          <p:cNvPicPr/>
          <p:nvPr/>
        </p:nvPicPr>
        <p:blipFill>
          <a:blip r:embed="rId4"/>
          <a:stretch>
            <a:fillRect/>
          </a:stretch>
        </p:blipFill>
        <p:spPr>
          <a:xfrm>
            <a:off x="421697" y="4567440"/>
            <a:ext cx="3007303" cy="1302303"/>
          </a:xfrm>
          <a:prstGeom prst="rect">
            <a:avLst/>
          </a:prstGeom>
        </p:spPr>
      </p:pic>
      <p:pic>
        <p:nvPicPr>
          <p:cNvPr id="6" name="Picture 5"/>
          <p:cNvPicPr/>
          <p:nvPr/>
        </p:nvPicPr>
        <p:blipFill>
          <a:blip r:embed="rId5"/>
          <a:stretch>
            <a:fillRect/>
          </a:stretch>
        </p:blipFill>
        <p:spPr>
          <a:xfrm>
            <a:off x="392935" y="3076530"/>
            <a:ext cx="3007303" cy="1155024"/>
          </a:xfrm>
          <a:prstGeom prst="rect">
            <a:avLst/>
          </a:prstGeom>
        </p:spPr>
      </p:pic>
      <p:pic>
        <p:nvPicPr>
          <p:cNvPr id="7" name="Picture 6"/>
          <p:cNvPicPr/>
          <p:nvPr/>
        </p:nvPicPr>
        <p:blipFill>
          <a:blip r:embed="rId6">
            <a:extLst>
              <a:ext uri="{28A0092B-C50C-407E-A947-70E740481C1C}">
                <a14:useLocalDpi xmlns:a14="http://schemas.microsoft.com/office/drawing/2010/main" val="0"/>
              </a:ext>
            </a:extLst>
          </a:blip>
          <a:srcRect/>
          <a:stretch>
            <a:fillRect/>
          </a:stretch>
        </p:blipFill>
        <p:spPr bwMode="auto">
          <a:xfrm>
            <a:off x="3951475" y="2619376"/>
            <a:ext cx="5031105" cy="2851150"/>
          </a:xfrm>
          <a:prstGeom prst="rect">
            <a:avLst/>
          </a:prstGeom>
          <a:noFill/>
          <a:ln>
            <a:solidFill>
              <a:schemeClr val="bg1">
                <a:lumMod val="50000"/>
              </a:schemeClr>
            </a:solidFill>
          </a:ln>
        </p:spPr>
      </p:pic>
    </p:spTree>
    <p:extLst>
      <p:ext uri="{BB962C8B-B14F-4D97-AF65-F5344CB8AC3E}">
        <p14:creationId xmlns:p14="http://schemas.microsoft.com/office/powerpoint/2010/main" val="331181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Column Types</a:t>
            </a:r>
          </a:p>
        </p:txBody>
      </p:sp>
      <p:sp>
        <p:nvSpPr>
          <p:cNvPr id="3" name="Content Placeholder 2"/>
          <p:cNvSpPr>
            <a:spLocks noGrp="1"/>
          </p:cNvSpPr>
          <p:nvPr>
            <p:ph idx="1"/>
          </p:nvPr>
        </p:nvSpPr>
        <p:spPr/>
        <p:txBody>
          <a:bodyPr/>
          <a:lstStyle/>
          <a:p>
            <a:r>
              <a:rPr lang="en-US" dirty="0"/>
              <a:t>Transform data to make it more reliable</a:t>
            </a:r>
          </a:p>
          <a:p>
            <a:pPr lvl="1"/>
            <a:r>
              <a:rPr lang="en-US" dirty="0"/>
              <a:t>Convert date-time column to date column</a:t>
            </a:r>
          </a:p>
          <a:p>
            <a:r>
              <a:rPr lang="en-US" dirty="0"/>
              <a:t>Transform data to make it more efficient</a:t>
            </a:r>
          </a:p>
          <a:p>
            <a:pPr lvl="1"/>
            <a:r>
              <a:rPr lang="en-US" dirty="0"/>
              <a:t>Convert decimal to fixed decimal number for currency</a:t>
            </a:r>
          </a:p>
          <a:p>
            <a:pPr lvl="1"/>
            <a:endParaRPr lang="en-US" dirty="0"/>
          </a:p>
          <a:p>
            <a:pPr lvl="1"/>
            <a:endParaRPr lang="en-US" dirty="0"/>
          </a:p>
          <a:p>
            <a:pPr lvl="1"/>
            <a:endParaRPr lang="en-US" dirty="0"/>
          </a:p>
          <a:p>
            <a:pPr lvl="1"/>
            <a:endParaRPr lang="en-US" dirty="0"/>
          </a:p>
          <a:p>
            <a:r>
              <a:rPr lang="en-US" sz="2400" dirty="0"/>
              <a:t>Beware: Conversion can have destructive effect on data</a:t>
            </a:r>
          </a:p>
        </p:txBody>
      </p:sp>
      <p:pic>
        <p:nvPicPr>
          <p:cNvPr id="5" name="Picture 4"/>
          <p:cNvPicPr>
            <a:picLocks noChangeAspect="1"/>
          </p:cNvPicPr>
          <p:nvPr/>
        </p:nvPicPr>
        <p:blipFill rotWithShape="1">
          <a:blip r:embed="rId3"/>
          <a:srcRect l="38811" b="50000"/>
          <a:stretch/>
        </p:blipFill>
        <p:spPr>
          <a:xfrm>
            <a:off x="1238250" y="3429000"/>
            <a:ext cx="6667500" cy="1595438"/>
          </a:xfrm>
          <a:prstGeom prst="rect">
            <a:avLst/>
          </a:prstGeom>
          <a:ln>
            <a:solidFill>
              <a:schemeClr val="tx1"/>
            </a:solidFill>
          </a:ln>
        </p:spPr>
      </p:pic>
      <p:sp>
        <p:nvSpPr>
          <p:cNvPr id="6" name="Right Arrow 5"/>
          <p:cNvSpPr/>
          <p:nvPr/>
        </p:nvSpPr>
        <p:spPr>
          <a:xfrm>
            <a:off x="5257800" y="3910476"/>
            <a:ext cx="614320" cy="304800"/>
          </a:xfrm>
          <a:prstGeom prst="rightArrow">
            <a:avLst>
              <a:gd name="adj1" fmla="val 50000"/>
              <a:gd name="adj2" fmla="val 68584"/>
            </a:avLst>
          </a:prstGeom>
          <a:solidFill>
            <a:schemeClr val="accent2">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0555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Expanding Related Columns</a:t>
            </a:r>
          </a:p>
        </p:txBody>
      </p:sp>
      <p:sp>
        <p:nvSpPr>
          <p:cNvPr id="3" name="Content Placeholder 2"/>
          <p:cNvSpPr>
            <a:spLocks noGrp="1"/>
          </p:cNvSpPr>
          <p:nvPr>
            <p:ph idx="1"/>
          </p:nvPr>
        </p:nvSpPr>
        <p:spPr/>
        <p:txBody>
          <a:bodyPr/>
          <a:lstStyle/>
          <a:p>
            <a:r>
              <a:rPr lang="en-US" dirty="0"/>
              <a:t>Used to pull data from related tables</a:t>
            </a:r>
          </a:p>
          <a:p>
            <a:pPr lvl="1"/>
            <a:r>
              <a:rPr lang="en-US" dirty="0"/>
              <a:t>Saves you from performing SQL joins or VLOOKUP</a:t>
            </a: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62072"/>
            <a:ext cx="2603913" cy="1591830"/>
          </a:xfrm>
          <a:prstGeom prst="rect">
            <a:avLst/>
          </a:prstGeom>
          <a:noFill/>
          <a:ln>
            <a:solidFill>
              <a:schemeClr val="bg1">
                <a:lumMod val="50000"/>
              </a:schemeClr>
            </a:solid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4231644" y="2718254"/>
            <a:ext cx="3099435" cy="1654175"/>
          </a:xfrm>
          <a:prstGeom prst="rect">
            <a:avLst/>
          </a:prstGeom>
          <a:noFill/>
          <a:ln>
            <a:solidFill>
              <a:schemeClr val="bg1">
                <a:lumMod val="50000"/>
              </a:schemeClr>
            </a:solidFill>
          </a:ln>
        </p:spPr>
      </p:pic>
      <p:pic>
        <p:nvPicPr>
          <p:cNvPr id="6" name="Picture 5"/>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876800"/>
            <a:ext cx="7071052" cy="1617796"/>
          </a:xfrm>
          <a:prstGeom prst="rect">
            <a:avLst/>
          </a:prstGeom>
          <a:noFill/>
          <a:ln>
            <a:solidFill>
              <a:schemeClr val="bg1">
                <a:lumMod val="50000"/>
              </a:schemeClr>
            </a:solidFill>
          </a:ln>
        </p:spPr>
      </p:pic>
    </p:spTree>
    <p:extLst>
      <p:ext uri="{BB962C8B-B14F-4D97-AF65-F5344CB8AC3E}">
        <p14:creationId xmlns:p14="http://schemas.microsoft.com/office/powerpoint/2010/main" val="2425764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Columns</a:t>
            </a:r>
          </a:p>
        </p:txBody>
      </p:sp>
      <p:sp>
        <p:nvSpPr>
          <p:cNvPr id="7" name="Content Placeholder 6"/>
          <p:cNvSpPr>
            <a:spLocks noGrp="1"/>
          </p:cNvSpPr>
          <p:nvPr>
            <p:ph idx="1"/>
          </p:nvPr>
        </p:nvSpPr>
        <p:spPr/>
        <p:txBody>
          <a:bodyPr>
            <a:normAutofit/>
          </a:bodyPr>
          <a:lstStyle/>
          <a:p>
            <a:r>
              <a:rPr lang="en-US" sz="2400" dirty="0"/>
              <a:t>Merge two columns into a single column</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533399" y="2133600"/>
            <a:ext cx="4167989" cy="1676400"/>
          </a:xfrm>
          <a:prstGeom prst="rect">
            <a:avLst/>
          </a:prstGeom>
          <a:noFill/>
          <a:ln>
            <a:solidFill>
              <a:schemeClr val="bg1">
                <a:lumMod val="50000"/>
              </a:schemeClr>
            </a:solidFill>
          </a:ln>
        </p:spPr>
      </p:pic>
      <p:pic>
        <p:nvPicPr>
          <p:cNvPr id="4" name="Picture 3"/>
          <p:cNvPicPr/>
          <p:nvPr/>
        </p:nvPicPr>
        <p:blipFill>
          <a:blip r:embed="rId3"/>
          <a:stretch>
            <a:fillRect/>
          </a:stretch>
        </p:blipFill>
        <p:spPr>
          <a:xfrm>
            <a:off x="1143000" y="4038600"/>
            <a:ext cx="4878840" cy="1766125"/>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6400800" y="4621886"/>
            <a:ext cx="2590800" cy="2007514"/>
          </a:xfrm>
          <a:prstGeom prst="rect">
            <a:avLst/>
          </a:prstGeom>
          <a:noFill/>
          <a:ln>
            <a:solidFill>
              <a:schemeClr val="bg1">
                <a:lumMod val="50000"/>
              </a:schemeClr>
            </a:solidFill>
          </a:ln>
        </p:spPr>
      </p:pic>
    </p:spTree>
    <p:extLst>
      <p:ext uri="{BB962C8B-B14F-4D97-AF65-F5344CB8AC3E}">
        <p14:creationId xmlns:p14="http://schemas.microsoft.com/office/powerpoint/2010/main" val="2769789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Columns</a:t>
            </a:r>
          </a:p>
        </p:txBody>
      </p:sp>
      <p:sp>
        <p:nvSpPr>
          <p:cNvPr id="3" name="Content Placeholder 2"/>
          <p:cNvSpPr>
            <a:spLocks noGrp="1"/>
          </p:cNvSpPr>
          <p:nvPr>
            <p:ph idx="1"/>
          </p:nvPr>
        </p:nvSpPr>
        <p:spPr/>
        <p:txBody>
          <a:bodyPr/>
          <a:lstStyle/>
          <a:p>
            <a:r>
              <a:rPr lang="en-US" dirty="0"/>
              <a:t>Split a single column up into two columns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2322" y="2171932"/>
            <a:ext cx="3997302" cy="1896046"/>
          </a:xfrm>
          <a:prstGeom prst="rect">
            <a:avLst/>
          </a:prstGeom>
          <a:noFill/>
          <a:ln>
            <a:solidFill>
              <a:schemeClr val="bg1">
                <a:lumMod val="50000"/>
              </a:schemeClr>
            </a:solidFill>
          </a:ln>
        </p:spPr>
      </p:pic>
      <p:pic>
        <p:nvPicPr>
          <p:cNvPr id="5" name="Picture 4"/>
          <p:cNvPicPr/>
          <p:nvPr/>
        </p:nvPicPr>
        <p:blipFill>
          <a:blip r:embed="rId3"/>
          <a:stretch>
            <a:fillRect/>
          </a:stretch>
        </p:blipFill>
        <p:spPr>
          <a:xfrm>
            <a:off x="4667576" y="2808842"/>
            <a:ext cx="3692586" cy="1953658"/>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4142316" y="5029200"/>
            <a:ext cx="4871026" cy="1733550"/>
          </a:xfrm>
          <a:prstGeom prst="rect">
            <a:avLst/>
          </a:prstGeom>
          <a:noFill/>
          <a:ln>
            <a:noFill/>
          </a:ln>
        </p:spPr>
      </p:pic>
    </p:spTree>
    <p:extLst>
      <p:ext uri="{BB962C8B-B14F-4D97-AF65-F5344CB8AC3E}">
        <p14:creationId xmlns:p14="http://schemas.microsoft.com/office/powerpoint/2010/main" val="3152600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Custom Column</a:t>
            </a:r>
          </a:p>
        </p:txBody>
      </p:sp>
      <p:sp>
        <p:nvSpPr>
          <p:cNvPr id="3" name="Content Placeholder 2"/>
          <p:cNvSpPr>
            <a:spLocks noGrp="1"/>
          </p:cNvSpPr>
          <p:nvPr>
            <p:ph idx="1"/>
          </p:nvPr>
        </p:nvSpPr>
        <p:spPr/>
        <p:txBody>
          <a:bodyPr/>
          <a:lstStyle/>
          <a:p>
            <a:r>
              <a:rPr lang="en-US" dirty="0"/>
              <a:t>Custom column provide custom logic</a:t>
            </a:r>
          </a:p>
          <a:p>
            <a:pPr lvl="1"/>
            <a:r>
              <a:rPr lang="en-US" dirty="0"/>
              <a:t>Logic must be written in M programming language</a:t>
            </a:r>
          </a:p>
        </p:txBody>
      </p:sp>
      <p:pic>
        <p:nvPicPr>
          <p:cNvPr id="5" name="Picture 4"/>
          <p:cNvPicPr>
            <a:picLocks noChangeAspect="1"/>
          </p:cNvPicPr>
          <p:nvPr/>
        </p:nvPicPr>
        <p:blipFill>
          <a:blip r:embed="rId2"/>
          <a:stretch>
            <a:fillRect/>
          </a:stretch>
        </p:blipFill>
        <p:spPr>
          <a:xfrm>
            <a:off x="685800" y="3693095"/>
            <a:ext cx="4756041" cy="2744915"/>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5822547" y="3727982"/>
            <a:ext cx="2940453" cy="2018096"/>
          </a:xfrm>
          <a:prstGeom prst="rect">
            <a:avLst/>
          </a:prstGeom>
          <a:noFill/>
          <a:ln>
            <a:solidFill>
              <a:schemeClr val="bg1">
                <a:lumMod val="50000"/>
              </a:schemeClr>
            </a:solidFill>
          </a:ln>
        </p:spPr>
      </p:pic>
      <p:pic>
        <p:nvPicPr>
          <p:cNvPr id="6" name="Picture 5"/>
          <p:cNvPicPr>
            <a:picLocks noChangeAspect="1"/>
          </p:cNvPicPr>
          <p:nvPr/>
        </p:nvPicPr>
        <p:blipFill>
          <a:blip r:embed="rId4"/>
          <a:stretch>
            <a:fillRect/>
          </a:stretch>
        </p:blipFill>
        <p:spPr>
          <a:xfrm>
            <a:off x="1219200" y="2408565"/>
            <a:ext cx="5691188" cy="872189"/>
          </a:xfrm>
          <a:prstGeom prst="rect">
            <a:avLst/>
          </a:prstGeom>
          <a:ln>
            <a:solidFill>
              <a:schemeClr val="tx1">
                <a:lumMod val="50000"/>
                <a:lumOff val="50000"/>
              </a:schemeClr>
            </a:solidFill>
          </a:ln>
        </p:spPr>
      </p:pic>
    </p:spTree>
    <p:extLst>
      <p:ext uri="{BB962C8B-B14F-4D97-AF65-F5344CB8AC3E}">
        <p14:creationId xmlns:p14="http://schemas.microsoft.com/office/powerpoint/2010/main" val="2646623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Discovery</a:t>
            </a:r>
          </a:p>
        </p:txBody>
      </p:sp>
      <p:sp>
        <p:nvSpPr>
          <p:cNvPr id="3" name="Content Placeholder 2"/>
          <p:cNvSpPr>
            <a:spLocks noGrp="1"/>
          </p:cNvSpPr>
          <p:nvPr>
            <p:ph idx="1"/>
          </p:nvPr>
        </p:nvSpPr>
        <p:spPr/>
        <p:txBody>
          <a:bodyPr/>
          <a:lstStyle/>
          <a:p>
            <a:r>
              <a:rPr lang="en-US" dirty="0"/>
              <a:t>Data can live in a variety of sources</a:t>
            </a:r>
          </a:p>
          <a:p>
            <a:pPr lvl="1"/>
            <a:r>
              <a:rPr lang="en-US" dirty="0"/>
              <a:t>Files (e.g. CSV file, Excel workbook)</a:t>
            </a:r>
          </a:p>
          <a:p>
            <a:pPr lvl="1"/>
            <a:r>
              <a:rPr lang="en-US" dirty="0"/>
              <a:t>OLTP Databases</a:t>
            </a:r>
          </a:p>
          <a:p>
            <a:pPr lvl="1"/>
            <a:r>
              <a:rPr lang="en-US" dirty="0"/>
              <a:t>OLAP Databases</a:t>
            </a:r>
          </a:p>
          <a:p>
            <a:pPr lvl="1"/>
            <a:r>
              <a:rPr lang="en-US" dirty="0"/>
              <a:t>SharePoint Lists and Document Libraries</a:t>
            </a:r>
          </a:p>
          <a:p>
            <a:pPr lvl="1"/>
            <a:r>
              <a:rPr lang="en-US" dirty="0"/>
              <a:t>Azure-based services</a:t>
            </a:r>
          </a:p>
          <a:p>
            <a:pPr lvl="1"/>
            <a:r>
              <a:rPr lang="en-US" dirty="0"/>
              <a:t>Online services &amp; SaaS applications</a:t>
            </a:r>
          </a:p>
        </p:txBody>
      </p:sp>
    </p:spTree>
    <p:extLst>
      <p:ext uri="{BB962C8B-B14F-4D97-AF65-F5344CB8AC3E}">
        <p14:creationId xmlns:p14="http://schemas.microsoft.com/office/powerpoint/2010/main" val="3780439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Conditional Column</a:t>
            </a:r>
          </a:p>
        </p:txBody>
      </p:sp>
      <p:sp>
        <p:nvSpPr>
          <p:cNvPr id="3" name="Content Placeholder 2"/>
          <p:cNvSpPr>
            <a:spLocks noGrp="1"/>
          </p:cNvSpPr>
          <p:nvPr>
            <p:ph idx="1"/>
          </p:nvPr>
        </p:nvSpPr>
        <p:spPr/>
        <p:txBody>
          <a:bodyPr/>
          <a:lstStyle/>
          <a:p>
            <a:r>
              <a:rPr lang="en-US" dirty="0"/>
              <a:t>Abstracts away need to write M code</a:t>
            </a:r>
          </a:p>
        </p:txBody>
      </p:sp>
      <p:pic>
        <p:nvPicPr>
          <p:cNvPr id="4" name="Picture 3"/>
          <p:cNvPicPr>
            <a:picLocks noChangeAspect="1"/>
          </p:cNvPicPr>
          <p:nvPr/>
        </p:nvPicPr>
        <p:blipFill>
          <a:blip r:embed="rId2"/>
          <a:stretch>
            <a:fillRect/>
          </a:stretch>
        </p:blipFill>
        <p:spPr>
          <a:xfrm>
            <a:off x="838200" y="2057400"/>
            <a:ext cx="6848475" cy="1068663"/>
          </a:xfrm>
          <a:prstGeom prst="rect">
            <a:avLst/>
          </a:prstGeom>
          <a:ln>
            <a:solidFill>
              <a:schemeClr val="bg1">
                <a:lumMod val="50000"/>
              </a:schemeClr>
            </a:solidFill>
          </a:ln>
        </p:spPr>
      </p:pic>
      <p:pic>
        <p:nvPicPr>
          <p:cNvPr id="5" name="Picture 4"/>
          <p:cNvPicPr/>
          <p:nvPr/>
        </p:nvPicPr>
        <p:blipFill>
          <a:blip r:embed="rId3"/>
          <a:stretch>
            <a:fillRect/>
          </a:stretch>
        </p:blipFill>
        <p:spPr>
          <a:xfrm>
            <a:off x="823546" y="3276600"/>
            <a:ext cx="7010400" cy="3388641"/>
          </a:xfrm>
          <a:prstGeom prst="rect">
            <a:avLst/>
          </a:prstGeom>
          <a:ln>
            <a:solidFill>
              <a:schemeClr val="tx1"/>
            </a:solidFill>
          </a:ln>
        </p:spPr>
      </p:pic>
    </p:spTree>
    <p:extLst>
      <p:ext uri="{BB962C8B-B14F-4D97-AF65-F5344CB8AC3E}">
        <p14:creationId xmlns:p14="http://schemas.microsoft.com/office/powerpoint/2010/main" val="4111188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Queries to Transform Data During the Load Process</a:t>
            </a:r>
          </a:p>
        </p:txBody>
      </p:sp>
    </p:spTree>
    <p:extLst>
      <p:ext uri="{BB962C8B-B14F-4D97-AF65-F5344CB8AC3E}">
        <p14:creationId xmlns:p14="http://schemas.microsoft.com/office/powerpoint/2010/main" val="575193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Deciding What To Measure</a:t>
            </a:r>
          </a:p>
          <a:p>
            <a:pPr>
              <a:buFont typeface="Wingdings" panose="05000000000000000000" pitchFamily="2" charset="2"/>
              <a:buChar char="ü"/>
            </a:pPr>
            <a:r>
              <a:rPr lang="en-US" dirty="0"/>
              <a:t>Understanding Queries in Power BI Desktop</a:t>
            </a:r>
          </a:p>
          <a:p>
            <a:pPr>
              <a:buFont typeface="Wingdings" panose="05000000000000000000" pitchFamily="2" charset="2"/>
              <a:buChar char="ü"/>
            </a:pPr>
            <a:r>
              <a:rPr lang="en-US" dirty="0"/>
              <a:t>Working with the Query Editor Window</a:t>
            </a:r>
          </a:p>
          <a:p>
            <a:pPr>
              <a:buFont typeface="Wingdings" panose="05000000000000000000" pitchFamily="2" charset="2"/>
              <a:buChar char="Ø"/>
            </a:pPr>
            <a:r>
              <a:rPr lang="en-US" dirty="0"/>
              <a:t>Designing Advanced Combine Queries</a:t>
            </a:r>
          </a:p>
          <a:p>
            <a:r>
              <a:rPr lang="en-US" dirty="0"/>
              <a:t>Importing OLTP Data Into a Star Schema</a:t>
            </a:r>
          </a:p>
          <a:p>
            <a:r>
              <a:rPr lang="en-US" dirty="0"/>
              <a:t>Understanding Parameters and Template Files</a:t>
            </a:r>
          </a:p>
        </p:txBody>
      </p:sp>
    </p:spTree>
    <p:extLst>
      <p:ext uri="{BB962C8B-B14F-4D97-AF65-F5344CB8AC3E}">
        <p14:creationId xmlns:p14="http://schemas.microsoft.com/office/powerpoint/2010/main" val="1006568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Queries</a:t>
            </a:r>
          </a:p>
        </p:txBody>
      </p:sp>
      <p:sp>
        <p:nvSpPr>
          <p:cNvPr id="3" name="Content Placeholder 2"/>
          <p:cNvSpPr>
            <a:spLocks noGrp="1"/>
          </p:cNvSpPr>
          <p:nvPr>
            <p:ph idx="1"/>
          </p:nvPr>
        </p:nvSpPr>
        <p:spPr/>
        <p:txBody>
          <a:bodyPr>
            <a:normAutofit/>
          </a:bodyPr>
          <a:lstStyle/>
          <a:p>
            <a:r>
              <a:rPr lang="en-US" sz="2400" dirty="0"/>
              <a:t>Query can be merged or appended with another query</a:t>
            </a:r>
          </a:p>
          <a:p>
            <a:pPr lvl="1"/>
            <a:r>
              <a:rPr lang="en-US" sz="2000" dirty="0"/>
              <a:t>Merge operation allows you combine columns from two tables</a:t>
            </a:r>
          </a:p>
          <a:p>
            <a:pPr lvl="1"/>
            <a:r>
              <a:rPr lang="en-US" sz="2000" dirty="0"/>
              <a:t>Append operation allows you to combine rows from two tables</a:t>
            </a:r>
          </a:p>
          <a:p>
            <a:r>
              <a:rPr lang="en-US" sz="2400" dirty="0"/>
              <a:t>Two queries are combined into single output for loading</a:t>
            </a:r>
          </a:p>
          <a:p>
            <a:pPr lvl="1"/>
            <a:r>
              <a:rPr lang="en-US" sz="2000" dirty="0"/>
              <a:t>Load settings of main query determines where output is loaded</a:t>
            </a:r>
          </a:p>
          <a:p>
            <a:pPr lvl="1"/>
            <a:r>
              <a:rPr lang="en-US" sz="2000" dirty="0"/>
              <a:t>Secondary query acts as source for main query</a:t>
            </a:r>
          </a:p>
          <a:p>
            <a:pPr lvl="1"/>
            <a:r>
              <a:rPr lang="en-US" sz="2000" dirty="0"/>
              <a:t>Secondary query be can created with connection-only load setting</a:t>
            </a:r>
          </a:p>
        </p:txBody>
      </p:sp>
      <p:grpSp>
        <p:nvGrpSpPr>
          <p:cNvPr id="69" name="Group 68"/>
          <p:cNvGrpSpPr/>
          <p:nvPr/>
        </p:nvGrpSpPr>
        <p:grpSpPr>
          <a:xfrm>
            <a:off x="1219200" y="4419600"/>
            <a:ext cx="3200400" cy="2276833"/>
            <a:chOff x="1219200" y="4038599"/>
            <a:chExt cx="3276600" cy="2669390"/>
          </a:xfrm>
        </p:grpSpPr>
        <p:sp>
          <p:nvSpPr>
            <p:cNvPr id="4" name="Rectangle 3"/>
            <p:cNvSpPr/>
            <p:nvPr/>
          </p:nvSpPr>
          <p:spPr>
            <a:xfrm>
              <a:off x="1219200" y="4038599"/>
              <a:ext cx="3276600" cy="2669390"/>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dirty="0">
                <a:solidFill>
                  <a:schemeClr val="tx1"/>
                </a:solidFill>
              </a:endParaRPr>
            </a:p>
          </p:txBody>
        </p:sp>
        <p:sp>
          <p:nvSpPr>
            <p:cNvPr id="14" name="Rectangle 13"/>
            <p:cNvSpPr/>
            <p:nvPr/>
          </p:nvSpPr>
          <p:spPr>
            <a:xfrm>
              <a:off x="1446904" y="5334000"/>
              <a:ext cx="1206725" cy="1285324"/>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query output</a:t>
              </a:r>
            </a:p>
          </p:txBody>
        </p:sp>
        <p:sp>
          <p:nvSpPr>
            <p:cNvPr id="20" name="Rectangle 19"/>
            <p:cNvSpPr/>
            <p:nvPr/>
          </p:nvSpPr>
          <p:spPr>
            <a:xfrm>
              <a:off x="1446904" y="4800600"/>
              <a:ext cx="1206725"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tx1"/>
                  </a:solidFill>
                </a:rPr>
                <a:t>main query</a:t>
              </a:r>
            </a:p>
          </p:txBody>
        </p:sp>
        <p:sp>
          <p:nvSpPr>
            <p:cNvPr id="26" name="Rectangle 25"/>
            <p:cNvSpPr/>
            <p:nvPr/>
          </p:nvSpPr>
          <p:spPr>
            <a:xfrm>
              <a:off x="3048000" y="4800600"/>
              <a:ext cx="1234888"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tx1"/>
                  </a:solidFill>
                </a:rPr>
                <a:t>query2</a:t>
              </a:r>
            </a:p>
          </p:txBody>
        </p:sp>
        <p:cxnSp>
          <p:nvCxnSpPr>
            <p:cNvPr id="35" name="Straight Arrow Connector 34"/>
            <p:cNvCxnSpPr>
              <a:stCxn id="20" idx="2"/>
              <a:endCxn id="14" idx="0"/>
            </p:cNvCxnSpPr>
            <p:nvPr/>
          </p:nvCxnSpPr>
          <p:spPr>
            <a:xfrm>
              <a:off x="2050267" y="5181600"/>
              <a:ext cx="0" cy="15240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20" idx="0"/>
            </p:cNvCxnSpPr>
            <p:nvPr/>
          </p:nvCxnSpPr>
          <p:spPr>
            <a:xfrm>
              <a:off x="2050266" y="4489250"/>
              <a:ext cx="1" cy="31135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404131" y="4184450"/>
              <a:ext cx="1234888" cy="38100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tx1"/>
                  </a:solidFill>
                </a:rPr>
                <a:t>Data Source</a:t>
              </a:r>
            </a:p>
          </p:txBody>
        </p:sp>
        <p:sp>
          <p:nvSpPr>
            <p:cNvPr id="28" name="Rectangle 27"/>
            <p:cNvSpPr/>
            <p:nvPr/>
          </p:nvSpPr>
          <p:spPr>
            <a:xfrm>
              <a:off x="3048000" y="4184450"/>
              <a:ext cx="1234888" cy="38100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tx1"/>
                  </a:solidFill>
                </a:rPr>
                <a:t>Data Source</a:t>
              </a:r>
            </a:p>
          </p:txBody>
        </p:sp>
        <p:cxnSp>
          <p:nvCxnSpPr>
            <p:cNvPr id="29" name="Straight Arrow Connector 28"/>
            <p:cNvCxnSpPr>
              <a:stCxn id="28" idx="2"/>
              <a:endCxn id="26" idx="0"/>
            </p:cNvCxnSpPr>
            <p:nvPr/>
          </p:nvCxnSpPr>
          <p:spPr>
            <a:xfrm>
              <a:off x="3665444" y="4565450"/>
              <a:ext cx="0" cy="23515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6" idx="1"/>
              <a:endCxn id="20" idx="3"/>
            </p:cNvCxnSpPr>
            <p:nvPr/>
          </p:nvCxnSpPr>
          <p:spPr>
            <a:xfrm flipH="1">
              <a:off x="2653629" y="4991100"/>
              <a:ext cx="394371"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5" name="Table 14"/>
          <p:cNvGraphicFramePr>
            <a:graphicFrameLocks noGrp="1"/>
          </p:cNvGraphicFramePr>
          <p:nvPr>
            <p:extLst>
              <p:ext uri="{D42A27DB-BD31-4B8C-83A1-F6EECF244321}">
                <p14:modId xmlns:p14="http://schemas.microsoft.com/office/powerpoint/2010/main" val="699761001"/>
              </p:ext>
            </p:extLst>
          </p:nvPr>
        </p:nvGraphicFramePr>
        <p:xfrm>
          <a:off x="1548063" y="5792346"/>
          <a:ext cx="989165" cy="762000"/>
        </p:xfrm>
        <a:graphic>
          <a:graphicData uri="http://schemas.openxmlformats.org/drawingml/2006/table">
            <a:tbl>
              <a:tblPr firstRow="1" bandRow="1">
                <a:tableStyleId>{073A0DAA-6AF3-43AB-8588-CEC1D06C72B9}</a:tableStyleId>
              </a:tblPr>
              <a:tblGrid>
                <a:gridCol w="366395">
                  <a:extLst>
                    <a:ext uri="{9D8B030D-6E8A-4147-A177-3AD203B41FA5}">
                      <a16:colId xmlns:a16="http://schemas.microsoft.com/office/drawing/2014/main" val="20000"/>
                    </a:ext>
                  </a:extLst>
                </a:gridCol>
                <a:gridCol w="293048">
                  <a:extLst>
                    <a:ext uri="{9D8B030D-6E8A-4147-A177-3AD203B41FA5}">
                      <a16:colId xmlns:a16="http://schemas.microsoft.com/office/drawing/2014/main" val="20001"/>
                    </a:ext>
                  </a:extLst>
                </a:gridCol>
                <a:gridCol w="329722">
                  <a:extLst>
                    <a:ext uri="{9D8B030D-6E8A-4147-A177-3AD203B41FA5}">
                      <a16:colId xmlns:a16="http://schemas.microsoft.com/office/drawing/2014/main" val="20002"/>
                    </a:ext>
                  </a:extLst>
                </a:gridCol>
              </a:tblGrid>
              <a:tr h="140941">
                <a:tc>
                  <a:txBody>
                    <a:bodyPr/>
                    <a:lstStyle/>
                    <a:p>
                      <a:r>
                        <a:rPr lang="en-US" sz="400"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35569">
                <a:tc>
                  <a:txBody>
                    <a:bodyPr/>
                    <a:lstStyle/>
                    <a:p>
                      <a:r>
                        <a:rPr lang="en-US" sz="4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35569">
                <a:tc>
                  <a:txBody>
                    <a:bodyPr/>
                    <a:lstStyle/>
                    <a:p>
                      <a:r>
                        <a:rPr lang="en-US" sz="400" dirty="0"/>
                        <a:t>Oft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35569">
                <a:tc>
                  <a:txBody>
                    <a:bodyPr/>
                    <a:lstStyle/>
                    <a:p>
                      <a:r>
                        <a:rPr lang="en-US" sz="400" dirty="0"/>
                        <a:t>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35569">
                <a:tc>
                  <a:txBody>
                    <a:bodyPr/>
                    <a:lstStyle/>
                    <a:p>
                      <a:r>
                        <a:rPr lang="en-US" sz="400" dirty="0" err="1"/>
                        <a:t>fran</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2" name="Rectangle 71"/>
          <p:cNvSpPr/>
          <p:nvPr/>
        </p:nvSpPr>
        <p:spPr>
          <a:xfrm>
            <a:off x="5029200" y="4452731"/>
            <a:ext cx="3505200" cy="2100469"/>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dirty="0">
              <a:solidFill>
                <a:schemeClr val="tx1"/>
              </a:solidFill>
            </a:endParaRPr>
          </a:p>
        </p:txBody>
      </p:sp>
      <p:sp>
        <p:nvSpPr>
          <p:cNvPr id="73" name="Rectangle 72"/>
          <p:cNvSpPr/>
          <p:nvPr/>
        </p:nvSpPr>
        <p:spPr>
          <a:xfrm>
            <a:off x="5209831" y="5867401"/>
            <a:ext cx="858777" cy="533399"/>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query output</a:t>
            </a:r>
          </a:p>
        </p:txBody>
      </p:sp>
      <p:cxnSp>
        <p:nvCxnSpPr>
          <p:cNvPr id="76" name="Straight Arrow Connector 75"/>
          <p:cNvCxnSpPr>
            <a:stCxn id="74" idx="2"/>
            <a:endCxn id="73" idx="0"/>
          </p:cNvCxnSpPr>
          <p:nvPr/>
        </p:nvCxnSpPr>
        <p:spPr>
          <a:xfrm>
            <a:off x="5639220" y="5562600"/>
            <a:ext cx="0" cy="30480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5209831" y="5273409"/>
            <a:ext cx="858777"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main query</a:t>
            </a:r>
          </a:p>
        </p:txBody>
      </p:sp>
      <p:sp>
        <p:nvSpPr>
          <p:cNvPr id="75" name="Rectangle 74"/>
          <p:cNvSpPr/>
          <p:nvPr/>
        </p:nvSpPr>
        <p:spPr>
          <a:xfrm>
            <a:off x="6479794" y="4866324"/>
            <a:ext cx="848736"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query2</a:t>
            </a:r>
          </a:p>
        </p:txBody>
      </p:sp>
      <p:cxnSp>
        <p:nvCxnSpPr>
          <p:cNvPr id="77" name="Straight Arrow Connector 76"/>
          <p:cNvCxnSpPr>
            <a:stCxn id="78" idx="2"/>
            <a:endCxn id="74" idx="0"/>
          </p:cNvCxnSpPr>
          <p:nvPr/>
        </p:nvCxnSpPr>
        <p:spPr>
          <a:xfrm>
            <a:off x="5634199" y="4866324"/>
            <a:ext cx="5021" cy="407085"/>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209831" y="4577133"/>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Data Source</a:t>
            </a:r>
          </a:p>
        </p:txBody>
      </p:sp>
      <p:sp>
        <p:nvSpPr>
          <p:cNvPr id="79" name="Rectangle 78"/>
          <p:cNvSpPr/>
          <p:nvPr/>
        </p:nvSpPr>
        <p:spPr>
          <a:xfrm>
            <a:off x="7521000" y="4866323"/>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Data Source</a:t>
            </a:r>
          </a:p>
        </p:txBody>
      </p:sp>
      <p:cxnSp>
        <p:nvCxnSpPr>
          <p:cNvPr id="80" name="Straight Arrow Connector 79"/>
          <p:cNvCxnSpPr>
            <a:stCxn id="79" idx="1"/>
            <a:endCxn id="75" idx="3"/>
          </p:cNvCxnSpPr>
          <p:nvPr/>
        </p:nvCxnSpPr>
        <p:spPr>
          <a:xfrm flipH="1">
            <a:off x="7328530" y="5010919"/>
            <a:ext cx="192470" cy="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5" idx="1"/>
          </p:cNvCxnSpPr>
          <p:nvPr/>
        </p:nvCxnSpPr>
        <p:spPr>
          <a:xfrm flipH="1">
            <a:off x="6074363" y="5010920"/>
            <a:ext cx="405431" cy="291786"/>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6492058" y="5257801"/>
            <a:ext cx="848736"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query3</a:t>
            </a:r>
          </a:p>
        </p:txBody>
      </p:sp>
      <p:sp>
        <p:nvSpPr>
          <p:cNvPr id="98" name="Rectangle 97"/>
          <p:cNvSpPr/>
          <p:nvPr/>
        </p:nvSpPr>
        <p:spPr>
          <a:xfrm>
            <a:off x="7533264" y="5257800"/>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Data Source</a:t>
            </a:r>
          </a:p>
        </p:txBody>
      </p:sp>
      <p:cxnSp>
        <p:nvCxnSpPr>
          <p:cNvPr id="99" name="Straight Arrow Connector 98"/>
          <p:cNvCxnSpPr>
            <a:stCxn id="98" idx="1"/>
            <a:endCxn id="97" idx="3"/>
          </p:cNvCxnSpPr>
          <p:nvPr/>
        </p:nvCxnSpPr>
        <p:spPr>
          <a:xfrm flipH="1">
            <a:off x="7340794" y="5402396"/>
            <a:ext cx="192470" cy="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7" idx="1"/>
          </p:cNvCxnSpPr>
          <p:nvPr/>
        </p:nvCxnSpPr>
        <p:spPr>
          <a:xfrm flipH="1" flipV="1">
            <a:off x="6068608" y="5394513"/>
            <a:ext cx="423450" cy="7884"/>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6492058" y="5638801"/>
            <a:ext cx="848736"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query4</a:t>
            </a:r>
          </a:p>
        </p:txBody>
      </p:sp>
      <p:sp>
        <p:nvSpPr>
          <p:cNvPr id="102" name="Rectangle 101"/>
          <p:cNvSpPr/>
          <p:nvPr/>
        </p:nvSpPr>
        <p:spPr>
          <a:xfrm>
            <a:off x="7533264" y="5638800"/>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Data Source</a:t>
            </a:r>
          </a:p>
        </p:txBody>
      </p:sp>
      <p:cxnSp>
        <p:nvCxnSpPr>
          <p:cNvPr id="103" name="Straight Arrow Connector 102"/>
          <p:cNvCxnSpPr>
            <a:stCxn id="102" idx="1"/>
            <a:endCxn id="101" idx="3"/>
          </p:cNvCxnSpPr>
          <p:nvPr/>
        </p:nvCxnSpPr>
        <p:spPr>
          <a:xfrm flipH="1">
            <a:off x="7340794" y="5783396"/>
            <a:ext cx="192470" cy="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1" idx="1"/>
          </p:cNvCxnSpPr>
          <p:nvPr/>
        </p:nvCxnSpPr>
        <p:spPr>
          <a:xfrm flipH="1" flipV="1">
            <a:off x="6077894" y="5494204"/>
            <a:ext cx="414164" cy="289193"/>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623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838200" y="3749964"/>
            <a:ext cx="7315200" cy="2727036"/>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lumMod val="65000"/>
                    <a:lumOff val="35000"/>
                  </a:schemeClr>
                </a:solidFill>
              </a:rPr>
              <a:t>Query Output</a:t>
            </a:r>
          </a:p>
        </p:txBody>
      </p:sp>
      <p:sp>
        <p:nvSpPr>
          <p:cNvPr id="12" name="Rectangle 11"/>
          <p:cNvSpPr/>
          <p:nvPr/>
        </p:nvSpPr>
        <p:spPr>
          <a:xfrm>
            <a:off x="5647764" y="1463964"/>
            <a:ext cx="2326469" cy="2068130"/>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lumMod val="65000"/>
                    <a:lumOff val="35000"/>
                  </a:schemeClr>
                </a:solidFill>
              </a:rPr>
              <a:t>Merge Query Input</a:t>
            </a:r>
          </a:p>
        </p:txBody>
      </p:sp>
      <p:sp>
        <p:nvSpPr>
          <p:cNvPr id="11" name="Rectangle 10"/>
          <p:cNvSpPr/>
          <p:nvPr/>
        </p:nvSpPr>
        <p:spPr>
          <a:xfrm>
            <a:off x="277090" y="1463964"/>
            <a:ext cx="4523509" cy="2041236"/>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lumMod val="65000"/>
                    <a:lumOff val="35000"/>
                  </a:schemeClr>
                </a:solidFill>
              </a:rPr>
              <a:t>Main Query Input</a:t>
            </a:r>
          </a:p>
        </p:txBody>
      </p:sp>
      <p:sp>
        <p:nvSpPr>
          <p:cNvPr id="2" name="Title 1"/>
          <p:cNvSpPr>
            <a:spLocks noGrp="1"/>
          </p:cNvSpPr>
          <p:nvPr>
            <p:ph type="title"/>
          </p:nvPr>
        </p:nvSpPr>
        <p:spPr/>
        <p:txBody>
          <a:bodyPr/>
          <a:lstStyle/>
          <a:p>
            <a:r>
              <a:rPr lang="en-US" dirty="0"/>
              <a:t>Merging Columns</a:t>
            </a:r>
          </a:p>
        </p:txBody>
      </p:sp>
      <p:pic>
        <p:nvPicPr>
          <p:cNvPr id="6" name="Picture 5"/>
          <p:cNvPicPr>
            <a:picLocks noChangeAspect="1"/>
          </p:cNvPicPr>
          <p:nvPr/>
        </p:nvPicPr>
        <p:blipFill>
          <a:blip r:embed="rId3"/>
          <a:stretch>
            <a:fillRect/>
          </a:stretch>
        </p:blipFill>
        <p:spPr>
          <a:xfrm>
            <a:off x="990600" y="4059815"/>
            <a:ext cx="6983633" cy="2362200"/>
          </a:xfrm>
          <a:prstGeom prst="rect">
            <a:avLst/>
          </a:prstGeom>
          <a:ln>
            <a:solidFill>
              <a:schemeClr val="bg1">
                <a:lumMod val="50000"/>
              </a:schemeClr>
            </a:solidFill>
          </a:ln>
        </p:spPr>
      </p:pic>
      <p:grpSp>
        <p:nvGrpSpPr>
          <p:cNvPr id="10" name="Group 9"/>
          <p:cNvGrpSpPr/>
          <p:nvPr/>
        </p:nvGrpSpPr>
        <p:grpSpPr>
          <a:xfrm>
            <a:off x="381000" y="1752600"/>
            <a:ext cx="7506070" cy="2155661"/>
            <a:chOff x="190130" y="1350169"/>
            <a:chExt cx="8420470" cy="2418267"/>
          </a:xfrm>
        </p:grpSpPr>
        <p:grpSp>
          <p:nvGrpSpPr>
            <p:cNvPr id="9" name="Group 8"/>
            <p:cNvGrpSpPr/>
            <p:nvPr/>
          </p:nvGrpSpPr>
          <p:grpSpPr>
            <a:xfrm>
              <a:off x="4946073" y="2216727"/>
              <a:ext cx="1454727" cy="1551709"/>
              <a:chOff x="4946073" y="2216727"/>
              <a:chExt cx="1454727" cy="1551709"/>
            </a:xfrm>
          </p:grpSpPr>
          <p:sp>
            <p:nvSpPr>
              <p:cNvPr id="7" name="Freeform 6"/>
              <p:cNvSpPr/>
              <p:nvPr/>
            </p:nvSpPr>
            <p:spPr>
              <a:xfrm>
                <a:off x="4946073" y="2216727"/>
                <a:ext cx="793830" cy="1551709"/>
              </a:xfrm>
              <a:custGeom>
                <a:avLst/>
                <a:gdLst>
                  <a:gd name="connsiteX0" fmla="*/ 0 w 793830"/>
                  <a:gd name="connsiteY0" fmla="*/ 0 h 1551709"/>
                  <a:gd name="connsiteX1" fmla="*/ 692727 w 793830"/>
                  <a:gd name="connsiteY1" fmla="*/ 429491 h 1551709"/>
                  <a:gd name="connsiteX2" fmla="*/ 775854 w 793830"/>
                  <a:gd name="connsiteY2" fmla="*/ 1551709 h 1551709"/>
                </a:gdLst>
                <a:ahLst/>
                <a:cxnLst>
                  <a:cxn ang="0">
                    <a:pos x="connsiteX0" y="connsiteY0"/>
                  </a:cxn>
                  <a:cxn ang="0">
                    <a:pos x="connsiteX1" y="connsiteY1"/>
                  </a:cxn>
                  <a:cxn ang="0">
                    <a:pos x="connsiteX2" y="connsiteY2"/>
                  </a:cxn>
                </a:cxnLst>
                <a:rect l="l" t="t" r="r" b="b"/>
                <a:pathLst>
                  <a:path w="793830" h="1551709">
                    <a:moveTo>
                      <a:pt x="0" y="0"/>
                    </a:moveTo>
                    <a:cubicBezTo>
                      <a:pt x="281709" y="85436"/>
                      <a:pt x="563418" y="170873"/>
                      <a:pt x="692727" y="429491"/>
                    </a:cubicBezTo>
                    <a:cubicBezTo>
                      <a:pt x="822036" y="688109"/>
                      <a:pt x="798945" y="1119909"/>
                      <a:pt x="775854" y="1551709"/>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5721427" y="2286000"/>
                <a:ext cx="679373" cy="651164"/>
              </a:xfrm>
              <a:custGeom>
                <a:avLst/>
                <a:gdLst>
                  <a:gd name="connsiteX0" fmla="*/ 651164 w 651164"/>
                  <a:gd name="connsiteY0" fmla="*/ 0 h 651164"/>
                  <a:gd name="connsiteX1" fmla="*/ 180109 w 651164"/>
                  <a:gd name="connsiteY1" fmla="*/ 193964 h 651164"/>
                  <a:gd name="connsiteX2" fmla="*/ 0 w 651164"/>
                  <a:gd name="connsiteY2" fmla="*/ 651164 h 651164"/>
                </a:gdLst>
                <a:ahLst/>
                <a:cxnLst>
                  <a:cxn ang="0">
                    <a:pos x="connsiteX0" y="connsiteY0"/>
                  </a:cxn>
                  <a:cxn ang="0">
                    <a:pos x="connsiteX1" y="connsiteY1"/>
                  </a:cxn>
                  <a:cxn ang="0">
                    <a:pos x="connsiteX2" y="connsiteY2"/>
                  </a:cxn>
                </a:cxnLst>
                <a:rect l="l" t="t" r="r" b="b"/>
                <a:pathLst>
                  <a:path w="651164" h="651164">
                    <a:moveTo>
                      <a:pt x="651164" y="0"/>
                    </a:moveTo>
                    <a:cubicBezTo>
                      <a:pt x="469900" y="42718"/>
                      <a:pt x="288636" y="85437"/>
                      <a:pt x="180109" y="193964"/>
                    </a:cubicBezTo>
                    <a:cubicBezTo>
                      <a:pt x="71582" y="302491"/>
                      <a:pt x="35791" y="476827"/>
                      <a:pt x="0" y="651164"/>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4"/>
            <a:stretch>
              <a:fillRect/>
            </a:stretch>
          </p:blipFill>
          <p:spPr>
            <a:xfrm>
              <a:off x="190130" y="1364456"/>
              <a:ext cx="4824413" cy="1843088"/>
            </a:xfrm>
            <a:prstGeom prst="rect">
              <a:avLst/>
            </a:prstGeom>
            <a:ln>
              <a:solidFill>
                <a:schemeClr val="bg1">
                  <a:lumMod val="50000"/>
                </a:schemeClr>
              </a:solidFill>
            </a:ln>
          </p:spPr>
        </p:pic>
        <p:pic>
          <p:nvPicPr>
            <p:cNvPr id="5" name="Picture 4"/>
            <p:cNvPicPr>
              <a:picLocks noChangeAspect="1"/>
            </p:cNvPicPr>
            <p:nvPr/>
          </p:nvPicPr>
          <p:blipFill>
            <a:blip r:embed="rId5"/>
            <a:stretch>
              <a:fillRect/>
            </a:stretch>
          </p:blipFill>
          <p:spPr>
            <a:xfrm>
              <a:off x="6248400" y="1350169"/>
              <a:ext cx="2362200" cy="1857375"/>
            </a:xfrm>
            <a:prstGeom prst="rect">
              <a:avLst/>
            </a:prstGeom>
            <a:ln>
              <a:solidFill>
                <a:schemeClr val="bg1">
                  <a:lumMod val="50000"/>
                </a:schemeClr>
              </a:solidFill>
            </a:ln>
          </p:spPr>
        </p:pic>
      </p:grpSp>
      <p:grpSp>
        <p:nvGrpSpPr>
          <p:cNvPr id="16" name="Group 15"/>
          <p:cNvGrpSpPr/>
          <p:nvPr/>
        </p:nvGrpSpPr>
        <p:grpSpPr>
          <a:xfrm>
            <a:off x="3544529" y="1727995"/>
            <a:ext cx="1179871" cy="1898153"/>
            <a:chOff x="3544529" y="1769806"/>
            <a:chExt cx="1179871" cy="1856342"/>
          </a:xfrm>
        </p:grpSpPr>
        <p:sp>
          <p:nvSpPr>
            <p:cNvPr id="15" name="Rectangle 14"/>
            <p:cNvSpPr/>
            <p:nvPr/>
          </p:nvSpPr>
          <p:spPr>
            <a:xfrm>
              <a:off x="3544529" y="3429000"/>
              <a:ext cx="1179871" cy="1971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544529" y="1769806"/>
              <a:ext cx="1179871" cy="1856342"/>
            </a:xfrm>
            <a:prstGeom prst="rect">
              <a:avLst/>
            </a:pr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900" b="1" dirty="0">
                  <a:solidFill>
                    <a:srgbClr val="C00000"/>
                  </a:solidFill>
                </a:rPr>
                <a:t>Join Column</a:t>
              </a:r>
            </a:p>
          </p:txBody>
        </p:sp>
      </p:grpSp>
      <p:grpSp>
        <p:nvGrpSpPr>
          <p:cNvPr id="17" name="Group 16"/>
          <p:cNvGrpSpPr/>
          <p:nvPr/>
        </p:nvGrpSpPr>
        <p:grpSpPr>
          <a:xfrm>
            <a:off x="5754330" y="1727995"/>
            <a:ext cx="1153834" cy="1895207"/>
            <a:chOff x="3544529" y="1769806"/>
            <a:chExt cx="1179871" cy="1856342"/>
          </a:xfrm>
        </p:grpSpPr>
        <p:sp>
          <p:nvSpPr>
            <p:cNvPr id="18" name="Rectangle 17"/>
            <p:cNvSpPr/>
            <p:nvPr/>
          </p:nvSpPr>
          <p:spPr>
            <a:xfrm>
              <a:off x="3544529" y="3429000"/>
              <a:ext cx="1179871" cy="1971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544529" y="1769806"/>
              <a:ext cx="1179871" cy="1856342"/>
            </a:xfrm>
            <a:prstGeom prst="rect">
              <a:avLst/>
            </a:pr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900" b="1" dirty="0">
                  <a:solidFill>
                    <a:srgbClr val="C00000"/>
                  </a:solidFill>
                </a:rPr>
                <a:t>Join Column</a:t>
              </a:r>
            </a:p>
          </p:txBody>
        </p:sp>
      </p:grpSp>
    </p:spTree>
    <p:extLst>
      <p:ext uri="{BB962C8B-B14F-4D97-AF65-F5344CB8AC3E}">
        <p14:creationId xmlns:p14="http://schemas.microsoft.com/office/powerpoint/2010/main" val="228367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561491" y="1748577"/>
            <a:ext cx="2032987" cy="2598768"/>
            <a:chOff x="2561491" y="1748577"/>
            <a:chExt cx="2032987" cy="2598768"/>
          </a:xfrm>
        </p:grpSpPr>
        <p:sp>
          <p:nvSpPr>
            <p:cNvPr id="15" name="Freeform 14"/>
            <p:cNvSpPr/>
            <p:nvPr/>
          </p:nvSpPr>
          <p:spPr>
            <a:xfrm>
              <a:off x="2561491" y="1748577"/>
              <a:ext cx="2032987" cy="2598768"/>
            </a:xfrm>
            <a:custGeom>
              <a:avLst/>
              <a:gdLst>
                <a:gd name="connsiteX0" fmla="*/ 2032987 w 2032987"/>
                <a:gd name="connsiteY0" fmla="*/ 0 h 2352583"/>
                <a:gd name="connsiteX1" fmla="*/ 399496 w 2032987"/>
                <a:gd name="connsiteY1" fmla="*/ 1154097 h 2352583"/>
                <a:gd name="connsiteX2" fmla="*/ 0 w 2032987"/>
                <a:gd name="connsiteY2" fmla="*/ 2352583 h 2352583"/>
              </a:gdLst>
              <a:ahLst/>
              <a:cxnLst>
                <a:cxn ang="0">
                  <a:pos x="connsiteX0" y="connsiteY0"/>
                </a:cxn>
                <a:cxn ang="0">
                  <a:pos x="connsiteX1" y="connsiteY1"/>
                </a:cxn>
                <a:cxn ang="0">
                  <a:pos x="connsiteX2" y="connsiteY2"/>
                </a:cxn>
              </a:cxnLst>
              <a:rect l="l" t="t" r="r" b="b"/>
              <a:pathLst>
                <a:path w="2032987" h="2352583">
                  <a:moveTo>
                    <a:pt x="2032987" y="0"/>
                  </a:moveTo>
                  <a:cubicBezTo>
                    <a:pt x="1385657" y="381000"/>
                    <a:pt x="738327" y="762000"/>
                    <a:pt x="399496" y="1154097"/>
                  </a:cubicBezTo>
                  <a:cubicBezTo>
                    <a:pt x="60665" y="1546194"/>
                    <a:pt x="30332" y="1949388"/>
                    <a:pt x="0" y="2352583"/>
                  </a:cubicBezTo>
                </a:path>
              </a:pathLst>
            </a:custGeom>
            <a:noFill/>
            <a:ln>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667000" y="3249996"/>
              <a:ext cx="1927478" cy="345137"/>
            </a:xfrm>
            <a:custGeom>
              <a:avLst/>
              <a:gdLst>
                <a:gd name="connsiteX0" fmla="*/ 1970843 w 1970843"/>
                <a:gd name="connsiteY0" fmla="*/ 140950 h 345137"/>
                <a:gd name="connsiteX1" fmla="*/ 470517 w 1970843"/>
                <a:gd name="connsiteY1" fmla="*/ 7785 h 345137"/>
                <a:gd name="connsiteX2" fmla="*/ 0 w 1970843"/>
                <a:gd name="connsiteY2" fmla="*/ 345137 h 345137"/>
                <a:gd name="connsiteX3" fmla="*/ 0 w 1970843"/>
                <a:gd name="connsiteY3" fmla="*/ 345137 h 345137"/>
                <a:gd name="connsiteX4" fmla="*/ 0 w 1970843"/>
                <a:gd name="connsiteY4" fmla="*/ 345137 h 345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843" h="345137">
                  <a:moveTo>
                    <a:pt x="1970843" y="140950"/>
                  </a:moveTo>
                  <a:cubicBezTo>
                    <a:pt x="1384917" y="57352"/>
                    <a:pt x="798991" y="-26246"/>
                    <a:pt x="470517" y="7785"/>
                  </a:cubicBezTo>
                  <a:cubicBezTo>
                    <a:pt x="142043" y="41816"/>
                    <a:pt x="0" y="345137"/>
                    <a:pt x="0" y="345137"/>
                  </a:cubicBezTo>
                  <a:lnTo>
                    <a:pt x="0" y="345137"/>
                  </a:lnTo>
                  <a:lnTo>
                    <a:pt x="0" y="345137"/>
                  </a:lnTo>
                </a:path>
              </a:pathLst>
            </a:cu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a:t>Appending Rows</a:t>
            </a:r>
          </a:p>
        </p:txBody>
      </p:sp>
      <p:sp>
        <p:nvSpPr>
          <p:cNvPr id="13" name="Rectangle 12"/>
          <p:cNvSpPr/>
          <p:nvPr/>
        </p:nvSpPr>
        <p:spPr>
          <a:xfrm>
            <a:off x="312672" y="4352460"/>
            <a:ext cx="4464907" cy="2357354"/>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900" dirty="0">
                <a:solidFill>
                  <a:schemeClr val="tx1">
                    <a:lumMod val="65000"/>
                    <a:lumOff val="35000"/>
                  </a:schemeClr>
                </a:solidFill>
              </a:rPr>
              <a:t>Query Output</a:t>
            </a:r>
          </a:p>
        </p:txBody>
      </p:sp>
      <p:sp>
        <p:nvSpPr>
          <p:cNvPr id="12" name="Rectangle 11"/>
          <p:cNvSpPr/>
          <p:nvPr/>
        </p:nvSpPr>
        <p:spPr>
          <a:xfrm>
            <a:off x="4598401" y="2576845"/>
            <a:ext cx="4393199" cy="1614155"/>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900" dirty="0">
                <a:solidFill>
                  <a:schemeClr val="tx1">
                    <a:lumMod val="65000"/>
                    <a:lumOff val="35000"/>
                  </a:schemeClr>
                </a:solidFill>
              </a:rPr>
              <a:t>Append Query Input</a:t>
            </a:r>
          </a:p>
        </p:txBody>
      </p:sp>
      <p:sp>
        <p:nvSpPr>
          <p:cNvPr id="11" name="Rectangle 10"/>
          <p:cNvSpPr/>
          <p:nvPr/>
        </p:nvSpPr>
        <p:spPr>
          <a:xfrm>
            <a:off x="4585565" y="1174488"/>
            <a:ext cx="4377153" cy="1245114"/>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900" dirty="0">
                <a:solidFill>
                  <a:schemeClr val="tx1">
                    <a:lumMod val="65000"/>
                    <a:lumOff val="35000"/>
                  </a:schemeClr>
                </a:solidFill>
              </a:rPr>
              <a:t>Main Query Input</a:t>
            </a:r>
          </a:p>
        </p:txBody>
      </p:sp>
      <p:pic>
        <p:nvPicPr>
          <p:cNvPr id="7" name="Picture 6"/>
          <p:cNvPicPr>
            <a:picLocks noChangeAspect="1"/>
          </p:cNvPicPr>
          <p:nvPr/>
        </p:nvPicPr>
        <p:blipFill>
          <a:blip r:embed="rId3"/>
          <a:stretch>
            <a:fillRect/>
          </a:stretch>
        </p:blipFill>
        <p:spPr>
          <a:xfrm>
            <a:off x="4601041" y="1400900"/>
            <a:ext cx="4333387" cy="1009650"/>
          </a:xfrm>
          <a:prstGeom prst="rect">
            <a:avLst/>
          </a:prstGeom>
          <a:ln>
            <a:solidFill>
              <a:schemeClr val="bg1">
                <a:lumMod val="85000"/>
              </a:schemeClr>
            </a:solidFill>
          </a:ln>
        </p:spPr>
      </p:pic>
      <p:pic>
        <p:nvPicPr>
          <p:cNvPr id="8" name="Picture 7"/>
          <p:cNvPicPr>
            <a:picLocks noChangeAspect="1"/>
          </p:cNvPicPr>
          <p:nvPr/>
        </p:nvPicPr>
        <p:blipFill>
          <a:blip r:embed="rId4"/>
          <a:stretch>
            <a:fillRect/>
          </a:stretch>
        </p:blipFill>
        <p:spPr>
          <a:xfrm>
            <a:off x="4627904" y="2786236"/>
            <a:ext cx="4344441" cy="1374450"/>
          </a:xfrm>
          <a:prstGeom prst="rect">
            <a:avLst/>
          </a:prstGeom>
          <a:ln>
            <a:solidFill>
              <a:schemeClr val="bg1">
                <a:lumMod val="85000"/>
              </a:schemeClr>
            </a:solidFill>
          </a:ln>
        </p:spPr>
      </p:pic>
      <p:pic>
        <p:nvPicPr>
          <p:cNvPr id="9" name="Picture 8"/>
          <p:cNvPicPr>
            <a:picLocks noChangeAspect="1"/>
          </p:cNvPicPr>
          <p:nvPr/>
        </p:nvPicPr>
        <p:blipFill>
          <a:blip r:embed="rId5"/>
          <a:stretch>
            <a:fillRect/>
          </a:stretch>
        </p:blipFill>
        <p:spPr>
          <a:xfrm>
            <a:off x="304800" y="4572000"/>
            <a:ext cx="4467007" cy="2142929"/>
          </a:xfrm>
          <a:prstGeom prst="rect">
            <a:avLst/>
          </a:prstGeom>
        </p:spPr>
      </p:pic>
    </p:spTree>
    <p:extLst>
      <p:ext uri="{BB962C8B-B14F-4D97-AF65-F5344CB8AC3E}">
        <p14:creationId xmlns:p14="http://schemas.microsoft.com/office/powerpoint/2010/main" val="1120432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Pivoting Columns</a:t>
            </a:r>
          </a:p>
        </p:txBody>
      </p:sp>
      <p:sp>
        <p:nvSpPr>
          <p:cNvPr id="8" name="Content Placeholder 7"/>
          <p:cNvSpPr>
            <a:spLocks noGrp="1"/>
          </p:cNvSpPr>
          <p:nvPr>
            <p:ph idx="1"/>
          </p:nvPr>
        </p:nvSpPr>
        <p:spPr/>
        <p:txBody>
          <a:bodyPr>
            <a:normAutofit/>
          </a:bodyPr>
          <a:lstStyle/>
          <a:p>
            <a:r>
              <a:rPr lang="en-US" sz="2400" dirty="0"/>
              <a:t>Pivot column adds its values are new columns</a:t>
            </a:r>
          </a:p>
          <a:p>
            <a:pPr lvl="1"/>
            <a:r>
              <a:rPr lang="en-US" sz="2000" dirty="0"/>
              <a:t>Create table layout like PivotTable</a:t>
            </a:r>
          </a:p>
        </p:txBody>
      </p:sp>
      <p:grpSp>
        <p:nvGrpSpPr>
          <p:cNvPr id="7" name="Group 6"/>
          <p:cNvGrpSpPr/>
          <p:nvPr/>
        </p:nvGrpSpPr>
        <p:grpSpPr>
          <a:xfrm>
            <a:off x="1143000" y="2438400"/>
            <a:ext cx="7162800" cy="4012733"/>
            <a:chOff x="228600" y="1295400"/>
            <a:chExt cx="8552155" cy="4791075"/>
          </a:xfrm>
        </p:grpSpPr>
        <p:pic>
          <p:nvPicPr>
            <p:cNvPr id="4" name="Picture 3"/>
            <p:cNvPicPr>
              <a:picLocks noChangeAspect="1"/>
            </p:cNvPicPr>
            <p:nvPr/>
          </p:nvPicPr>
          <p:blipFill>
            <a:blip r:embed="rId2"/>
            <a:stretch>
              <a:fillRect/>
            </a:stretch>
          </p:blipFill>
          <p:spPr>
            <a:xfrm>
              <a:off x="4646905" y="1295400"/>
              <a:ext cx="4133850" cy="27432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228600" y="1295400"/>
              <a:ext cx="3371850" cy="4791075"/>
            </a:xfrm>
            <a:prstGeom prst="rect">
              <a:avLst/>
            </a:prstGeom>
            <a:ln>
              <a:solidFill>
                <a:schemeClr val="bg1">
                  <a:lumMod val="50000"/>
                </a:schemeClr>
              </a:solidFill>
            </a:ln>
          </p:spPr>
        </p:pic>
        <p:sp>
          <p:nvSpPr>
            <p:cNvPr id="6" name="Right Arrow 5"/>
            <p:cNvSpPr/>
            <p:nvPr/>
          </p:nvSpPr>
          <p:spPr>
            <a:xfrm>
              <a:off x="3703930" y="1905000"/>
              <a:ext cx="839495"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5051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Unpivoting Columns</a:t>
            </a:r>
            <a:endParaRPr lang="en-US" dirty="0"/>
          </a:p>
        </p:txBody>
      </p:sp>
      <p:sp>
        <p:nvSpPr>
          <p:cNvPr id="8" name="Content Placeholder 7"/>
          <p:cNvSpPr>
            <a:spLocks noGrp="1"/>
          </p:cNvSpPr>
          <p:nvPr>
            <p:ph idx="1"/>
          </p:nvPr>
        </p:nvSpPr>
        <p:spPr/>
        <p:txBody>
          <a:bodyPr>
            <a:normAutofit/>
          </a:bodyPr>
          <a:lstStyle/>
          <a:p>
            <a:r>
              <a:rPr lang="en-US" sz="2400"/>
              <a:t>Unpivot columns to collapse them into single column</a:t>
            </a:r>
          </a:p>
          <a:p>
            <a:pPr lvl="1"/>
            <a:r>
              <a:rPr lang="en-US" sz="2000"/>
              <a:t>Removes PivotTable layout</a:t>
            </a:r>
          </a:p>
          <a:p>
            <a:pPr lvl="1"/>
            <a:r>
              <a:rPr lang="en-US" sz="2000"/>
              <a:t>Can be useful to prepare data for charting and analysis</a:t>
            </a:r>
            <a:endParaRPr lang="en-US" sz="2000" dirty="0"/>
          </a:p>
        </p:txBody>
      </p:sp>
      <p:pic>
        <p:nvPicPr>
          <p:cNvPr id="4" name="Picture 3"/>
          <p:cNvPicPr>
            <a:picLocks noChangeAspect="1"/>
          </p:cNvPicPr>
          <p:nvPr/>
        </p:nvPicPr>
        <p:blipFill>
          <a:blip r:embed="rId2"/>
          <a:stretch>
            <a:fillRect/>
          </a:stretch>
        </p:blipFill>
        <p:spPr>
          <a:xfrm>
            <a:off x="1100219" y="2811700"/>
            <a:ext cx="3287355" cy="2181471"/>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5362390" y="2667000"/>
            <a:ext cx="2681391" cy="3810000"/>
          </a:xfrm>
          <a:prstGeom prst="rect">
            <a:avLst/>
          </a:prstGeom>
          <a:ln>
            <a:solidFill>
              <a:schemeClr val="bg1">
                <a:lumMod val="50000"/>
              </a:schemeClr>
            </a:solidFill>
          </a:ln>
        </p:spPr>
      </p:pic>
      <p:sp>
        <p:nvSpPr>
          <p:cNvPr id="6" name="Right Arrow 5"/>
          <p:cNvSpPr/>
          <p:nvPr/>
        </p:nvSpPr>
        <p:spPr>
          <a:xfrm>
            <a:off x="4514010" y="3466507"/>
            <a:ext cx="667590" cy="363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746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Deciding What To Measure</a:t>
            </a:r>
          </a:p>
          <a:p>
            <a:pPr>
              <a:buFont typeface="Wingdings" panose="05000000000000000000" pitchFamily="2" charset="2"/>
              <a:buChar char="ü"/>
            </a:pPr>
            <a:r>
              <a:rPr lang="en-US" dirty="0"/>
              <a:t>Understanding Queries in Power BI Desktop</a:t>
            </a:r>
          </a:p>
          <a:p>
            <a:pPr>
              <a:buFont typeface="Wingdings" panose="05000000000000000000" pitchFamily="2" charset="2"/>
              <a:buChar char="ü"/>
            </a:pPr>
            <a:r>
              <a:rPr lang="en-US" dirty="0"/>
              <a:t>Working with the Query Editor Window</a:t>
            </a:r>
          </a:p>
          <a:p>
            <a:pPr>
              <a:buFont typeface="Wingdings" panose="05000000000000000000" pitchFamily="2" charset="2"/>
              <a:buChar char="ü"/>
            </a:pPr>
            <a:r>
              <a:rPr lang="en-US" dirty="0"/>
              <a:t>Designing Advanced Combine Queries</a:t>
            </a:r>
          </a:p>
          <a:p>
            <a:pPr>
              <a:buFont typeface="Wingdings" panose="05000000000000000000" pitchFamily="2" charset="2"/>
              <a:buChar char="Ø"/>
            </a:pPr>
            <a:r>
              <a:rPr lang="en-US" dirty="0"/>
              <a:t>Importing OLTP Data Into a Star Schema</a:t>
            </a:r>
          </a:p>
          <a:p>
            <a:r>
              <a:rPr lang="en-US" dirty="0"/>
              <a:t>Understanding Parameters and Template Files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87894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Modeling using a Star Schema</a:t>
            </a:r>
          </a:p>
        </p:txBody>
      </p:sp>
      <p:sp>
        <p:nvSpPr>
          <p:cNvPr id="3" name="Content Placeholder 2"/>
          <p:cNvSpPr>
            <a:spLocks noGrp="1"/>
          </p:cNvSpPr>
          <p:nvPr>
            <p:ph idx="1"/>
          </p:nvPr>
        </p:nvSpPr>
        <p:spPr/>
        <p:txBody>
          <a:bodyPr>
            <a:normAutofit/>
          </a:bodyPr>
          <a:lstStyle/>
          <a:p>
            <a:r>
              <a:rPr lang="en-US" sz="2000" dirty="0"/>
              <a:t>OLAP Modeling often based on Star Schema</a:t>
            </a:r>
          </a:p>
          <a:p>
            <a:pPr lvl="1"/>
            <a:r>
              <a:rPr lang="en-US" sz="1800" dirty="0"/>
              <a:t>Tables defined as fact tables or dimension tables</a:t>
            </a:r>
          </a:p>
          <a:p>
            <a:pPr lvl="1"/>
            <a:r>
              <a:rPr lang="en-US" sz="1800" dirty="0"/>
              <a:t>Fact tables related to dimension table using 1-to-many relationships</a:t>
            </a:r>
          </a:p>
        </p:txBody>
      </p:sp>
      <p:pic>
        <p:nvPicPr>
          <p:cNvPr id="4" name="Picture 3"/>
          <p:cNvPicPr>
            <a:picLocks noChangeAspect="1"/>
          </p:cNvPicPr>
          <p:nvPr/>
        </p:nvPicPr>
        <p:blipFill>
          <a:blip r:embed="rId2"/>
          <a:stretch>
            <a:fillRect/>
          </a:stretch>
        </p:blipFill>
        <p:spPr>
          <a:xfrm>
            <a:off x="1143000" y="2667000"/>
            <a:ext cx="6688058" cy="3810000"/>
          </a:xfrm>
          <a:prstGeom prst="rect">
            <a:avLst/>
          </a:prstGeom>
        </p:spPr>
      </p:pic>
    </p:spTree>
    <p:extLst>
      <p:ext uri="{BB962C8B-B14F-4D97-AF65-F5344CB8AC3E}">
        <p14:creationId xmlns:p14="http://schemas.microsoft.com/office/powerpoint/2010/main" val="1060737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Deciding What To Measure</a:t>
            </a:r>
          </a:p>
        </p:txBody>
      </p:sp>
      <p:sp>
        <p:nvSpPr>
          <p:cNvPr id="3" name="Content Placeholder 2"/>
          <p:cNvSpPr>
            <a:spLocks noGrp="1"/>
          </p:cNvSpPr>
          <p:nvPr>
            <p:ph idx="1"/>
          </p:nvPr>
        </p:nvSpPr>
        <p:spPr/>
        <p:txBody>
          <a:bodyPr/>
          <a:lstStyle/>
          <a:p>
            <a:r>
              <a:rPr lang="en-US" dirty="0"/>
              <a:t>You Must Determine Measurable Objectives</a:t>
            </a:r>
          </a:p>
          <a:p>
            <a:pPr lvl="1"/>
            <a:r>
              <a:rPr lang="en-US" dirty="0"/>
              <a:t>Financial (revenue, expenses, profit margin, etc.)</a:t>
            </a:r>
          </a:p>
          <a:p>
            <a:pPr lvl="1"/>
            <a:r>
              <a:rPr lang="en-US" dirty="0"/>
              <a:t>Business processes efficiency</a:t>
            </a:r>
          </a:p>
          <a:p>
            <a:pPr lvl="1"/>
            <a:r>
              <a:rPr lang="en-US" dirty="0"/>
              <a:t>Customer Satisfaction Levels</a:t>
            </a:r>
          </a:p>
          <a:p>
            <a:pPr lvl="1"/>
            <a:endParaRPr lang="en-US" dirty="0"/>
          </a:p>
          <a:p>
            <a:pPr lvl="1"/>
            <a:endParaRPr lang="en-US" dirty="0"/>
          </a:p>
        </p:txBody>
      </p:sp>
      <p:pic>
        <p:nvPicPr>
          <p:cNvPr id="4" name="Picture 3"/>
          <p:cNvPicPr/>
          <p:nvPr/>
        </p:nvPicPr>
        <p:blipFill rotWithShape="1">
          <a:blip r:embed="rId3">
            <a:extLst>
              <a:ext uri="{28A0092B-C50C-407E-A947-70E740481C1C}">
                <a14:useLocalDpi xmlns:a14="http://schemas.microsoft.com/office/drawing/2010/main" val="0"/>
              </a:ext>
            </a:extLst>
          </a:blip>
          <a:srcRect l="878" t="59883" r="1015" b="1214"/>
          <a:stretch/>
        </p:blipFill>
        <p:spPr bwMode="auto">
          <a:xfrm>
            <a:off x="914400" y="3581400"/>
            <a:ext cx="7848600" cy="1447800"/>
          </a:xfrm>
          <a:prstGeom prst="rect">
            <a:avLst/>
          </a:prstGeom>
          <a:noFill/>
          <a:ln w="12700">
            <a:solidFill>
              <a:schemeClr val="tx1">
                <a:lumMod val="50000"/>
                <a:lumOff val="50000"/>
              </a:schemeClr>
            </a:solidFill>
          </a:ln>
        </p:spPr>
      </p:pic>
    </p:spTree>
    <p:extLst>
      <p:ext uri="{BB962C8B-B14F-4D97-AF65-F5344CB8AC3E}">
        <p14:creationId xmlns:p14="http://schemas.microsoft.com/office/powerpoint/2010/main" val="193325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Queries to Build a Star Schema</a:t>
            </a:r>
          </a:p>
        </p:txBody>
      </p:sp>
      <p:sp>
        <p:nvSpPr>
          <p:cNvPr id="3" name="Content Placeholder 2"/>
          <p:cNvSpPr>
            <a:spLocks noGrp="1"/>
          </p:cNvSpPr>
          <p:nvPr>
            <p:ph idx="1"/>
          </p:nvPr>
        </p:nvSpPr>
        <p:spPr/>
        <p:txBody>
          <a:bodyPr>
            <a:normAutofit/>
          </a:bodyPr>
          <a:lstStyle/>
          <a:p>
            <a:r>
              <a:rPr lang="en-US" sz="2400" dirty="0"/>
              <a:t>Converts OLTP Data Model to OLAP Data Model</a:t>
            </a:r>
          </a:p>
          <a:p>
            <a:pPr lvl="1"/>
            <a:r>
              <a:rPr lang="en-US" sz="2000" dirty="0"/>
              <a:t>Sales table is modeled as a OLAP Fact Table</a:t>
            </a:r>
          </a:p>
          <a:p>
            <a:pPr lvl="1"/>
            <a:r>
              <a:rPr lang="en-US" sz="2000" dirty="0"/>
              <a:t>Other tables are modeled as OLAP Dimension tables</a:t>
            </a:r>
          </a:p>
          <a:p>
            <a:pPr lvl="1"/>
            <a:r>
              <a:rPr lang="en-US" sz="2000" dirty="0"/>
              <a:t>Requires pulling </a:t>
            </a:r>
            <a:r>
              <a:rPr lang="en-US" sz="2000" dirty="0" err="1"/>
              <a:t>CustomerId</a:t>
            </a:r>
            <a:r>
              <a:rPr lang="en-US" sz="2000" dirty="0"/>
              <a:t> column into Sales table</a:t>
            </a:r>
          </a:p>
          <a:p>
            <a:pPr lvl="1"/>
            <a:r>
              <a:rPr lang="en-US" sz="2000" dirty="0"/>
              <a:t>All dimension tables should be directly related to fact table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05200"/>
            <a:ext cx="4953000" cy="3069465"/>
          </a:xfrm>
          <a:prstGeom prst="rect">
            <a:avLst/>
          </a:prstGeom>
          <a:noFill/>
          <a:ln w="28575">
            <a:solidFill>
              <a:schemeClr val="tx1"/>
            </a:solidFill>
          </a:ln>
        </p:spPr>
      </p:pic>
    </p:spTree>
    <p:extLst>
      <p:ext uri="{BB962C8B-B14F-4D97-AF65-F5344CB8AC3E}">
        <p14:creationId xmlns:p14="http://schemas.microsoft.com/office/powerpoint/2010/main" val="491767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Power BI Desktop to Import Data into a Star Schema</a:t>
            </a:r>
          </a:p>
        </p:txBody>
      </p:sp>
    </p:spTree>
    <p:extLst>
      <p:ext uri="{BB962C8B-B14F-4D97-AF65-F5344CB8AC3E}">
        <p14:creationId xmlns:p14="http://schemas.microsoft.com/office/powerpoint/2010/main" val="1009980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Deciding What To Measure</a:t>
            </a:r>
          </a:p>
          <a:p>
            <a:pPr>
              <a:buFont typeface="Wingdings" panose="05000000000000000000" pitchFamily="2" charset="2"/>
              <a:buChar char="ü"/>
            </a:pPr>
            <a:r>
              <a:rPr lang="en-US" dirty="0"/>
              <a:t>Understanding Queries in Power BI Desktop</a:t>
            </a:r>
          </a:p>
          <a:p>
            <a:pPr>
              <a:buFont typeface="Wingdings" panose="05000000000000000000" pitchFamily="2" charset="2"/>
              <a:buChar char="ü"/>
            </a:pPr>
            <a:r>
              <a:rPr lang="en-US" dirty="0"/>
              <a:t>Working with the Query Editor Window</a:t>
            </a:r>
          </a:p>
          <a:p>
            <a:pPr>
              <a:buFont typeface="Wingdings" panose="05000000000000000000" pitchFamily="2" charset="2"/>
              <a:buChar char="ü"/>
            </a:pPr>
            <a:r>
              <a:rPr lang="en-US" dirty="0"/>
              <a:t>Designing Advanced Combine Queries</a:t>
            </a:r>
          </a:p>
          <a:p>
            <a:pPr>
              <a:buFont typeface="Wingdings" panose="05000000000000000000" pitchFamily="2" charset="2"/>
              <a:buChar char="ü"/>
            </a:pPr>
            <a:r>
              <a:rPr lang="en-US" dirty="0"/>
              <a:t>Importing OLTP Data Into a Star Schema</a:t>
            </a:r>
          </a:p>
          <a:p>
            <a:pPr>
              <a:buFont typeface="Wingdings" panose="05000000000000000000" pitchFamily="2" charset="2"/>
              <a:buChar char="Ø"/>
            </a:pPr>
            <a:r>
              <a:rPr lang="en-US" dirty="0"/>
              <a:t>Understanding Parameters and Template Files</a:t>
            </a:r>
          </a:p>
        </p:txBody>
      </p:sp>
    </p:spTree>
    <p:extLst>
      <p:ext uri="{BB962C8B-B14F-4D97-AF65-F5344CB8AC3E}">
        <p14:creationId xmlns:p14="http://schemas.microsoft.com/office/powerpoint/2010/main" val="3260862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Parameters</a:t>
            </a:r>
            <a:endParaRPr lang="en-US" dirty="0"/>
          </a:p>
        </p:txBody>
      </p:sp>
      <p:sp>
        <p:nvSpPr>
          <p:cNvPr id="3" name="Content Placeholder 2"/>
          <p:cNvSpPr>
            <a:spLocks noGrp="1"/>
          </p:cNvSpPr>
          <p:nvPr>
            <p:ph idx="1"/>
          </p:nvPr>
        </p:nvSpPr>
        <p:spPr/>
        <p:txBody>
          <a:bodyPr/>
          <a:lstStyle/>
          <a:p>
            <a:r>
              <a:rPr lang="en-US" dirty="0"/>
              <a:t>What is a Query Parameter?</a:t>
            </a:r>
          </a:p>
          <a:p>
            <a:pPr lvl="1"/>
            <a:r>
              <a:rPr lang="en-US" dirty="0"/>
              <a:t>Configurable setting with project scope</a:t>
            </a:r>
          </a:p>
          <a:p>
            <a:pPr lvl="1"/>
            <a:r>
              <a:rPr lang="en-US" dirty="0"/>
              <a:t>Strongly-typed value to which you can apply restrictions</a:t>
            </a:r>
          </a:p>
          <a:p>
            <a:pPr lvl="1"/>
            <a:r>
              <a:rPr lang="en-US" dirty="0"/>
              <a:t>Can be referenced from a query</a:t>
            </a:r>
          </a:p>
          <a:p>
            <a:pPr lvl="1"/>
            <a:r>
              <a:rPr lang="en-US" dirty="0"/>
              <a:t>Can be referenced from DAX code in data model</a:t>
            </a:r>
          </a:p>
          <a:p>
            <a:pPr lvl="1"/>
            <a:endParaRPr lang="en-US" dirty="0"/>
          </a:p>
          <a:p>
            <a:r>
              <a:rPr lang="en-US" dirty="0"/>
              <a:t>Where are Parameters commonly used</a:t>
            </a:r>
          </a:p>
          <a:p>
            <a:pPr lvl="1"/>
            <a:r>
              <a:rPr lang="en-US" dirty="0"/>
              <a:t>To parameterize data source connection details</a:t>
            </a:r>
          </a:p>
          <a:p>
            <a:pPr lvl="1"/>
            <a:r>
              <a:rPr lang="en-US" dirty="0"/>
              <a:t>To filter rows when importing data</a:t>
            </a:r>
          </a:p>
        </p:txBody>
      </p:sp>
    </p:spTree>
    <p:extLst>
      <p:ext uri="{BB962C8B-B14F-4D97-AF65-F5344CB8AC3E}">
        <p14:creationId xmlns:p14="http://schemas.microsoft.com/office/powerpoint/2010/main" val="3417190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Query Parameters</a:t>
            </a:r>
          </a:p>
        </p:txBody>
      </p:sp>
      <p:sp>
        <p:nvSpPr>
          <p:cNvPr id="5" name="Content Placeholder 4"/>
          <p:cNvSpPr>
            <a:spLocks noGrp="1"/>
          </p:cNvSpPr>
          <p:nvPr>
            <p:ph idx="1"/>
          </p:nvPr>
        </p:nvSpPr>
        <p:spPr/>
        <p:txBody>
          <a:bodyPr>
            <a:normAutofit/>
          </a:bodyPr>
          <a:lstStyle/>
          <a:p>
            <a:r>
              <a:rPr lang="en-US" sz="2000" dirty="0"/>
              <a:t>Parameters can be created using </a:t>
            </a:r>
            <a:r>
              <a:rPr lang="en-US" sz="2000" b="1" dirty="0"/>
              <a:t>Manager Parameters</a:t>
            </a:r>
            <a:r>
              <a:rPr lang="en-US" sz="2000" dirty="0"/>
              <a:t> menu</a:t>
            </a:r>
          </a:p>
          <a:p>
            <a:endParaRPr lang="en-US" sz="2000" dirty="0"/>
          </a:p>
          <a:p>
            <a:endParaRPr lang="en-US" sz="2000" dirty="0"/>
          </a:p>
          <a:p>
            <a:endParaRPr lang="en-US" sz="2000" dirty="0"/>
          </a:p>
          <a:p>
            <a:endParaRPr lang="en-US" sz="2000" dirty="0"/>
          </a:p>
          <a:p>
            <a:r>
              <a:rPr lang="en-US" sz="2000" dirty="0"/>
              <a:t>Parameter properties</a:t>
            </a:r>
          </a:p>
          <a:p>
            <a:pPr lvl="1"/>
            <a:r>
              <a:rPr lang="en-US" sz="1600" dirty="0"/>
              <a:t>Name</a:t>
            </a:r>
          </a:p>
          <a:p>
            <a:pPr lvl="1"/>
            <a:r>
              <a:rPr lang="en-US" sz="1600" dirty="0"/>
              <a:t>Description</a:t>
            </a:r>
          </a:p>
          <a:p>
            <a:pPr lvl="1"/>
            <a:r>
              <a:rPr lang="en-US" sz="1600" dirty="0"/>
              <a:t>Required</a:t>
            </a:r>
          </a:p>
          <a:p>
            <a:pPr lvl="1"/>
            <a:r>
              <a:rPr lang="en-US" sz="1600" dirty="0"/>
              <a:t>Allowed Values</a:t>
            </a:r>
          </a:p>
          <a:p>
            <a:pPr lvl="1"/>
            <a:r>
              <a:rPr lang="en-US" sz="1600" dirty="0"/>
              <a:t>Default Value</a:t>
            </a:r>
          </a:p>
          <a:p>
            <a:pPr lvl="1"/>
            <a:r>
              <a:rPr lang="en-US" sz="1600" dirty="0"/>
              <a:t>Current Value</a:t>
            </a:r>
          </a:p>
        </p:txBody>
      </p:sp>
      <p:pic>
        <p:nvPicPr>
          <p:cNvPr id="4" name="Picture 3"/>
          <p:cNvPicPr>
            <a:picLocks noChangeAspect="1"/>
          </p:cNvPicPr>
          <p:nvPr/>
        </p:nvPicPr>
        <p:blipFill rotWithShape="1">
          <a:blip r:embed="rId3"/>
          <a:srcRect t="15415"/>
          <a:stretch/>
        </p:blipFill>
        <p:spPr>
          <a:xfrm>
            <a:off x="838200" y="1905000"/>
            <a:ext cx="3409792" cy="1295400"/>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5181600" y="2792948"/>
            <a:ext cx="3810000" cy="3956956"/>
          </a:xfrm>
          <a:prstGeom prst="rect">
            <a:avLst/>
          </a:prstGeom>
          <a:solidFill>
            <a:schemeClr val="bg1">
              <a:lumMod val="50000"/>
            </a:schemeClr>
          </a:solidFill>
          <a:ln>
            <a:solidFill>
              <a:schemeClr val="tx1"/>
            </a:solidFill>
          </a:ln>
        </p:spPr>
      </p:pic>
    </p:spTree>
    <p:extLst>
      <p:ext uri="{BB962C8B-B14F-4D97-AF65-F5344CB8AC3E}">
        <p14:creationId xmlns:p14="http://schemas.microsoft.com/office/powerpoint/2010/main" val="3196900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Parameters in a Query</a:t>
            </a:r>
          </a:p>
        </p:txBody>
      </p:sp>
      <p:sp>
        <p:nvSpPr>
          <p:cNvPr id="3" name="Content Placeholder 2"/>
          <p:cNvSpPr>
            <a:spLocks noGrp="1"/>
          </p:cNvSpPr>
          <p:nvPr>
            <p:ph idx="1"/>
          </p:nvPr>
        </p:nvSpPr>
        <p:spPr/>
        <p:txBody>
          <a:bodyPr/>
          <a:lstStyle/>
          <a:p>
            <a:r>
              <a:rPr lang="en-US" dirty="0"/>
              <a:t>Parameters can be referenced inside query</a:t>
            </a:r>
          </a:p>
          <a:p>
            <a:pPr lvl="1"/>
            <a:r>
              <a:rPr lang="en-US" dirty="0"/>
              <a:t>Next query execution uses current parameter value</a:t>
            </a:r>
          </a:p>
        </p:txBody>
      </p:sp>
      <p:pic>
        <p:nvPicPr>
          <p:cNvPr id="7" name="Picture 6"/>
          <p:cNvPicPr>
            <a:picLocks noChangeAspect="1"/>
          </p:cNvPicPr>
          <p:nvPr/>
        </p:nvPicPr>
        <p:blipFill>
          <a:blip r:embed="rId3"/>
          <a:stretch>
            <a:fillRect/>
          </a:stretch>
        </p:blipFill>
        <p:spPr>
          <a:xfrm>
            <a:off x="1295400" y="2635419"/>
            <a:ext cx="6553200" cy="2773554"/>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1257300" y="2622381"/>
            <a:ext cx="6629400" cy="2832438"/>
          </a:xfrm>
          <a:prstGeom prst="rect">
            <a:avLst/>
          </a:prstGeom>
          <a:ln>
            <a:solidFill>
              <a:schemeClr val="bg1">
                <a:lumMod val="50000"/>
              </a:schemeClr>
            </a:solidFill>
          </a:ln>
        </p:spPr>
      </p:pic>
    </p:spTree>
    <p:extLst>
      <p:ext uri="{BB962C8B-B14F-4D97-AF65-F5344CB8AC3E}">
        <p14:creationId xmlns:p14="http://schemas.microsoft.com/office/powerpoint/2010/main" val="22720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Making Parameters Available to Data Model</a:t>
            </a:r>
          </a:p>
        </p:txBody>
      </p:sp>
      <p:sp>
        <p:nvSpPr>
          <p:cNvPr id="3" name="Content Placeholder 2"/>
          <p:cNvSpPr>
            <a:spLocks noGrp="1"/>
          </p:cNvSpPr>
          <p:nvPr>
            <p:ph idx="1"/>
          </p:nvPr>
        </p:nvSpPr>
        <p:spPr/>
        <p:txBody>
          <a:bodyPr>
            <a:normAutofit/>
          </a:bodyPr>
          <a:lstStyle/>
          <a:p>
            <a:r>
              <a:rPr lang="en-US" sz="2400" dirty="0"/>
              <a:t>Configure parameter's Enable Load setting</a:t>
            </a:r>
          </a:p>
          <a:p>
            <a:pPr lvl="1"/>
            <a:endParaRPr lang="en-US" sz="2000" dirty="0"/>
          </a:p>
          <a:p>
            <a:pPr lvl="1"/>
            <a:endParaRPr lang="en-US" sz="2000" dirty="0"/>
          </a:p>
          <a:p>
            <a:pPr lvl="1"/>
            <a:endParaRPr lang="en-US" sz="2000" dirty="0"/>
          </a:p>
          <a:p>
            <a:pPr lvl="1"/>
            <a:endParaRPr lang="en-US" sz="2000" dirty="0"/>
          </a:p>
          <a:p>
            <a:r>
              <a:rPr lang="en-US" sz="2400" dirty="0"/>
              <a:t>Parameter becomes visible within fields list in report view</a:t>
            </a:r>
          </a:p>
        </p:txBody>
      </p:sp>
      <p:pic>
        <p:nvPicPr>
          <p:cNvPr id="4" name="Picture 3"/>
          <p:cNvPicPr>
            <a:picLocks noChangeAspect="1"/>
          </p:cNvPicPr>
          <p:nvPr/>
        </p:nvPicPr>
        <p:blipFill rotWithShape="1">
          <a:blip r:embed="rId3"/>
          <a:srcRect t="14389" r="37368" b="16567"/>
          <a:stretch/>
        </p:blipFill>
        <p:spPr>
          <a:xfrm>
            <a:off x="914400" y="1981200"/>
            <a:ext cx="2819400" cy="1370000"/>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829408" y="3963922"/>
            <a:ext cx="5709138" cy="2575969"/>
          </a:xfrm>
          <a:prstGeom prst="rect">
            <a:avLst/>
          </a:prstGeom>
          <a:ln>
            <a:solidFill>
              <a:schemeClr val="tx1"/>
            </a:solidFill>
          </a:ln>
        </p:spPr>
      </p:pic>
    </p:spTree>
    <p:extLst>
      <p:ext uri="{BB962C8B-B14F-4D97-AF65-F5344CB8AC3E}">
        <p14:creationId xmlns:p14="http://schemas.microsoft.com/office/powerpoint/2010/main" val="27009577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Project Template Files</a:t>
            </a:r>
          </a:p>
        </p:txBody>
      </p:sp>
      <p:sp>
        <p:nvSpPr>
          <p:cNvPr id="6" name="Content Placeholder 5"/>
          <p:cNvSpPr>
            <a:spLocks noGrp="1"/>
          </p:cNvSpPr>
          <p:nvPr>
            <p:ph idx="1"/>
          </p:nvPr>
        </p:nvSpPr>
        <p:spPr/>
        <p:txBody>
          <a:bodyPr>
            <a:normAutofit/>
          </a:bodyPr>
          <a:lstStyle/>
          <a:p>
            <a:r>
              <a:rPr lang="en-US" sz="2400" dirty="0"/>
              <a:t>PBIX project can be exported to project template file</a:t>
            </a:r>
          </a:p>
          <a:p>
            <a:pPr lvl="1"/>
            <a:r>
              <a:rPr lang="en-US" sz="2000" dirty="0"/>
              <a:t>Template file created with PBIT file extension</a:t>
            </a:r>
          </a:p>
          <a:p>
            <a:pPr lvl="1"/>
            <a:r>
              <a:rPr lang="en-US" sz="2000" dirty="0"/>
              <a:t>Generated template files contains everything except for the data</a:t>
            </a:r>
          </a:p>
          <a:p>
            <a:pPr lvl="1"/>
            <a:r>
              <a:rPr lang="en-US" sz="2000" dirty="0"/>
              <a:t>PBIT template file can be imported to create new PBIX projects</a:t>
            </a:r>
          </a:p>
          <a:p>
            <a:pPr lvl="1"/>
            <a:r>
              <a:rPr lang="en-US" sz="2000" dirty="0"/>
              <a:t>Template files are powerful when used together with parameters</a:t>
            </a:r>
          </a:p>
          <a:p>
            <a:r>
              <a:rPr lang="en-US" sz="2400" dirty="0"/>
              <a:t>How are template files used?</a:t>
            </a:r>
          </a:p>
          <a:p>
            <a:pPr lvl="1"/>
            <a:r>
              <a:rPr lang="en-US" sz="2000" dirty="0"/>
              <a:t>Export PBIX project to create a PBIT template file</a:t>
            </a:r>
          </a:p>
          <a:p>
            <a:pPr lvl="1"/>
            <a:r>
              <a:rPr lang="en-US" sz="2000" dirty="0"/>
              <a:t>Import the PBIT template file to create a new PBIX project</a:t>
            </a:r>
          </a:p>
          <a:p>
            <a:pPr lvl="1"/>
            <a:endParaRPr lang="en-US" sz="2000" dirty="0"/>
          </a:p>
        </p:txBody>
      </p:sp>
      <p:grpSp>
        <p:nvGrpSpPr>
          <p:cNvPr id="18" name="Group 17"/>
          <p:cNvGrpSpPr/>
          <p:nvPr/>
        </p:nvGrpSpPr>
        <p:grpSpPr>
          <a:xfrm>
            <a:off x="497686" y="4876800"/>
            <a:ext cx="3657600" cy="1713290"/>
            <a:chOff x="93785" y="4693157"/>
            <a:chExt cx="4083515" cy="1912797"/>
          </a:xfrm>
        </p:grpSpPr>
        <p:grpSp>
          <p:nvGrpSpPr>
            <p:cNvPr id="16" name="Group 15"/>
            <p:cNvGrpSpPr/>
            <p:nvPr/>
          </p:nvGrpSpPr>
          <p:grpSpPr>
            <a:xfrm>
              <a:off x="93785" y="4693157"/>
              <a:ext cx="2293953" cy="1912797"/>
              <a:chOff x="146560" y="3234277"/>
              <a:chExt cx="2356841" cy="2024401"/>
            </a:xfrm>
          </p:grpSpPr>
          <p:pic>
            <p:nvPicPr>
              <p:cNvPr id="3" name="Picture 2"/>
              <p:cNvPicPr>
                <a:picLocks noChangeAspect="1"/>
              </p:cNvPicPr>
              <p:nvPr/>
            </p:nvPicPr>
            <p:blipFill rotWithShape="1">
              <a:blip r:embed="rId3"/>
              <a:srcRect r="23970"/>
              <a:stretch/>
            </p:blipFill>
            <p:spPr>
              <a:xfrm>
                <a:off x="468767" y="3234277"/>
                <a:ext cx="2034634" cy="2024401"/>
              </a:xfrm>
              <a:prstGeom prst="rect">
                <a:avLst/>
              </a:prstGeom>
              <a:ln>
                <a:solidFill>
                  <a:schemeClr val="tx1"/>
                </a:solidFill>
              </a:ln>
            </p:spPr>
          </p:pic>
          <p:sp>
            <p:nvSpPr>
              <p:cNvPr id="4" name="Right Arrow 3"/>
              <p:cNvSpPr/>
              <p:nvPr/>
            </p:nvSpPr>
            <p:spPr>
              <a:xfrm>
                <a:off x="146560" y="4750293"/>
                <a:ext cx="328524" cy="210502"/>
              </a:xfrm>
              <a:prstGeom prst="rightArrow">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229004" y="3550029"/>
                <a:ext cx="328524" cy="210502"/>
              </a:xfrm>
              <a:prstGeom prst="rightArrow">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p:nvPicPr>
          <p:blipFill>
            <a:blip r:embed="rId4"/>
            <a:stretch>
              <a:fillRect/>
            </a:stretch>
          </p:blipFill>
          <p:spPr>
            <a:xfrm>
              <a:off x="3294461" y="4934280"/>
              <a:ext cx="882839" cy="1245943"/>
            </a:xfrm>
            <a:prstGeom prst="rect">
              <a:avLst/>
            </a:prstGeom>
            <a:ln>
              <a:solidFill>
                <a:schemeClr val="tx1"/>
              </a:solidFill>
            </a:ln>
          </p:spPr>
        </p:pic>
        <p:sp>
          <p:nvSpPr>
            <p:cNvPr id="9" name="Right Arrow 8"/>
            <p:cNvSpPr/>
            <p:nvPr/>
          </p:nvSpPr>
          <p:spPr>
            <a:xfrm>
              <a:off x="2484455" y="5358155"/>
              <a:ext cx="690276" cy="398195"/>
            </a:xfrm>
            <a:prstGeom prst="rightArrow">
              <a:avLst/>
            </a:prstGeom>
            <a:solidFill>
              <a:schemeClr val="accent2">
                <a:lumMod val="20000"/>
                <a:lumOff val="80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C00000"/>
                  </a:solidFill>
                </a:rPr>
                <a:t>export</a:t>
              </a:r>
            </a:p>
          </p:txBody>
        </p:sp>
      </p:grpSp>
      <p:grpSp>
        <p:nvGrpSpPr>
          <p:cNvPr id="19" name="Group 18"/>
          <p:cNvGrpSpPr/>
          <p:nvPr/>
        </p:nvGrpSpPr>
        <p:grpSpPr>
          <a:xfrm>
            <a:off x="4876800" y="4876800"/>
            <a:ext cx="3804138" cy="1617541"/>
            <a:chOff x="4425462" y="4693157"/>
            <a:chExt cx="4236785" cy="1801505"/>
          </a:xfrm>
        </p:grpSpPr>
        <p:sp>
          <p:nvSpPr>
            <p:cNvPr id="12" name="Right Arrow 11"/>
            <p:cNvSpPr/>
            <p:nvPr/>
          </p:nvSpPr>
          <p:spPr>
            <a:xfrm>
              <a:off x="7025457" y="5303660"/>
              <a:ext cx="690276" cy="398195"/>
            </a:xfrm>
            <a:prstGeom prst="rightArrow">
              <a:avLst/>
            </a:prstGeom>
            <a:solidFill>
              <a:schemeClr val="accent2">
                <a:lumMod val="20000"/>
                <a:lumOff val="80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C00000"/>
                  </a:solidFill>
                </a:rPr>
                <a:t>import</a:t>
              </a:r>
            </a:p>
          </p:txBody>
        </p:sp>
        <p:grpSp>
          <p:nvGrpSpPr>
            <p:cNvPr id="15" name="Group 14"/>
            <p:cNvGrpSpPr/>
            <p:nvPr/>
          </p:nvGrpSpPr>
          <p:grpSpPr>
            <a:xfrm>
              <a:off x="4425462" y="4693157"/>
              <a:ext cx="2500694" cy="1801505"/>
              <a:chOff x="4769960" y="3199107"/>
              <a:chExt cx="2692603" cy="1939756"/>
            </a:xfrm>
          </p:grpSpPr>
          <p:pic>
            <p:nvPicPr>
              <p:cNvPr id="11" name="Picture 10"/>
              <p:cNvPicPr>
                <a:picLocks noChangeAspect="1"/>
              </p:cNvPicPr>
              <p:nvPr/>
            </p:nvPicPr>
            <p:blipFill rotWithShape="1">
              <a:blip r:embed="rId5"/>
              <a:srcRect r="6332"/>
              <a:stretch/>
            </p:blipFill>
            <p:spPr>
              <a:xfrm>
                <a:off x="5098484" y="3199107"/>
                <a:ext cx="2364079" cy="1939756"/>
              </a:xfrm>
              <a:prstGeom prst="rect">
                <a:avLst/>
              </a:prstGeom>
              <a:ln>
                <a:solidFill>
                  <a:schemeClr val="tx1"/>
                </a:solidFill>
              </a:ln>
            </p:spPr>
          </p:pic>
          <p:sp>
            <p:nvSpPr>
              <p:cNvPr id="13" name="Right Arrow 12"/>
              <p:cNvSpPr/>
              <p:nvPr/>
            </p:nvSpPr>
            <p:spPr>
              <a:xfrm>
                <a:off x="4769960" y="4603527"/>
                <a:ext cx="328524" cy="210502"/>
              </a:xfrm>
              <a:prstGeom prst="rightArrow">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940276" y="3860336"/>
                <a:ext cx="328524" cy="210502"/>
              </a:xfrm>
              <a:prstGeom prst="rightArrow">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p:cNvPicPr>
              <a:picLocks noChangeAspect="1"/>
            </p:cNvPicPr>
            <p:nvPr/>
          </p:nvPicPr>
          <p:blipFill>
            <a:blip r:embed="rId6"/>
            <a:stretch>
              <a:fillRect/>
            </a:stretch>
          </p:blipFill>
          <p:spPr>
            <a:xfrm>
              <a:off x="7815034" y="4820727"/>
              <a:ext cx="847213" cy="1274503"/>
            </a:xfrm>
            <a:prstGeom prst="rect">
              <a:avLst/>
            </a:prstGeom>
            <a:solidFill>
              <a:schemeClr val="tx1"/>
            </a:solidFill>
            <a:ln>
              <a:solidFill>
                <a:schemeClr val="tx1"/>
              </a:solidFill>
            </a:ln>
          </p:spPr>
        </p:pic>
      </p:grpSp>
    </p:spTree>
    <p:extLst>
      <p:ext uri="{BB962C8B-B14F-4D97-AF65-F5344CB8AC3E}">
        <p14:creationId xmlns:p14="http://schemas.microsoft.com/office/powerpoint/2010/main" val="31370553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Deciding What To Measure</a:t>
            </a:r>
          </a:p>
          <a:p>
            <a:pPr>
              <a:buFont typeface="Wingdings" panose="05000000000000000000" pitchFamily="2" charset="2"/>
              <a:buChar char="ü"/>
            </a:pPr>
            <a:r>
              <a:rPr lang="en-US" dirty="0"/>
              <a:t>Understanding Queries in Power BI Desktop</a:t>
            </a:r>
          </a:p>
          <a:p>
            <a:pPr>
              <a:buFont typeface="Wingdings" panose="05000000000000000000" pitchFamily="2" charset="2"/>
              <a:buChar char="ü"/>
            </a:pPr>
            <a:r>
              <a:rPr lang="en-US" dirty="0"/>
              <a:t>Working with the Query Editor Window</a:t>
            </a:r>
          </a:p>
          <a:p>
            <a:pPr>
              <a:buFont typeface="Wingdings" panose="05000000000000000000" pitchFamily="2" charset="2"/>
              <a:buChar char="ü"/>
            </a:pPr>
            <a:r>
              <a:rPr lang="en-US" dirty="0"/>
              <a:t>Designing Advanced Combine Queries</a:t>
            </a:r>
          </a:p>
          <a:p>
            <a:pPr>
              <a:buFont typeface="Wingdings" panose="05000000000000000000" pitchFamily="2" charset="2"/>
              <a:buChar char="ü"/>
            </a:pPr>
            <a:r>
              <a:rPr lang="en-US" dirty="0"/>
              <a:t>Importing OLTP Data Into a Star Schema</a:t>
            </a:r>
          </a:p>
          <a:p>
            <a:pPr>
              <a:buFont typeface="Wingdings" panose="05000000000000000000" pitchFamily="2" charset="2"/>
              <a:buChar char="ü"/>
            </a:pPr>
            <a:r>
              <a:rPr lang="en-US" dirty="0"/>
              <a:t>Understanding Parameters and Template Files</a:t>
            </a:r>
          </a:p>
        </p:txBody>
      </p:sp>
    </p:spTree>
    <p:extLst>
      <p:ext uri="{BB962C8B-B14F-4D97-AF65-F5344CB8AC3E}">
        <p14:creationId xmlns:p14="http://schemas.microsoft.com/office/powerpoint/2010/main" val="2490588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Defining Grain Statements</a:t>
            </a:r>
            <a:endParaRPr lang="en-US" dirty="0"/>
          </a:p>
        </p:txBody>
      </p:sp>
      <p:sp>
        <p:nvSpPr>
          <p:cNvPr id="4" name="Content Placeholder 3"/>
          <p:cNvSpPr>
            <a:spLocks noGrp="1"/>
          </p:cNvSpPr>
          <p:nvPr>
            <p:ph idx="1"/>
          </p:nvPr>
        </p:nvSpPr>
        <p:spPr/>
        <p:txBody>
          <a:bodyPr>
            <a:noAutofit/>
          </a:bodyPr>
          <a:lstStyle/>
          <a:p>
            <a:r>
              <a:rPr lang="en-US" sz="2400" dirty="0"/>
              <a:t>Grain statements should be defined in initial design phase</a:t>
            </a:r>
          </a:p>
          <a:p>
            <a:pPr lvl="1"/>
            <a:r>
              <a:rPr lang="en-US" sz="2000" dirty="0"/>
              <a:t>Grain statements helps determine requirements for BI queries</a:t>
            </a:r>
          </a:p>
          <a:p>
            <a:pPr lvl="1"/>
            <a:r>
              <a:rPr lang="en-US" sz="2000" dirty="0"/>
              <a:t>Grain statements can be created &amp; understood by business users</a:t>
            </a:r>
          </a:p>
          <a:p>
            <a:r>
              <a:rPr lang="en-US" sz="2400" dirty="0"/>
              <a:t>Example grain statements for BI project at Wingtip Toys</a:t>
            </a:r>
          </a:p>
          <a:p>
            <a:pPr lvl="1">
              <a:lnSpc>
                <a:spcPct val="150000"/>
              </a:lnSpc>
            </a:pPr>
            <a:r>
              <a:rPr lang="en-US" sz="1800" dirty="0"/>
              <a:t>What was the total sales revenue over the last 4 years?</a:t>
            </a:r>
          </a:p>
          <a:p>
            <a:pPr lvl="1">
              <a:lnSpc>
                <a:spcPct val="150000"/>
              </a:lnSpc>
            </a:pPr>
            <a:r>
              <a:rPr lang="en-US" sz="1800" dirty="0"/>
              <a:t>What was the sales revenue by year, quarter and month?</a:t>
            </a:r>
          </a:p>
          <a:p>
            <a:pPr lvl="1">
              <a:lnSpc>
                <a:spcPct val="150000"/>
              </a:lnSpc>
            </a:pPr>
            <a:r>
              <a:rPr lang="en-US" sz="1800" dirty="0"/>
              <a:t>What was the sales revenue by region, state, city and zip code?</a:t>
            </a:r>
          </a:p>
          <a:p>
            <a:pPr lvl="1">
              <a:lnSpc>
                <a:spcPct val="150000"/>
              </a:lnSpc>
            </a:pPr>
            <a:r>
              <a:rPr lang="en-US" sz="1800" dirty="0"/>
              <a:t>What was the sales revenue by category, subcategory and product?</a:t>
            </a:r>
          </a:p>
          <a:p>
            <a:pPr lvl="1">
              <a:lnSpc>
                <a:spcPct val="150000"/>
              </a:lnSpc>
            </a:pPr>
            <a:r>
              <a:rPr lang="en-US" sz="1800" dirty="0"/>
              <a:t>What was the growth in sales revenue from month to month in 2013?</a:t>
            </a:r>
          </a:p>
          <a:p>
            <a:pPr lvl="1">
              <a:lnSpc>
                <a:spcPct val="150000"/>
              </a:lnSpc>
            </a:pPr>
            <a:r>
              <a:rPr lang="en-US" sz="1800" dirty="0"/>
              <a:t>What was profit margin for each product by year, quarter and month?</a:t>
            </a:r>
          </a:p>
          <a:p>
            <a:pPr lvl="1">
              <a:lnSpc>
                <a:spcPct val="150000"/>
              </a:lnSpc>
            </a:pPr>
            <a:r>
              <a:rPr lang="en-US" sz="1800" dirty="0"/>
              <a:t>Have their been any products with significantly decreasing profit margin?</a:t>
            </a:r>
          </a:p>
        </p:txBody>
      </p:sp>
    </p:spTree>
    <p:extLst>
      <p:ext uri="{BB962C8B-B14F-4D97-AF65-F5344CB8AC3E}">
        <p14:creationId xmlns:p14="http://schemas.microsoft.com/office/powerpoint/2010/main" val="279167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OLTP Database: </a:t>
            </a:r>
            <a:r>
              <a:rPr lang="en-US" dirty="0" err="1"/>
              <a:t>WingtipSalesDB</a:t>
            </a:r>
            <a:endParaRPr lang="en-US" dirty="0"/>
          </a:p>
        </p:txBody>
      </p:sp>
      <p:sp>
        <p:nvSpPr>
          <p:cNvPr id="3" name="Content Placeholder 2"/>
          <p:cNvSpPr>
            <a:spLocks noGrp="1"/>
          </p:cNvSpPr>
          <p:nvPr>
            <p:ph idx="1"/>
          </p:nvPr>
        </p:nvSpPr>
        <p:spPr/>
        <p:txBody>
          <a:bodyPr>
            <a:normAutofit/>
          </a:bodyPr>
          <a:lstStyle/>
          <a:p>
            <a:r>
              <a:rPr lang="en-US" sz="2400" dirty="0"/>
              <a:t>Online Transaction Processing (OLTP) System</a:t>
            </a:r>
          </a:p>
          <a:p>
            <a:pPr lvl="1"/>
            <a:r>
              <a:rPr lang="en-US" sz="2000" dirty="0"/>
              <a:t>Used for real-time data access and transaction-based data entry</a:t>
            </a:r>
          </a:p>
          <a:p>
            <a:pPr lvl="1"/>
            <a:r>
              <a:rPr lang="en-US" sz="2000" dirty="0"/>
              <a:t>Optimized for faster transactions (e.g. inserts, updates &amp; deletes)</a:t>
            </a:r>
          </a:p>
          <a:p>
            <a:pPr lvl="1"/>
            <a:r>
              <a:rPr lang="en-US" sz="2000" dirty="0"/>
              <a:t>Tables normalized to reduce/eliminate redundancies</a:t>
            </a:r>
          </a:p>
          <a:p>
            <a:pPr lvl="1"/>
            <a:r>
              <a:rPr lang="en-US" sz="2000" dirty="0"/>
              <a:t>Table schemas can be hard for business users to understand</a:t>
            </a:r>
          </a:p>
        </p:txBody>
      </p:sp>
      <p:pic>
        <p:nvPicPr>
          <p:cNvPr id="4" name="Picture 3"/>
          <p:cNvPicPr>
            <a:picLocks noChangeAspect="1"/>
          </p:cNvPicPr>
          <p:nvPr/>
        </p:nvPicPr>
        <p:blipFill>
          <a:blip r:embed="rId3"/>
          <a:stretch>
            <a:fillRect/>
          </a:stretch>
        </p:blipFill>
        <p:spPr>
          <a:xfrm>
            <a:off x="1219200" y="3581400"/>
            <a:ext cx="7010400" cy="2957513"/>
          </a:xfrm>
          <a:prstGeom prst="rect">
            <a:avLst/>
          </a:prstGeom>
          <a:ln w="19050">
            <a:solidFill>
              <a:schemeClr val="tx1">
                <a:lumMod val="50000"/>
                <a:lumOff val="50000"/>
              </a:schemeClr>
            </a:solidFill>
          </a:ln>
        </p:spPr>
      </p:pic>
    </p:spTree>
    <p:extLst>
      <p:ext uri="{BB962C8B-B14F-4D97-AF65-F5344CB8AC3E}">
        <p14:creationId xmlns:p14="http://schemas.microsoft.com/office/powerpoint/2010/main" val="534188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Deciding What To Measure</a:t>
            </a:r>
          </a:p>
          <a:p>
            <a:pPr>
              <a:buFont typeface="Wingdings" panose="05000000000000000000" pitchFamily="2" charset="2"/>
              <a:buChar char="Ø"/>
            </a:pPr>
            <a:r>
              <a:rPr lang="en-US" dirty="0"/>
              <a:t>Understanding Queries in Power BI Desktop</a:t>
            </a:r>
          </a:p>
          <a:p>
            <a:r>
              <a:rPr lang="en-US" dirty="0"/>
              <a:t>Working with the Query Editor Window</a:t>
            </a:r>
          </a:p>
          <a:p>
            <a:r>
              <a:rPr lang="en-US" dirty="0"/>
              <a:t>Designing Advanced Combine Queries</a:t>
            </a:r>
          </a:p>
          <a:p>
            <a:r>
              <a:rPr lang="en-US" dirty="0"/>
              <a:t>Importing OLTP Data Into a Star Schema</a:t>
            </a:r>
          </a:p>
          <a:p>
            <a:r>
              <a:rPr lang="en-US" dirty="0"/>
              <a:t>Understanding Parameters and Template Files</a:t>
            </a:r>
          </a:p>
        </p:txBody>
      </p:sp>
    </p:spTree>
    <p:extLst>
      <p:ext uri="{BB962C8B-B14F-4D97-AF65-F5344CB8AC3E}">
        <p14:creationId xmlns:p14="http://schemas.microsoft.com/office/powerpoint/2010/main" val="1220098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is an ETL Tool</a:t>
            </a:r>
          </a:p>
        </p:txBody>
      </p:sp>
      <p:sp>
        <p:nvSpPr>
          <p:cNvPr id="3" name="Content Placeholder 2"/>
          <p:cNvSpPr>
            <a:spLocks noGrp="1"/>
          </p:cNvSpPr>
          <p:nvPr>
            <p:ph idx="1"/>
          </p:nvPr>
        </p:nvSpPr>
        <p:spPr/>
        <p:txBody>
          <a:bodyPr/>
          <a:lstStyle/>
          <a:p>
            <a:r>
              <a:rPr lang="en-US" dirty="0"/>
              <a:t>ETL process is essential part of any BI Project</a:t>
            </a:r>
          </a:p>
          <a:p>
            <a:pPr lvl="1"/>
            <a:r>
              <a:rPr lang="en-US" b="1" dirty="0">
                <a:solidFill>
                  <a:schemeClr val="tx2">
                    <a:lumMod val="90000"/>
                    <a:lumOff val="10000"/>
                  </a:schemeClr>
                </a:solidFill>
              </a:rPr>
              <a:t>Extract</a:t>
            </a:r>
            <a:r>
              <a:rPr lang="en-US" dirty="0">
                <a:solidFill>
                  <a:schemeClr val="tx2">
                    <a:lumMod val="90000"/>
                    <a:lumOff val="10000"/>
                  </a:schemeClr>
                </a:solidFill>
              </a:rPr>
              <a:t> </a:t>
            </a:r>
            <a:r>
              <a:rPr lang="en-US" dirty="0"/>
              <a:t>the data from wherever it lives</a:t>
            </a:r>
          </a:p>
          <a:p>
            <a:pPr lvl="1"/>
            <a:r>
              <a:rPr lang="en-US" b="1" dirty="0">
                <a:solidFill>
                  <a:schemeClr val="tx2">
                    <a:lumMod val="90000"/>
                    <a:lumOff val="10000"/>
                  </a:schemeClr>
                </a:solidFill>
              </a:rPr>
              <a:t>Transform</a:t>
            </a:r>
            <a:r>
              <a:rPr lang="en-US" dirty="0"/>
              <a:t> the shape of the data for better analysis</a:t>
            </a:r>
          </a:p>
          <a:p>
            <a:pPr lvl="1"/>
            <a:r>
              <a:rPr lang="en-US" b="1" dirty="0">
                <a:solidFill>
                  <a:schemeClr val="tx2">
                    <a:lumMod val="90000"/>
                    <a:lumOff val="10000"/>
                  </a:schemeClr>
                </a:solidFill>
              </a:rPr>
              <a:t>Load</a:t>
            </a:r>
            <a:r>
              <a:rPr lang="en-US" dirty="0">
                <a:solidFill>
                  <a:schemeClr val="tx2">
                    <a:lumMod val="90000"/>
                    <a:lumOff val="10000"/>
                  </a:schemeClr>
                </a:solidFill>
              </a:rPr>
              <a:t> </a:t>
            </a:r>
            <a:r>
              <a:rPr lang="en-US" dirty="0"/>
              <a:t>the data into dataset for analysis and reporting</a:t>
            </a:r>
          </a:p>
        </p:txBody>
      </p:sp>
      <p:sp>
        <p:nvSpPr>
          <p:cNvPr id="7" name="Rectangle 6"/>
          <p:cNvSpPr/>
          <p:nvPr/>
        </p:nvSpPr>
        <p:spPr>
          <a:xfrm>
            <a:off x="5033475" y="3763536"/>
            <a:ext cx="3348525" cy="1973624"/>
          </a:xfrm>
          <a:prstGeom prst="rect">
            <a:avLst/>
          </a:prstGeom>
          <a:solidFill>
            <a:schemeClr val="accent5">
              <a:lumMod val="20000"/>
              <a:lumOff val="8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600" b="1" dirty="0">
                <a:solidFill>
                  <a:schemeClr val="tx1"/>
                </a:solidFill>
              </a:rPr>
              <a:t>Power BI Desktop Project (PBIX)</a:t>
            </a:r>
          </a:p>
        </p:txBody>
      </p:sp>
      <p:sp>
        <p:nvSpPr>
          <p:cNvPr id="8" name="Rounded Rectangle 7"/>
          <p:cNvSpPr/>
          <p:nvPr/>
        </p:nvSpPr>
        <p:spPr>
          <a:xfrm>
            <a:off x="5156063" y="4246966"/>
            <a:ext cx="3077114" cy="1274890"/>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Dataset</a:t>
            </a:r>
          </a:p>
        </p:txBody>
      </p:sp>
      <p:cxnSp>
        <p:nvCxnSpPr>
          <p:cNvPr id="13" name="Straight Arrow Connector 12"/>
          <p:cNvCxnSpPr/>
          <p:nvPr/>
        </p:nvCxnSpPr>
        <p:spPr>
          <a:xfrm>
            <a:off x="2458154" y="393545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58154" y="478445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429067" y="579778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10240" y="4549977"/>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10240" y="480417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10240" y="501947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10240" y="5234783"/>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336724" y="3520483"/>
            <a:ext cx="1466020" cy="2575517"/>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Power BI Desktop</a:t>
            </a:r>
          </a:p>
        </p:txBody>
      </p:sp>
      <p:sp>
        <p:nvSpPr>
          <p:cNvPr id="4" name="Rounded Rectangle 3"/>
          <p:cNvSpPr/>
          <p:nvPr/>
        </p:nvSpPr>
        <p:spPr>
          <a:xfrm>
            <a:off x="990600" y="5347166"/>
            <a:ext cx="1494135" cy="901234"/>
          </a:xfrm>
          <a:prstGeom prst="roundRect">
            <a:avLst/>
          </a:prstGeom>
          <a:solidFill>
            <a:schemeClr val="accent5">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OLTP</a:t>
            </a:r>
          </a:p>
          <a:p>
            <a:pPr algn="ctr"/>
            <a:r>
              <a:rPr lang="en-US" sz="1600" b="1" dirty="0">
                <a:solidFill>
                  <a:schemeClr val="tx1"/>
                </a:solidFill>
              </a:rPr>
              <a:t>Database</a:t>
            </a:r>
          </a:p>
        </p:txBody>
      </p:sp>
      <p:sp>
        <p:nvSpPr>
          <p:cNvPr id="5" name="Rounded Rectangle 4"/>
          <p:cNvSpPr/>
          <p:nvPr/>
        </p:nvSpPr>
        <p:spPr>
          <a:xfrm>
            <a:off x="1009344" y="4458494"/>
            <a:ext cx="1494135" cy="708113"/>
          </a:xfrm>
          <a:prstGeom prst="roundRect">
            <a:avLst/>
          </a:prstGeom>
          <a:solidFill>
            <a:schemeClr val="accent3">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Excel</a:t>
            </a:r>
          </a:p>
          <a:p>
            <a:pPr algn="ctr"/>
            <a:r>
              <a:rPr lang="en-US" sz="1600" b="1" dirty="0">
                <a:solidFill>
                  <a:schemeClr val="tx1"/>
                </a:solidFill>
              </a:rPr>
              <a:t>Workbook</a:t>
            </a:r>
          </a:p>
        </p:txBody>
      </p:sp>
      <p:sp>
        <p:nvSpPr>
          <p:cNvPr id="9" name="Rounded Rectangle 8"/>
          <p:cNvSpPr/>
          <p:nvPr/>
        </p:nvSpPr>
        <p:spPr>
          <a:xfrm>
            <a:off x="1009344" y="3581400"/>
            <a:ext cx="1494135" cy="708113"/>
          </a:xfrm>
          <a:prstGeom prst="roundRect">
            <a:avLst/>
          </a:prstGeom>
          <a:solidFill>
            <a:schemeClr val="accent4">
              <a:lumMod val="40000"/>
              <a:lumOff val="6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CSV</a:t>
            </a:r>
          </a:p>
          <a:p>
            <a:pPr algn="ctr"/>
            <a:r>
              <a:rPr lang="en-US" sz="1600" b="1" dirty="0">
                <a:solidFill>
                  <a:schemeClr val="tx1"/>
                </a:solidFill>
              </a:rPr>
              <a:t>File</a:t>
            </a:r>
          </a:p>
        </p:txBody>
      </p:sp>
    </p:spTree>
    <p:extLst>
      <p:ext uri="{BB962C8B-B14F-4D97-AF65-F5344CB8AC3E}">
        <p14:creationId xmlns:p14="http://schemas.microsoft.com/office/powerpoint/2010/main" val="206256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 query is created as a sequence of steps</a:t>
            </a:r>
          </a:p>
          <a:p>
            <a:pPr lvl="1"/>
            <a:r>
              <a:rPr lang="en-US" sz="2000" dirty="0"/>
              <a:t>Each step is a parameterized operation on the data</a:t>
            </a:r>
          </a:p>
          <a:p>
            <a:pPr lvl="1"/>
            <a:r>
              <a:rPr lang="en-US" sz="2000" dirty="0"/>
              <a:t>Each step has formula which can be viewed/edited in formula bar</a:t>
            </a:r>
          </a:p>
          <a:p>
            <a:pPr lvl="1"/>
            <a:r>
              <a:rPr lang="en-US" sz="2000" dirty="0"/>
              <a:t>Query starts with Source step to extract data from a data source</a:t>
            </a:r>
          </a:p>
          <a:p>
            <a:pPr lvl="1"/>
            <a:r>
              <a:rPr lang="en-US" sz="2000" dirty="0"/>
              <a:t>Additional steps added to perform transform operations on data</a:t>
            </a:r>
          </a:p>
          <a:p>
            <a:pPr lvl="1"/>
            <a:r>
              <a:rPr lang="en-US" sz="2000" dirty="0"/>
              <a:t>You can replay query operations one by one by clicking on steps</a:t>
            </a:r>
          </a:p>
        </p:txBody>
      </p:sp>
      <p:sp>
        <p:nvSpPr>
          <p:cNvPr id="2" name="Title 1"/>
          <p:cNvSpPr>
            <a:spLocks noGrp="1"/>
          </p:cNvSpPr>
          <p:nvPr>
            <p:ph type="title"/>
          </p:nvPr>
        </p:nvSpPr>
        <p:spPr/>
        <p:txBody>
          <a:bodyPr/>
          <a:lstStyle/>
          <a:p>
            <a:r>
              <a:rPr lang="en-US" dirty="0"/>
              <a:t>Query Steps</a:t>
            </a:r>
          </a:p>
        </p:txBody>
      </p:sp>
      <p:pic>
        <p:nvPicPr>
          <p:cNvPr id="4" name="Picture 3"/>
          <p:cNvPicPr>
            <a:picLocks noChangeAspect="1"/>
          </p:cNvPicPr>
          <p:nvPr/>
        </p:nvPicPr>
        <p:blipFill>
          <a:blip r:embed="rId3"/>
          <a:stretch>
            <a:fillRect/>
          </a:stretch>
        </p:blipFill>
        <p:spPr>
          <a:xfrm>
            <a:off x="533400" y="3842716"/>
            <a:ext cx="6677295" cy="2827751"/>
          </a:xfrm>
          <a:prstGeom prst="rect">
            <a:avLst/>
          </a:prstGeom>
          <a:ln>
            <a:solidFill>
              <a:schemeClr val="tx1"/>
            </a:solidFill>
          </a:ln>
        </p:spPr>
      </p:pic>
      <p:grpSp>
        <p:nvGrpSpPr>
          <p:cNvPr id="21" name="Group 20"/>
          <p:cNvGrpSpPr/>
          <p:nvPr/>
        </p:nvGrpSpPr>
        <p:grpSpPr>
          <a:xfrm>
            <a:off x="1458125" y="4021853"/>
            <a:ext cx="5519157" cy="714953"/>
            <a:chOff x="1804291" y="3994638"/>
            <a:chExt cx="5519157" cy="714953"/>
          </a:xfrm>
        </p:grpSpPr>
        <p:sp>
          <p:nvSpPr>
            <p:cNvPr id="9" name="Rectangle 8"/>
            <p:cNvSpPr/>
            <p:nvPr/>
          </p:nvSpPr>
          <p:spPr>
            <a:xfrm>
              <a:off x="1804291" y="4572001"/>
              <a:ext cx="3995842" cy="137590"/>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5391228" y="4135315"/>
              <a:ext cx="304800" cy="344571"/>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06517" y="3994638"/>
              <a:ext cx="1716931" cy="3048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step formula bar</a:t>
              </a:r>
            </a:p>
          </p:txBody>
        </p:sp>
      </p:grpSp>
      <p:grpSp>
        <p:nvGrpSpPr>
          <p:cNvPr id="20" name="Group 19"/>
          <p:cNvGrpSpPr/>
          <p:nvPr/>
        </p:nvGrpSpPr>
        <p:grpSpPr>
          <a:xfrm>
            <a:off x="5783101" y="5584370"/>
            <a:ext cx="3159987" cy="1104901"/>
            <a:chOff x="5857461" y="5417946"/>
            <a:chExt cx="3159987" cy="1104901"/>
          </a:xfrm>
        </p:grpSpPr>
        <p:sp>
          <p:nvSpPr>
            <p:cNvPr id="8" name="Rectangle 7"/>
            <p:cNvSpPr/>
            <p:nvPr/>
          </p:nvSpPr>
          <p:spPr>
            <a:xfrm>
              <a:off x="7543800" y="5486400"/>
              <a:ext cx="1473648" cy="5334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sequential list of steps for query</a:t>
              </a:r>
            </a:p>
          </p:txBody>
        </p:sp>
        <p:sp>
          <p:nvSpPr>
            <p:cNvPr id="10" name="Rectangle 9"/>
            <p:cNvSpPr/>
            <p:nvPr/>
          </p:nvSpPr>
          <p:spPr>
            <a:xfrm>
              <a:off x="5857461" y="5417946"/>
              <a:ext cx="1303499" cy="1104901"/>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8" idx="1"/>
            </p:cNvCxnSpPr>
            <p:nvPr/>
          </p:nvCxnSpPr>
          <p:spPr>
            <a:xfrm flipH="1">
              <a:off x="7088718" y="5753100"/>
              <a:ext cx="455082" cy="6112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011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547237-B119-45CA-BEFC-A2DA2BDB03E7}">
  <ds:schemaRefs>
    <ds:schemaRef ds:uri="http://purl.org/dc/dcmitype/"/>
    <ds:schemaRef ds:uri="http://schemas.microsoft.com/office/infopath/2007/PartnerControls"/>
    <ds:schemaRef ds:uri="http://purl.org/dc/elements/1.1/"/>
    <ds:schemaRef ds:uri="http://schemas.openxmlformats.org/package/2006/metadata/core-properties"/>
    <ds:schemaRef ds:uri="http://www.w3.org/XML/1998/namespace"/>
    <ds:schemaRef ds:uri="http://schemas.microsoft.com/office/2006/metadata/properties"/>
    <ds:schemaRef ds:uri="http://schemas.microsoft.com/office/2006/documentManagement/types"/>
    <ds:schemaRef ds:uri="http://purl.org/dc/term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20015</TotalTime>
  <Words>7350</Words>
  <Application>Microsoft Office PowerPoint</Application>
  <PresentationFormat>On-screen Show (4:3)</PresentationFormat>
  <Paragraphs>482</Paragraphs>
  <Slides>48</Slides>
  <Notes>36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5" baseType="lpstr">
      <vt:lpstr>Arial</vt:lpstr>
      <vt:lpstr>Arial Black</vt:lpstr>
      <vt:lpstr>Calibri</vt:lpstr>
      <vt:lpstr>Lucida Console</vt:lpstr>
      <vt:lpstr>Wingdings</vt:lpstr>
      <vt:lpstr>CPT_Wave15</vt:lpstr>
      <vt:lpstr>Bitmap Image</vt:lpstr>
      <vt:lpstr>Mastering the Query Features of Power BI Desktop</vt:lpstr>
      <vt:lpstr>Agenda</vt:lpstr>
      <vt:lpstr>Data Discovery</vt:lpstr>
      <vt:lpstr>Deciding What To Measure</vt:lpstr>
      <vt:lpstr>Defining Grain Statements</vt:lpstr>
      <vt:lpstr>Sample OLTP Database: WingtipSalesDB</vt:lpstr>
      <vt:lpstr>Agenda</vt:lpstr>
      <vt:lpstr>Power BI Desktop is an ETL Tool</vt:lpstr>
      <vt:lpstr>Query Steps</vt:lpstr>
      <vt:lpstr>Advanced Editor</vt:lpstr>
      <vt:lpstr>Understanding Query Input and Output</vt:lpstr>
      <vt:lpstr>Query Composition</vt:lpstr>
      <vt:lpstr>File-based Data Sources</vt:lpstr>
      <vt:lpstr>Supported Databases</vt:lpstr>
      <vt:lpstr>Online Service Data Sources</vt:lpstr>
      <vt:lpstr>Working with Web Data Sources</vt:lpstr>
      <vt:lpstr>Scraping Data from a Web Page</vt:lpstr>
      <vt:lpstr>Azure Data Sources</vt:lpstr>
      <vt:lpstr>Selecting Tables from a SQL Database</vt:lpstr>
      <vt:lpstr>Creating Queries to Import Data from an Azure SQL Database</vt:lpstr>
      <vt:lpstr>Agenda</vt:lpstr>
      <vt:lpstr>Query Editor Ribbon Tabs</vt:lpstr>
      <vt:lpstr>Examples of Basic Power BI Desktop Steps</vt:lpstr>
      <vt:lpstr>Replacing Values</vt:lpstr>
      <vt:lpstr>Converting Column Types</vt:lpstr>
      <vt:lpstr>Expanding Related Columns</vt:lpstr>
      <vt:lpstr>Merging Columns</vt:lpstr>
      <vt:lpstr>Splitting Columns</vt:lpstr>
      <vt:lpstr>Adding a Custom Column</vt:lpstr>
      <vt:lpstr>Adding a Conditional Column</vt:lpstr>
      <vt:lpstr>Using Queries to Transform Data During the Load Process</vt:lpstr>
      <vt:lpstr>Agenda</vt:lpstr>
      <vt:lpstr>Combining Queries</vt:lpstr>
      <vt:lpstr>Merging Columns</vt:lpstr>
      <vt:lpstr>Appending Rows</vt:lpstr>
      <vt:lpstr>Pivoting Columns</vt:lpstr>
      <vt:lpstr>Unpivoting Columns</vt:lpstr>
      <vt:lpstr>Agenda</vt:lpstr>
      <vt:lpstr>Data Modeling using a Star Schema</vt:lpstr>
      <vt:lpstr>Designing Queries to Build a Star Schema</vt:lpstr>
      <vt:lpstr>Using Power BI Desktop to Import Data into a Star Schema</vt:lpstr>
      <vt:lpstr>Agenda</vt:lpstr>
      <vt:lpstr>Query Parameters</vt:lpstr>
      <vt:lpstr>Creating Query Parameters</vt:lpstr>
      <vt:lpstr>Referencing Parameters in a Query</vt:lpstr>
      <vt:lpstr>Making Parameters Available to Data Model</vt:lpstr>
      <vt:lpstr>Power BI Project Template Files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the Query Features of Power BI Desktop</dc:title>
  <dc:creator>Ted Pattison</dc:creator>
  <cp:lastModifiedBy>TedP</cp:lastModifiedBy>
  <cp:revision>405</cp:revision>
  <dcterms:created xsi:type="dcterms:W3CDTF">2012-04-13T19:17:02Z</dcterms:created>
  <dcterms:modified xsi:type="dcterms:W3CDTF">2017-11-25T12:56:05Z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