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3"/>
  </p:notesMasterIdLst>
  <p:handoutMasterIdLst>
    <p:handoutMasterId r:id="rId44"/>
  </p:handoutMasterIdLst>
  <p:sldIdLst>
    <p:sldId id="279" r:id="rId6"/>
    <p:sldId id="281" r:id="rId7"/>
    <p:sldId id="315" r:id="rId8"/>
    <p:sldId id="345" r:id="rId9"/>
    <p:sldId id="331" r:id="rId10"/>
    <p:sldId id="361" r:id="rId11"/>
    <p:sldId id="347" r:id="rId12"/>
    <p:sldId id="348" r:id="rId13"/>
    <p:sldId id="362" r:id="rId14"/>
    <p:sldId id="320" r:id="rId15"/>
    <p:sldId id="357" r:id="rId16"/>
    <p:sldId id="326" r:id="rId17"/>
    <p:sldId id="318" r:id="rId18"/>
    <p:sldId id="369" r:id="rId19"/>
    <p:sldId id="358" r:id="rId20"/>
    <p:sldId id="317" r:id="rId21"/>
    <p:sldId id="349" r:id="rId22"/>
    <p:sldId id="350" r:id="rId23"/>
    <p:sldId id="351" r:id="rId24"/>
    <p:sldId id="352" r:id="rId25"/>
    <p:sldId id="300" r:id="rId26"/>
    <p:sldId id="359" r:id="rId27"/>
    <p:sldId id="353" r:id="rId28"/>
    <p:sldId id="354" r:id="rId29"/>
    <p:sldId id="336" r:id="rId30"/>
    <p:sldId id="346" r:id="rId31"/>
    <p:sldId id="355" r:id="rId32"/>
    <p:sldId id="363" r:id="rId33"/>
    <p:sldId id="356" r:id="rId34"/>
    <p:sldId id="360" r:id="rId35"/>
    <p:sldId id="314" r:id="rId36"/>
    <p:sldId id="321" r:id="rId37"/>
    <p:sldId id="364" r:id="rId38"/>
    <p:sldId id="367" r:id="rId39"/>
    <p:sldId id="366" r:id="rId40"/>
    <p:sldId id="368" r:id="rId41"/>
    <p:sldId id="365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1E"/>
    <a:srgbClr val="FFFFCC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66211" autoAdjust="0"/>
  </p:normalViewPr>
  <p:slideViewPr>
    <p:cSldViewPr>
      <p:cViewPr varScale="1">
        <p:scale>
          <a:sx n="57" d="100"/>
          <a:sy n="57" d="100"/>
        </p:scale>
        <p:origin x="20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37"/>
    </p:cViewPr>
  </p:sorterViewPr>
  <p:notesViewPr>
    <p:cSldViewPr>
      <p:cViewPr varScale="1">
        <p:scale>
          <a:sx n="64" d="100"/>
          <a:sy n="64" d="100"/>
        </p:scale>
        <p:origin x="792" y="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2010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module dives deep into the data modeling features available when using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BI Desktop project and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Analysis Expression language (DAX)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Students will learn about the technical details of table relationships as well as the basic syntax required to write maintainable DAX expressions. 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module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demonstrates how to create calculated columns and measures and then explains when to use one versus the other. The module teaches students how to import a lookup table from a secondary data source and integrate it into the data model to assist with data categorization. The module concludes by demonstrating how to configure the metadata for geolocation fields within a data model so they can be used to visually map aggregated data values to geographical locations such as countries, states, cities and zipcodes.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5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99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61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91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83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12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9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600" dirty="0"/>
              <a:t>Designing a Data Model with Power BI Desktop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1"/>
            <a:r>
              <a:rPr lang="en-GB" dirty="0"/>
              <a:t>DAX is the language used to create data model</a:t>
            </a:r>
          </a:p>
          <a:p>
            <a:pPr lvl="1"/>
            <a:r>
              <a:rPr lang="en-GB" dirty="0"/>
              <a:t>DAX stands for "</a:t>
            </a:r>
            <a:r>
              <a:rPr lang="en-GB" b="1" dirty="0">
                <a:solidFill>
                  <a:schemeClr val="accent1"/>
                </a:solidFill>
              </a:rPr>
              <a:t>D</a:t>
            </a:r>
            <a:r>
              <a:rPr lang="en-GB" dirty="0"/>
              <a:t>ata </a:t>
            </a:r>
            <a:r>
              <a:rPr lang="en-GB" b="1" dirty="0">
                <a:solidFill>
                  <a:schemeClr val="accent1"/>
                </a:solidFill>
              </a:rPr>
              <a:t>A</a:t>
            </a:r>
            <a:r>
              <a:rPr lang="en-GB" dirty="0"/>
              <a:t>nalysis E</a:t>
            </a:r>
            <a:r>
              <a:rPr lang="en-GB" b="1" dirty="0">
                <a:solidFill>
                  <a:schemeClr val="accent1"/>
                </a:solidFill>
              </a:rPr>
              <a:t>x</a:t>
            </a:r>
            <a:r>
              <a:rPr lang="en-GB" dirty="0"/>
              <a:t>pression Language"</a:t>
            </a:r>
          </a:p>
          <a:p>
            <a:pPr>
              <a:lnSpc>
                <a:spcPct val="150000"/>
              </a:lnSpc>
            </a:pPr>
            <a:r>
              <a:rPr lang="en-GB" dirty="0"/>
              <a:t>DAX expressions are similar to Excel formulas</a:t>
            </a:r>
          </a:p>
          <a:p>
            <a:pPr lvl="1"/>
            <a:r>
              <a:rPr lang="en-GB" dirty="0"/>
              <a:t>They always start with an equal sign (=)</a:t>
            </a:r>
          </a:p>
          <a:p>
            <a:pPr lvl="1"/>
            <a:r>
              <a:rPr lang="en-GB" dirty="0"/>
              <a:t>DAX provides many built-in functions similar to Excel</a:t>
            </a:r>
          </a:p>
          <a:p>
            <a:pPr>
              <a:lnSpc>
                <a:spcPct val="150000"/>
              </a:lnSpc>
            </a:pPr>
            <a:r>
              <a:rPr lang="en-GB" dirty="0"/>
              <a:t>DAX Expressions are unlike Excel formulas…</a:t>
            </a:r>
          </a:p>
          <a:p>
            <a:pPr lvl="1"/>
            <a:r>
              <a:rPr lang="en-GB" dirty="0"/>
              <a:t>DAX expressions cannot reference cells (e.g. A1 or C4)</a:t>
            </a:r>
          </a:p>
          <a:p>
            <a:pPr lvl="1"/>
            <a:r>
              <a:rPr lang="en-GB" dirty="0"/>
              <a:t>Instead DAX expressions reference columns and tables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5791200"/>
            <a:ext cx="5562600" cy="533400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=SUM('Sales'[</a:t>
            </a:r>
            <a:r>
              <a:rPr lang="en-US" sz="20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SalesAmount</a:t>
            </a:r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9838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DAX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Some DAX expressions are simple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Some DAX expressions are far more complex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92335"/>
            <a:ext cx="7239001" cy="446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167086"/>
            <a:ext cx="7239001" cy="353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0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DAX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 and Time Functions</a:t>
            </a:r>
          </a:p>
          <a:p>
            <a:r>
              <a:rPr lang="en-US" dirty="0"/>
              <a:t>Information Functions</a:t>
            </a:r>
          </a:p>
          <a:p>
            <a:r>
              <a:rPr lang="en-US" dirty="0"/>
              <a:t>Logical Functions</a:t>
            </a:r>
          </a:p>
          <a:p>
            <a:r>
              <a:rPr lang="en-US" dirty="0"/>
              <a:t>Mathematical and Trigonometric Functions</a:t>
            </a:r>
          </a:p>
          <a:p>
            <a:r>
              <a:rPr lang="en-US" dirty="0"/>
              <a:t>Statistical Functions</a:t>
            </a:r>
          </a:p>
          <a:p>
            <a:r>
              <a:rPr lang="en-US" dirty="0"/>
              <a:t>Filter Functions</a:t>
            </a:r>
          </a:p>
          <a:p>
            <a:r>
              <a:rPr lang="en-US" dirty="0"/>
              <a:t>Text Functions</a:t>
            </a:r>
          </a:p>
          <a:p>
            <a:r>
              <a:rPr lang="en-US" dirty="0"/>
              <a:t>Time Intelligence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0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 vs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Calculated Columns (aka Columns)</a:t>
            </a:r>
          </a:p>
          <a:p>
            <a:pPr lvl="1"/>
            <a:r>
              <a:rPr lang="en-GB" dirty="0"/>
              <a:t>Evaluated based on context of a single row</a:t>
            </a:r>
          </a:p>
          <a:p>
            <a:pPr lvl="1"/>
            <a:r>
              <a:rPr lang="en-GB" dirty="0"/>
              <a:t>Evaluated when data is loaded into memory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Measures</a:t>
            </a:r>
          </a:p>
          <a:p>
            <a:pPr lvl="1"/>
            <a:r>
              <a:rPr lang="en-GB" dirty="0"/>
              <a:t>Evaluated at query time based on current filter context</a:t>
            </a:r>
          </a:p>
          <a:p>
            <a:pPr lvl="1"/>
            <a:r>
              <a:rPr lang="en-GB" dirty="0"/>
              <a:t>Commonly used for aggregations (e.g. SUM, AVG, etc.)</a:t>
            </a:r>
          </a:p>
          <a:p>
            <a:pPr lvl="1"/>
            <a:r>
              <a:rPr lang="en-GB" dirty="0"/>
              <a:t>Used more frequently than calculated columns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971800"/>
            <a:ext cx="5562600" cy="533400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Column1 = &lt;</a:t>
            </a:r>
            <a:r>
              <a:rPr lang="en-US" sz="2000" b="1" i="1" dirty="0">
                <a:solidFill>
                  <a:schemeClr val="tx1"/>
                </a:solidFill>
                <a:latin typeface="Lucida Console" panose="020B0609040504020204" pitchFamily="49" charset="0"/>
              </a:rPr>
              <a:t>DAX expression</a:t>
            </a:r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5715000"/>
            <a:ext cx="5562600" cy="533400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Measure1 = &lt;</a:t>
            </a:r>
            <a:r>
              <a:rPr lang="en-US" sz="2000" b="1" i="1" dirty="0">
                <a:solidFill>
                  <a:schemeClr val="tx1"/>
                </a:solidFill>
                <a:latin typeface="Lucida Console" panose="020B0609040504020204" pitchFamily="49" charset="0"/>
              </a:rPr>
              <a:t>DAX expression</a:t>
            </a:r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7530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Modeling Data in Power BI Desktop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Table Relationships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Writing DAX Expressions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Calculated Columns</a:t>
            </a:r>
          </a:p>
          <a:p>
            <a:r>
              <a:rPr lang="en-US" dirty="0"/>
              <a:t>Creating Measures to Aggregate Data</a:t>
            </a:r>
          </a:p>
          <a:p>
            <a:r>
              <a:rPr lang="en-US" dirty="0"/>
              <a:t>Adding Geographic Fields to a Data Model</a:t>
            </a:r>
          </a:p>
        </p:txBody>
      </p:sp>
    </p:spTree>
    <p:extLst>
      <p:ext uri="{BB962C8B-B14F-4D97-AF65-F5344CB8AC3E}">
        <p14:creationId xmlns:p14="http://schemas.microsoft.com/office/powerpoint/2010/main" val="146563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Create Calculated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Measures often better choice than calculate columns</a:t>
            </a:r>
          </a:p>
          <a:p>
            <a:pPr lvl="1"/>
            <a:r>
              <a:rPr lang="en-US" sz="2000" dirty="0"/>
              <a:t>Don't create calculated column when you need a measure</a:t>
            </a:r>
          </a:p>
          <a:p>
            <a:pPr lvl="1"/>
            <a:r>
              <a:rPr lang="en-US" sz="2000" dirty="0"/>
              <a:t>Prefer to create calculated columns only in specific scenarios</a:t>
            </a:r>
          </a:p>
          <a:p>
            <a:pPr lvl="1"/>
            <a:endParaRPr lang="en-US" sz="2000" dirty="0"/>
          </a:p>
          <a:p>
            <a:r>
              <a:rPr lang="en-US" sz="2400" dirty="0"/>
              <a:t>When should you create calculated columns?</a:t>
            </a:r>
          </a:p>
          <a:p>
            <a:pPr lvl="1"/>
            <a:r>
              <a:rPr lang="en-US" sz="2000" dirty="0"/>
              <a:t> To create headers for row labels or column labels</a:t>
            </a:r>
          </a:p>
          <a:p>
            <a:pPr lvl="1"/>
            <a:r>
              <a:rPr lang="en-US" sz="2000" dirty="0"/>
              <a:t>To place calculated results in a slicer for filtering</a:t>
            </a:r>
          </a:p>
          <a:p>
            <a:pPr lvl="1"/>
            <a:r>
              <a:rPr lang="en-US" sz="2000" dirty="0"/>
              <a:t>Define an expression strictly bound to current row</a:t>
            </a:r>
          </a:p>
          <a:p>
            <a:pPr lvl="1"/>
            <a:r>
              <a:rPr lang="en-US" sz="2000" dirty="0"/>
              <a:t>Categories text or numbers (e.g. customer age groups)</a:t>
            </a:r>
          </a:p>
        </p:txBody>
      </p:sp>
    </p:spTree>
    <p:extLst>
      <p:ext uri="{BB962C8B-B14F-4D97-AF65-F5344CB8AC3E}">
        <p14:creationId xmlns:p14="http://schemas.microsoft.com/office/powerpoint/2010/main" val="398838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Calculated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Edited in formula bar of Power Pivot data view</a:t>
            </a:r>
          </a:p>
          <a:p>
            <a:pPr lvl="1"/>
            <a:r>
              <a:rPr lang="en-US" dirty="0"/>
              <a:t>Start with name and then equals (=) sign</a:t>
            </a:r>
          </a:p>
          <a:p>
            <a:pPr lvl="1"/>
            <a:r>
              <a:rPr lang="en-US" dirty="0"/>
              <a:t>Enter a valid DAX expression</a:t>
            </a:r>
          </a:p>
          <a:p>
            <a:pPr lvl="1"/>
            <a:r>
              <a:rPr lang="en-US" dirty="0"/>
              <a:t>Clicking on column adds it into expression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00600"/>
            <a:ext cx="7315200" cy="13713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04" b="61843"/>
          <a:stretch/>
        </p:blipFill>
        <p:spPr bwMode="auto">
          <a:xfrm>
            <a:off x="1143000" y="3295871"/>
            <a:ext cx="5943600" cy="1295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660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 as a Column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column can serve as...</a:t>
            </a:r>
          </a:p>
          <a:p>
            <a:pPr lvl="1"/>
            <a:r>
              <a:rPr lang="en-US" dirty="0"/>
              <a:t>Row labels</a:t>
            </a:r>
          </a:p>
          <a:p>
            <a:pPr lvl="1"/>
            <a:r>
              <a:rPr lang="en-US" dirty="0"/>
              <a:t>Column labels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7"/>
          <a:stretch/>
        </p:blipFill>
        <p:spPr bwMode="auto">
          <a:xfrm>
            <a:off x="533400" y="2971800"/>
            <a:ext cx="2653937" cy="321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863" y="2971800"/>
            <a:ext cx="5391312" cy="123914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8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Calculated Column for Customer Age Group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customer age from birthdate</a:t>
            </a:r>
          </a:p>
          <a:p>
            <a:pPr marL="849312" lvl="1" indent="-514350">
              <a:buFont typeface="+mj-lt"/>
              <a:buAutoNum type="arabicPeriod"/>
            </a:pPr>
            <a:endParaRPr lang="en-US" sz="1800" dirty="0"/>
          </a:p>
          <a:p>
            <a:pPr marL="849312" lvl="1" indent="-514350">
              <a:buFont typeface="+mj-lt"/>
              <a:buAutoNum type="arabicPeriod"/>
            </a:pPr>
            <a:endParaRPr lang="en-US" sz="1800" dirty="0"/>
          </a:p>
          <a:p>
            <a:pPr marL="849312" lvl="1" indent="-514350">
              <a:buFont typeface="+mj-lt"/>
              <a:buAutoNum type="arabicPeriod"/>
            </a:pPr>
            <a:endParaRPr lang="en-US" sz="1800" dirty="0"/>
          </a:p>
          <a:p>
            <a:pPr marL="849312" lvl="1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age groups using calculated column</a:t>
            </a:r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"/>
          <a:stretch/>
        </p:blipFill>
        <p:spPr bwMode="auto">
          <a:xfrm>
            <a:off x="1059069" y="1905000"/>
            <a:ext cx="5691836" cy="14121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69" y="3774349"/>
            <a:ext cx="6308382" cy="296955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7055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 as a Row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Group can now be used as row label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5911738" cy="1905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0399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Data in Power BI Desktop</a:t>
            </a:r>
          </a:p>
          <a:p>
            <a:r>
              <a:rPr lang="en-US" dirty="0"/>
              <a:t>Understanding Table Relationships</a:t>
            </a:r>
          </a:p>
          <a:p>
            <a:r>
              <a:rPr lang="en-US" dirty="0"/>
              <a:t>Writing DAX Expressions</a:t>
            </a:r>
          </a:p>
          <a:p>
            <a:r>
              <a:rPr lang="en-US" dirty="0"/>
              <a:t>Creating Calculated Columns</a:t>
            </a:r>
          </a:p>
          <a:p>
            <a:r>
              <a:rPr lang="en-US" dirty="0"/>
              <a:t>Creating Measures to Aggregate Data</a:t>
            </a:r>
          </a:p>
          <a:p>
            <a:r>
              <a:rPr lang="en-US" dirty="0"/>
              <a:t>Adding Geographic Fields to a Data Model</a:t>
            </a:r>
          </a:p>
        </p:txBody>
      </p:sp>
    </p:spTree>
    <p:extLst>
      <p:ext uri="{BB962C8B-B14F-4D97-AF65-F5344CB8AC3E}">
        <p14:creationId xmlns:p14="http://schemas.microsoft.com/office/powerpoint/2010/main" val="898982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 used in a Slicer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Calculated column can populate slicer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57400"/>
            <a:ext cx="7086600" cy="399494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0682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Calculated Columns</a:t>
            </a:r>
          </a:p>
        </p:txBody>
      </p:sp>
    </p:spTree>
    <p:extLst>
      <p:ext uri="{BB962C8B-B14F-4D97-AF65-F5344CB8AC3E}">
        <p14:creationId xmlns:p14="http://schemas.microsoft.com/office/powerpoint/2010/main" val="4006330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Lookup Tables to the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modeling might required adding lookup tables</a:t>
            </a:r>
          </a:p>
          <a:p>
            <a:pPr lvl="1"/>
            <a:r>
              <a:rPr lang="en-US" sz="2000" dirty="0"/>
              <a:t>Lookup tables inject extra related data into data model</a:t>
            </a:r>
          </a:p>
          <a:p>
            <a:r>
              <a:rPr lang="en-US" sz="2400" dirty="0"/>
              <a:t>Example: Sales Regions table</a:t>
            </a:r>
          </a:p>
          <a:p>
            <a:pPr lvl="1"/>
            <a:r>
              <a:rPr lang="en-US" sz="2000" dirty="0"/>
              <a:t>Assign each state to specific sales region</a:t>
            </a:r>
          </a:p>
          <a:p>
            <a:pPr lvl="1"/>
            <a:r>
              <a:rPr lang="en-US" sz="2000" dirty="0"/>
              <a:t>Include full state name it required in reporting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81195"/>
            <a:ext cx="4657725" cy="30373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9737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Importing the </a:t>
            </a:r>
            <a:r>
              <a:rPr lang="en-US" sz="2400" dirty="0" err="1"/>
              <a:t>SalesRegions</a:t>
            </a:r>
            <a:r>
              <a:rPr lang="en-US" sz="2400" dirty="0"/>
              <a:t> Table from Excel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table from Excel using Power Query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66" y="2651710"/>
            <a:ext cx="3450908" cy="19219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24"/>
          <a:stretch/>
        </p:blipFill>
        <p:spPr bwMode="auto">
          <a:xfrm>
            <a:off x="914400" y="2253088"/>
            <a:ext cx="2098766" cy="1691187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715000" y="4893539"/>
            <a:ext cx="3300685" cy="18601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Oval 6"/>
          <p:cNvSpPr/>
          <p:nvPr/>
        </p:nvSpPr>
        <p:spPr>
          <a:xfrm>
            <a:off x="812135" y="2128762"/>
            <a:ext cx="204529" cy="2045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3437390" y="2549445"/>
            <a:ext cx="204529" cy="2045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5730301" y="4891506"/>
            <a:ext cx="204529" cy="2045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71144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Integrating the Lookup Table into the Data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Lookup table must be integrated into data model</a:t>
            </a:r>
          </a:p>
          <a:p>
            <a:pPr lvl="1"/>
            <a:r>
              <a:rPr lang="en-US" sz="2000" dirty="0"/>
              <a:t>Accomplished by creating relationship to one or more tables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569121" cy="3048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6140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RELATED 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function performs cross-table lookup</a:t>
            </a:r>
          </a:p>
          <a:p>
            <a:pPr lvl="1"/>
            <a:r>
              <a:rPr lang="en-US" dirty="0"/>
              <a:t>Effectively replaces older VLOOKUP function</a:t>
            </a:r>
          </a:p>
          <a:p>
            <a:pPr lvl="1"/>
            <a:r>
              <a:rPr lang="en-US" dirty="0"/>
              <a:t>Used in many-side table to look up value from one-side</a:t>
            </a:r>
          </a:p>
          <a:p>
            <a:pPr lvl="1"/>
            <a:r>
              <a:rPr lang="en-US" dirty="0"/>
              <a:t>Used to pull data from lookup table into primary table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19200" y="3421199"/>
            <a:ext cx="7339954" cy="3186430"/>
            <a:chOff x="1143000" y="3290570"/>
            <a:chExt cx="5802630" cy="2519045"/>
          </a:xfrm>
        </p:grpSpPr>
        <p:pic>
          <p:nvPicPr>
            <p:cNvPr id="6" name="Picture 5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3290570"/>
              <a:ext cx="5716270" cy="112903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7" name="Picture 6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4572000"/>
              <a:ext cx="5802630" cy="123761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72975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the Lookup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Lookup table can often be hidden</a:t>
            </a:r>
          </a:p>
          <a:p>
            <a:pPr lvl="1"/>
            <a:r>
              <a:rPr lang="en-US" dirty="0"/>
              <a:t>simplifies reporting for data model consumers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514600"/>
            <a:ext cx="7067550" cy="35337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6511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on Sales Region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Calculated column used to calculate slicer values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981200"/>
            <a:ext cx="7419975" cy="37814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306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Modeling Data in Power BI Desktop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Table Relationships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Writing DAX Expressions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Calculated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Measures to Aggregate Data</a:t>
            </a:r>
          </a:p>
          <a:p>
            <a:r>
              <a:rPr lang="en-US" dirty="0"/>
              <a:t>Adding Geographic Fields to a Data Model</a:t>
            </a:r>
          </a:p>
        </p:txBody>
      </p:sp>
    </p:spTree>
    <p:extLst>
      <p:ext uri="{BB962C8B-B14F-4D97-AF65-F5344CB8AC3E}">
        <p14:creationId xmlns:p14="http://schemas.microsoft.com/office/powerpoint/2010/main" val="2043940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Benefits of Measures over Calculated Columns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Calculated columns can be aggregated in visual</a:t>
            </a:r>
          </a:p>
          <a:p>
            <a:pPr lvl="1"/>
            <a:r>
              <a:rPr lang="en-US" sz="2000" dirty="0"/>
              <a:t>However, aggregation details are stored in visual</a:t>
            </a:r>
          </a:p>
          <a:p>
            <a:pPr lvl="1"/>
            <a:r>
              <a:rPr lang="en-US" sz="2000" dirty="0"/>
              <a:t>Visual doesn't offer control over name and formatting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2000" dirty="0"/>
          </a:p>
          <a:p>
            <a:r>
              <a:rPr lang="en-US" sz="2400" dirty="0"/>
              <a:t>Measure defines name, aggregation and formatting</a:t>
            </a:r>
          </a:p>
          <a:p>
            <a:pPr lvl="1"/>
            <a:r>
              <a:rPr lang="en-US" sz="2000" dirty="0"/>
              <a:t>Work is done once and reused across many visuals</a:t>
            </a:r>
          </a:p>
          <a:p>
            <a:pPr lvl="1"/>
            <a:r>
              <a:rPr lang="en-US" sz="2000" dirty="0"/>
              <a:t>Makes data model more fool-proof for report designers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79" y="2719897"/>
            <a:ext cx="3048000" cy="1209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62"/>
          <a:stretch/>
        </p:blipFill>
        <p:spPr bwMode="auto">
          <a:xfrm>
            <a:off x="1164260" y="2788232"/>
            <a:ext cx="2340940" cy="1073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97" y="5201723"/>
            <a:ext cx="2264740" cy="1122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79" y="5201721"/>
            <a:ext cx="3219899" cy="11904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749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with Power BI Desktop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to create a data model with Power Pivot</a:t>
            </a:r>
          </a:p>
          <a:p>
            <a:pPr lvl="1"/>
            <a:r>
              <a:rPr lang="en-US" dirty="0"/>
              <a:t>Create relationships between tables</a:t>
            </a:r>
          </a:p>
          <a:p>
            <a:pPr lvl="1"/>
            <a:r>
              <a:rPr lang="en-US" dirty="0"/>
              <a:t>Modify columns </a:t>
            </a:r>
            <a:r>
              <a:rPr lang="en-US" sz="2000" dirty="0"/>
              <a:t>(rename, set formatting, convert type)</a:t>
            </a:r>
            <a:endParaRPr lang="en-US" dirty="0"/>
          </a:p>
          <a:p>
            <a:pPr lvl="1"/>
            <a:r>
              <a:rPr lang="en-US" dirty="0"/>
              <a:t>Create calculated columns</a:t>
            </a:r>
          </a:p>
          <a:p>
            <a:pPr lvl="1"/>
            <a:r>
              <a:rPr lang="en-US" dirty="0"/>
              <a:t>Create measures</a:t>
            </a:r>
          </a:p>
          <a:p>
            <a:pPr lvl="1"/>
            <a:r>
              <a:rPr lang="en-US" dirty="0"/>
              <a:t>Add column metadata</a:t>
            </a:r>
          </a:p>
          <a:p>
            <a:pPr lvl="1"/>
            <a:r>
              <a:rPr lang="en-US" dirty="0"/>
              <a:t>Create dimensional hierarchies</a:t>
            </a:r>
          </a:p>
          <a:p>
            <a:pPr lvl="1"/>
            <a:r>
              <a:rPr lang="en-US" dirty="0"/>
              <a:t>Add Calendar table(s)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6248400" y="4572000"/>
            <a:ext cx="2667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Covered in next module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446059" y="4504765"/>
            <a:ext cx="806823" cy="29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303059" y="4827494"/>
            <a:ext cx="1949823" cy="11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796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Measures have advantage over calculated columns</a:t>
            </a:r>
          </a:p>
          <a:p>
            <a:pPr lvl="1"/>
            <a:r>
              <a:rPr lang="en-US" sz="2000" dirty="0"/>
              <a:t>They are evaluated based on the current evaluation context</a:t>
            </a:r>
          </a:p>
          <a:p>
            <a:pPr lvl="1"/>
            <a:endParaRPr lang="en-US" sz="2000" dirty="0"/>
          </a:p>
          <a:p>
            <a:r>
              <a:rPr lang="en-US" sz="2400" dirty="0"/>
              <a:t>Creating a measure with Power BI Desktop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2000" dirty="0"/>
              <a:t>Click New Measure button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2000" dirty="0"/>
              <a:t>Give measure a name and write DAX expressions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2000" dirty="0"/>
              <a:t>Configure formatting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37"/>
          <a:stretch/>
        </p:blipFill>
        <p:spPr bwMode="auto">
          <a:xfrm>
            <a:off x="421732" y="4521926"/>
            <a:ext cx="3017818" cy="13459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95" r="14036"/>
          <a:stretch/>
        </p:blipFill>
        <p:spPr bwMode="auto">
          <a:xfrm>
            <a:off x="3800630" y="4495800"/>
            <a:ext cx="5136104" cy="14936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Oval 5"/>
          <p:cNvSpPr/>
          <p:nvPr/>
        </p:nvSpPr>
        <p:spPr>
          <a:xfrm>
            <a:off x="412541" y="5219964"/>
            <a:ext cx="235834" cy="2358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4559836" y="5712831"/>
            <a:ext cx="235834" cy="2358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939533" y="5278420"/>
            <a:ext cx="235834" cy="2358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48782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as whole number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Format as currency</a:t>
            </a: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9302"/>
            <a:ext cx="4953000" cy="14077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63" y="4114800"/>
            <a:ext cx="4953000" cy="14716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6865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Measures</a:t>
            </a:r>
          </a:p>
        </p:txBody>
      </p:sp>
    </p:spTree>
    <p:extLst>
      <p:ext uri="{BB962C8B-B14F-4D97-AF65-F5344CB8AC3E}">
        <p14:creationId xmlns:p14="http://schemas.microsoft.com/office/powerpoint/2010/main" val="1116751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Modeling Data in Power BI Desktop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Table Relationships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Writing DAX Expressions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Calculated Columns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Measures to Aggregate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Adding Geographic Fields to a Data Model</a:t>
            </a:r>
          </a:p>
        </p:txBody>
      </p:sp>
    </p:spTree>
    <p:extLst>
      <p:ext uri="{BB962C8B-B14F-4D97-AF65-F5344CB8AC3E}">
        <p14:creationId xmlns:p14="http://schemas.microsoft.com/office/powerpoint/2010/main" val="2746692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Field Metadata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Fields in data model have metadata properties</a:t>
            </a:r>
          </a:p>
          <a:p>
            <a:pPr lvl="1"/>
            <a:r>
              <a:rPr lang="en-US" dirty="0"/>
              <a:t>Metadata used by visuals and reporting tools</a:t>
            </a:r>
          </a:p>
          <a:p>
            <a:pPr lvl="1"/>
            <a:r>
              <a:rPr lang="en-US" dirty="0"/>
              <a:t>Used as hints to Bing Mapping service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7023489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5065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Geographic Ambiguity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City name alone is ambiguous</a:t>
            </a:r>
          </a:p>
          <a:p>
            <a:pPr lvl="1"/>
            <a:r>
              <a:rPr lang="en-US" dirty="0"/>
              <a:t>"Athens" defaults to Greece not Georgia</a:t>
            </a:r>
          </a:p>
          <a:p>
            <a:pPr lvl="1"/>
            <a:r>
              <a:rPr lang="en-US" dirty="0"/>
              <a:t>Concatenate city name with state to disambiguate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7010400" cy="210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85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Map Visual with a Geographic Field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Map Visual shows distribution over geographic area</a:t>
            </a:r>
          </a:p>
          <a:p>
            <a:pPr lvl="1"/>
            <a:r>
              <a:rPr lang="en-US" sz="2000" dirty="0"/>
              <a:t>Visual automatically updates when filtered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7174192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0567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Modeling Data in Power BI Desktop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Table Relationships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Writing DAX Expressions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Calculated Columns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Measures to Aggregate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Adding Geographic Fields to a Data Model</a:t>
            </a:r>
          </a:p>
        </p:txBody>
      </p:sp>
    </p:spTree>
    <p:extLst>
      <p:ext uri="{BB962C8B-B14F-4D97-AF65-F5344CB8AC3E}">
        <p14:creationId xmlns:p14="http://schemas.microsoft.com/office/powerpoint/2010/main" val="274519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Column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Pivot allows you to convert columns</a:t>
            </a:r>
          </a:p>
          <a:p>
            <a:pPr lvl="1"/>
            <a:r>
              <a:rPr lang="en-US" dirty="0"/>
              <a:t>Alternative to converting column with Power Query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14600"/>
            <a:ext cx="7162800" cy="26122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429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Columns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column has its own formatting properties</a:t>
            </a:r>
          </a:p>
          <a:p>
            <a:pPr lvl="1"/>
            <a:r>
              <a:rPr lang="en-US" dirty="0"/>
              <a:t>Formatting propagated to reports and visuals</a:t>
            </a:r>
          </a:p>
          <a:p>
            <a:pPr lvl="1"/>
            <a:r>
              <a:rPr lang="en-US" dirty="0"/>
              <a:t>Makes it easier on data model consumers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7391400" cy="25942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120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Modeling Data in Power BI Desktop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Understanding Table Relationships</a:t>
            </a:r>
          </a:p>
          <a:p>
            <a:r>
              <a:rPr lang="en-US" dirty="0"/>
              <a:t>Writing DAX Expressions</a:t>
            </a:r>
          </a:p>
          <a:p>
            <a:r>
              <a:rPr lang="en-US" dirty="0"/>
              <a:t>Creating Calculated Columns</a:t>
            </a:r>
          </a:p>
          <a:p>
            <a:r>
              <a:rPr lang="en-US" dirty="0"/>
              <a:t>Creating Measures to Aggregate Data</a:t>
            </a:r>
          </a:p>
          <a:p>
            <a:r>
              <a:rPr lang="en-US" dirty="0"/>
              <a:t>Adding Geographic Fields to a Data Model</a:t>
            </a:r>
          </a:p>
        </p:txBody>
      </p:sp>
    </p:spTree>
    <p:extLst>
      <p:ext uri="{BB962C8B-B14F-4D97-AF65-F5344CB8AC3E}">
        <p14:creationId xmlns:p14="http://schemas.microsoft.com/office/powerpoint/2010/main" val="394926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Relationships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Tables in data model associated with relationships</a:t>
            </a:r>
          </a:p>
          <a:p>
            <a:pPr lvl="1"/>
            <a:r>
              <a:rPr lang="en-US" sz="2000" dirty="0"/>
              <a:t>Relationships based on single columns</a:t>
            </a:r>
          </a:p>
          <a:p>
            <a:pPr lvl="1"/>
            <a:r>
              <a:rPr lang="en-US" sz="2000" dirty="0"/>
              <a:t>Tabular model supports [1-to-1] and [1-to-many] relationships</a:t>
            </a:r>
          </a:p>
          <a:p>
            <a:pPr lvl="1"/>
            <a:r>
              <a:rPr lang="en-US" sz="2000" dirty="0"/>
              <a:t>Relationships based on single column in each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200400"/>
            <a:ext cx="6781800" cy="32577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33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Properties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Cardinality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Cross filter direction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766" y="1219200"/>
            <a:ext cx="4055379" cy="33211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1" y="1981200"/>
            <a:ext cx="3386484" cy="12406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25986"/>
            <a:ext cx="3579130" cy="10394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363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Modeling Data in Power BI Desktop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Table Relationships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Writing DAX Expressions</a:t>
            </a:r>
          </a:p>
          <a:p>
            <a:r>
              <a:rPr lang="en-US" dirty="0"/>
              <a:t>Creating Calculated Columns</a:t>
            </a:r>
          </a:p>
          <a:p>
            <a:r>
              <a:rPr lang="en-US" dirty="0"/>
              <a:t>Creating Measures to Aggregate Data</a:t>
            </a:r>
          </a:p>
          <a:p>
            <a:r>
              <a:rPr lang="en-US" dirty="0"/>
              <a:t>Adding Geographic Fields to a Data Model</a:t>
            </a:r>
          </a:p>
        </p:txBody>
      </p:sp>
    </p:spTree>
    <p:extLst>
      <p:ext uri="{BB962C8B-B14F-4D97-AF65-F5344CB8AC3E}">
        <p14:creationId xmlns:p14="http://schemas.microsoft.com/office/powerpoint/2010/main" val="3771384522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547237-B119-45CA-BEFC-A2DA2BDB03E7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4586</TotalTime>
  <Words>1136</Words>
  <Application>Microsoft Office PowerPoint</Application>
  <PresentationFormat>On-screen Show (4:3)</PresentationFormat>
  <Paragraphs>210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Black</vt:lpstr>
      <vt:lpstr>Calibri</vt:lpstr>
      <vt:lpstr>Lucida Console</vt:lpstr>
      <vt:lpstr>Wingdings</vt:lpstr>
      <vt:lpstr>CPT_Wave15</vt:lpstr>
      <vt:lpstr>Designing a Data Model with Power BI Desktop</vt:lpstr>
      <vt:lpstr>Agenda</vt:lpstr>
      <vt:lpstr>Data Modeling with Power BI Desktop</vt:lpstr>
      <vt:lpstr>Converting Column Types</vt:lpstr>
      <vt:lpstr>Formatting Columns</vt:lpstr>
      <vt:lpstr>Agenda</vt:lpstr>
      <vt:lpstr>Table Relationships</vt:lpstr>
      <vt:lpstr>Relationship Properties</vt:lpstr>
      <vt:lpstr>Agenda</vt:lpstr>
      <vt:lpstr>Working with DAX</vt:lpstr>
      <vt:lpstr>Writing DAX Expressions</vt:lpstr>
      <vt:lpstr>Types of DAX Functions</vt:lpstr>
      <vt:lpstr>Calculated Columns vs Measures</vt:lpstr>
      <vt:lpstr>Agenda</vt:lpstr>
      <vt:lpstr>When to Create Calculated Columns</vt:lpstr>
      <vt:lpstr>Creating Calculated Columns</vt:lpstr>
      <vt:lpstr>Calculated Column as a Column Label</vt:lpstr>
      <vt:lpstr>Calculated Column for Customer Age Group</vt:lpstr>
      <vt:lpstr>Calculated Column as a Row Label</vt:lpstr>
      <vt:lpstr>Calculated Column used in a Slicer</vt:lpstr>
      <vt:lpstr>Creating Calculated Columns</vt:lpstr>
      <vt:lpstr>Adding Lookup Tables to the Data Model</vt:lpstr>
      <vt:lpstr>Importing the SalesRegions Table from Excel</vt:lpstr>
      <vt:lpstr>Integrating the Lookup Table into the Data Model</vt:lpstr>
      <vt:lpstr>The RELATED Function</vt:lpstr>
      <vt:lpstr>Hiding the Lookup Table</vt:lpstr>
      <vt:lpstr>Filtering on Sales Region</vt:lpstr>
      <vt:lpstr>Agenda</vt:lpstr>
      <vt:lpstr>Benefits of Measures over Calculated Columns</vt:lpstr>
      <vt:lpstr>Creating Measures</vt:lpstr>
      <vt:lpstr>Formatting Measures</vt:lpstr>
      <vt:lpstr>Creating Measures</vt:lpstr>
      <vt:lpstr>Agenda</vt:lpstr>
      <vt:lpstr>Geographic Field Metadata</vt:lpstr>
      <vt:lpstr>Eliminate Geographic Ambiguity</vt:lpstr>
      <vt:lpstr>Using Map Visual with a Geographic Field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Data Model with Power BI Desktop</dc:title>
  <dc:creator>Ted Pattison</dc:creator>
  <cp:lastModifiedBy>Student</cp:lastModifiedBy>
  <cp:revision>237</cp:revision>
  <dcterms:created xsi:type="dcterms:W3CDTF">2012-04-13T19:17:02Z</dcterms:created>
  <dcterms:modified xsi:type="dcterms:W3CDTF">2016-08-17T17:59:11Z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