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351" r:id="rId7"/>
    <p:sldId id="372" r:id="rId8"/>
    <p:sldId id="373" r:id="rId9"/>
    <p:sldId id="352" r:id="rId10"/>
    <p:sldId id="357" r:id="rId11"/>
    <p:sldId id="359" r:id="rId12"/>
    <p:sldId id="360" r:id="rId13"/>
    <p:sldId id="361" r:id="rId14"/>
    <p:sldId id="358" r:id="rId15"/>
    <p:sldId id="363" r:id="rId16"/>
    <p:sldId id="362" r:id="rId17"/>
    <p:sldId id="353" r:id="rId18"/>
    <p:sldId id="299" r:id="rId19"/>
    <p:sldId id="335" r:id="rId20"/>
    <p:sldId id="318" r:id="rId21"/>
    <p:sldId id="337" r:id="rId22"/>
    <p:sldId id="338" r:id="rId23"/>
    <p:sldId id="339" r:id="rId24"/>
    <p:sldId id="340" r:id="rId25"/>
    <p:sldId id="354" r:id="rId26"/>
    <p:sldId id="369" r:id="rId27"/>
    <p:sldId id="370" r:id="rId28"/>
    <p:sldId id="371" r:id="rId29"/>
    <p:sldId id="355" r:id="rId30"/>
    <p:sldId id="347" r:id="rId31"/>
    <p:sldId id="346" r:id="rId32"/>
    <p:sldId id="341" r:id="rId33"/>
    <p:sldId id="356"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65" autoAdjust="0"/>
  </p:normalViewPr>
  <p:slideViewPr>
    <p:cSldViewPr>
      <p:cViewPr varScale="1">
        <p:scale>
          <a:sx n="87" d="100"/>
          <a:sy n="87" d="100"/>
        </p:scale>
        <p:origin x="797" y="62"/>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4613"/>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This module begins by teaching students how to create dimensional hierarchies in</a:t>
            </a:r>
            <a:r>
              <a:rPr lang="en-US" baseline="0" dirty="0"/>
              <a:t> the data model of a Power BI Desktop project. The module also discusses the essential DAX topic of evaluation contexts and explains how it affects the way you write your DAX code. Students will learn how to create calendar tables to analyze and report on data in a </a:t>
            </a:r>
            <a:r>
              <a:rPr lang="en-US" baseline="0"/>
              <a:t>variety of time </a:t>
            </a:r>
            <a:r>
              <a:rPr lang="en-US" baseline="0" dirty="0"/>
              <a:t>dimensions. The second half of the module focuses on the support in the DAX language for writing expressions that provide rich analytic capabilities to calculate year-to-date totals and rolling averages and to provide drill down capabilities to the level of month, week or day.</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7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483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6954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6381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127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194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5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91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200" dirty="0"/>
              <a:t>Modeling Data with Hierarchies and Time Intelligence</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Filter Context</a:t>
            </a:r>
          </a:p>
        </p:txBody>
      </p:sp>
      <p:sp>
        <p:nvSpPr>
          <p:cNvPr id="3" name="Content Placeholder 2"/>
          <p:cNvSpPr>
            <a:spLocks noGrp="1"/>
          </p:cNvSpPr>
          <p:nvPr>
            <p:ph idx="1"/>
          </p:nvPr>
        </p:nvSpPr>
        <p:spPr>
          <a:xfrm>
            <a:off x="381000" y="1371600"/>
            <a:ext cx="8534400" cy="5181600"/>
          </a:xfrm>
        </p:spPr>
        <p:txBody>
          <a:bodyPr>
            <a:normAutofit/>
          </a:bodyPr>
          <a:lstStyle/>
          <a:p>
            <a:r>
              <a:rPr lang="en-US" sz="2400" dirty="0"/>
              <a:t>Visuals apply various filters in different evaluation contexts</a:t>
            </a:r>
          </a:p>
          <a:p>
            <a:pPr lvl="1"/>
            <a:endParaRPr lang="en-US" sz="2000" dirty="0"/>
          </a:p>
          <a:p>
            <a:endParaRPr lang="en-US" sz="2400" dirty="0"/>
          </a:p>
          <a:p>
            <a:pPr lvl="1"/>
            <a:endParaRPr lang="en-US" sz="2000" dirty="0"/>
          </a:p>
          <a:p>
            <a:endParaRPr lang="en-US" sz="2400" dirty="0"/>
          </a:p>
          <a:p>
            <a:endParaRPr lang="en-US" sz="2400" dirty="0"/>
          </a:p>
          <a:p>
            <a:r>
              <a:rPr lang="en-US" sz="2400" dirty="0"/>
              <a:t>Filter context also affected by slicers and other filters</a:t>
            </a:r>
          </a:p>
        </p:txBody>
      </p:sp>
      <p:pic>
        <p:nvPicPr>
          <p:cNvPr id="8" name="Picture 7"/>
          <p:cNvPicPr>
            <a:picLocks noChangeAspect="1"/>
          </p:cNvPicPr>
          <p:nvPr/>
        </p:nvPicPr>
        <p:blipFill>
          <a:blip r:embed="rId2"/>
          <a:stretch>
            <a:fillRect/>
          </a:stretch>
        </p:blipFill>
        <p:spPr>
          <a:xfrm>
            <a:off x="838200" y="1828800"/>
            <a:ext cx="4572000" cy="2130136"/>
          </a:xfrm>
          <a:prstGeom prst="rect">
            <a:avLst/>
          </a:prstGeom>
        </p:spPr>
      </p:pic>
      <p:sp>
        <p:nvSpPr>
          <p:cNvPr id="9" name="Rectangle 8"/>
          <p:cNvSpPr/>
          <p:nvPr/>
        </p:nvSpPr>
        <p:spPr>
          <a:xfrm>
            <a:off x="5933090" y="2716924"/>
            <a:ext cx="2286000" cy="6096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p:txBody>
      </p:sp>
      <p:sp>
        <p:nvSpPr>
          <p:cNvPr id="10" name="Rounded Rectangle 9"/>
          <p:cNvSpPr/>
          <p:nvPr/>
        </p:nvSpPr>
        <p:spPr>
          <a:xfrm>
            <a:off x="3962400" y="3200400"/>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419600" y="2895600"/>
            <a:ext cx="1371600" cy="381000"/>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33090" y="2412124"/>
            <a:ext cx="22860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pic>
        <p:nvPicPr>
          <p:cNvPr id="14" name="Picture 13"/>
          <p:cNvPicPr>
            <a:picLocks noChangeAspect="1"/>
          </p:cNvPicPr>
          <p:nvPr/>
        </p:nvPicPr>
        <p:blipFill>
          <a:blip r:embed="rId3"/>
          <a:stretch>
            <a:fillRect/>
          </a:stretch>
        </p:blipFill>
        <p:spPr>
          <a:xfrm>
            <a:off x="914400" y="4604036"/>
            <a:ext cx="5638800" cy="1859605"/>
          </a:xfrm>
          <a:prstGeom prst="rect">
            <a:avLst/>
          </a:prstGeom>
          <a:solidFill>
            <a:schemeClr val="bg1">
              <a:lumMod val="50000"/>
            </a:schemeClr>
          </a:solidFill>
          <a:ln>
            <a:solidFill>
              <a:schemeClr val="tx1">
                <a:lumMod val="50000"/>
                <a:lumOff val="50000"/>
              </a:schemeClr>
            </a:solidFill>
          </a:ln>
        </p:spPr>
      </p:pic>
      <p:sp>
        <p:nvSpPr>
          <p:cNvPr id="15" name="Rectangle 14"/>
          <p:cNvSpPr/>
          <p:nvPr/>
        </p:nvSpPr>
        <p:spPr>
          <a:xfrm>
            <a:off x="6705600" y="4876800"/>
            <a:ext cx="2362200" cy="1108842"/>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spcBef>
                <a:spcPts val="600"/>
              </a:spcBef>
            </a:pPr>
            <a:r>
              <a:rPr lang="en-US" sz="1000" dirty="0">
                <a:solidFill>
                  <a:schemeClr val="tx1">
                    <a:lumMod val="65000"/>
                    <a:lumOff val="35000"/>
                  </a:schemeClr>
                </a:solidFill>
              </a:rPr>
              <a:t>[Year] = 2015</a:t>
            </a:r>
          </a:p>
          <a:p>
            <a:pPr>
              <a:spcBef>
                <a:spcPts val="600"/>
              </a:spcBef>
            </a:pPr>
            <a:r>
              <a:rPr lang="en-US" sz="1000" dirty="0">
                <a:solidFill>
                  <a:schemeClr val="tx1">
                    <a:lumMod val="65000"/>
                    <a:lumOff val="35000"/>
                  </a:schemeClr>
                </a:solidFill>
              </a:rPr>
              <a:t>[Month in Year] = "October"</a:t>
            </a:r>
          </a:p>
          <a:p>
            <a:pPr>
              <a:spcBef>
                <a:spcPts val="600"/>
              </a:spcBef>
            </a:pPr>
            <a:r>
              <a:rPr lang="en-US" sz="1000" dirty="0">
                <a:solidFill>
                  <a:schemeClr val="tx1">
                    <a:lumMod val="65000"/>
                    <a:lumOff val="35000"/>
                  </a:schemeClr>
                </a:solidFill>
              </a:rPr>
              <a:t>[Sales Region] = "Western Region"</a:t>
            </a:r>
          </a:p>
          <a:p>
            <a:pPr>
              <a:spcBef>
                <a:spcPts val="600"/>
              </a:spcBef>
            </a:pPr>
            <a:r>
              <a:rPr lang="en-US" sz="1000" dirty="0">
                <a:solidFill>
                  <a:schemeClr val="tx1">
                    <a:lumMod val="65000"/>
                    <a:lumOff val="35000"/>
                  </a:schemeClr>
                </a:solidFill>
              </a:rPr>
              <a:t>[Customer Type] = "Repeat Customer"</a:t>
            </a:r>
          </a:p>
        </p:txBody>
      </p:sp>
      <p:sp>
        <p:nvSpPr>
          <p:cNvPr id="16" name="Rounded Rectangle 15"/>
          <p:cNvSpPr/>
          <p:nvPr/>
        </p:nvSpPr>
        <p:spPr>
          <a:xfrm>
            <a:off x="5260428" y="5833242"/>
            <a:ext cx="457200" cy="152400"/>
          </a:xfrm>
          <a:prstGeom prst="roundRect">
            <a:avLst/>
          </a:prstGeom>
          <a:noFill/>
          <a:ln w="28575">
            <a:solidFill>
              <a:srgbClr val="74001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5665076" y="5055476"/>
            <a:ext cx="898634" cy="777765"/>
          </a:xfrm>
          <a:prstGeom prst="straightConnector1">
            <a:avLst/>
          </a:prstGeom>
          <a:ln w="28575">
            <a:solidFill>
              <a:srgbClr val="74001E"/>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05600" y="4572000"/>
            <a:ext cx="2362200" cy="30480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bg1"/>
                </a:solidFill>
              </a:rPr>
              <a:t>Filters on this evaluation</a:t>
            </a:r>
          </a:p>
        </p:txBody>
      </p:sp>
    </p:spTree>
    <p:extLst>
      <p:ext uri="{BB962C8B-B14F-4D97-AF65-F5344CB8AC3E}">
        <p14:creationId xmlns:p14="http://schemas.microsoft.com/office/powerpoint/2010/main" val="2122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CALCULATE Function</a:t>
            </a:r>
            <a:endParaRPr lang="en-US" dirty="0"/>
          </a:p>
        </p:txBody>
      </p:sp>
      <p:sp>
        <p:nvSpPr>
          <p:cNvPr id="3" name="Content Placeholder 2"/>
          <p:cNvSpPr>
            <a:spLocks noGrp="1"/>
          </p:cNvSpPr>
          <p:nvPr>
            <p:ph idx="1"/>
          </p:nvPr>
        </p:nvSpPr>
        <p:spPr/>
        <p:txBody>
          <a:bodyPr>
            <a:normAutofit/>
          </a:bodyPr>
          <a:lstStyle/>
          <a:p>
            <a:r>
              <a:rPr lang="en-US" sz="2400" dirty="0"/>
              <a:t>CALCULATE function provides greatest amount of control</a:t>
            </a:r>
          </a:p>
          <a:p>
            <a:pPr lvl="1"/>
            <a:r>
              <a:rPr lang="en-US" sz="2000" dirty="0"/>
              <a:t>First argument defines expression to evaluate</a:t>
            </a:r>
          </a:p>
          <a:p>
            <a:pPr lvl="1"/>
            <a:r>
              <a:rPr lang="en-US" sz="2000" dirty="0"/>
              <a:t>Second argument defines table on which to evaluate expression</a:t>
            </a:r>
          </a:p>
          <a:p>
            <a:pPr lvl="1"/>
            <a:r>
              <a:rPr lang="en-US" sz="2000" dirty="0"/>
              <a:t>You can evaluate expressions with or without current filter context</a:t>
            </a:r>
          </a:p>
        </p:txBody>
      </p:sp>
      <p:pic>
        <p:nvPicPr>
          <p:cNvPr id="5" name="Picture 4"/>
          <p:cNvPicPr/>
          <p:nvPr/>
        </p:nvPicPr>
        <p:blipFill rotWithShape="1">
          <a:blip r:embed="rId2">
            <a:extLst>
              <a:ext uri="{28A0092B-C50C-407E-A947-70E740481C1C}">
                <a14:useLocalDpi xmlns:a14="http://schemas.microsoft.com/office/drawing/2010/main" val="0"/>
              </a:ext>
            </a:extLst>
          </a:blip>
          <a:srcRect l="17698" t="44522" r="10467"/>
          <a:stretch/>
        </p:blipFill>
        <p:spPr bwMode="auto">
          <a:xfrm>
            <a:off x="1231769" y="3124200"/>
            <a:ext cx="6243638" cy="1447800"/>
          </a:xfrm>
          <a:prstGeom prst="rect">
            <a:avLst/>
          </a:prstGeom>
          <a:noFill/>
          <a:ln>
            <a:solidFill>
              <a:schemeClr val="bg1">
                <a:lumMod val="50000"/>
              </a:schemeClr>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18203" t="44787" r="21505"/>
          <a:stretch/>
        </p:blipFill>
        <p:spPr bwMode="auto">
          <a:xfrm>
            <a:off x="1231769" y="4802225"/>
            <a:ext cx="4506686" cy="1596949"/>
          </a:xfrm>
          <a:prstGeom prst="rect">
            <a:avLst/>
          </a:prstGeom>
          <a:noFill/>
          <a:ln>
            <a:solidFill>
              <a:schemeClr val="bg1">
                <a:lumMod val="50000"/>
              </a:schemeClr>
            </a:solidFill>
          </a:ln>
        </p:spPr>
      </p:pic>
    </p:spTree>
    <p:extLst>
      <p:ext uri="{BB962C8B-B14F-4D97-AF65-F5344CB8AC3E}">
        <p14:creationId xmlns:p14="http://schemas.microsoft.com/office/powerpoint/2010/main" val="120689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DAX Functions that Return a Table</a:t>
            </a:r>
          </a:p>
        </p:txBody>
      </p:sp>
      <p:sp>
        <p:nvSpPr>
          <p:cNvPr id="3" name="Content Placeholder 2"/>
          <p:cNvSpPr>
            <a:spLocks noGrp="1"/>
          </p:cNvSpPr>
          <p:nvPr>
            <p:ph idx="1"/>
          </p:nvPr>
        </p:nvSpPr>
        <p:spPr/>
        <p:txBody>
          <a:bodyPr/>
          <a:lstStyle/>
          <a:p>
            <a:r>
              <a:rPr lang="en-US" dirty="0"/>
              <a:t>ALL</a:t>
            </a:r>
          </a:p>
          <a:p>
            <a:r>
              <a:rPr lang="en-US" dirty="0"/>
              <a:t>ALLEXCEPT</a:t>
            </a:r>
          </a:p>
          <a:p>
            <a:r>
              <a:rPr lang="en-US" dirty="0"/>
              <a:t>CALCULATETABLE</a:t>
            </a:r>
          </a:p>
          <a:p>
            <a:r>
              <a:rPr lang="en-US" dirty="0"/>
              <a:t>DISTINCT</a:t>
            </a:r>
          </a:p>
          <a:p>
            <a:r>
              <a:rPr lang="en-US" dirty="0"/>
              <a:t>FILTER</a:t>
            </a:r>
          </a:p>
          <a:p>
            <a:r>
              <a:rPr lang="en-US" dirty="0"/>
              <a:t>RELATEDTABLE</a:t>
            </a:r>
          </a:p>
          <a:p>
            <a:r>
              <a:rPr lang="en-US" dirty="0"/>
              <a:t>VALUES</a:t>
            </a:r>
          </a:p>
        </p:txBody>
      </p:sp>
    </p:spTree>
    <p:extLst>
      <p:ext uri="{BB962C8B-B14F-4D97-AF65-F5344CB8AC3E}">
        <p14:creationId xmlns:p14="http://schemas.microsoft.com/office/powerpoint/2010/main" val="398069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Creating Dimensional Hierarchies</a:t>
            </a:r>
          </a:p>
          <a:p>
            <a:pPr lvl="0">
              <a:buFont typeface="Wingdings" panose="05000000000000000000" pitchFamily="2" charset="2"/>
              <a:buChar char="ü"/>
            </a:pPr>
            <a:r>
              <a:rPr lang="en-US" dirty="0"/>
              <a:t>Understanding the Evaluation Context</a:t>
            </a:r>
          </a:p>
          <a:p>
            <a:pPr lvl="0">
              <a:buFont typeface="Wingdings" panose="05000000000000000000" pitchFamily="2" charset="2"/>
              <a:buChar char="Ø"/>
            </a:pPr>
            <a:r>
              <a:rPr lang="en-US" dirty="0"/>
              <a:t>Extending the Data Model using Calendar Tables</a:t>
            </a:r>
          </a:p>
          <a:p>
            <a:pPr lvl="0"/>
            <a:r>
              <a:rPr lang="en-US" dirty="0"/>
              <a:t>Writing DAX Expressions with Time Intelligence</a:t>
            </a:r>
          </a:p>
          <a:p>
            <a:pPr lvl="0"/>
            <a:r>
              <a:rPr lang="en-US" dirty="0"/>
              <a:t>Writing DAX Code with Contextual Awareness</a:t>
            </a:r>
          </a:p>
        </p:txBody>
      </p:sp>
    </p:spTree>
    <p:extLst>
      <p:ext uri="{BB962C8B-B14F-4D97-AF65-F5344CB8AC3E}">
        <p14:creationId xmlns:p14="http://schemas.microsoft.com/office/powerpoint/2010/main" val="146935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Creating Calendar Table as Calculated Table</a:t>
            </a:r>
          </a:p>
        </p:txBody>
      </p:sp>
      <p:sp>
        <p:nvSpPr>
          <p:cNvPr id="3" name="Content Placeholder 2"/>
          <p:cNvSpPr>
            <a:spLocks noGrp="1"/>
          </p:cNvSpPr>
          <p:nvPr>
            <p:ph idx="1"/>
          </p:nvPr>
        </p:nvSpPr>
        <p:spPr/>
        <p:txBody>
          <a:bodyPr>
            <a:normAutofit/>
          </a:bodyPr>
          <a:lstStyle/>
          <a:p>
            <a:r>
              <a:rPr lang="en-US" sz="2400" dirty="0"/>
              <a:t>Use </a:t>
            </a:r>
            <a:r>
              <a:rPr lang="en-US" sz="2400" b="1" dirty="0"/>
              <a:t>New Table</a:t>
            </a:r>
            <a:r>
              <a:rPr lang="en-US" sz="2400" dirty="0"/>
              <a:t> command in ribbon</a:t>
            </a:r>
          </a:p>
          <a:p>
            <a:pPr lvl="1"/>
            <a:endParaRPr lang="en-US" sz="2000" dirty="0"/>
          </a:p>
          <a:p>
            <a:pPr lvl="1"/>
            <a:endParaRPr lang="en-US" sz="2000" dirty="0"/>
          </a:p>
          <a:p>
            <a:endParaRPr lang="en-US" sz="2400" dirty="0"/>
          </a:p>
          <a:p>
            <a:r>
              <a:rPr lang="en-US" sz="2400" dirty="0"/>
              <a:t>Create calendar table using DAX </a:t>
            </a:r>
            <a:r>
              <a:rPr lang="en-US" sz="2400" b="1" dirty="0"/>
              <a:t>CALENDAR</a:t>
            </a:r>
            <a:r>
              <a:rPr lang="en-US" sz="2400" dirty="0"/>
              <a:t> function</a:t>
            </a:r>
          </a:p>
        </p:txBody>
      </p:sp>
      <p:pic>
        <p:nvPicPr>
          <p:cNvPr id="9"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5794" y="1905000"/>
            <a:ext cx="3443810" cy="1089812"/>
          </a:xfrm>
          <a:prstGeom prst="rect">
            <a:avLst/>
          </a:prstGeom>
          <a:noFill/>
          <a:ln>
            <a:solidFill>
              <a:schemeClr val="bg1">
                <a:lumMod val="50000"/>
              </a:schemeClr>
            </a:solidFill>
          </a:ln>
        </p:spPr>
      </p:pic>
      <p:pic>
        <p:nvPicPr>
          <p:cNvPr id="11" name="Picture 10"/>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835794" y="3735487"/>
            <a:ext cx="7262666" cy="2140667"/>
          </a:xfrm>
          <a:prstGeom prst="rect">
            <a:avLst/>
          </a:prstGeom>
          <a:noFill/>
          <a:ln w="28575">
            <a:solidFill>
              <a:schemeClr val="tx1"/>
            </a:solidFill>
          </a:ln>
        </p:spPr>
      </p:pic>
    </p:spTree>
    <p:extLst>
      <p:ext uri="{BB962C8B-B14F-4D97-AF65-F5344CB8AC3E}">
        <p14:creationId xmlns:p14="http://schemas.microsoft.com/office/powerpoint/2010/main" val="260245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Columns to Calendar Table</a:t>
            </a:r>
            <a:endParaRPr lang="en-US" dirty="0"/>
          </a:p>
        </p:txBody>
      </p:sp>
      <p:sp>
        <p:nvSpPr>
          <p:cNvPr id="4" name="Content Placeholder 3"/>
          <p:cNvSpPr>
            <a:spLocks noGrp="1"/>
          </p:cNvSpPr>
          <p:nvPr>
            <p:ph idx="1"/>
          </p:nvPr>
        </p:nvSpPr>
        <p:spPr/>
        <p:txBody>
          <a:bodyPr>
            <a:normAutofit/>
          </a:bodyPr>
          <a:lstStyle/>
          <a:p>
            <a:r>
              <a:rPr lang="en-US" sz="2000" dirty="0"/>
              <a:t>Creating the </a:t>
            </a:r>
            <a:r>
              <a:rPr lang="en-US" sz="2000" b="1" dirty="0"/>
              <a:t>Year</a:t>
            </a:r>
            <a:r>
              <a:rPr lang="en-US" sz="2000" dirty="0"/>
              <a:t> column</a:t>
            </a:r>
          </a:p>
          <a:p>
            <a:endParaRPr lang="en-US" sz="2200" dirty="0"/>
          </a:p>
          <a:p>
            <a:pPr marL="12700" indent="0">
              <a:buNone/>
            </a:pPr>
            <a:endParaRPr lang="en-US" sz="2200" dirty="0"/>
          </a:p>
          <a:p>
            <a:pPr lvl="1"/>
            <a:endParaRPr lang="en-US" sz="1800" dirty="0"/>
          </a:p>
          <a:p>
            <a:r>
              <a:rPr lang="en-US" sz="2000" dirty="0"/>
              <a:t>Creating the </a:t>
            </a:r>
            <a:r>
              <a:rPr lang="en-US" sz="2000" b="1" dirty="0"/>
              <a:t>Quarter</a:t>
            </a:r>
            <a:r>
              <a:rPr lang="en-US" sz="2000" dirty="0"/>
              <a:t> column</a:t>
            </a:r>
          </a:p>
          <a:p>
            <a:endParaRPr lang="en-US" sz="2200" dirty="0"/>
          </a:p>
          <a:p>
            <a:endParaRPr lang="en-US" sz="2200" dirty="0"/>
          </a:p>
          <a:p>
            <a:pPr lvl="1"/>
            <a:endParaRPr lang="en-US" sz="1800" dirty="0"/>
          </a:p>
          <a:p>
            <a:r>
              <a:rPr lang="en-US" sz="2000" dirty="0"/>
              <a:t>Creating the </a:t>
            </a:r>
            <a:r>
              <a:rPr lang="en-US" sz="2000" b="1" dirty="0"/>
              <a:t>Month</a:t>
            </a:r>
            <a:r>
              <a:rPr lang="en-US" sz="2000" dirty="0"/>
              <a:t> column</a:t>
            </a:r>
          </a:p>
        </p:txBody>
      </p:sp>
      <p:pic>
        <p:nvPicPr>
          <p:cNvPr id="6" name="Picture 5"/>
          <p:cNvPicPr/>
          <p:nvPr/>
        </p:nvPicPr>
        <p:blipFill rotWithShape="1">
          <a:blip r:embed="rId2">
            <a:extLst>
              <a:ext uri="{28A0092B-C50C-407E-A947-70E740481C1C}">
                <a14:useLocalDpi xmlns:a14="http://schemas.microsoft.com/office/drawing/2010/main" val="0"/>
              </a:ext>
            </a:extLst>
          </a:blip>
          <a:srcRect l="8299"/>
          <a:stretch/>
        </p:blipFill>
        <p:spPr bwMode="auto">
          <a:xfrm>
            <a:off x="874729" y="5169137"/>
            <a:ext cx="4251705" cy="1269407"/>
          </a:xfrm>
          <a:prstGeom prst="rect">
            <a:avLst/>
          </a:prstGeom>
          <a:noFill/>
          <a:ln w="19050">
            <a:solidFill>
              <a:schemeClr val="tx1"/>
            </a:solidFill>
          </a:ln>
        </p:spPr>
      </p:pic>
      <p:pic>
        <p:nvPicPr>
          <p:cNvPr id="7" name="Picture 6"/>
          <p:cNvPicPr/>
          <p:nvPr/>
        </p:nvPicPr>
        <p:blipFill rotWithShape="1">
          <a:blip r:embed="rId3">
            <a:extLst>
              <a:ext uri="{28A0092B-C50C-407E-A947-70E740481C1C}">
                <a14:useLocalDpi xmlns:a14="http://schemas.microsoft.com/office/drawing/2010/main" val="0"/>
              </a:ext>
            </a:extLst>
          </a:blip>
          <a:srcRect l="6063"/>
          <a:stretch/>
        </p:blipFill>
        <p:spPr bwMode="auto">
          <a:xfrm>
            <a:off x="874729" y="3505161"/>
            <a:ext cx="4090089" cy="1130576"/>
          </a:xfrm>
          <a:prstGeom prst="rect">
            <a:avLst/>
          </a:prstGeom>
          <a:noFill/>
          <a:ln>
            <a:solidFill>
              <a:schemeClr val="tx1"/>
            </a:solid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874729" y="1879149"/>
            <a:ext cx="2527773" cy="1059618"/>
          </a:xfrm>
          <a:prstGeom prst="rect">
            <a:avLst/>
          </a:prstGeom>
          <a:noFill/>
          <a:ln>
            <a:solidFill>
              <a:schemeClr val="bg1">
                <a:lumMod val="50000"/>
              </a:schemeClr>
            </a:solidFill>
          </a:ln>
        </p:spPr>
      </p:pic>
    </p:spTree>
    <p:extLst>
      <p:ext uri="{BB962C8B-B14F-4D97-AF65-F5344CB8AC3E}">
        <p14:creationId xmlns:p14="http://schemas.microsoft.com/office/powerpoint/2010/main" val="301948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Sort Columns</a:t>
            </a:r>
          </a:p>
        </p:txBody>
      </p:sp>
      <p:sp>
        <p:nvSpPr>
          <p:cNvPr id="5" name="Content Placeholder 4"/>
          <p:cNvSpPr>
            <a:spLocks noGrp="1"/>
          </p:cNvSpPr>
          <p:nvPr>
            <p:ph idx="1"/>
          </p:nvPr>
        </p:nvSpPr>
        <p:spPr/>
        <p:txBody>
          <a:bodyPr>
            <a:normAutofit/>
          </a:bodyPr>
          <a:lstStyle/>
          <a:p>
            <a:r>
              <a:rPr lang="en-US" sz="2400" dirty="0"/>
              <a:t>Month column will not sort in desired fashion by default</a:t>
            </a:r>
          </a:p>
          <a:p>
            <a:pPr lvl="1"/>
            <a:r>
              <a:rPr lang="en-US" sz="2000" dirty="0"/>
              <a:t>For example, April will sort before January, February and March</a:t>
            </a:r>
          </a:p>
          <a:p>
            <a:pPr lvl="1"/>
            <a:endParaRPr lang="en-US" sz="2000" dirty="0"/>
          </a:p>
          <a:p>
            <a:r>
              <a:rPr lang="en-US" sz="2400" dirty="0"/>
              <a:t>Creating a sort column for the </a:t>
            </a:r>
            <a:r>
              <a:rPr lang="en-US" sz="2400" b="1" dirty="0"/>
              <a:t>Month</a:t>
            </a:r>
            <a:r>
              <a:rPr lang="en-US" sz="2400" dirty="0"/>
              <a:t> column</a:t>
            </a:r>
          </a:p>
          <a:p>
            <a:pPr lvl="1"/>
            <a:r>
              <a:rPr lang="en-US" sz="2000" b="1" dirty="0" err="1"/>
              <a:t>MonthSort</a:t>
            </a:r>
            <a:r>
              <a:rPr lang="en-US" sz="2000" dirty="0"/>
              <a:t> sorts alphabetically &amp; chronologically at same time</a:t>
            </a:r>
          </a:p>
          <a:p>
            <a:endParaRPr lang="en-US" sz="2400" dirty="0"/>
          </a:p>
          <a:p>
            <a:pPr lvl="1"/>
            <a:endParaRPr lang="en-US" sz="2000" dirty="0"/>
          </a:p>
          <a:p>
            <a:pPr lvl="1"/>
            <a:endParaRPr lang="en-US" sz="2000" dirty="0"/>
          </a:p>
          <a:p>
            <a:pPr lvl="1"/>
            <a:r>
              <a:rPr lang="en-US" sz="2000" dirty="0"/>
              <a:t>Configure </a:t>
            </a:r>
            <a:r>
              <a:rPr lang="en-US" sz="2000" b="1" dirty="0"/>
              <a:t>Month</a:t>
            </a:r>
            <a:r>
              <a:rPr lang="en-US" sz="2000" dirty="0"/>
              <a:t> column with </a:t>
            </a:r>
            <a:r>
              <a:rPr lang="en-US" sz="2000" b="1" dirty="0" err="1"/>
              <a:t>MonthSort</a:t>
            </a:r>
            <a:r>
              <a:rPr lang="en-US" sz="2000" dirty="0"/>
              <a:t> as sort column</a:t>
            </a:r>
          </a:p>
          <a:p>
            <a:pPr lvl="1"/>
            <a:endParaRPr lang="en-US" sz="2000" dirty="0"/>
          </a:p>
          <a:p>
            <a:pPr lvl="1"/>
            <a:endParaRPr lang="en-US" sz="2000" dirty="0"/>
          </a:p>
          <a:p>
            <a:endParaRPr lang="en-US" sz="2400" dirty="0"/>
          </a:p>
          <a:p>
            <a:endParaRPr lang="en-US" sz="2400" dirty="0"/>
          </a:p>
          <a:p>
            <a:endParaRPr lang="en-US" dirty="0"/>
          </a:p>
        </p:txBody>
      </p:sp>
      <p:pic>
        <p:nvPicPr>
          <p:cNvPr id="11" name="Picture 10"/>
          <p:cNvPicPr/>
          <p:nvPr/>
        </p:nvPicPr>
        <p:blipFill rotWithShape="1">
          <a:blip r:embed="rId2">
            <a:extLst>
              <a:ext uri="{28A0092B-C50C-407E-A947-70E740481C1C}">
                <a14:useLocalDpi xmlns:a14="http://schemas.microsoft.com/office/drawing/2010/main" val="0"/>
              </a:ext>
            </a:extLst>
          </a:blip>
          <a:srcRect b="17386"/>
          <a:stretch/>
        </p:blipFill>
        <p:spPr bwMode="auto">
          <a:xfrm>
            <a:off x="1219200" y="3505200"/>
            <a:ext cx="4510643" cy="1098367"/>
          </a:xfrm>
          <a:prstGeom prst="rect">
            <a:avLst/>
          </a:prstGeom>
          <a:noFill/>
          <a:ln>
            <a:solidFill>
              <a:schemeClr val="bg1">
                <a:lumMod val="50000"/>
              </a:schemeClr>
            </a:solidFill>
          </a:ln>
        </p:spPr>
      </p:pic>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136967"/>
            <a:ext cx="3698251" cy="1369564"/>
          </a:xfrm>
          <a:prstGeom prst="rect">
            <a:avLst/>
          </a:prstGeom>
          <a:noFill/>
          <a:ln>
            <a:solidFill>
              <a:schemeClr val="tx1"/>
            </a:solidFill>
          </a:ln>
        </p:spPr>
      </p:pic>
    </p:spTree>
    <p:extLst>
      <p:ext uri="{BB962C8B-B14F-4D97-AF65-F5344CB8AC3E}">
        <p14:creationId xmlns:p14="http://schemas.microsoft.com/office/powerpoint/2010/main" val="342277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Columns for Month in Year and Day in week</a:t>
            </a:r>
          </a:p>
        </p:txBody>
      </p:sp>
      <p:sp>
        <p:nvSpPr>
          <p:cNvPr id="7" name="Content Placeholder 6"/>
          <p:cNvSpPr>
            <a:spLocks noGrp="1"/>
          </p:cNvSpPr>
          <p:nvPr>
            <p:ph idx="1"/>
          </p:nvPr>
        </p:nvSpPr>
        <p:spPr>
          <a:xfrm>
            <a:off x="381000" y="1157567"/>
            <a:ext cx="8382000" cy="5181600"/>
          </a:xfrm>
        </p:spPr>
        <p:txBody>
          <a:bodyPr>
            <a:normAutofit/>
          </a:bodyPr>
          <a:lstStyle/>
          <a:p>
            <a:r>
              <a:rPr lang="en-US" sz="1800" dirty="0"/>
              <a:t>Creating the </a:t>
            </a:r>
            <a:r>
              <a:rPr lang="en-US" sz="1800" b="1" dirty="0"/>
              <a:t>Month in Year</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MonthInYearSort</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a:t>Day of Week</a:t>
            </a:r>
            <a:r>
              <a:rPr lang="en-US" sz="1800" dirty="0"/>
              <a:t> column</a:t>
            </a:r>
          </a:p>
          <a:p>
            <a:pPr lvl="1"/>
            <a:endParaRPr lang="en-US" sz="1600" dirty="0"/>
          </a:p>
          <a:p>
            <a:pPr lvl="1"/>
            <a:endParaRPr lang="en-US" sz="1600" dirty="0"/>
          </a:p>
          <a:p>
            <a:pPr lvl="1"/>
            <a:endParaRPr lang="en-US" sz="1600" dirty="0"/>
          </a:p>
          <a:p>
            <a:r>
              <a:rPr lang="en-US" sz="1800" dirty="0"/>
              <a:t>Creating the </a:t>
            </a:r>
            <a:r>
              <a:rPr lang="en-US" sz="1800" b="1" dirty="0" err="1"/>
              <a:t>DayOfWeekSort</a:t>
            </a:r>
            <a:r>
              <a:rPr lang="en-US" sz="1800" dirty="0"/>
              <a:t> column</a:t>
            </a:r>
          </a:p>
        </p:txBody>
      </p:sp>
      <p:pic>
        <p:nvPicPr>
          <p:cNvPr id="3" name="Picture 2"/>
          <p:cNvPicPr/>
          <p:nvPr/>
        </p:nvPicPr>
        <p:blipFill rotWithShape="1">
          <a:blip r:embed="rId2">
            <a:extLst>
              <a:ext uri="{28A0092B-C50C-407E-A947-70E740481C1C}">
                <a14:useLocalDpi xmlns:a14="http://schemas.microsoft.com/office/drawing/2010/main" val="0"/>
              </a:ext>
            </a:extLst>
          </a:blip>
          <a:srcRect b="16856"/>
          <a:stretch/>
        </p:blipFill>
        <p:spPr bwMode="auto">
          <a:xfrm>
            <a:off x="838200" y="1568514"/>
            <a:ext cx="4222750" cy="855296"/>
          </a:xfrm>
          <a:prstGeom prst="rect">
            <a:avLst/>
          </a:prstGeom>
          <a:noFill/>
          <a:ln>
            <a:solidFill>
              <a:schemeClr val="bg1">
                <a:lumMod val="50000"/>
              </a:schemeClr>
            </a:solidFill>
          </a:ln>
        </p:spPr>
      </p:pic>
      <p:pic>
        <p:nvPicPr>
          <p:cNvPr id="4" name="Picture 3"/>
          <p:cNvPicPr/>
          <p:nvPr/>
        </p:nvPicPr>
        <p:blipFill rotWithShape="1">
          <a:blip r:embed="rId3">
            <a:extLst>
              <a:ext uri="{28A0092B-C50C-407E-A947-70E740481C1C}">
                <a14:useLocalDpi xmlns:a14="http://schemas.microsoft.com/office/drawing/2010/main" val="0"/>
              </a:ext>
            </a:extLst>
          </a:blip>
          <a:srcRect b="19586"/>
          <a:stretch/>
        </p:blipFill>
        <p:spPr bwMode="auto">
          <a:xfrm>
            <a:off x="838200" y="2921713"/>
            <a:ext cx="4768215" cy="778704"/>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9248"/>
          <a:stretch/>
        </p:blipFill>
        <p:spPr bwMode="auto">
          <a:xfrm>
            <a:off x="818105" y="4256108"/>
            <a:ext cx="5253848" cy="822114"/>
          </a:xfrm>
          <a:prstGeom prst="rect">
            <a:avLst/>
          </a:prstGeom>
          <a:noFill/>
          <a:ln>
            <a:solidFill>
              <a:schemeClr val="bg1">
                <a:lumMod val="50000"/>
              </a:schemeClr>
            </a:solidFill>
          </a:ln>
        </p:spPr>
      </p:pic>
      <p:pic>
        <p:nvPicPr>
          <p:cNvPr id="6" name="Picture 5"/>
          <p:cNvPicPr/>
          <p:nvPr/>
        </p:nvPicPr>
        <p:blipFill rotWithShape="1">
          <a:blip r:embed="rId5">
            <a:extLst>
              <a:ext uri="{28A0092B-C50C-407E-A947-70E740481C1C}">
                <a14:useLocalDpi xmlns:a14="http://schemas.microsoft.com/office/drawing/2010/main" val="0"/>
              </a:ext>
            </a:extLst>
          </a:blip>
          <a:srcRect b="29103"/>
          <a:stretch/>
        </p:blipFill>
        <p:spPr bwMode="auto">
          <a:xfrm>
            <a:off x="838200" y="5602043"/>
            <a:ext cx="5269230" cy="946313"/>
          </a:xfrm>
          <a:prstGeom prst="rect">
            <a:avLst/>
          </a:prstGeom>
          <a:noFill/>
          <a:ln>
            <a:solidFill>
              <a:schemeClr val="bg1">
                <a:lumMod val="50000"/>
              </a:schemeClr>
            </a:solidFill>
          </a:ln>
        </p:spPr>
      </p:pic>
    </p:spTree>
    <p:extLst>
      <p:ext uri="{BB962C8B-B14F-4D97-AF65-F5344CB8AC3E}">
        <p14:creationId xmlns:p14="http://schemas.microsoft.com/office/powerpoint/2010/main" val="39758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Calendar Table into Data Model</a:t>
            </a:r>
          </a:p>
        </p:txBody>
      </p:sp>
      <p:sp>
        <p:nvSpPr>
          <p:cNvPr id="4" name="Content Placeholder 3"/>
          <p:cNvSpPr>
            <a:spLocks noGrp="1"/>
          </p:cNvSpPr>
          <p:nvPr>
            <p:ph idx="1"/>
          </p:nvPr>
        </p:nvSpPr>
        <p:spPr/>
        <p:txBody>
          <a:bodyPr>
            <a:normAutofit/>
          </a:bodyPr>
          <a:lstStyle/>
          <a:p>
            <a:r>
              <a:rPr lang="en-US" sz="2400" dirty="0"/>
              <a:t>Calendar table needs relationship to one or more tables</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5410200" cy="4114800"/>
          </a:xfrm>
          <a:prstGeom prst="rect">
            <a:avLst/>
          </a:prstGeom>
          <a:noFill/>
          <a:ln>
            <a:solidFill>
              <a:schemeClr val="bg1">
                <a:lumMod val="50000"/>
              </a:schemeClr>
            </a:solidFill>
          </a:ln>
        </p:spPr>
      </p:pic>
    </p:spTree>
    <p:extLst>
      <p:ext uri="{BB962C8B-B14F-4D97-AF65-F5344CB8AC3E}">
        <p14:creationId xmlns:p14="http://schemas.microsoft.com/office/powerpoint/2010/main" val="269804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Visuals with a Calendar Table</a:t>
            </a:r>
          </a:p>
        </p:txBody>
      </p:sp>
      <p:sp>
        <p:nvSpPr>
          <p:cNvPr id="6" name="Content Placeholder 5"/>
          <p:cNvSpPr>
            <a:spLocks noGrp="1"/>
          </p:cNvSpPr>
          <p:nvPr>
            <p:ph idx="1"/>
          </p:nvPr>
        </p:nvSpPr>
        <p:spPr/>
        <p:txBody>
          <a:bodyPr>
            <a:normAutofit/>
          </a:bodyPr>
          <a:lstStyle/>
          <a:p>
            <a:r>
              <a:rPr lang="en-US" sz="1800" b="1" dirty="0"/>
              <a:t>Year</a:t>
            </a:r>
            <a:r>
              <a:rPr lang="en-US" sz="1800" dirty="0"/>
              <a:t> for row labels and </a:t>
            </a:r>
            <a:r>
              <a:rPr lang="en-US" sz="1800" b="1" dirty="0"/>
              <a:t>Month in Year</a:t>
            </a:r>
            <a:r>
              <a:rPr lang="en-US" sz="1800" dirty="0"/>
              <a:t> as column labels</a:t>
            </a:r>
          </a:p>
          <a:p>
            <a:endParaRPr lang="en-US" sz="1800" dirty="0"/>
          </a:p>
          <a:p>
            <a:pPr lvl="1"/>
            <a:endParaRPr lang="en-US" sz="1400" dirty="0"/>
          </a:p>
          <a:p>
            <a:pPr lvl="1"/>
            <a:endParaRPr lang="en-US" sz="1400" dirty="0"/>
          </a:p>
          <a:p>
            <a:r>
              <a:rPr lang="en-US" sz="1800" b="1" dirty="0"/>
              <a:t>Month in Year</a:t>
            </a:r>
            <a:r>
              <a:rPr lang="en-US" sz="1800" dirty="0"/>
              <a:t> for row labels and </a:t>
            </a:r>
            <a:r>
              <a:rPr lang="en-US" sz="1800" b="1" dirty="0"/>
              <a:t>Year</a:t>
            </a:r>
            <a:r>
              <a:rPr lang="en-US" sz="1800" dirty="0"/>
              <a:t> as column labels</a:t>
            </a:r>
          </a:p>
          <a:p>
            <a:endParaRPr lang="en-US" sz="1800" dirty="0"/>
          </a:p>
          <a:p>
            <a:pPr lvl="1"/>
            <a:endParaRPr lang="en-US" sz="1400" dirty="0"/>
          </a:p>
          <a:p>
            <a:pPr lvl="1"/>
            <a:endParaRPr lang="en-US" sz="1400" dirty="0"/>
          </a:p>
          <a:p>
            <a:pPr lvl="1"/>
            <a:endParaRPr lang="en-US" sz="1400" dirty="0"/>
          </a:p>
          <a:p>
            <a:pPr lvl="1"/>
            <a:endParaRPr lang="en-US" sz="1400" dirty="0"/>
          </a:p>
          <a:p>
            <a:pPr lvl="1"/>
            <a:endParaRPr lang="en-US" sz="1400" dirty="0"/>
          </a:p>
          <a:p>
            <a:r>
              <a:rPr lang="en-US" sz="1800" b="1" dirty="0"/>
              <a:t>Month in Year</a:t>
            </a:r>
            <a:r>
              <a:rPr lang="en-US" sz="1800" dirty="0"/>
              <a:t> for row labels and </a:t>
            </a:r>
            <a:r>
              <a:rPr lang="en-US" sz="1800" b="1" dirty="0"/>
              <a:t>Year</a:t>
            </a:r>
            <a:r>
              <a:rPr lang="en-US" sz="1800" dirty="0"/>
              <a:t> as column labels</a:t>
            </a:r>
          </a:p>
          <a:p>
            <a:pPr lvl="1"/>
            <a:endParaRPr lang="en-US" sz="1400" dirty="0"/>
          </a:p>
        </p:txBody>
      </p:sp>
      <p:pic>
        <p:nvPicPr>
          <p:cNvPr id="7" name="Picture 6"/>
          <p:cNvPicPr/>
          <p:nvPr/>
        </p:nvPicPr>
        <p:blipFill rotWithShape="1">
          <a:blip r:embed="rId2">
            <a:extLst>
              <a:ext uri="{28A0092B-C50C-407E-A947-70E740481C1C}">
                <a14:useLocalDpi xmlns:a14="http://schemas.microsoft.com/office/drawing/2010/main" val="0"/>
              </a:ext>
            </a:extLst>
          </a:blip>
          <a:srcRect l="1169" t="12851" r="3275" b="24672"/>
          <a:stretch/>
        </p:blipFill>
        <p:spPr bwMode="auto">
          <a:xfrm>
            <a:off x="902600" y="1844557"/>
            <a:ext cx="7403200" cy="901958"/>
          </a:xfrm>
          <a:prstGeom prst="rect">
            <a:avLst/>
          </a:prstGeom>
          <a:noFill/>
          <a:ln>
            <a:solidFill>
              <a:schemeClr val="bg1">
                <a:lumMod val="50000"/>
              </a:schemeClr>
            </a:solidFill>
          </a:ln>
        </p:spPr>
      </p:pic>
      <p:pic>
        <p:nvPicPr>
          <p:cNvPr id="8" name="Picture 7"/>
          <p:cNvPicPr/>
          <p:nvPr/>
        </p:nvPicPr>
        <p:blipFill rotWithShape="1">
          <a:blip r:embed="rId3">
            <a:extLst>
              <a:ext uri="{28A0092B-C50C-407E-A947-70E740481C1C}">
                <a14:useLocalDpi xmlns:a14="http://schemas.microsoft.com/office/drawing/2010/main" val="0"/>
              </a:ext>
            </a:extLst>
          </a:blip>
          <a:srcRect l="1719" t="10351" r="7463" b="11610"/>
          <a:stretch/>
        </p:blipFill>
        <p:spPr bwMode="auto">
          <a:xfrm>
            <a:off x="867431" y="3154995"/>
            <a:ext cx="4126600" cy="1763258"/>
          </a:xfrm>
          <a:prstGeom prst="rect">
            <a:avLst/>
          </a:prstGeom>
          <a:noFill/>
          <a:ln>
            <a:solidFill>
              <a:schemeClr val="bg1">
                <a:lumMod val="50000"/>
              </a:schemeClr>
            </a:solidFill>
          </a:ln>
        </p:spPr>
      </p:pic>
      <p:pic>
        <p:nvPicPr>
          <p:cNvPr id="9" name="Picture 8"/>
          <p:cNvPicPr/>
          <p:nvPr/>
        </p:nvPicPr>
        <p:blipFill rotWithShape="1">
          <a:blip r:embed="rId4">
            <a:extLst>
              <a:ext uri="{28A0092B-C50C-407E-A947-70E740481C1C}">
                <a14:useLocalDpi xmlns:a14="http://schemas.microsoft.com/office/drawing/2010/main" val="0"/>
              </a:ext>
            </a:extLst>
          </a:blip>
          <a:srcRect l="1480" t="12897" r="6973" b="12259"/>
          <a:stretch/>
        </p:blipFill>
        <p:spPr bwMode="auto">
          <a:xfrm>
            <a:off x="867431" y="5356041"/>
            <a:ext cx="4268514" cy="1371600"/>
          </a:xfrm>
          <a:prstGeom prst="rect">
            <a:avLst/>
          </a:prstGeom>
          <a:noFill/>
          <a:ln>
            <a:solidFill>
              <a:schemeClr val="bg1">
                <a:lumMod val="50000"/>
              </a:schemeClr>
            </a:solidFill>
          </a:ln>
        </p:spPr>
      </p:pic>
    </p:spTree>
    <p:extLst>
      <p:ext uri="{BB962C8B-B14F-4D97-AF65-F5344CB8AC3E}">
        <p14:creationId xmlns:p14="http://schemas.microsoft.com/office/powerpoint/2010/main" val="174939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r>
              <a:rPr lang="en-US" dirty="0"/>
              <a:t>Creating Dimensional Hierarchies</a:t>
            </a:r>
          </a:p>
          <a:p>
            <a:pPr lvl="0"/>
            <a:r>
              <a:rPr lang="en-US" dirty="0"/>
              <a:t>Understanding the Evaluation Context</a:t>
            </a:r>
          </a:p>
          <a:p>
            <a:pPr lvl="0"/>
            <a:r>
              <a:rPr lang="en-US" dirty="0"/>
              <a:t>Extending the Data Model using Calendar Tables</a:t>
            </a:r>
          </a:p>
          <a:p>
            <a:pPr lvl="0"/>
            <a:r>
              <a:rPr lang="en-US" dirty="0"/>
              <a:t>Writing DAX Expressions with Time Intelligence</a:t>
            </a:r>
          </a:p>
          <a:p>
            <a:pPr lvl="0"/>
            <a:r>
              <a:rPr lang="en-US" dirty="0"/>
              <a:t>Writing DAX Code with Contextual Awareness</a:t>
            </a:r>
          </a:p>
        </p:txBody>
      </p:sp>
    </p:spTree>
    <p:extLst>
      <p:ext uri="{BB962C8B-B14F-4D97-AF65-F5344CB8AC3E}">
        <p14:creationId xmlns:p14="http://schemas.microsoft.com/office/powerpoint/2010/main" val="357532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Row Labels in a Matrix</a:t>
            </a:r>
          </a:p>
        </p:txBody>
      </p:sp>
      <p:sp>
        <p:nvSpPr>
          <p:cNvPr id="4" name="Content Placeholder 3"/>
          <p:cNvSpPr>
            <a:spLocks noGrp="1"/>
          </p:cNvSpPr>
          <p:nvPr>
            <p:ph idx="1"/>
          </p:nvPr>
        </p:nvSpPr>
        <p:spPr/>
        <p:txBody>
          <a:bodyPr>
            <a:normAutofit/>
          </a:bodyPr>
          <a:lstStyle/>
          <a:p>
            <a:r>
              <a:rPr lang="en-US" sz="2400" dirty="0"/>
              <a:t>Dimensional hierarchy can be visualized using matrix</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5105400" cy="4419600"/>
          </a:xfrm>
          <a:prstGeom prst="rect">
            <a:avLst/>
          </a:prstGeom>
          <a:noFill/>
          <a:ln>
            <a:solidFill>
              <a:schemeClr val="bg1">
                <a:lumMod val="50000"/>
              </a:schemeClr>
            </a:solidFill>
          </a:ln>
        </p:spPr>
      </p:pic>
    </p:spTree>
    <p:extLst>
      <p:ext uri="{BB962C8B-B14F-4D97-AF65-F5344CB8AC3E}">
        <p14:creationId xmlns:p14="http://schemas.microsoft.com/office/powerpoint/2010/main" val="388560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Creating Dimensional Hierarchies</a:t>
            </a:r>
          </a:p>
          <a:p>
            <a:pPr lvl="0">
              <a:buFont typeface="Wingdings" panose="05000000000000000000" pitchFamily="2" charset="2"/>
              <a:buChar char="ü"/>
            </a:pPr>
            <a:r>
              <a:rPr lang="en-US" dirty="0"/>
              <a:t>Understanding the Evaluation Context</a:t>
            </a:r>
          </a:p>
          <a:p>
            <a:pPr lvl="0">
              <a:buFont typeface="Wingdings" panose="05000000000000000000" pitchFamily="2" charset="2"/>
              <a:buChar char="ü"/>
            </a:pPr>
            <a:r>
              <a:rPr lang="en-US" dirty="0"/>
              <a:t>Extending the Data Model using Calendar Tables</a:t>
            </a:r>
          </a:p>
          <a:p>
            <a:pPr lvl="0">
              <a:buFont typeface="Wingdings" panose="05000000000000000000" pitchFamily="2" charset="2"/>
              <a:buChar char="Ø"/>
            </a:pPr>
            <a:r>
              <a:rPr lang="en-US" dirty="0"/>
              <a:t>Writing DAX Expressions with Time Intelligence</a:t>
            </a:r>
          </a:p>
          <a:p>
            <a:pPr lvl="0"/>
            <a:r>
              <a:rPr lang="en-US" dirty="0"/>
              <a:t>Writing DAX Code with Contextual Awareness</a:t>
            </a:r>
          </a:p>
        </p:txBody>
      </p:sp>
    </p:spTree>
    <p:extLst>
      <p:ext uri="{BB962C8B-B14F-4D97-AF65-F5344CB8AC3E}">
        <p14:creationId xmlns:p14="http://schemas.microsoft.com/office/powerpoint/2010/main" val="312533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Fields for QTD and YTD Sales</a:t>
            </a:r>
          </a:p>
        </p:txBody>
      </p:sp>
      <p:sp>
        <p:nvSpPr>
          <p:cNvPr id="3" name="Content Placeholder 2"/>
          <p:cNvSpPr>
            <a:spLocks noGrp="1"/>
          </p:cNvSpPr>
          <p:nvPr>
            <p:ph idx="1"/>
          </p:nvPr>
        </p:nvSpPr>
        <p:spPr/>
        <p:txBody>
          <a:bodyPr>
            <a:normAutofit/>
          </a:bodyPr>
          <a:lstStyle/>
          <a:p>
            <a:r>
              <a:rPr lang="en-US" sz="2400" dirty="0"/>
              <a:t>TOTALQTD function calculates quarter-to-date totals</a:t>
            </a:r>
          </a:p>
          <a:p>
            <a:endParaRPr lang="en-US" sz="2400" dirty="0"/>
          </a:p>
          <a:p>
            <a:endParaRPr lang="en-US" sz="2400" dirty="0"/>
          </a:p>
          <a:p>
            <a:endParaRPr lang="en-US" sz="2400" dirty="0"/>
          </a:p>
          <a:p>
            <a:endParaRPr lang="en-US" sz="2400" dirty="0"/>
          </a:p>
          <a:p>
            <a:r>
              <a:rPr lang="en-US" sz="2400" dirty="0"/>
              <a:t>TOTALYTD function calculates year-to-date totals</a:t>
            </a:r>
          </a:p>
          <a:p>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50024" y="2038668"/>
            <a:ext cx="5943600" cy="1409065"/>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850024" y="4343793"/>
            <a:ext cx="5964621" cy="1452608"/>
          </a:xfrm>
          <a:prstGeom prst="rect">
            <a:avLst/>
          </a:prstGeom>
          <a:ln>
            <a:solidFill>
              <a:schemeClr val="bg1">
                <a:lumMod val="50000"/>
              </a:schemeClr>
            </a:solidFill>
          </a:ln>
        </p:spPr>
      </p:pic>
    </p:spTree>
    <p:extLst>
      <p:ext uri="{BB962C8B-B14F-4D97-AF65-F5344CB8AC3E}">
        <p14:creationId xmlns:p14="http://schemas.microsoft.com/office/powerpoint/2010/main" val="306088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Running Total using CALCULATE</a:t>
            </a:r>
          </a:p>
        </p:txBody>
      </p:sp>
      <p:sp>
        <p:nvSpPr>
          <p:cNvPr id="3" name="Content Placeholder 2"/>
          <p:cNvSpPr>
            <a:spLocks noGrp="1"/>
          </p:cNvSpPr>
          <p:nvPr>
            <p:ph idx="1"/>
          </p:nvPr>
        </p:nvSpPr>
        <p:spPr/>
        <p:txBody>
          <a:bodyPr>
            <a:normAutofit/>
          </a:bodyPr>
          <a:lstStyle/>
          <a:p>
            <a:r>
              <a:rPr lang="en-US" sz="2400" dirty="0"/>
              <a:t>Calculate a running total of sales revenue across years</a:t>
            </a:r>
          </a:p>
          <a:p>
            <a:pPr lvl="1"/>
            <a:r>
              <a:rPr lang="en-US" sz="2000" dirty="0"/>
              <a:t>This must be done using </a:t>
            </a:r>
            <a:r>
              <a:rPr lang="en-US" sz="2000" b="1" dirty="0"/>
              <a:t>CALCULATE</a:t>
            </a:r>
            <a:r>
              <a:rPr lang="en-US" sz="2000" dirty="0"/>
              <a:t> function</a:t>
            </a:r>
          </a:p>
        </p:txBody>
      </p:sp>
      <p:pic>
        <p:nvPicPr>
          <p:cNvPr id="5" name="Picture 4"/>
          <p:cNvPicPr>
            <a:picLocks noChangeAspect="1"/>
          </p:cNvPicPr>
          <p:nvPr/>
        </p:nvPicPr>
        <p:blipFill>
          <a:blip r:embed="rId2"/>
          <a:stretch>
            <a:fillRect/>
          </a:stretch>
        </p:blipFill>
        <p:spPr>
          <a:xfrm>
            <a:off x="1270309" y="2362200"/>
            <a:ext cx="6374781" cy="3200400"/>
          </a:xfrm>
          <a:prstGeom prst="rect">
            <a:avLst/>
          </a:prstGeom>
          <a:ln w="28575">
            <a:solidFill>
              <a:schemeClr val="tx1">
                <a:lumMod val="50000"/>
                <a:lumOff val="50000"/>
              </a:schemeClr>
            </a:solidFill>
          </a:ln>
        </p:spPr>
      </p:pic>
    </p:spTree>
    <p:extLst>
      <p:ext uri="{BB962C8B-B14F-4D97-AF65-F5344CB8AC3E}">
        <p14:creationId xmlns:p14="http://schemas.microsoft.com/office/powerpoint/2010/main" val="23424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Visual with To-Date Running Totals</a:t>
            </a:r>
          </a:p>
        </p:txBody>
      </p:sp>
      <p:sp>
        <p:nvSpPr>
          <p:cNvPr id="3" name="Content Placeholder 2"/>
          <p:cNvSpPr>
            <a:spLocks noGrp="1"/>
          </p:cNvSpPr>
          <p:nvPr>
            <p:ph idx="1"/>
          </p:nvPr>
        </p:nvSpPr>
        <p:spPr/>
        <p:txBody>
          <a:bodyPr>
            <a:normAutofit/>
          </a:bodyPr>
          <a:lstStyle/>
          <a:p>
            <a:r>
              <a:rPr lang="en-US" sz="2400" dirty="0"/>
              <a:t>Running totals calculated using DAX</a:t>
            </a:r>
          </a:p>
          <a:p>
            <a:endParaRPr lang="en-US" sz="2400" dirty="0"/>
          </a:p>
          <a:p>
            <a:endParaRPr lang="en-US" sz="2400" dirty="0"/>
          </a:p>
          <a:p>
            <a:endParaRPr lang="en-US" sz="2400" dirty="0"/>
          </a:p>
          <a:p>
            <a:pPr marL="334962" lvl="1" indent="0">
              <a:buNone/>
            </a:pPr>
            <a:endParaRPr lang="en-US" sz="2000" dirty="0"/>
          </a:p>
          <a:p>
            <a:pPr marL="674687" lvl="2" indent="0">
              <a:buNone/>
            </a:pPr>
            <a:endParaRPr lang="en-US" sz="1600" dirty="0"/>
          </a:p>
          <a:p>
            <a:r>
              <a:rPr lang="en-US" sz="2400" dirty="0"/>
              <a:t>Question: when did Wingtip reach $10,000,000 in sales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066643" cy="1828800"/>
          </a:xfrm>
          <a:prstGeom prst="rect">
            <a:avLst/>
          </a:prstGeom>
          <a:noFill/>
          <a:ln>
            <a:solidFill>
              <a:schemeClr val="bg1">
                <a:lumMod val="50000"/>
              </a:schemeClr>
            </a:solidFill>
          </a:ln>
        </p:spPr>
      </p:pic>
      <p:grpSp>
        <p:nvGrpSpPr>
          <p:cNvPr id="9" name="Group 8"/>
          <p:cNvGrpSpPr/>
          <p:nvPr/>
        </p:nvGrpSpPr>
        <p:grpSpPr>
          <a:xfrm>
            <a:off x="838200" y="4495800"/>
            <a:ext cx="7813290" cy="1676400"/>
            <a:chOff x="838200" y="4495800"/>
            <a:chExt cx="7813290" cy="1676400"/>
          </a:xfrm>
        </p:grpSpPr>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95800"/>
              <a:ext cx="7813290" cy="1676400"/>
            </a:xfrm>
            <a:prstGeom prst="rect">
              <a:avLst/>
            </a:prstGeom>
            <a:noFill/>
            <a:ln>
              <a:solidFill>
                <a:schemeClr val="bg1">
                  <a:lumMod val="50000"/>
                </a:schemeClr>
              </a:solidFill>
            </a:ln>
          </p:spPr>
        </p:pic>
        <p:sp>
          <p:nvSpPr>
            <p:cNvPr id="4" name="Rectangle 3"/>
            <p:cNvSpPr/>
            <p:nvPr/>
          </p:nvSpPr>
          <p:spPr>
            <a:xfrm>
              <a:off x="2139885" y="5561814"/>
              <a:ext cx="5816338" cy="18853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114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Creating Dimensional Hierarchies</a:t>
            </a:r>
          </a:p>
          <a:p>
            <a:pPr lvl="0">
              <a:buFont typeface="Wingdings" panose="05000000000000000000" pitchFamily="2" charset="2"/>
              <a:buChar char="ü"/>
            </a:pPr>
            <a:r>
              <a:rPr lang="en-US" dirty="0"/>
              <a:t>Understanding the Evaluation Context</a:t>
            </a:r>
          </a:p>
          <a:p>
            <a:pPr lvl="0">
              <a:buFont typeface="Wingdings" panose="05000000000000000000" pitchFamily="2" charset="2"/>
              <a:buChar char="ü"/>
            </a:pPr>
            <a:r>
              <a:rPr lang="en-US" dirty="0"/>
              <a:t>Extending the Data Model using Calendar Tables</a:t>
            </a:r>
          </a:p>
          <a:p>
            <a:pPr lvl="0">
              <a:buFont typeface="Wingdings" panose="05000000000000000000" pitchFamily="2" charset="2"/>
              <a:buChar char="ü"/>
            </a:pPr>
            <a:r>
              <a:rPr lang="en-US" dirty="0"/>
              <a:t>Writing DAX Expressions with Time Intelligence</a:t>
            </a:r>
          </a:p>
          <a:p>
            <a:pPr lvl="0">
              <a:buFont typeface="Wingdings" panose="05000000000000000000" pitchFamily="2" charset="2"/>
              <a:buChar char="Ø"/>
            </a:pPr>
            <a:r>
              <a:rPr lang="en-US" dirty="0"/>
              <a:t>Writing DAX Code with Contextual Awareness</a:t>
            </a:r>
          </a:p>
        </p:txBody>
      </p:sp>
    </p:spTree>
    <p:extLst>
      <p:ext uri="{BB962C8B-B14F-4D97-AF65-F5344CB8AC3E}">
        <p14:creationId xmlns:p14="http://schemas.microsoft.com/office/powerpoint/2010/main" val="234951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Growth PM Measure - First Attempt</a:t>
            </a:r>
          </a:p>
        </p:txBody>
      </p:sp>
      <p:sp>
        <p:nvSpPr>
          <p:cNvPr id="3" name="Content Placeholder 2"/>
          <p:cNvSpPr>
            <a:spLocks noGrp="1"/>
          </p:cNvSpPr>
          <p:nvPr>
            <p:ph idx="1"/>
          </p:nvPr>
        </p:nvSpPr>
        <p:spPr/>
        <p:txBody>
          <a:bodyPr>
            <a:normAutofit/>
          </a:bodyPr>
          <a:lstStyle/>
          <a:p>
            <a:r>
              <a:rPr lang="en-US" sz="2400" dirty="0"/>
              <a:t>Create a measure named Sales Growth PM</a:t>
            </a:r>
          </a:p>
          <a:p>
            <a:endParaRPr lang="en-US" sz="2400" dirty="0"/>
          </a:p>
          <a:p>
            <a:endParaRPr lang="en-US" sz="2400" dirty="0"/>
          </a:p>
          <a:p>
            <a:endParaRPr lang="en-US" sz="2400" dirty="0"/>
          </a:p>
          <a:p>
            <a:endParaRPr lang="en-US" sz="2400" dirty="0"/>
          </a:p>
          <a:p>
            <a:r>
              <a:rPr lang="en-US" sz="2400" dirty="0"/>
              <a:t>Use measure in matrix evaluating month and quarter</a:t>
            </a:r>
          </a:p>
          <a:p>
            <a:pPr lvl="1"/>
            <a:r>
              <a:rPr lang="en-US" sz="2000" dirty="0"/>
              <a:t>Measure returns correct value when filtered by Month</a:t>
            </a:r>
          </a:p>
          <a:p>
            <a:pPr lvl="1"/>
            <a:r>
              <a:rPr lang="en-US" sz="2000" dirty="0"/>
              <a:t>Measure returns large, erroneous value when filtered by Quarter</a:t>
            </a:r>
          </a:p>
        </p:txBody>
      </p:sp>
      <p:pic>
        <p:nvPicPr>
          <p:cNvPr id="4" name="Picture 3"/>
          <p:cNvPicPr>
            <a:picLocks noChangeAspect="1"/>
          </p:cNvPicPr>
          <p:nvPr/>
        </p:nvPicPr>
        <p:blipFill>
          <a:blip r:embed="rId2"/>
          <a:stretch>
            <a:fillRect/>
          </a:stretch>
        </p:blipFill>
        <p:spPr>
          <a:xfrm>
            <a:off x="838200" y="1905000"/>
            <a:ext cx="2819400" cy="1773494"/>
          </a:xfrm>
          <a:prstGeom prst="rect">
            <a:avLst/>
          </a:prstGeom>
          <a:ln>
            <a:solidFill>
              <a:schemeClr val="bg1">
                <a:lumMod val="50000"/>
              </a:schemeClr>
            </a:solidFill>
          </a:ln>
        </p:spPr>
      </p:pic>
      <p:pic>
        <p:nvPicPr>
          <p:cNvPr id="6" name="Picture 5"/>
          <p:cNvPicPr/>
          <p:nvPr/>
        </p:nvPicPr>
        <p:blipFill rotWithShape="1">
          <a:blip r:embed="rId3">
            <a:extLst>
              <a:ext uri="{28A0092B-C50C-407E-A947-70E740481C1C}">
                <a14:useLocalDpi xmlns:a14="http://schemas.microsoft.com/office/drawing/2010/main" val="0"/>
              </a:ext>
            </a:extLst>
          </a:blip>
          <a:srcRect l="3134" t="9133" b="5851"/>
          <a:stretch/>
        </p:blipFill>
        <p:spPr bwMode="auto">
          <a:xfrm>
            <a:off x="1219200" y="5029200"/>
            <a:ext cx="3733800" cy="1600200"/>
          </a:xfrm>
          <a:prstGeom prst="rect">
            <a:avLst/>
          </a:prstGeom>
          <a:noFill/>
          <a:ln>
            <a:solidFill>
              <a:schemeClr val="tx1"/>
            </a:solidFill>
          </a:ln>
        </p:spPr>
      </p:pic>
    </p:spTree>
    <p:extLst>
      <p:ext uri="{BB962C8B-B14F-4D97-AF65-F5344CB8AC3E}">
        <p14:creationId xmlns:p14="http://schemas.microsoft.com/office/powerpoint/2010/main" val="51613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ISFILTERED Function</a:t>
            </a:r>
          </a:p>
        </p:txBody>
      </p:sp>
      <p:sp>
        <p:nvSpPr>
          <p:cNvPr id="3" name="Content Placeholder 2"/>
          <p:cNvSpPr>
            <a:spLocks noGrp="1"/>
          </p:cNvSpPr>
          <p:nvPr>
            <p:ph idx="1"/>
          </p:nvPr>
        </p:nvSpPr>
        <p:spPr/>
        <p:txBody>
          <a:bodyPr>
            <a:normAutofit/>
          </a:bodyPr>
          <a:lstStyle/>
          <a:p>
            <a:r>
              <a:rPr lang="en-US" sz="2000" dirty="0"/>
              <a:t>ISFILTERED function used to determine when perform evaluation</a:t>
            </a:r>
          </a:p>
          <a:p>
            <a:endParaRPr lang="en-US" sz="2000" dirty="0"/>
          </a:p>
          <a:p>
            <a:endParaRPr lang="en-US" sz="2000" dirty="0"/>
          </a:p>
          <a:p>
            <a:pPr lvl="1"/>
            <a:endParaRPr lang="en-US" sz="1600" dirty="0"/>
          </a:p>
          <a:p>
            <a:pPr lvl="1"/>
            <a:endParaRPr lang="en-US" sz="1600" dirty="0"/>
          </a:p>
          <a:p>
            <a:endParaRPr lang="en-US" sz="2000" dirty="0"/>
          </a:p>
          <a:p>
            <a:endParaRPr lang="en-US" sz="2000" dirty="0"/>
          </a:p>
          <a:p>
            <a:endParaRPr lang="en-US" sz="2000" dirty="0"/>
          </a:p>
          <a:p>
            <a:r>
              <a:rPr lang="en-US" sz="2000" dirty="0"/>
              <a:t>Expression returns Blank value when evaluation context is invalid</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892601" y="5029200"/>
            <a:ext cx="3157957" cy="1600200"/>
          </a:xfrm>
          <a:prstGeom prst="rect">
            <a:avLst/>
          </a:prstGeom>
          <a:noFill/>
          <a:ln>
            <a:solidFill>
              <a:schemeClr val="bg1">
                <a:lumMod val="50000"/>
              </a:schemeClr>
            </a:solidFill>
          </a:ln>
        </p:spPr>
      </p:pic>
      <p:pic>
        <p:nvPicPr>
          <p:cNvPr id="4" name="Picture 3"/>
          <p:cNvPicPr>
            <a:picLocks noChangeAspect="1"/>
          </p:cNvPicPr>
          <p:nvPr/>
        </p:nvPicPr>
        <p:blipFill>
          <a:blip r:embed="rId3"/>
          <a:stretch>
            <a:fillRect/>
          </a:stretch>
        </p:blipFill>
        <p:spPr>
          <a:xfrm>
            <a:off x="892600" y="1905000"/>
            <a:ext cx="3951515" cy="2514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46897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Simulating KPIs with Power BI Desktop</a:t>
            </a:r>
          </a:p>
        </p:txBody>
      </p:sp>
      <p:sp>
        <p:nvSpPr>
          <p:cNvPr id="5" name="Content Placeholder 4"/>
          <p:cNvSpPr>
            <a:spLocks noGrp="1"/>
          </p:cNvSpPr>
          <p:nvPr>
            <p:ph idx="1"/>
          </p:nvPr>
        </p:nvSpPr>
        <p:spPr/>
        <p:txBody>
          <a:bodyPr/>
          <a:lstStyle/>
          <a:p>
            <a:r>
              <a:rPr lang="en-US" dirty="0"/>
              <a:t>KPIs are not directly support in data model</a:t>
            </a:r>
          </a:p>
          <a:p>
            <a:pPr lvl="1"/>
            <a:r>
              <a:rPr lang="en-US" dirty="0"/>
              <a:t>But you can create something similar using measures</a:t>
            </a:r>
          </a:p>
        </p:txBody>
      </p:sp>
      <p:pic>
        <p:nvPicPr>
          <p:cNvPr id="4" name="Picture 3"/>
          <p:cNvPicPr>
            <a:picLocks noChangeAspect="1"/>
          </p:cNvPicPr>
          <p:nvPr/>
        </p:nvPicPr>
        <p:blipFill>
          <a:blip r:embed="rId2"/>
          <a:stretch>
            <a:fillRect/>
          </a:stretch>
        </p:blipFill>
        <p:spPr>
          <a:xfrm>
            <a:off x="1204749" y="2474641"/>
            <a:ext cx="3048000" cy="1449659"/>
          </a:xfrm>
          <a:prstGeom prst="rect">
            <a:avLst/>
          </a:prstGeom>
          <a:ln>
            <a:solidFill>
              <a:schemeClr val="tx1">
                <a:lumMod val="65000"/>
                <a:lumOff val="35000"/>
              </a:schemeClr>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228195" y="4063512"/>
            <a:ext cx="5378927" cy="2438400"/>
          </a:xfrm>
          <a:prstGeom prst="rect">
            <a:avLst/>
          </a:prstGeom>
          <a:noFill/>
          <a:ln>
            <a:solidFill>
              <a:schemeClr val="bg1">
                <a:lumMod val="50000"/>
              </a:schemeClr>
            </a:solidFill>
          </a:ln>
        </p:spPr>
      </p:pic>
    </p:spTree>
    <p:extLst>
      <p:ext uri="{BB962C8B-B14F-4D97-AF65-F5344CB8AC3E}">
        <p14:creationId xmlns:p14="http://schemas.microsoft.com/office/powerpoint/2010/main" val="261504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Creating Dimensional Hierarchies</a:t>
            </a:r>
          </a:p>
          <a:p>
            <a:pPr lvl="0">
              <a:buFont typeface="Wingdings" panose="05000000000000000000" pitchFamily="2" charset="2"/>
              <a:buChar char="ü"/>
            </a:pPr>
            <a:r>
              <a:rPr lang="en-US" dirty="0"/>
              <a:t>Understanding the Evaluation Context</a:t>
            </a:r>
          </a:p>
          <a:p>
            <a:pPr lvl="0">
              <a:buFont typeface="Wingdings" panose="05000000000000000000" pitchFamily="2" charset="2"/>
              <a:buChar char="ü"/>
            </a:pPr>
            <a:r>
              <a:rPr lang="en-US" dirty="0"/>
              <a:t>Extending the Data Model using Calendar Tables</a:t>
            </a:r>
          </a:p>
          <a:p>
            <a:pPr lvl="0">
              <a:buFont typeface="Wingdings" panose="05000000000000000000" pitchFamily="2" charset="2"/>
              <a:buChar char="ü"/>
            </a:pPr>
            <a:r>
              <a:rPr lang="en-US" dirty="0"/>
              <a:t>Writing DAX Expressions with Time Intelligence</a:t>
            </a:r>
          </a:p>
          <a:p>
            <a:pPr lvl="0">
              <a:buFont typeface="Wingdings" panose="05000000000000000000" pitchFamily="2" charset="2"/>
              <a:buChar char="ü"/>
            </a:pPr>
            <a:r>
              <a:rPr lang="en-US" dirty="0"/>
              <a:t>Writing DAX Code with Contextual Awareness</a:t>
            </a:r>
          </a:p>
        </p:txBody>
      </p:sp>
    </p:spTree>
    <p:extLst>
      <p:ext uri="{BB962C8B-B14F-4D97-AF65-F5344CB8AC3E}">
        <p14:creationId xmlns:p14="http://schemas.microsoft.com/office/powerpoint/2010/main" val="191238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Dimensional Hierarchies</a:t>
            </a:r>
            <a:endParaRPr lang="en-US" dirty="0"/>
          </a:p>
        </p:txBody>
      </p:sp>
      <p:sp>
        <p:nvSpPr>
          <p:cNvPr id="3" name="Content Placeholder 2"/>
          <p:cNvSpPr>
            <a:spLocks noGrp="1"/>
          </p:cNvSpPr>
          <p:nvPr>
            <p:ph idx="1"/>
          </p:nvPr>
        </p:nvSpPr>
        <p:spPr/>
        <p:txBody>
          <a:bodyPr>
            <a:normAutofit/>
          </a:bodyPr>
          <a:lstStyle/>
          <a:p>
            <a:r>
              <a:rPr lang="en-US" sz="2400" dirty="0"/>
              <a:t>Hierarchy created from two or more columns</a:t>
            </a:r>
          </a:p>
          <a:p>
            <a:pPr lvl="1"/>
            <a:r>
              <a:rPr lang="en-US" sz="2000" dirty="0"/>
              <a:t>All columns in hierarchy must be from the same table</a:t>
            </a:r>
          </a:p>
          <a:p>
            <a:pPr lvl="1"/>
            <a:r>
              <a:rPr lang="en-US" sz="2000" dirty="0"/>
              <a:t>Defines parent-child relationship between columns</a:t>
            </a:r>
          </a:p>
          <a:p>
            <a:pPr lvl="1"/>
            <a:r>
              <a:rPr lang="en-US" sz="2000" dirty="0"/>
              <a:t>Provides path to navigate through data</a:t>
            </a:r>
          </a:p>
          <a:p>
            <a:pPr lvl="1"/>
            <a:r>
              <a:rPr lang="en-US" sz="2000" dirty="0"/>
              <a:t>Provides path to drill down into greater level of detail</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81400"/>
            <a:ext cx="2743200" cy="2977525"/>
          </a:xfrm>
          <a:prstGeom prst="rect">
            <a:avLst/>
          </a:prstGeom>
          <a:noFill/>
          <a:ln>
            <a:solidFill>
              <a:schemeClr val="tx1"/>
            </a:solidFill>
          </a:ln>
        </p:spPr>
      </p:pic>
      <p:sp>
        <p:nvSpPr>
          <p:cNvPr id="8" name="Right Arrow 7"/>
          <p:cNvSpPr/>
          <p:nvPr/>
        </p:nvSpPr>
        <p:spPr>
          <a:xfrm>
            <a:off x="1881116" y="4955880"/>
            <a:ext cx="1066800" cy="533400"/>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05434" y="4572037"/>
            <a:ext cx="2190466" cy="1301087"/>
          </a:xfrm>
          <a:prstGeom prst="rect">
            <a:avLst/>
          </a:prstGeom>
          <a:noFill/>
          <a:ln w="38100">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52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Pulling Columns for Hierarchy into Single Table</a:t>
            </a:r>
          </a:p>
        </p:txBody>
      </p:sp>
      <p:sp>
        <p:nvSpPr>
          <p:cNvPr id="3" name="Content Placeholder 2"/>
          <p:cNvSpPr>
            <a:spLocks noGrp="1"/>
          </p:cNvSpPr>
          <p:nvPr>
            <p:ph idx="1"/>
          </p:nvPr>
        </p:nvSpPr>
        <p:spPr/>
        <p:txBody>
          <a:bodyPr>
            <a:normAutofit/>
          </a:bodyPr>
          <a:lstStyle/>
          <a:p>
            <a:r>
              <a:rPr lang="en-US" sz="2400" dirty="0"/>
              <a:t>Sometimes hierarchy columns are spread across tables</a:t>
            </a:r>
          </a:p>
          <a:p>
            <a:pPr lvl="1"/>
            <a:r>
              <a:rPr lang="en-US" sz="2000" dirty="0"/>
              <a:t>Use RELATED function from DAX to pull columns into single table</a:t>
            </a:r>
          </a:p>
          <a:p>
            <a:pPr lvl="1"/>
            <a:endParaRPr lang="en-US" sz="2000" dirty="0"/>
          </a:p>
          <a:p>
            <a:pPr lvl="1"/>
            <a:endParaRPr lang="en-US" sz="2000" dirty="0"/>
          </a:p>
          <a:p>
            <a:endParaRPr lang="en-US" sz="2400" dirty="0"/>
          </a:p>
          <a:p>
            <a:pPr lvl="1"/>
            <a:endParaRPr lang="en-US" sz="2000" dirty="0"/>
          </a:p>
          <a:p>
            <a:pPr lvl="1"/>
            <a:r>
              <a:rPr lang="en-US" sz="2000" dirty="0"/>
              <a:t>Then create hierarchy in the table with all the columns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24803" y="4343400"/>
            <a:ext cx="3542108" cy="2024062"/>
          </a:xfrm>
          <a:prstGeom prst="rect">
            <a:avLst/>
          </a:prstGeom>
          <a:noFill/>
          <a:ln>
            <a:solidFill>
              <a:schemeClr val="tx1"/>
            </a:solidFill>
          </a:ln>
        </p:spPr>
      </p:pic>
      <p:pic>
        <p:nvPicPr>
          <p:cNvPr id="10" name="Picture 9"/>
          <p:cNvPicPr>
            <a:picLocks noChangeAspect="1"/>
          </p:cNvPicPr>
          <p:nvPr/>
        </p:nvPicPr>
        <p:blipFill>
          <a:blip r:embed="rId3"/>
          <a:stretch>
            <a:fillRect/>
          </a:stretch>
        </p:blipFill>
        <p:spPr>
          <a:xfrm>
            <a:off x="1143000" y="2295525"/>
            <a:ext cx="5824904" cy="1514475"/>
          </a:xfrm>
          <a:prstGeom prst="rect">
            <a:avLst/>
          </a:prstGeom>
          <a:ln>
            <a:solidFill>
              <a:schemeClr val="tx1"/>
            </a:solidFill>
          </a:ln>
        </p:spPr>
      </p:pic>
    </p:spTree>
    <p:extLst>
      <p:ext uri="{BB962C8B-B14F-4D97-AF65-F5344CB8AC3E}">
        <p14:creationId xmlns:p14="http://schemas.microsoft.com/office/powerpoint/2010/main" val="231594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a:t>Creating Dimensional Hierarchies</a:t>
            </a:r>
          </a:p>
          <a:p>
            <a:pPr lvl="0">
              <a:buFont typeface="Wingdings" panose="05000000000000000000" pitchFamily="2" charset="2"/>
              <a:buChar char="Ø"/>
            </a:pPr>
            <a:r>
              <a:rPr lang="en-US" dirty="0"/>
              <a:t>Understanding the Evaluation Context</a:t>
            </a:r>
          </a:p>
          <a:p>
            <a:pPr lvl="0"/>
            <a:r>
              <a:rPr lang="en-US" dirty="0"/>
              <a:t>Extending the Data Model using Calendar Tables</a:t>
            </a:r>
          </a:p>
          <a:p>
            <a:pPr lvl="0"/>
            <a:r>
              <a:rPr lang="en-US" dirty="0"/>
              <a:t>Writing DAX Expressions with Time Intelligence</a:t>
            </a:r>
          </a:p>
          <a:p>
            <a:pPr lvl="0"/>
            <a:r>
              <a:rPr lang="en-US" dirty="0"/>
              <a:t>Writing DAX Code with Contextual Awareness</a:t>
            </a:r>
          </a:p>
        </p:txBody>
      </p:sp>
    </p:spTree>
    <p:extLst>
      <p:ext uri="{BB962C8B-B14F-4D97-AF65-F5344CB8AC3E}">
        <p14:creationId xmlns:p14="http://schemas.microsoft.com/office/powerpoint/2010/main" val="402612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Tale of Two Evaluation Contexts</a:t>
            </a:r>
            <a:endParaRPr lang="en-US" dirty="0"/>
          </a:p>
        </p:txBody>
      </p:sp>
      <p:sp>
        <p:nvSpPr>
          <p:cNvPr id="3" name="Content Placeholder 2"/>
          <p:cNvSpPr>
            <a:spLocks noGrp="1"/>
          </p:cNvSpPr>
          <p:nvPr>
            <p:ph idx="1"/>
          </p:nvPr>
        </p:nvSpPr>
        <p:spPr>
          <a:xfrm>
            <a:off x="228600" y="1447800"/>
            <a:ext cx="8763000" cy="5181600"/>
          </a:xfrm>
        </p:spPr>
        <p:txBody>
          <a:bodyPr/>
          <a:lstStyle/>
          <a:p>
            <a:r>
              <a:rPr lang="en-US" dirty="0"/>
              <a:t>Row Context </a:t>
            </a:r>
          </a:p>
          <a:p>
            <a:pPr lvl="1"/>
            <a:r>
              <a:rPr lang="en-US" dirty="0"/>
              <a:t>Context includes all columns in iteration of current row</a:t>
            </a:r>
          </a:p>
          <a:p>
            <a:pPr lvl="1"/>
            <a:r>
              <a:rPr lang="en-US" dirty="0"/>
              <a:t>Used to evaluate DAX expression in calculated column</a:t>
            </a:r>
          </a:p>
          <a:p>
            <a:pPr lvl="1"/>
            <a:r>
              <a:rPr lang="en-US" dirty="0"/>
              <a:t>Only available in measures with iterator function </a:t>
            </a:r>
            <a:r>
              <a:rPr lang="en-US" sz="1600" dirty="0"/>
              <a:t>(e.g. SUMX)</a:t>
            </a:r>
          </a:p>
          <a:p>
            <a:endParaRPr lang="en-US" dirty="0"/>
          </a:p>
          <a:p>
            <a:r>
              <a:rPr lang="en-US" dirty="0"/>
              <a:t>Filter Context</a:t>
            </a:r>
          </a:p>
          <a:p>
            <a:pPr lvl="1"/>
            <a:r>
              <a:rPr lang="en-US" dirty="0"/>
              <a:t>Context includes filter(s) defining current set of rows</a:t>
            </a:r>
          </a:p>
          <a:p>
            <a:pPr lvl="1"/>
            <a:r>
              <a:rPr lang="en-US" dirty="0"/>
              <a:t>Used by default to evaluate DAX expressions in measures</a:t>
            </a:r>
          </a:p>
          <a:p>
            <a:pPr lvl="1"/>
            <a:r>
              <a:rPr lang="en-US" dirty="0"/>
              <a:t>Can be fully ignored or partially ignored using DAX code</a:t>
            </a:r>
          </a:p>
          <a:p>
            <a:pPr lvl="1"/>
            <a:r>
              <a:rPr lang="en-US" dirty="0"/>
              <a:t>Not used to evaluate DAX in calculated columns</a:t>
            </a:r>
          </a:p>
        </p:txBody>
      </p:sp>
    </p:spTree>
    <p:extLst>
      <p:ext uri="{BB962C8B-B14F-4D97-AF65-F5344CB8AC3E}">
        <p14:creationId xmlns:p14="http://schemas.microsoft.com/office/powerpoint/2010/main" val="267212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Row Context</a:t>
            </a:r>
          </a:p>
        </p:txBody>
      </p:sp>
      <p:sp>
        <p:nvSpPr>
          <p:cNvPr id="3" name="Content Placeholder 2"/>
          <p:cNvSpPr>
            <a:spLocks noGrp="1"/>
          </p:cNvSpPr>
          <p:nvPr>
            <p:ph idx="1"/>
          </p:nvPr>
        </p:nvSpPr>
        <p:spPr/>
        <p:txBody>
          <a:bodyPr/>
          <a:lstStyle/>
          <a:p>
            <a:r>
              <a:rPr lang="en-US" dirty="0"/>
              <a:t>Row context used to evaluate calculated columns</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862551" y="2133600"/>
            <a:ext cx="7290849" cy="2149728"/>
          </a:xfrm>
          <a:prstGeom prst="rect">
            <a:avLst/>
          </a:prstGeom>
          <a:noFill/>
          <a:ln>
            <a:solidFill>
              <a:schemeClr val="tx1"/>
            </a:solidFill>
          </a:ln>
        </p:spPr>
      </p:pic>
      <p:pic>
        <p:nvPicPr>
          <p:cNvPr id="12" name="Picture 11"/>
          <p:cNvPicPr>
            <a:picLocks noChangeAspect="1"/>
          </p:cNvPicPr>
          <p:nvPr/>
        </p:nvPicPr>
        <p:blipFill>
          <a:blip r:embed="rId3"/>
          <a:stretch>
            <a:fillRect/>
          </a:stretch>
        </p:blipFill>
        <p:spPr>
          <a:xfrm>
            <a:off x="862551" y="4572001"/>
            <a:ext cx="6605049" cy="1430084"/>
          </a:xfrm>
          <a:prstGeom prst="rect">
            <a:avLst/>
          </a:prstGeom>
          <a:ln>
            <a:solidFill>
              <a:schemeClr val="tx1"/>
            </a:solidFill>
          </a:ln>
        </p:spPr>
      </p:pic>
    </p:spTree>
    <p:extLst>
      <p:ext uri="{BB962C8B-B14F-4D97-AF65-F5344CB8AC3E}">
        <p14:creationId xmlns:p14="http://schemas.microsoft.com/office/powerpoint/2010/main" val="384624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Iterators Like SUMX </a:t>
            </a:r>
            <a:endParaRPr lang="en-US" dirty="0"/>
          </a:p>
        </p:txBody>
      </p:sp>
      <p:sp>
        <p:nvSpPr>
          <p:cNvPr id="10" name="Content Placeholder 9"/>
          <p:cNvSpPr>
            <a:spLocks noGrp="1"/>
          </p:cNvSpPr>
          <p:nvPr>
            <p:ph idx="1"/>
          </p:nvPr>
        </p:nvSpPr>
        <p:spPr>
          <a:xfrm>
            <a:off x="282211" y="1447800"/>
            <a:ext cx="8686800" cy="5181600"/>
          </a:xfrm>
        </p:spPr>
        <p:txBody>
          <a:bodyPr>
            <a:normAutofit/>
          </a:bodyPr>
          <a:lstStyle/>
          <a:p>
            <a:r>
              <a:rPr lang="en-US" sz="2400" dirty="0"/>
              <a:t>Standard aggregation functions </a:t>
            </a:r>
            <a:r>
              <a:rPr lang="en-US" sz="1600" dirty="0"/>
              <a:t>(e.g. SUM)</a:t>
            </a:r>
            <a:r>
              <a:rPr lang="en-US" sz="2400" dirty="0"/>
              <a:t> have no row context</a:t>
            </a:r>
          </a:p>
          <a:p>
            <a:pPr lvl="1"/>
            <a:r>
              <a:rPr lang="en-US" sz="2000" dirty="0"/>
              <a:t>You can use SUM to sum values of a single column </a:t>
            </a:r>
          </a:p>
          <a:p>
            <a:pPr lvl="1"/>
            <a:r>
              <a:rPr lang="en-US" sz="2000" dirty="0"/>
              <a:t>You cannot use SUM to sum results of an expressions</a:t>
            </a:r>
          </a:p>
          <a:p>
            <a:pPr lvl="1"/>
            <a:endParaRPr lang="en-US" sz="2000" dirty="0"/>
          </a:p>
          <a:p>
            <a:pPr lvl="1"/>
            <a:endParaRPr lang="en-US" sz="2000" dirty="0"/>
          </a:p>
          <a:p>
            <a:pPr lvl="1"/>
            <a:endParaRPr lang="en-US" sz="2000" dirty="0"/>
          </a:p>
          <a:p>
            <a:r>
              <a:rPr lang="en-US" sz="2400" dirty="0"/>
              <a:t>Iterator functions</a:t>
            </a:r>
            <a:r>
              <a:rPr lang="en-US" sz="1600" dirty="0"/>
              <a:t> (e.g. SUMX) </a:t>
            </a:r>
            <a:r>
              <a:rPr lang="en-US" sz="2400" dirty="0"/>
              <a:t>iterate through rows in target table</a:t>
            </a:r>
          </a:p>
          <a:p>
            <a:pPr lvl="1"/>
            <a:endParaRPr lang="en-US" sz="2000" dirty="0"/>
          </a:p>
          <a:p>
            <a:pPr lvl="1"/>
            <a:endParaRPr lang="en-US" sz="2000" dirty="0"/>
          </a:p>
          <a:p>
            <a:pPr lvl="1"/>
            <a:r>
              <a:rPr lang="en-US" sz="2000" dirty="0"/>
              <a:t>First argument accepts expressions that evaluates to table of rows</a:t>
            </a:r>
          </a:p>
          <a:p>
            <a:pPr lvl="1"/>
            <a:r>
              <a:rPr lang="en-US" sz="2000" dirty="0"/>
              <a:t>Second argument accepts expression that is evaluated for each row</a:t>
            </a:r>
          </a:p>
        </p:txBody>
      </p:sp>
      <p:pic>
        <p:nvPicPr>
          <p:cNvPr id="8" name="Picture 7"/>
          <p:cNvPicPr>
            <a:picLocks noChangeAspect="1"/>
          </p:cNvPicPr>
          <p:nvPr/>
        </p:nvPicPr>
        <p:blipFill>
          <a:blip r:embed="rId2"/>
          <a:stretch>
            <a:fillRect/>
          </a:stretch>
        </p:blipFill>
        <p:spPr>
          <a:xfrm>
            <a:off x="1084555" y="2743200"/>
            <a:ext cx="7361899" cy="834172"/>
          </a:xfrm>
          <a:prstGeom prst="rect">
            <a:avLst/>
          </a:prstGeom>
          <a:ln>
            <a:solidFill>
              <a:schemeClr val="bg1">
                <a:lumMod val="50000"/>
              </a:schemeClr>
            </a:solidFill>
          </a:ln>
        </p:spPr>
      </p:pic>
      <p:pic>
        <p:nvPicPr>
          <p:cNvPr id="11" name="Picture 10"/>
          <p:cNvPicPr>
            <a:picLocks noChangeAspect="1"/>
          </p:cNvPicPr>
          <p:nvPr/>
        </p:nvPicPr>
        <p:blipFill>
          <a:blip r:embed="rId3"/>
          <a:stretch>
            <a:fillRect/>
          </a:stretch>
        </p:blipFill>
        <p:spPr>
          <a:xfrm>
            <a:off x="762000" y="4359887"/>
            <a:ext cx="7971367" cy="533400"/>
          </a:xfrm>
          <a:prstGeom prst="rect">
            <a:avLst/>
          </a:prstGeom>
          <a:ln>
            <a:solidFill>
              <a:schemeClr val="bg1">
                <a:lumMod val="50000"/>
              </a:schemeClr>
            </a:solidFill>
          </a:ln>
        </p:spPr>
      </p:pic>
      <p:sp>
        <p:nvSpPr>
          <p:cNvPr id="12" name="Rectangle 11"/>
          <p:cNvSpPr/>
          <p:nvPr/>
        </p:nvSpPr>
        <p:spPr>
          <a:xfrm>
            <a:off x="4801224" y="4521326"/>
            <a:ext cx="3714165"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5998" y="4521326"/>
            <a:ext cx="605017" cy="29397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38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DAX Table Iterator Functions</a:t>
            </a:r>
          </a:p>
        </p:txBody>
      </p:sp>
      <p:sp>
        <p:nvSpPr>
          <p:cNvPr id="5" name="Content Placeholder 4"/>
          <p:cNvSpPr>
            <a:spLocks noGrp="1"/>
          </p:cNvSpPr>
          <p:nvPr>
            <p:ph idx="1"/>
          </p:nvPr>
        </p:nvSpPr>
        <p:spPr/>
        <p:txBody>
          <a:bodyPr/>
          <a:lstStyle/>
          <a:p>
            <a:r>
              <a:rPr lang="en-US" dirty="0"/>
              <a:t>The following DAX functions create row context</a:t>
            </a:r>
          </a:p>
          <a:p>
            <a:pPr lvl="1"/>
            <a:r>
              <a:rPr lang="en-US" dirty="0"/>
              <a:t>AVERAGEX</a:t>
            </a:r>
          </a:p>
          <a:p>
            <a:pPr lvl="1"/>
            <a:r>
              <a:rPr lang="en-US" dirty="0"/>
              <a:t>COUNTAX</a:t>
            </a:r>
          </a:p>
          <a:p>
            <a:pPr lvl="1"/>
            <a:r>
              <a:rPr lang="en-US" dirty="0"/>
              <a:t>COUNTX</a:t>
            </a:r>
          </a:p>
          <a:p>
            <a:pPr lvl="1"/>
            <a:r>
              <a:rPr lang="en-US" dirty="0"/>
              <a:t>MAXX</a:t>
            </a:r>
          </a:p>
          <a:p>
            <a:pPr lvl="1"/>
            <a:r>
              <a:rPr lang="en-US" dirty="0"/>
              <a:t>MINX</a:t>
            </a:r>
          </a:p>
          <a:p>
            <a:pPr lvl="1"/>
            <a:r>
              <a:rPr lang="en-US" dirty="0"/>
              <a:t>SUMX</a:t>
            </a:r>
          </a:p>
        </p:txBody>
      </p:sp>
    </p:spTree>
    <p:extLst>
      <p:ext uri="{BB962C8B-B14F-4D97-AF65-F5344CB8AC3E}">
        <p14:creationId xmlns:p14="http://schemas.microsoft.com/office/powerpoint/2010/main" val="487864857"/>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purl.org/dc/terms/"/>
    <ds:schemaRef ds:uri="http://purl.org/dc/dcmitype/"/>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7171</TotalTime>
  <Words>974</Words>
  <Application>Microsoft Office PowerPoint</Application>
  <PresentationFormat>On-screen Show (4:3)</PresentationFormat>
  <Paragraphs>214</Paragraphs>
  <Slides>29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Console</vt:lpstr>
      <vt:lpstr>Wingdings</vt:lpstr>
      <vt:lpstr>CPT_Wave15</vt:lpstr>
      <vt:lpstr>Modeling Data with Hierarchies and Time Intelligence</vt:lpstr>
      <vt:lpstr>Agenda</vt:lpstr>
      <vt:lpstr>Dimensional Hierarchies</vt:lpstr>
      <vt:lpstr>Pulling Columns for Hierarchy into Single Table</vt:lpstr>
      <vt:lpstr>Agenda</vt:lpstr>
      <vt:lpstr>A Tale of Two Evaluation Contexts</vt:lpstr>
      <vt:lpstr>Understanding Row Context</vt:lpstr>
      <vt:lpstr>Understanding Iterators Like SUMX </vt:lpstr>
      <vt:lpstr>DAX Table Iterator Functions</vt:lpstr>
      <vt:lpstr>Understanding Filter Context</vt:lpstr>
      <vt:lpstr>Using the CALCULATE Function</vt:lpstr>
      <vt:lpstr>DAX Functions that Return a Table</vt:lpstr>
      <vt:lpstr>Agenda</vt:lpstr>
      <vt:lpstr>Creating Calendar Table as Calculated Table</vt:lpstr>
      <vt:lpstr>Adding Columns to Calendar Table</vt:lpstr>
      <vt:lpstr>Configuring Sort Columns</vt:lpstr>
      <vt:lpstr>Columns for Month in Year and Day in week</vt:lpstr>
      <vt:lpstr>Integrating Calendar Table into Data Model</vt:lpstr>
      <vt:lpstr>Creating Visuals with a Calendar Table</vt:lpstr>
      <vt:lpstr>Hierarchical Row Labels in a Matrix</vt:lpstr>
      <vt:lpstr>Agenda</vt:lpstr>
      <vt:lpstr>Calculated Fields for QTD and YTD Sales</vt:lpstr>
      <vt:lpstr>Creating Running Total using CALCULATE</vt:lpstr>
      <vt:lpstr>Matrix Visual with To-Date Running Totals</vt:lpstr>
      <vt:lpstr>Agenda</vt:lpstr>
      <vt:lpstr>Sales Growth PM Measure - First Attempt</vt:lpstr>
      <vt:lpstr>Using the ISFILTERED Function</vt:lpstr>
      <vt:lpstr>Simulating KPIs with Power BI Desktop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with Hierarchies and Time Intelligence</dc:title>
  <dc:creator>Ted Pattison</dc:creator>
  <cp:lastModifiedBy>Student</cp:lastModifiedBy>
  <cp:revision>215</cp:revision>
  <dcterms:created xsi:type="dcterms:W3CDTF">2012-04-13T19:17:02Z</dcterms:created>
  <dcterms:modified xsi:type="dcterms:W3CDTF">2016-08-17T20:58:31Z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