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9"/>
  </p:notesMasterIdLst>
  <p:handoutMasterIdLst>
    <p:handoutMasterId r:id="rId50"/>
  </p:handoutMasterIdLst>
  <p:sldIdLst>
    <p:sldId id="279" r:id="rId6"/>
    <p:sldId id="278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66" r:id="rId25"/>
    <p:sldId id="352" r:id="rId26"/>
    <p:sldId id="353" r:id="rId27"/>
    <p:sldId id="354" r:id="rId28"/>
    <p:sldId id="355" r:id="rId29"/>
    <p:sldId id="356" r:id="rId30"/>
    <p:sldId id="367" r:id="rId31"/>
    <p:sldId id="388" r:id="rId32"/>
    <p:sldId id="368" r:id="rId33"/>
    <p:sldId id="390" r:id="rId34"/>
    <p:sldId id="389" r:id="rId35"/>
    <p:sldId id="357" r:id="rId36"/>
    <p:sldId id="358" r:id="rId37"/>
    <p:sldId id="359" r:id="rId38"/>
    <p:sldId id="360" r:id="rId39"/>
    <p:sldId id="361" r:id="rId40"/>
    <p:sldId id="363" r:id="rId41"/>
    <p:sldId id="369" r:id="rId42"/>
    <p:sldId id="342" r:id="rId43"/>
    <p:sldId id="343" r:id="rId44"/>
    <p:sldId id="344" r:id="rId45"/>
    <p:sldId id="319" r:id="rId46"/>
    <p:sldId id="345" r:id="rId47"/>
    <p:sldId id="370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B30"/>
    <a:srgbClr val="D36D2D"/>
    <a:srgbClr val="FEBF0F"/>
    <a:srgbClr val="9F002D"/>
    <a:srgbClr val="74001E"/>
    <a:srgbClr val="87451D"/>
    <a:srgbClr val="FFFFCC"/>
    <a:srgbClr val="4C2710"/>
    <a:srgbClr val="1F100B"/>
    <a:srgbClr val="00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003" autoAdjust="0"/>
    <p:restoredTop sz="70823" autoAdjust="0"/>
  </p:normalViewPr>
  <p:slideViewPr>
    <p:cSldViewPr>
      <p:cViewPr varScale="1">
        <p:scale>
          <a:sx n="61" d="100"/>
          <a:sy n="61" d="100"/>
        </p:scale>
        <p:origin x="182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module demonstrates how to use the report design features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BI Desktop to create reports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standard set of Power BI visuals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module teaches students how to add effective interactive behavior to Power BI reports using slicers, visual highlighting and drill actions. The module takes students on a tour of the custom visuals available in the Power BI Custom Visuals Gallery and explains how to import custom visuals into a Power BI Desktop project. The module introduces the fundamental concepts of Row-level Security (RLS) in the Power BI platform and demonstrates the steps required to implement RLS in a custom solution. The module concludes with a discussion of publishing a Power BI Desktop project to the 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in the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BI service and taking advantage of Power BI platform’s Publish To Web feature.</a:t>
            </a: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79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0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54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45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742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51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Designing Interactive Reports in Power BI Desktop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visualization of category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7772400" cy="36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1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Visualizes distribution across categories as percentage of top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234238" cy="48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2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Visualizes series-based data with positive and negative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760848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2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7430" y="1314274"/>
            <a:ext cx="854797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Visualizes set of data points when looking for correlation</a:t>
            </a:r>
          </a:p>
          <a:p>
            <a:pPr lvl="1"/>
            <a:r>
              <a:rPr lang="en-US" sz="2000" dirty="0"/>
              <a:t>Scatter chart used to discover correlation between two variables</a:t>
            </a:r>
          </a:p>
          <a:p>
            <a:pPr lvl="1"/>
            <a:r>
              <a:rPr lang="en-US" sz="2000" dirty="0"/>
              <a:t>Each data point has two values which are mapped to X and Y axis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347662" lvl="1" indent="0">
              <a:buNone/>
            </a:pPr>
            <a:r>
              <a:rPr lang="en-US" sz="1600" i="1" dirty="0"/>
              <a:t>      </a:t>
            </a:r>
            <a:r>
              <a:rPr lang="en-US" sz="1600" i="1" dirty="0">
                <a:solidFill>
                  <a:schemeClr val="accent1"/>
                </a:solidFill>
              </a:rPr>
              <a:t>How does number of items purchase per customer affect average purchase price?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16" y="2590800"/>
            <a:ext cx="662036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6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Gauge Visual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2838" y="1295400"/>
            <a:ext cx="8763000" cy="5181600"/>
          </a:xfrm>
        </p:spPr>
        <p:txBody>
          <a:bodyPr>
            <a:normAutofit/>
          </a:bodyPr>
          <a:lstStyle/>
          <a:p>
            <a:r>
              <a:rPr lang="en-US" sz="2200" dirty="0"/>
              <a:t>Visualizes how measured value is tracking against goal or budget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0" y="1828800"/>
            <a:ext cx="8139290" cy="41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Filled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699" y="1266903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Visualizes distribution across states and countries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1" y="1905000"/>
            <a:ext cx="7953375" cy="4210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991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Shape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Similar to filled map with a few important exceptions</a:t>
            </a:r>
          </a:p>
          <a:p>
            <a:pPr lvl="1"/>
            <a:r>
              <a:rPr lang="en-US" sz="2000" dirty="0"/>
              <a:t>Based on </a:t>
            </a:r>
            <a:r>
              <a:rPr lang="en-US" sz="1600" b="1" dirty="0" err="1">
                <a:solidFill>
                  <a:schemeClr val="accent1"/>
                </a:solidFill>
              </a:rPr>
              <a:t>TopoJSON</a:t>
            </a:r>
            <a:r>
              <a:rPr lang="en-US" sz="2000" dirty="0"/>
              <a:t> map format created by ESRI</a:t>
            </a:r>
          </a:p>
          <a:p>
            <a:pPr lvl="1"/>
            <a:r>
              <a:rPr lang="en-US" sz="2000" dirty="0"/>
              <a:t>Allows for creation of custom maps using JSON</a:t>
            </a:r>
          </a:p>
          <a:p>
            <a:pPr lvl="1"/>
            <a:r>
              <a:rPr lang="en-US" sz="2000" dirty="0"/>
              <a:t>Create maps for geography, seating arrangements, floor plans,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24" y="3124200"/>
            <a:ext cx="7014751" cy="3581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391400" y="6019800"/>
            <a:ext cx="1600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In Preview as of August 2016</a:t>
            </a:r>
          </a:p>
        </p:txBody>
      </p:sp>
    </p:spTree>
    <p:extLst>
      <p:ext uri="{BB962C8B-B14F-4D97-AF65-F5344CB8AC3E}">
        <p14:creationId xmlns:p14="http://schemas.microsoft.com/office/powerpoint/2010/main" val="104009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Power BI Visuals</a:t>
            </a:r>
          </a:p>
        </p:txBody>
      </p:sp>
    </p:spTree>
    <p:extLst>
      <p:ext uri="{BB962C8B-B14F-4D97-AF65-F5344CB8AC3E}">
        <p14:creationId xmlns:p14="http://schemas.microsoft.com/office/powerpoint/2010/main" val="369860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34894"/>
            <a:ext cx="8435306" cy="4267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5601031" y="2338533"/>
            <a:ext cx="1650861" cy="329334"/>
          </a:xfrm>
          <a:prstGeom prst="rightArrow">
            <a:avLst>
              <a:gd name="adj1" fmla="val 66807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Click to filter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862717"/>
            <a:ext cx="8401050" cy="42929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User Interaction with Slicers &amp; Highlighting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73294" y="1244739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Provides user with interactive filtering control</a:t>
            </a:r>
          </a:p>
        </p:txBody>
      </p:sp>
      <p:sp>
        <p:nvSpPr>
          <p:cNvPr id="6" name="Right Arrow 5"/>
          <p:cNvSpPr/>
          <p:nvPr/>
        </p:nvSpPr>
        <p:spPr>
          <a:xfrm flipH="1">
            <a:off x="2787894" y="3141568"/>
            <a:ext cx="1676400" cy="5334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Click to Highlight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867072"/>
            <a:ext cx="8493094" cy="43306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Right Arrow 8"/>
          <p:cNvSpPr/>
          <p:nvPr/>
        </p:nvSpPr>
        <p:spPr>
          <a:xfrm flipH="1">
            <a:off x="2756092" y="3140701"/>
            <a:ext cx="2660737" cy="5334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Click again to disable Highlight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905000"/>
            <a:ext cx="8401050" cy="42929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08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 using Drill Actions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1156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Drill Actions supported when using hierarchies</a:t>
            </a:r>
          </a:p>
          <a:p>
            <a:pPr lvl="1"/>
            <a:r>
              <a:rPr lang="en-US" sz="2000" dirty="0"/>
              <a:t>You must enabled drilldown mode in visual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40" y="2213656"/>
            <a:ext cx="7234187" cy="4419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Down Arrow 4"/>
          <p:cNvSpPr/>
          <p:nvPr/>
        </p:nvSpPr>
        <p:spPr>
          <a:xfrm>
            <a:off x="7418817" y="1628963"/>
            <a:ext cx="457200" cy="478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39" y="2204469"/>
            <a:ext cx="7234187" cy="44379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38" y="2202292"/>
            <a:ext cx="7234187" cy="44215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09800"/>
            <a:ext cx="7307913" cy="445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70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Interactive Reports</a:t>
            </a:r>
          </a:p>
          <a:p>
            <a:r>
              <a:rPr lang="en-US" dirty="0"/>
              <a:t>Creating the Top 5 Products List</a:t>
            </a:r>
          </a:p>
          <a:p>
            <a:r>
              <a:rPr lang="en-US" dirty="0"/>
              <a:t>Working with Bookmarks and Drillthrough</a:t>
            </a:r>
          </a:p>
          <a:p>
            <a:r>
              <a:rPr lang="en-US" dirty="0"/>
              <a:t>Using Report Themes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Publishing Power BI Reports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Interactive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the Top 5 Products List</a:t>
            </a:r>
          </a:p>
          <a:p>
            <a:r>
              <a:rPr lang="en-US" dirty="0"/>
              <a:t>Working with Bookmarks and Drillthrough</a:t>
            </a:r>
          </a:p>
          <a:p>
            <a:r>
              <a:rPr lang="en-US" dirty="0"/>
              <a:t>Using Report Themes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Publishing Power BI Reports</a:t>
            </a:r>
          </a:p>
        </p:txBody>
      </p:sp>
    </p:spTree>
    <p:extLst>
      <p:ext uri="{BB962C8B-B14F-4D97-AF65-F5344CB8AC3E}">
        <p14:creationId xmlns:p14="http://schemas.microsoft.com/office/powerpoint/2010/main" val="1110930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Products By Sales using RANKX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DAX provides RANKX function for ranking</a:t>
            </a:r>
          </a:p>
          <a:p>
            <a:pPr lvl="1"/>
            <a:r>
              <a:rPr lang="en-US" dirty="0"/>
              <a:t>Can be used to track top 5 products by sales revenue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You can sort and filter on output of RANKX function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5" t="55352" r="33928" b="-1003"/>
          <a:stretch/>
        </p:blipFill>
        <p:spPr bwMode="auto">
          <a:xfrm>
            <a:off x="1248322" y="2413266"/>
            <a:ext cx="4914597" cy="13967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8"/>
          <a:stretch/>
        </p:blipFill>
        <p:spPr bwMode="auto">
          <a:xfrm>
            <a:off x="6591299" y="4419600"/>
            <a:ext cx="1485901" cy="21598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31" y="4419600"/>
            <a:ext cx="5105400" cy="2209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268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Filter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RANKX function is affected by filter context</a:t>
            </a:r>
          </a:p>
          <a:p>
            <a:pPr lvl="1"/>
            <a:r>
              <a:rPr lang="en-US" dirty="0"/>
              <a:t>Sometimes you get the results you are expecting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Sometimes you might get unexpected results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96173"/>
            <a:ext cx="5470525" cy="22332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0564"/>
            <a:ext cx="4763679" cy="1332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8971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Context Aware DAX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When using RANKX…</a:t>
            </a:r>
          </a:p>
          <a:p>
            <a:pPr lvl="1"/>
            <a:r>
              <a:rPr lang="en-US" sz="2000" dirty="0"/>
              <a:t>It’s recommended to call </a:t>
            </a:r>
            <a:r>
              <a:rPr lang="en-US" sz="1600" b="1" dirty="0"/>
              <a:t>HASONEVALUE</a:t>
            </a:r>
            <a:r>
              <a:rPr lang="en-US" sz="2000" dirty="0"/>
              <a:t> function</a:t>
            </a:r>
          </a:p>
          <a:p>
            <a:pPr lvl="1"/>
            <a:r>
              <a:rPr lang="en-US" sz="2000" dirty="0"/>
              <a:t>When calling ALL function, pass one or more columns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Ranking function now evaluates product ranking for specific Category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15" y="4586613"/>
            <a:ext cx="4732305" cy="19677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06926"/>
            <a:ext cx="3495675" cy="1409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15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Ranking Evaluation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Adding new column to table creates new problem</a:t>
            </a:r>
          </a:p>
          <a:p>
            <a:pPr lvl="1"/>
            <a:r>
              <a:rPr lang="en-US" sz="2000" dirty="0"/>
              <a:t>Ranking run separately for each separate Product Image</a:t>
            </a:r>
          </a:p>
          <a:p>
            <a:pPr lvl="1"/>
            <a:r>
              <a:rPr lang="en-US" sz="2000" dirty="0"/>
              <a:t>Every product has unique Product Image and is given rank of 1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05830"/>
            <a:ext cx="2514600" cy="19984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46" y="2805830"/>
            <a:ext cx="3004185" cy="36416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1789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It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to RANKX must be modified again</a:t>
            </a:r>
          </a:p>
          <a:p>
            <a:pPr lvl="1"/>
            <a:r>
              <a:rPr lang="en-US" dirty="0"/>
              <a:t>You must specify which columns to factor into ranking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Context-aware DAX code corrects problems with visual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96808"/>
            <a:ext cx="4962525" cy="1438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2514600" cy="2133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7874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Interactive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the Top 5 Products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with Bookmarks and Drillthrough</a:t>
            </a:r>
          </a:p>
          <a:p>
            <a:r>
              <a:rPr lang="en-US" dirty="0"/>
              <a:t>Using Report Themes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Publishing Power BI Reports</a:t>
            </a:r>
          </a:p>
        </p:txBody>
      </p:sp>
    </p:spTree>
    <p:extLst>
      <p:ext uri="{BB962C8B-B14F-4D97-AF65-F5344CB8AC3E}">
        <p14:creationId xmlns:p14="http://schemas.microsoft.com/office/powerpoint/2010/main" val="3420379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7F6F-AB2C-4144-A361-CCC385E6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Bookmarks and Drillthrough</a:t>
            </a:r>
          </a:p>
        </p:txBody>
      </p:sp>
    </p:spTree>
    <p:extLst>
      <p:ext uri="{BB962C8B-B14F-4D97-AF65-F5344CB8AC3E}">
        <p14:creationId xmlns:p14="http://schemas.microsoft.com/office/powerpoint/2010/main" val="1545444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Interactive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the Top 5 Products 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Bookmarks and Drillthrough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Report Themes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Publishing Power BI Reports</a:t>
            </a:r>
          </a:p>
        </p:txBody>
      </p:sp>
    </p:spTree>
    <p:extLst>
      <p:ext uri="{BB962C8B-B14F-4D97-AF65-F5344CB8AC3E}">
        <p14:creationId xmlns:p14="http://schemas.microsoft.com/office/powerpoint/2010/main" val="1060694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B7E8-BCF6-4015-B68D-580A5DC2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Report Themes</a:t>
            </a:r>
          </a:p>
        </p:txBody>
      </p:sp>
    </p:spTree>
    <p:extLst>
      <p:ext uri="{BB962C8B-B14F-4D97-AF65-F5344CB8AC3E}">
        <p14:creationId xmlns:p14="http://schemas.microsoft.com/office/powerpoint/2010/main" val="27121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Desktop project contains one report</a:t>
            </a:r>
          </a:p>
          <a:p>
            <a:pPr lvl="1"/>
            <a:r>
              <a:rPr lang="en-US" dirty="0"/>
              <a:t>Report within project can contain multiple pages</a:t>
            </a:r>
          </a:p>
          <a:p>
            <a:pPr lvl="1"/>
            <a:r>
              <a:rPr lang="en-US" dirty="0"/>
              <a:t>Report pages contains visuals</a:t>
            </a:r>
          </a:p>
          <a:p>
            <a:endParaRPr lang="en-US" dirty="0"/>
          </a:p>
          <a:p>
            <a:r>
              <a:rPr lang="en-US" dirty="0"/>
              <a:t>Reports can be created using filters</a:t>
            </a:r>
          </a:p>
          <a:p>
            <a:pPr lvl="1"/>
            <a:r>
              <a:rPr lang="en-US" dirty="0"/>
              <a:t>You can add filter to a specific visual</a:t>
            </a:r>
          </a:p>
          <a:p>
            <a:pPr lvl="1"/>
            <a:r>
              <a:rPr lang="en-US" dirty="0"/>
              <a:t>You can add page-level filters</a:t>
            </a:r>
          </a:p>
          <a:p>
            <a:pPr lvl="1"/>
            <a:r>
              <a:rPr lang="en-US" dirty="0"/>
              <a:t>You can add report-level filters</a:t>
            </a:r>
          </a:p>
          <a:p>
            <a:pPr lvl="1"/>
            <a:r>
              <a:rPr lang="en-US" dirty="0"/>
              <a:t>You can add interactive filters</a:t>
            </a:r>
          </a:p>
        </p:txBody>
      </p:sp>
    </p:spTree>
    <p:extLst>
      <p:ext uri="{BB962C8B-B14F-4D97-AF65-F5344CB8AC3E}">
        <p14:creationId xmlns:p14="http://schemas.microsoft.com/office/powerpoint/2010/main" val="1535997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Interactive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the Top 5 Products 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Bookmarks and Drillthrough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Report Themes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Importing Custom Visuals</a:t>
            </a:r>
          </a:p>
          <a:p>
            <a:r>
              <a:rPr lang="en-US" dirty="0"/>
              <a:t>Publishing Power BI Reports</a:t>
            </a:r>
          </a:p>
        </p:txBody>
      </p:sp>
    </p:spTree>
    <p:extLst>
      <p:ext uri="{BB962C8B-B14F-4D97-AF65-F5344CB8AC3E}">
        <p14:creationId xmlns:p14="http://schemas.microsoft.com/office/powerpoint/2010/main" val="344478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Visuals for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Framework for Visuals is Extensible</a:t>
            </a:r>
          </a:p>
          <a:p>
            <a:pPr lvl="1"/>
            <a:r>
              <a:rPr lang="en-US" dirty="0"/>
              <a:t>Developers can extend Power BI with Custom Visuals</a:t>
            </a:r>
          </a:p>
          <a:p>
            <a:pPr lvl="1"/>
            <a:r>
              <a:rPr lang="en-US" dirty="0"/>
              <a:t>Microsoft Hosts gallery of custom visuals</a:t>
            </a:r>
          </a:p>
          <a:p>
            <a:pPr lvl="1"/>
            <a:r>
              <a:rPr lang="en-US" dirty="0"/>
              <a:t>Gallery located at https://appsource.microsoft.com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C2246-8964-4633-B5DD-3EF7DF9D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9000"/>
            <a:ext cx="5791200" cy="326776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6572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Visual Example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7391400" cy="42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97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Tornado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6" y="2097066"/>
            <a:ext cx="7624687" cy="4495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/>
          <a:lstStyle>
            <a:lvl1pPr marL="347663" indent="-3476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235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682625" indent="0" algn="l" defTabSz="914400" rtl="0" eaLnBrk="1" latinLnBrk="0" hangingPunct="1">
              <a:spcBef>
                <a:spcPct val="20000"/>
              </a:spcBef>
              <a:buFontTx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679450" indent="3175" algn="l" defTabSz="914400" rtl="0" eaLnBrk="1" latinLnBrk="0" hangingPunct="1">
              <a:spcBef>
                <a:spcPct val="20000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 Visual Example 2</a:t>
            </a:r>
          </a:p>
        </p:txBody>
      </p:sp>
    </p:spTree>
    <p:extLst>
      <p:ext uri="{BB962C8B-B14F-4D97-AF65-F5344CB8AC3E}">
        <p14:creationId xmlns:p14="http://schemas.microsoft.com/office/powerpoint/2010/main" val="65751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6404846" cy="43792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/>
          <a:lstStyle>
            <a:lvl1pPr marL="347663" indent="-3476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235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682625" indent="0" algn="l" defTabSz="914400" rtl="0" eaLnBrk="1" latinLnBrk="0" hangingPunct="1">
              <a:spcBef>
                <a:spcPct val="20000"/>
              </a:spcBef>
              <a:buFontTx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679450" indent="3175" algn="l" defTabSz="914400" rtl="0" eaLnBrk="1" latinLnBrk="0" hangingPunct="1">
              <a:spcBef>
                <a:spcPct val="20000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 Visual Example 3</a:t>
            </a:r>
          </a:p>
        </p:txBody>
      </p:sp>
    </p:spTree>
    <p:extLst>
      <p:ext uri="{BB962C8B-B14F-4D97-AF65-F5344CB8AC3E}">
        <p14:creationId xmlns:p14="http://schemas.microsoft.com/office/powerpoint/2010/main" val="131590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Hierarchy Slicer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499748" cy="431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/>
          <a:lstStyle>
            <a:lvl1pPr marL="347663" indent="-3476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235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682625" indent="0" algn="l" defTabSz="914400" rtl="0" eaLnBrk="1" latinLnBrk="0" hangingPunct="1">
              <a:spcBef>
                <a:spcPct val="20000"/>
              </a:spcBef>
              <a:buFontTx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679450" indent="3175" algn="l" defTabSz="914400" rtl="0" eaLnBrk="1" latinLnBrk="0" hangingPunct="1">
              <a:spcBef>
                <a:spcPct val="20000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 Visual Example 4</a:t>
            </a:r>
          </a:p>
        </p:txBody>
      </p:sp>
    </p:spTree>
    <p:extLst>
      <p:ext uri="{BB962C8B-B14F-4D97-AF65-F5344CB8AC3E}">
        <p14:creationId xmlns:p14="http://schemas.microsoft.com/office/powerpoint/2010/main" val="1799119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Custom Visual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 custom visual into Power BI Desktop project</a:t>
            </a:r>
          </a:p>
          <a:p>
            <a:pPr lvl="1"/>
            <a:r>
              <a:rPr lang="en-US" sz="2000" dirty="0"/>
              <a:t>Execute </a:t>
            </a:r>
            <a:r>
              <a:rPr lang="en-US" sz="2000" b="1" dirty="0"/>
              <a:t>Import &gt; Power BI Custom Visual</a:t>
            </a:r>
            <a:r>
              <a:rPr lang="en-US" sz="2000" dirty="0"/>
              <a:t> menu command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After import, Custom Visual appears in </a:t>
            </a:r>
            <a:r>
              <a:rPr lang="en-US" sz="2000" b="1" dirty="0"/>
              <a:t>Visualizations</a:t>
            </a:r>
            <a:r>
              <a:rPr lang="en-US" sz="2000" dirty="0"/>
              <a:t> list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72567"/>
            <a:ext cx="3513211" cy="209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67" y="4996814"/>
            <a:ext cx="3251389" cy="1632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374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Interactive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the Top 5 Products 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Bookmarks and Drillthrough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Importing Custom Visuals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Publishing Power BI Reports</a:t>
            </a:r>
          </a:p>
        </p:txBody>
      </p:sp>
    </p:spTree>
    <p:extLst>
      <p:ext uri="{BB962C8B-B14F-4D97-AF65-F5344CB8AC3E}">
        <p14:creationId xmlns:p14="http://schemas.microsoft.com/office/powerpoint/2010/main" val="3111576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 Power BI Desktop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Desktop provides </a:t>
            </a:r>
            <a:r>
              <a:rPr lang="en-US" b="1" dirty="0"/>
              <a:t>Publish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Used to publish project to Power BI service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Requires logging into your Office 365 account </a:t>
            </a:r>
          </a:p>
          <a:p>
            <a:pPr marL="687387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Published articles added to a specific workspace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4071"/>
            <a:ext cx="742997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20" y="4320949"/>
            <a:ext cx="3101816" cy="11949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18" y="4343399"/>
            <a:ext cx="3830601" cy="1174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5707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What's Been Published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project publishing add to workspace?</a:t>
            </a:r>
          </a:p>
          <a:p>
            <a:pPr lvl="1"/>
            <a:r>
              <a:rPr lang="en-US" dirty="0"/>
              <a:t>One dataset with same name as project</a:t>
            </a:r>
          </a:p>
          <a:p>
            <a:pPr lvl="1"/>
            <a:r>
              <a:rPr lang="en-US" dirty="0"/>
              <a:t>One report with same name as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124200"/>
            <a:ext cx="2019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Visualization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4114800" cy="5257801"/>
          </a:xfrm>
        </p:spPr>
        <p:txBody>
          <a:bodyPr>
            <a:noAutofit/>
          </a:bodyPr>
          <a:lstStyle/>
          <a:p>
            <a:pPr marL="182880">
              <a:spcBef>
                <a:spcPts val="200"/>
              </a:spcBef>
            </a:pPr>
            <a:r>
              <a:rPr lang="en-US" sz="2000" dirty="0"/>
              <a:t>Table and Matrix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Bar charts and Column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Pie charts and Doughnut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Line chart and Area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Scatter chart and Combo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Card and Multi-row Card</a:t>
            </a:r>
          </a:p>
          <a:p>
            <a:pPr marL="182880">
              <a:spcBef>
                <a:spcPts val="200"/>
              </a:spcBef>
            </a:pPr>
            <a:r>
              <a:rPr lang="en-US" sz="2000" dirty="0" err="1"/>
              <a:t>Treemap</a:t>
            </a:r>
            <a:endParaRPr lang="en-US" sz="2000" dirty="0"/>
          </a:p>
          <a:p>
            <a:pPr marL="182880">
              <a:spcBef>
                <a:spcPts val="200"/>
              </a:spcBef>
            </a:pPr>
            <a:r>
              <a:rPr lang="en-US" sz="2000" dirty="0"/>
              <a:t>Ribbon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Waterfall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Funnel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Gauge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Map and Filled Map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Slicer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R script visual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Shape map (in preview)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ED34C-66BE-4E35-A223-CBA496B1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77" y="1219200"/>
            <a:ext cx="3680633" cy="35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80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Configuration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configure Dataset after its been published</a:t>
            </a:r>
          </a:p>
          <a:p>
            <a:pPr lvl="1"/>
            <a:r>
              <a:rPr lang="en-US" sz="2000" dirty="0"/>
              <a:t>Configure data source credentials</a:t>
            </a:r>
          </a:p>
          <a:p>
            <a:pPr lvl="1"/>
            <a:r>
              <a:rPr lang="en-US" sz="2000" dirty="0"/>
              <a:t>Configure refresh schedule</a:t>
            </a:r>
          </a:p>
          <a:p>
            <a:pPr lvl="1"/>
            <a:r>
              <a:rPr lang="en-US" sz="2000" dirty="0"/>
              <a:t>Configure Row-level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00400"/>
            <a:ext cx="4114800" cy="31597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3971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to Web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Publish to Web </a:t>
            </a:r>
            <a:r>
              <a:rPr lang="en-US" sz="2400" dirty="0"/>
              <a:t>command available on reports</a:t>
            </a:r>
          </a:p>
          <a:p>
            <a:pPr lvl="1"/>
            <a:r>
              <a:rPr lang="en-US" sz="2000" dirty="0"/>
              <a:t>Not supported for reports and datasets which implement RLS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Publish to Web</a:t>
            </a:r>
            <a:r>
              <a:rPr lang="en-US" sz="2000" dirty="0"/>
              <a:t> command used to generate embed codes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51" y="2401241"/>
            <a:ext cx="3933825" cy="1617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1" y="4648200"/>
            <a:ext cx="4038600" cy="1837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2080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Embed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Used to provide anonymous access to report</a:t>
            </a:r>
          </a:p>
          <a:p>
            <a:pPr lvl="1"/>
            <a:r>
              <a:rPr lang="en-US" sz="2000" dirty="0"/>
              <a:t>Provide link which can be posted, emailed or texted</a:t>
            </a:r>
          </a:p>
          <a:p>
            <a:pPr lvl="1"/>
            <a:r>
              <a:rPr lang="en-US" sz="2000" dirty="0"/>
              <a:t>Provides </a:t>
            </a:r>
            <a:r>
              <a:rPr lang="en-US" sz="1600" b="1" dirty="0" err="1">
                <a:solidFill>
                  <a:srgbClr val="74001E"/>
                </a:solidFill>
              </a:rPr>
              <a:t>iFrame</a:t>
            </a:r>
            <a:r>
              <a:rPr lang="en-US" sz="2000" dirty="0"/>
              <a:t> HTML element for embedding in public web site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7" y="2653641"/>
            <a:ext cx="3944655" cy="26764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653641"/>
            <a:ext cx="4191000" cy="41281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267200" y="4191000"/>
            <a:ext cx="14478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31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Interactive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the Top 5 Products 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Working with Bookmarks and Drillthrough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Importing Custom Visuals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Power BI Reports</a:t>
            </a:r>
          </a:p>
        </p:txBody>
      </p:sp>
    </p:spTree>
    <p:extLst>
      <p:ext uri="{BB962C8B-B14F-4D97-AF65-F5344CB8AC3E}">
        <p14:creationId xmlns:p14="http://schemas.microsoft.com/office/powerpoint/2010/main" val="273545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Chart and Bar Chart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62" y="1143000"/>
            <a:ext cx="8623938" cy="5181600"/>
          </a:xfrm>
        </p:spPr>
        <p:txBody>
          <a:bodyPr>
            <a:normAutofit/>
          </a:bodyPr>
          <a:lstStyle/>
          <a:p>
            <a:r>
              <a:rPr lang="en-US" sz="2000" dirty="0"/>
              <a:t>Stacked Column Chart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2000" dirty="0"/>
              <a:t> Clustered Column Chart</a:t>
            </a:r>
            <a:r>
              <a:rPr lang="en-US" sz="1800" dirty="0"/>
              <a:t>ed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Stacked Bar Chart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2000" dirty="0"/>
              <a:t> Clustered Bar Chart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60" y="1523999"/>
            <a:ext cx="3903917" cy="2193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762" y="1532571"/>
            <a:ext cx="3960495" cy="2175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32" y="4175246"/>
            <a:ext cx="3878771" cy="22254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762" y="4197237"/>
            <a:ext cx="3910203" cy="2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2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100% Stacked Column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117054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Used to visual distribution over time across categories 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t="3421" r="972" b="8995"/>
          <a:stretch/>
        </p:blipFill>
        <p:spPr bwMode="auto">
          <a:xfrm>
            <a:off x="762000" y="1676400"/>
            <a:ext cx="7620000" cy="50535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762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5196" y="1219200"/>
            <a:ext cx="8567803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Visualizes a series of data points across X and Y axis</a:t>
            </a:r>
          </a:p>
          <a:p>
            <a:pPr lvl="1"/>
            <a:r>
              <a:rPr lang="en-US" sz="2000" dirty="0"/>
              <a:t>Commonly used for time-based analysis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Add field to Legend to create multiple lines for comparative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70420"/>
            <a:ext cx="7086600" cy="1403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06" y="4057069"/>
            <a:ext cx="7367588" cy="27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visualize trends in series-based data</a:t>
            </a:r>
          </a:p>
          <a:p>
            <a:pPr lvl="1"/>
            <a:r>
              <a:rPr lang="en-US" dirty="0"/>
              <a:t>Flattens out the ups and downs</a:t>
            </a:r>
          </a:p>
          <a:p>
            <a:pPr lvl="1"/>
            <a:r>
              <a:rPr lang="en-US" dirty="0"/>
              <a:t>Used to determine if values are trending up or down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71800"/>
            <a:ext cx="7254980" cy="35617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533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Area Chart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Basically, a line chart with a little more personality</a:t>
            </a:r>
          </a:p>
          <a:p>
            <a:pPr lvl="1"/>
            <a:r>
              <a:rPr lang="en-US" sz="2000" dirty="0"/>
              <a:t>Areas under lines filled with colors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7086600" cy="30110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6931502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13098</TotalTime>
  <Words>1100</Words>
  <Application>Microsoft Office PowerPoint</Application>
  <PresentationFormat>On-screen Show (4:3)</PresentationFormat>
  <Paragraphs>234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Black</vt:lpstr>
      <vt:lpstr>Calibri</vt:lpstr>
      <vt:lpstr>Lucida Console</vt:lpstr>
      <vt:lpstr>Wingdings</vt:lpstr>
      <vt:lpstr>CPT_Wave15</vt:lpstr>
      <vt:lpstr>Designing Interactive Reports in Power BI Desktop</vt:lpstr>
      <vt:lpstr>Agenda</vt:lpstr>
      <vt:lpstr>Creating Reports</vt:lpstr>
      <vt:lpstr>Built-in Visualization Types</vt:lpstr>
      <vt:lpstr>Column Chart and Bar Chart Variations</vt:lpstr>
      <vt:lpstr>100% Stacked Column Chart</vt:lpstr>
      <vt:lpstr>Line Charts</vt:lpstr>
      <vt:lpstr>Trend Lines</vt:lpstr>
      <vt:lpstr>Stacked Area Chart</vt:lpstr>
      <vt:lpstr>Treemap</vt:lpstr>
      <vt:lpstr>Funnel</vt:lpstr>
      <vt:lpstr>Waterfall</vt:lpstr>
      <vt:lpstr>Scatter Chart</vt:lpstr>
      <vt:lpstr>Gauge Visual</vt:lpstr>
      <vt:lpstr>Filled Map</vt:lpstr>
      <vt:lpstr>Inline Shape Map</vt:lpstr>
      <vt:lpstr>Exploring Power BI Visuals</vt:lpstr>
      <vt:lpstr>User Interaction with Slicers &amp; Highlighting</vt:lpstr>
      <vt:lpstr>User Interaction using Drill Actions</vt:lpstr>
      <vt:lpstr>Agenda</vt:lpstr>
      <vt:lpstr>Ranking Products By Sales using RANKX</vt:lpstr>
      <vt:lpstr>Problems with the Filter Context</vt:lpstr>
      <vt:lpstr>Writing Context Aware DAX Code</vt:lpstr>
      <vt:lpstr>More Ranking Evaluation Problems</vt:lpstr>
      <vt:lpstr>Getting It Right</vt:lpstr>
      <vt:lpstr>Agenda</vt:lpstr>
      <vt:lpstr>Working with Bookmarks and Drillthrough</vt:lpstr>
      <vt:lpstr>Agenda</vt:lpstr>
      <vt:lpstr>Working with Report Themes</vt:lpstr>
      <vt:lpstr>Agenda</vt:lpstr>
      <vt:lpstr>Custom Visuals for Power BI</vt:lpstr>
      <vt:lpstr>Histogram</vt:lpstr>
      <vt:lpstr>Tornado Chart</vt:lpstr>
      <vt:lpstr>Spark Lines</vt:lpstr>
      <vt:lpstr>Hierarchy Slicer</vt:lpstr>
      <vt:lpstr>Importing a Custom Visual</vt:lpstr>
      <vt:lpstr>Agenda</vt:lpstr>
      <vt:lpstr>Publishing a Power BI Desktop Project</vt:lpstr>
      <vt:lpstr>Examining What's Been Published</vt:lpstr>
      <vt:lpstr>Dataset Configuration</vt:lpstr>
      <vt:lpstr>Publish to Web</vt:lpstr>
      <vt:lpstr>Generating Embed Codes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Interactive Reports in Power BI Desktop</dc:title>
  <dc:creator>Ted Pattison</dc:creator>
  <cp:lastModifiedBy>TedP</cp:lastModifiedBy>
  <cp:revision>287</cp:revision>
  <dcterms:created xsi:type="dcterms:W3CDTF">2012-04-13T19:17:02Z</dcterms:created>
  <dcterms:modified xsi:type="dcterms:W3CDTF">2017-11-27T21:35:05Z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