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8"/>
  </p:notesMasterIdLst>
  <p:handoutMasterIdLst>
    <p:handoutMasterId r:id="rId29"/>
  </p:handoutMasterIdLst>
  <p:sldIdLst>
    <p:sldId id="279" r:id="rId6"/>
    <p:sldId id="278" r:id="rId7"/>
    <p:sldId id="399" r:id="rId8"/>
    <p:sldId id="400" r:id="rId9"/>
    <p:sldId id="412" r:id="rId10"/>
    <p:sldId id="281" r:id="rId11"/>
    <p:sldId id="282" r:id="rId12"/>
    <p:sldId id="336" r:id="rId13"/>
    <p:sldId id="337" r:id="rId14"/>
    <p:sldId id="407" r:id="rId15"/>
    <p:sldId id="413" r:id="rId16"/>
    <p:sldId id="404" r:id="rId17"/>
    <p:sldId id="405" r:id="rId18"/>
    <p:sldId id="406" r:id="rId19"/>
    <p:sldId id="408" r:id="rId20"/>
    <p:sldId id="409" r:id="rId21"/>
    <p:sldId id="414" r:id="rId22"/>
    <p:sldId id="410" r:id="rId23"/>
    <p:sldId id="411" r:id="rId24"/>
    <p:sldId id="415" r:id="rId25"/>
    <p:sldId id="403" r:id="rId26"/>
    <p:sldId id="416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1E64"/>
    <a:srgbClr val="FF0000"/>
    <a:srgbClr val="FFFFCC"/>
    <a:srgbClr val="74001E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7743" autoAdjust="0"/>
    <p:restoredTop sz="81517" autoAdjust="0"/>
  </p:normalViewPr>
  <p:slideViewPr>
    <p:cSldViewPr>
      <p:cViewPr varScale="1">
        <p:scale>
          <a:sx n="70" d="100"/>
          <a:sy n="70" d="100"/>
        </p:scale>
        <p:origin x="1253" y="4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20" y="5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06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1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712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64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1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powerusers.microsoft.com/t5/PowerApps-Community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apps/developer/component-framewor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57200"/>
            <a:ext cx="8763000" cy="1295400"/>
          </a:xfrm>
        </p:spPr>
        <p:txBody>
          <a:bodyPr/>
          <a:lstStyle/>
          <a:p>
            <a:pPr algn="ctr"/>
            <a:r>
              <a:rPr lang="en-US" dirty="0"/>
              <a:t>Getting Started with the </a:t>
            </a:r>
            <a:br>
              <a:rPr lang="en-US" dirty="0"/>
            </a:br>
            <a:r>
              <a:rPr lang="en-US" dirty="0"/>
              <a:t>PowerApps Component Framework</a:t>
            </a:r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5A3D-CBE1-4E9E-BCBD-344B1CA4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PowerApps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88837-B9FB-451B-8140-99229C72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PowerApps CLI is command-line tool</a:t>
            </a:r>
          </a:p>
          <a:p>
            <a:pPr lvl="1"/>
            <a:r>
              <a:rPr lang="en-US" sz="2000" dirty="0"/>
              <a:t>Download MSI install file from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https://aka.ms/PowerAppsCLI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Used to create, debug, build and deploy components</a:t>
            </a:r>
          </a:p>
          <a:p>
            <a:pPr lvl="1"/>
            <a:r>
              <a:rPr lang="en-US" sz="2000" dirty="0"/>
              <a:t>Requires Node.JS and .NET Framework 4.6.2 Developer Pack.</a:t>
            </a:r>
          </a:p>
          <a:p>
            <a:pPr lvl="1"/>
            <a:r>
              <a:rPr lang="en-US" sz="2000" dirty="0"/>
              <a:t>Preview of PowerApps CLI currently only supports Windows 10</a:t>
            </a:r>
          </a:p>
          <a:p>
            <a:pPr lvl="2"/>
            <a:endParaRPr lang="en-US" sz="18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95DADF-1EF5-44D3-AA9C-EAECE11F1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429000"/>
            <a:ext cx="6934200" cy="32704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3273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PowerApps Component Framework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Setting up for PCF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Creating and Debugging a PCF Project</a:t>
            </a:r>
          </a:p>
          <a:p>
            <a:r>
              <a:rPr lang="en-US" sz="2400" dirty="0"/>
              <a:t>Testing Components in a PowerApps Environment</a:t>
            </a:r>
          </a:p>
          <a:p>
            <a:r>
              <a:rPr lang="en-US" sz="2400" dirty="0"/>
              <a:t>Learning from the PCF Samples Projects</a:t>
            </a:r>
          </a:p>
        </p:txBody>
      </p:sp>
    </p:spTree>
    <p:extLst>
      <p:ext uri="{BB962C8B-B14F-4D97-AF65-F5344CB8AC3E}">
        <p14:creationId xmlns:p14="http://schemas.microsoft.com/office/powerpoint/2010/main" val="132609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F930-E11F-4027-B1A3-D5D92709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PCF Components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1BF1A-2301-416B-B329-162F217EF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a PowerApps component with PCF</a:t>
            </a:r>
          </a:p>
          <a:p>
            <a:pPr lvl="1"/>
            <a:r>
              <a:rPr lang="en-US" dirty="0"/>
              <a:t>Create the component manifest</a:t>
            </a:r>
          </a:p>
          <a:p>
            <a:pPr lvl="1"/>
            <a:r>
              <a:rPr lang="en-US" dirty="0"/>
              <a:t>Write component implementation in TypeScript</a:t>
            </a:r>
          </a:p>
          <a:p>
            <a:pPr lvl="1"/>
            <a:r>
              <a:rPr lang="en-US" dirty="0"/>
              <a:t>Add component resources (if needed)</a:t>
            </a:r>
          </a:p>
        </p:txBody>
      </p:sp>
    </p:spTree>
    <p:extLst>
      <p:ext uri="{BB962C8B-B14F-4D97-AF65-F5344CB8AC3E}">
        <p14:creationId xmlns:p14="http://schemas.microsoft.com/office/powerpoint/2010/main" val="280971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EFC4-5EC5-4D2C-9F6B-2DC2FB93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E348E-4233-4507-8CC9-22D430209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Manifest</a:t>
            </a:r>
          </a:p>
          <a:p>
            <a:pPr lvl="1"/>
            <a:r>
              <a:rPr lang="en-US" dirty="0"/>
              <a:t>Includes namespace and name of component</a:t>
            </a:r>
          </a:p>
          <a:p>
            <a:pPr lvl="1"/>
            <a:r>
              <a:rPr lang="en-US" dirty="0"/>
              <a:t>Component type (e.g. field or data-set)</a:t>
            </a:r>
          </a:p>
          <a:p>
            <a:pPr lvl="1"/>
            <a:r>
              <a:rPr lang="en-US" dirty="0"/>
              <a:t>Component properties</a:t>
            </a:r>
          </a:p>
          <a:p>
            <a:pPr lvl="1"/>
            <a:r>
              <a:rPr lang="en-US" dirty="0"/>
              <a:t>Resource files used by component</a:t>
            </a:r>
          </a:p>
          <a:p>
            <a:pPr lvl="1"/>
            <a:r>
              <a:rPr lang="en-US" dirty="0"/>
              <a:t>TypeScript function with component entry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9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46830-DC99-4C58-A8DD-D1DEB68D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Implementation in </a:t>
            </a:r>
            <a:r>
              <a:rPr lang="en-US" dirty="0" err="1"/>
              <a:t>TypeSscript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5394-14A7-4A70-91EB-F505B5AA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in TypeScript</a:t>
            </a:r>
          </a:p>
          <a:p>
            <a:pPr lvl="1"/>
            <a:r>
              <a:rPr lang="en-US" dirty="0"/>
              <a:t>Inherit from base class in PCF API</a:t>
            </a:r>
          </a:p>
          <a:p>
            <a:r>
              <a:rPr lang="en-US" dirty="0"/>
              <a:t>Override lifecycle methods</a:t>
            </a:r>
          </a:p>
          <a:p>
            <a:pPr lvl="1"/>
            <a:r>
              <a:rPr lang="en-US" dirty="0" err="1"/>
              <a:t>init</a:t>
            </a:r>
            <a:r>
              <a:rPr lang="en-US" dirty="0"/>
              <a:t> (Required)</a:t>
            </a:r>
          </a:p>
          <a:p>
            <a:pPr lvl="1"/>
            <a:r>
              <a:rPr lang="en-US" dirty="0" err="1"/>
              <a:t>updateView</a:t>
            </a:r>
            <a:r>
              <a:rPr lang="en-US" dirty="0"/>
              <a:t> (Required)</a:t>
            </a:r>
          </a:p>
          <a:p>
            <a:pPr lvl="1"/>
            <a:r>
              <a:rPr lang="en-US" dirty="0" err="1"/>
              <a:t>getOutputs</a:t>
            </a:r>
            <a:r>
              <a:rPr lang="en-US" dirty="0"/>
              <a:t> (Optional)</a:t>
            </a:r>
          </a:p>
          <a:p>
            <a:pPr lvl="1"/>
            <a:r>
              <a:rPr lang="en-US" dirty="0"/>
              <a:t>destroy (Required)</a:t>
            </a:r>
          </a:p>
        </p:txBody>
      </p:sp>
    </p:spTree>
    <p:extLst>
      <p:ext uri="{BB962C8B-B14F-4D97-AF65-F5344CB8AC3E}">
        <p14:creationId xmlns:p14="http://schemas.microsoft.com/office/powerpoint/2010/main" val="336812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0832-EDD0-4E7A-AB50-5DCCA112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pac</a:t>
            </a:r>
            <a:r>
              <a:rPr lang="en-US" dirty="0"/>
              <a:t> </a:t>
            </a:r>
            <a:r>
              <a:rPr lang="en-US" dirty="0" err="1"/>
              <a:t>pcf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E0D1-475C-4D37-B5F7-9875A65F4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3D64C-BE0D-4867-B218-04F6EA29F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86000"/>
            <a:ext cx="7086600" cy="1182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1B0056-5C7F-49BA-9829-6667E6431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52600"/>
            <a:ext cx="7391400" cy="428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EC0784-0B77-42FF-8D0F-F2B788A7D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352800"/>
            <a:ext cx="8001000" cy="314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12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DE2B-6B46-42A2-A662-1AADDD44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422092-0AE7-47B7-90AF-6AFFFD822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" r="55154"/>
          <a:stretch/>
        </p:blipFill>
        <p:spPr>
          <a:xfrm>
            <a:off x="1807028" y="1143000"/>
            <a:ext cx="4931909" cy="5603251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C8B4C07-AF53-4E47-B438-6A81A5343230}"/>
              </a:ext>
            </a:extLst>
          </p:cNvPr>
          <p:cNvSpPr/>
          <p:nvPr/>
        </p:nvSpPr>
        <p:spPr>
          <a:xfrm flipH="1">
            <a:off x="5660572" y="3897085"/>
            <a:ext cx="2492828" cy="381000"/>
          </a:xfrm>
          <a:prstGeom prst="rightArrow">
            <a:avLst>
              <a:gd name="adj1" fmla="val 7000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+mj-lt"/>
              </a:rPr>
              <a:t>Component manifest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918AF51-C0FA-4A3E-819E-6861B811FAEB}"/>
              </a:ext>
            </a:extLst>
          </p:cNvPr>
          <p:cNvSpPr/>
          <p:nvPr/>
        </p:nvSpPr>
        <p:spPr>
          <a:xfrm flipH="1">
            <a:off x="4038600" y="4267200"/>
            <a:ext cx="2797628" cy="381000"/>
          </a:xfrm>
          <a:prstGeom prst="rightArrow">
            <a:avLst>
              <a:gd name="adj1" fmla="val 7000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+mj-lt"/>
              </a:rPr>
              <a:t>Component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51945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PowerApps Component Framework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Setting up for PCF Development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Creating and Debugging a PCF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Testing Components in a PowerApps Environment</a:t>
            </a:r>
          </a:p>
          <a:p>
            <a:r>
              <a:rPr lang="en-US" sz="2400" dirty="0"/>
              <a:t>Learning from the PCF Samples Projects</a:t>
            </a:r>
          </a:p>
        </p:txBody>
      </p:sp>
    </p:spTree>
    <p:extLst>
      <p:ext uri="{BB962C8B-B14F-4D97-AF65-F5344CB8AC3E}">
        <p14:creationId xmlns:p14="http://schemas.microsoft.com/office/powerpoint/2010/main" val="3580839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1959-4F21-48B4-9733-536D5749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</a:t>
            </a:r>
            <a:r>
              <a:rPr lang="en-US" dirty="0"/>
              <a:t> auth create --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8664E-BD5A-46A6-8FA3-5E280E65C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7772400" cy="19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16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ECB9-0AAC-4CD6-8BD1-1E0D177B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</a:t>
            </a:r>
            <a:r>
              <a:rPr lang="en-US" dirty="0"/>
              <a:t> </a:t>
            </a:r>
            <a:r>
              <a:rPr lang="en-US" dirty="0" err="1"/>
              <a:t>pcf</a:t>
            </a:r>
            <a:r>
              <a:rPr lang="en-US" dirty="0"/>
              <a:t> push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81FB9-B857-40A7-B387-A4ADF1204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81200"/>
            <a:ext cx="6396221" cy="304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5E5702-B2D5-4F7D-8F42-256FC5582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505200"/>
            <a:ext cx="8281862" cy="2362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182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PowerApps Component Framework Overview</a:t>
            </a:r>
          </a:p>
          <a:p>
            <a:r>
              <a:rPr lang="en-US" sz="2400" dirty="0"/>
              <a:t>Setting up for PCF Development</a:t>
            </a:r>
          </a:p>
          <a:p>
            <a:r>
              <a:rPr lang="en-US" sz="2400" dirty="0"/>
              <a:t>Creating and Debugging a PCF Project</a:t>
            </a:r>
          </a:p>
          <a:p>
            <a:r>
              <a:rPr lang="en-US" sz="2400" dirty="0"/>
              <a:t>Testing Components in a PowerApps Environment</a:t>
            </a:r>
          </a:p>
          <a:p>
            <a:r>
              <a:rPr lang="en-US" sz="2400" dirty="0"/>
              <a:t>Learning from the PCF Samples Projects</a:t>
            </a:r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PowerApps Component Framework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Setting up for PCF Development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Creating and Debugging a PCF Project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Testing Components in a PowerApps Environment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Learning from the PCF Samples Projects</a:t>
            </a:r>
          </a:p>
        </p:txBody>
      </p:sp>
    </p:spTree>
    <p:extLst>
      <p:ext uri="{BB962C8B-B14F-4D97-AF65-F5344CB8AC3E}">
        <p14:creationId xmlns:p14="http://schemas.microsoft.com/office/powerpoint/2010/main" val="3406788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CB0393-9C9B-403D-A0FD-D80B874A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PowerApps Component Framework Forum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EBC42F-D6AA-4230-8CD3-776D1B184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https://powerusers.microsoft.com/t5/PowerApps-Community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DAC22F-3B4E-4EBE-A5BD-E1C09938D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57400"/>
            <a:ext cx="6477000" cy="44517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9854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PowerApps Component Framework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Setting up for PCF Development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Creating and Debugging a PCF Project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Testing Components in a PowerApps Environment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Learning from the PCF Samples Projects</a:t>
            </a:r>
          </a:p>
        </p:txBody>
      </p:sp>
    </p:spTree>
    <p:extLst>
      <p:ext uri="{BB962C8B-B14F-4D97-AF65-F5344CB8AC3E}">
        <p14:creationId xmlns:p14="http://schemas.microsoft.com/office/powerpoint/2010/main" val="302955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1DAF-F73C-4301-8D21-26E9AEA2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PCF?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20DA-5795-4135-9E10-6C1745019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PowerApps component framework</a:t>
            </a:r>
          </a:p>
          <a:p>
            <a:pPr lvl="1"/>
            <a:r>
              <a:rPr lang="en-US" sz="2000" dirty="0"/>
              <a:t>Create components for model-driven apps</a:t>
            </a:r>
          </a:p>
          <a:p>
            <a:pPr lvl="1"/>
            <a:r>
              <a:rPr lang="en-US" sz="2000" dirty="0"/>
              <a:t>Create components for canvas apps</a:t>
            </a:r>
          </a:p>
          <a:p>
            <a:pPr lvl="1"/>
            <a:endParaRPr lang="en-US" sz="2000" dirty="0"/>
          </a:p>
          <a:p>
            <a:r>
              <a:rPr lang="en-US" sz="2400" dirty="0"/>
              <a:t>Custom components packaged in PowerApps solution</a:t>
            </a:r>
          </a:p>
          <a:p>
            <a:pPr lvl="1"/>
            <a:r>
              <a:rPr lang="en-US" sz="2000" dirty="0"/>
              <a:t>Solution can be installed in different environments</a:t>
            </a:r>
          </a:p>
          <a:p>
            <a:pPr lvl="1"/>
            <a:endParaRPr lang="en-US" sz="2000" dirty="0"/>
          </a:p>
          <a:p>
            <a:r>
              <a:rPr lang="en-US" sz="2400" dirty="0"/>
              <a:t>Getting Started…</a:t>
            </a:r>
          </a:p>
          <a:p>
            <a:pPr lvl="1"/>
            <a:r>
              <a:rPr lang="en-US" sz="1600" dirty="0">
                <a:hlinkClick r:id="rId2"/>
              </a:rPr>
              <a:t>https://docs.microsoft.com/en-us/powerapps/developer/component-framework</a:t>
            </a:r>
            <a:endParaRPr lang="en-US" sz="16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732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17F3-F7FA-4337-B1D3-3AEC65ED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PowerApps Component Framework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120F9-44A3-48D0-A5A5-F9C7BD84D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PowerApps Component Framework APIs </a:t>
            </a:r>
          </a:p>
          <a:p>
            <a:pPr lvl="1"/>
            <a:r>
              <a:rPr lang="en-US" dirty="0"/>
              <a:t>component lifecycle management</a:t>
            </a:r>
          </a:p>
          <a:p>
            <a:pPr lvl="1"/>
            <a:r>
              <a:rPr lang="en-US" dirty="0"/>
              <a:t>contextual data and metadata access</a:t>
            </a:r>
          </a:p>
          <a:p>
            <a:pPr lvl="1"/>
            <a:r>
              <a:rPr lang="en-US" dirty="0"/>
              <a:t>seamless server access via Web API</a:t>
            </a:r>
          </a:p>
          <a:p>
            <a:pPr lvl="1"/>
            <a:r>
              <a:rPr lang="en-US" dirty="0"/>
              <a:t>utility and data formatting methods, </a:t>
            </a:r>
          </a:p>
          <a:p>
            <a:pPr lvl="1"/>
            <a:r>
              <a:rPr lang="en-US" dirty="0"/>
              <a:t>device features like camera, location and microphone </a:t>
            </a:r>
          </a:p>
          <a:p>
            <a:pPr lvl="1"/>
            <a:r>
              <a:rPr lang="en-US" dirty="0"/>
              <a:t>UI elements (e.g. dialogs, lookups, full page rendering)</a:t>
            </a:r>
          </a:p>
        </p:txBody>
      </p:sp>
    </p:spTree>
    <p:extLst>
      <p:ext uri="{BB962C8B-B14F-4D97-AF65-F5344CB8AC3E}">
        <p14:creationId xmlns:p14="http://schemas.microsoft.com/office/powerpoint/2010/main" val="322700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PowerApps Component Framework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Setting up for PCF Development</a:t>
            </a:r>
          </a:p>
          <a:p>
            <a:r>
              <a:rPr lang="en-US" sz="2400" dirty="0"/>
              <a:t>Creating and Debugging a PCF Project</a:t>
            </a:r>
          </a:p>
          <a:p>
            <a:r>
              <a:rPr lang="en-US" sz="2400" dirty="0"/>
              <a:t>Testing Components in a PowerApps Environment</a:t>
            </a:r>
          </a:p>
          <a:p>
            <a:r>
              <a:rPr lang="en-US" sz="2400" dirty="0"/>
              <a:t>Learning from the PCF Samples Projects</a:t>
            </a:r>
          </a:p>
        </p:txBody>
      </p:sp>
    </p:spTree>
    <p:extLst>
      <p:ext uri="{BB962C8B-B14F-4D97-AF65-F5344CB8AC3E}">
        <p14:creationId xmlns:p14="http://schemas.microsoft.com/office/powerpoint/2010/main" val="354985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https://nodejs.org/en/download/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3" y="2105944"/>
            <a:ext cx="6522771" cy="4371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065" y="2896138"/>
            <a:ext cx="3538790" cy="2766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700" y="3380456"/>
            <a:ext cx="3538790" cy="2766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4729" y="3885855"/>
            <a:ext cx="3538790" cy="276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Visual Studio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http://code.visualstudio.com/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70557"/>
            <a:ext cx="4021427" cy="3118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286" y="2699492"/>
            <a:ext cx="4021427" cy="3118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204" y="3284149"/>
            <a:ext cx="4021427" cy="311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6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with Visual Studio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01F13-AAB5-4CA0-BC1D-4ABDBA204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Node.js is agnostic when it comes to developer IDE</a:t>
            </a:r>
          </a:p>
          <a:p>
            <a:pPr lvl="1"/>
            <a:r>
              <a:rPr lang="en-US" sz="2000" dirty="0"/>
              <a:t>There are many different IDEs that people use with Node.js</a:t>
            </a:r>
          </a:p>
          <a:p>
            <a:pPr lvl="1"/>
            <a:r>
              <a:rPr lang="en-US" sz="2000" dirty="0"/>
              <a:t>This course will be using Visual Studio Code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Visual Studio is not a good fit for Node.js development</a:t>
            </a:r>
          </a:p>
          <a:p>
            <a:pPr lvl="1"/>
            <a:r>
              <a:rPr lang="en-US" sz="2000" dirty="0"/>
              <a:t>Visual Studio solution &amp; project files incompatible with Node.js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7772400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594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Terminal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9CC5D8-8F1C-48AF-B91E-882409634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the Integrated Terminal to execute </a:t>
            </a:r>
            <a:r>
              <a:rPr lang="en-US" sz="2000" b="1" dirty="0"/>
              <a:t>npm</a:t>
            </a:r>
            <a:r>
              <a:rPr lang="en-US" sz="2400" dirty="0"/>
              <a:t> command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17" y="2057400"/>
            <a:ext cx="2751083" cy="23073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31"/>
          <a:stretch/>
        </p:blipFill>
        <p:spPr bwMode="auto">
          <a:xfrm>
            <a:off x="2590800" y="3069360"/>
            <a:ext cx="6045200" cy="2590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4176235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4.xml><?xml version="1.0" encoding="utf-8"?>
<ds:datastoreItem xmlns:ds="http://schemas.openxmlformats.org/officeDocument/2006/customXml" ds:itemID="{A5547237-B119-45CA-BEFC-A2DA2BDB03E7}">
  <ds:schemaRefs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31089</TotalTime>
  <Words>545</Words>
  <Application>Microsoft Office PowerPoint</Application>
  <PresentationFormat>On-screen Show (4:3)</PresentationFormat>
  <Paragraphs>110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Lucida Console</vt:lpstr>
      <vt:lpstr>Wingdings</vt:lpstr>
      <vt:lpstr>CPT_Wave15</vt:lpstr>
      <vt:lpstr>Getting Started with the  PowerApps Component Framework</vt:lpstr>
      <vt:lpstr>Agenda</vt:lpstr>
      <vt:lpstr>What is PCF?</vt:lpstr>
      <vt:lpstr>PowerApps Component Framework APIs</vt:lpstr>
      <vt:lpstr>Agenda</vt:lpstr>
      <vt:lpstr>Installing node.js</vt:lpstr>
      <vt:lpstr>Install Visual Studio Code</vt:lpstr>
      <vt:lpstr>Developing with Visual Studio Code</vt:lpstr>
      <vt:lpstr>Integrated Terminal</vt:lpstr>
      <vt:lpstr>Microsoft PowerApps CLI</vt:lpstr>
      <vt:lpstr>Agenda</vt:lpstr>
      <vt:lpstr>PCF Components 101</vt:lpstr>
      <vt:lpstr>Component Manifest</vt:lpstr>
      <vt:lpstr>Component Implementation in TypeSscript</vt:lpstr>
      <vt:lpstr>Running pac pcf init</vt:lpstr>
      <vt:lpstr>New Project</vt:lpstr>
      <vt:lpstr>Agenda</vt:lpstr>
      <vt:lpstr>pac auth create --url</vt:lpstr>
      <vt:lpstr>pac pcf push</vt:lpstr>
      <vt:lpstr>Agenda</vt:lpstr>
      <vt:lpstr>PowerApps Component Framework Forum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the PowerApps Components Framework</dc:title>
  <dc:creator>Ted Pattison</dc:creator>
  <cp:lastModifiedBy>Ted Pattison</cp:lastModifiedBy>
  <cp:revision>457</cp:revision>
  <dcterms:created xsi:type="dcterms:W3CDTF">2012-04-13T19:17:02Z</dcterms:created>
  <dcterms:modified xsi:type="dcterms:W3CDTF">2019-08-31T14:07:37Z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