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279" r:id="rId6"/>
    <p:sldId id="281" r:id="rId7"/>
    <p:sldId id="368" r:id="rId8"/>
    <p:sldId id="369" r:id="rId9"/>
    <p:sldId id="370" r:id="rId10"/>
    <p:sldId id="372" r:id="rId11"/>
    <p:sldId id="373" r:id="rId12"/>
    <p:sldId id="371" r:id="rId13"/>
    <p:sldId id="374" r:id="rId14"/>
    <p:sldId id="375" r:id="rId15"/>
    <p:sldId id="412" r:id="rId16"/>
    <p:sldId id="377" r:id="rId17"/>
    <p:sldId id="384" r:id="rId18"/>
    <p:sldId id="385" r:id="rId19"/>
    <p:sldId id="386" r:id="rId20"/>
    <p:sldId id="387" r:id="rId21"/>
    <p:sldId id="411" r:id="rId22"/>
    <p:sldId id="388" r:id="rId23"/>
    <p:sldId id="395" r:id="rId24"/>
    <p:sldId id="389" r:id="rId25"/>
    <p:sldId id="393" r:id="rId26"/>
    <p:sldId id="414" r:id="rId27"/>
    <p:sldId id="391" r:id="rId28"/>
    <p:sldId id="392" r:id="rId29"/>
    <p:sldId id="419" r:id="rId30"/>
    <p:sldId id="410" r:id="rId31"/>
    <p:sldId id="378" r:id="rId32"/>
    <p:sldId id="415" r:id="rId33"/>
    <p:sldId id="416" r:id="rId34"/>
    <p:sldId id="399" r:id="rId35"/>
    <p:sldId id="347" r:id="rId36"/>
    <p:sldId id="348" r:id="rId37"/>
    <p:sldId id="336" r:id="rId38"/>
    <p:sldId id="402" r:id="rId39"/>
    <p:sldId id="398" r:id="rId40"/>
    <p:sldId id="318" r:id="rId41"/>
    <p:sldId id="400" r:id="rId42"/>
    <p:sldId id="401" r:id="rId43"/>
    <p:sldId id="417" r:id="rId44"/>
    <p:sldId id="418" r:id="rId45"/>
    <p:sldId id="397" r:id="rId46"/>
    <p:sldId id="407" r:id="rId47"/>
    <p:sldId id="396" r:id="rId48"/>
    <p:sldId id="367" r:id="rId49"/>
    <p:sldId id="394" r:id="rId50"/>
    <p:sldId id="413" r:id="rId51"/>
    <p:sldId id="379" r:id="rId52"/>
    <p:sldId id="382" r:id="rId53"/>
    <p:sldId id="383" r:id="rId54"/>
    <p:sldId id="403" r:id="rId55"/>
    <p:sldId id="404" r:id="rId56"/>
    <p:sldId id="380" r:id="rId57"/>
    <p:sldId id="405" r:id="rId58"/>
    <p:sldId id="406" r:id="rId59"/>
    <p:sldId id="381" r:id="rId60"/>
    <p:sldId id="420"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907" autoAdjust="0"/>
  </p:normalViewPr>
  <p:slideViewPr>
    <p:cSldViewPr>
      <p:cViewPr varScale="1">
        <p:scale>
          <a:sx n="83" d="100"/>
          <a:sy n="83" d="100"/>
        </p:scale>
        <p:origin x="715" y="7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7992"/>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114609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400" dirty="0"/>
              <a:t>About the time Microsoft added support to Power BI Desktop for creating parameters,</a:t>
            </a:r>
            <a:r>
              <a:rPr lang="en-US" sz="2400" baseline="0" dirty="0"/>
              <a:t> they also added support for </a:t>
            </a:r>
            <a:r>
              <a:rPr lang="en-US" sz="2400" dirty="0"/>
              <a:t>exporting the assets from a Power BI Desktop project to a specialized format for a project template file. A Power BI Desktop template file is like a PBIX file in that it is created as</a:t>
            </a:r>
            <a:r>
              <a:rPr lang="en-US" sz="2400" baseline="0" dirty="0"/>
              <a:t> a ZIP archive using the Open Packaging Convention. You create a </a:t>
            </a:r>
            <a:r>
              <a:rPr lang="en-US" sz="2400" dirty="0"/>
              <a:t>project template file by running the </a:t>
            </a:r>
            <a:r>
              <a:rPr lang="en-US" sz="2400" b="1" dirty="0"/>
              <a:t>Export &gt; Power BI Template</a:t>
            </a:r>
            <a:r>
              <a:rPr lang="en-US" sz="2400" dirty="0"/>
              <a:t> command from the File menu.</a:t>
            </a:r>
            <a:r>
              <a:rPr lang="en-US" sz="2400" baseline="0" dirty="0"/>
              <a:t> When you run the </a:t>
            </a:r>
            <a:r>
              <a:rPr lang="en-US" sz="2400" b="1" baseline="0" dirty="0"/>
              <a:t>Export</a:t>
            </a:r>
            <a:r>
              <a:rPr lang="en-US" sz="2400" baseline="0" dirty="0"/>
              <a:t> command, Power Bi Desktop creates the </a:t>
            </a:r>
            <a:r>
              <a:rPr lang="en-US" sz="2400" dirty="0"/>
              <a:t>project template file by exporting assets from the PBIX file including the query definitions, the data source settings, the data modeling definitions</a:t>
            </a:r>
            <a:r>
              <a:rPr lang="en-US" sz="2400" baseline="0" dirty="0"/>
              <a:t> for calculated columns and measures as well as the project’s report definition.</a:t>
            </a:r>
          </a:p>
          <a:p>
            <a:endParaRPr lang="en-US" sz="2400" baseline="0" dirty="0"/>
          </a:p>
          <a:p>
            <a:r>
              <a:rPr lang="en-US" sz="2400" baseline="0" dirty="0"/>
              <a:t>A </a:t>
            </a:r>
            <a:r>
              <a:rPr lang="en-US" sz="2400" dirty="0"/>
              <a:t>Power BI Desktop project template file has</a:t>
            </a:r>
            <a:r>
              <a:rPr lang="en-US" sz="2400" baseline="0" dirty="0"/>
              <a:t> a few important differences when compared to a PBIX file. First, a </a:t>
            </a:r>
            <a:r>
              <a:rPr lang="en-US" sz="2400" dirty="0"/>
              <a:t>project template file has a</a:t>
            </a:r>
            <a:r>
              <a:rPr lang="en-US" sz="2400" baseline="0" dirty="0"/>
              <a:t> file</a:t>
            </a:r>
            <a:r>
              <a:rPr lang="en-US" sz="2400" dirty="0"/>
              <a:t> extension of PBIT instead of PBIX. Second, the project template file contains</a:t>
            </a:r>
            <a:r>
              <a:rPr lang="en-US" sz="2400" baseline="0" dirty="0"/>
              <a:t> </a:t>
            </a:r>
            <a:r>
              <a:rPr lang="en-US" sz="2400" dirty="0"/>
              <a:t>never contains any rows of data. The key idea is that exporting a project</a:t>
            </a:r>
            <a:r>
              <a:rPr lang="en-US" sz="2400" baseline="0" dirty="0"/>
              <a:t> to a project template file copies everything you need except for the data itself. Therefore, PBIT files are often very small in size when compared to PBIX files. When you run the </a:t>
            </a:r>
            <a:r>
              <a:rPr lang="en-US" sz="2400" b="1" baseline="0" dirty="0"/>
              <a:t>Import &gt; Power BI Template</a:t>
            </a:r>
            <a:r>
              <a:rPr lang="en-US" sz="2400" baseline="0" dirty="0"/>
              <a:t> command to import the project template file and create a new Power BI Desktop project from a PBIT template file, that is when Power BI Desktop will import the data.</a:t>
            </a:r>
          </a:p>
          <a:p>
            <a:endParaRPr lang="en-US" sz="2400" baseline="0" dirty="0"/>
          </a:p>
          <a:p>
            <a:pPr lvl="0"/>
            <a:r>
              <a:rPr lang="en-US" sz="2000" dirty="0"/>
              <a:t>Template files can be especially powerful when used together with project parameters</a:t>
            </a:r>
            <a:r>
              <a:rPr lang="en-US" sz="2400" dirty="0"/>
              <a:t>.</a:t>
            </a:r>
            <a:r>
              <a:rPr lang="en-US" sz="2400" baseline="0" dirty="0"/>
              <a:t> For example, imagine you have created a complete BI solution with a Power BI Desktop project that connects to a SQL Server database in a development environment. You can choose to create a parameter to configure the data source settings so that your project does not include hardcoded data source settings to your development database. Next, you can export the PBIX project to create a PBIT project template file containing all the definitions you have created for queries, calculated columns, measures and reports. This parameterized approach makes it easier when you deploy your custom solution to multiple customer environments which will each be running their own separate instance of the SQL Server database. When you import a PBIT file that contains the data source parameter, you will be prompted to enter the data source details for that particular customer environment. After you have configured the data source settings parameter for the new project, Power BI Desktop will execute all your queries to fill the project’s data model with rows of data from the correct database for that customer environment. </a:t>
            </a:r>
            <a:endParaRPr lang="en-US" sz="2000" dirty="0"/>
          </a:p>
        </p:txBody>
      </p:sp>
    </p:spTree>
    <p:extLst>
      <p:ext uri="{BB962C8B-B14F-4D97-AF65-F5344CB8AC3E}">
        <p14:creationId xmlns:p14="http://schemas.microsoft.com/office/powerpoint/2010/main" val="285352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7143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5082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338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224447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0" dirty="0"/>
          </a:p>
        </p:txBody>
      </p:sp>
    </p:spTree>
    <p:extLst>
      <p:ext uri="{BB962C8B-B14F-4D97-AF65-F5344CB8AC3E}">
        <p14:creationId xmlns:p14="http://schemas.microsoft.com/office/powerpoint/2010/main" val="3717464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7341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02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41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465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948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310443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Desktop provides rich support for importing data from a wide array of file formats. You can import data from an </a:t>
            </a:r>
            <a:r>
              <a:rPr lang="en-US" b="1" dirty="0"/>
              <a:t>Excel workbook</a:t>
            </a:r>
            <a:r>
              <a:rPr lang="en-US" dirty="0"/>
              <a:t> which contains worksheets with named ranges and tables. You can also import data from</a:t>
            </a:r>
            <a:r>
              <a:rPr lang="en-US" baseline="0" dirty="0"/>
              <a:t> </a:t>
            </a:r>
            <a:r>
              <a:rPr lang="en-US" dirty="0"/>
              <a:t>a data model that has been created inside an Excel workbook.</a:t>
            </a:r>
          </a:p>
          <a:p>
            <a:endParaRPr lang="en-US" dirty="0"/>
          </a:p>
          <a:p>
            <a:r>
              <a:rPr lang="en-US" baseline="0" dirty="0"/>
              <a:t>It’s become an industry norm to download and make data available using text-based </a:t>
            </a:r>
            <a:r>
              <a:rPr lang="en-US" b="1" baseline="0" dirty="0"/>
              <a:t>CSV files</a:t>
            </a:r>
            <a:r>
              <a:rPr lang="en-US" baseline="0" dirty="0"/>
              <a:t>. If you have already completed the lab for the previous module on Power BI Desktop, then you have already worked through the steps of creating queries to import data from CSV files. You have to admit that the steps are pretty straightforward and easy to accomplish.</a:t>
            </a:r>
          </a:p>
          <a:p>
            <a:endParaRPr lang="en-US" baseline="0" dirty="0"/>
          </a:p>
          <a:p>
            <a:pPr algn="l"/>
            <a:r>
              <a:rPr lang="en-US" baseline="0" dirty="0"/>
              <a:t>Power BI Desktop also supports other types of semi-structured data in common text file formats such as XML and JSON. You can create queries using the data source type of </a:t>
            </a:r>
            <a:r>
              <a:rPr lang="en-US" b="1" baseline="0" dirty="0"/>
              <a:t>Text</a:t>
            </a:r>
            <a:r>
              <a:rPr lang="en-US" baseline="0" dirty="0"/>
              <a:t> which allows you to leverage the data cleanup tools of the Query Editor window. This approach makes it possible to scrape data from non-structured text files when dealing with business documents such as invoices and expense receipts.</a:t>
            </a:r>
          </a:p>
          <a:p>
            <a:endParaRPr lang="en-US" baseline="0" dirty="0"/>
          </a:p>
          <a:p>
            <a:r>
              <a:rPr lang="en-US" baseline="0" dirty="0"/>
              <a:t>You can also use Power BI desktop to import data associated from the set of files in a folder in the local file system or a folder in a SharePoint site. This makes it possible to analyze the files and their metadata inside a specific folder in terms of the number and/or size of files by categories such as file extension, content type or date last modified.</a:t>
            </a:r>
            <a:endParaRPr lang="en-US" dirty="0"/>
          </a:p>
        </p:txBody>
      </p:sp>
    </p:spTree>
    <p:extLst>
      <p:ext uri="{BB962C8B-B14F-4D97-AF65-F5344CB8AC3E}">
        <p14:creationId xmlns:p14="http://schemas.microsoft.com/office/powerpoint/2010/main" val="109830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Desktop supports connecting to all the industry most-popular database</a:t>
            </a:r>
            <a:r>
              <a:rPr lang="en-US" baseline="0" dirty="0"/>
              <a:t> systems. What’s especially helpful when importing data from a database is that Power BI Desktop can read database metadata to ensure that table columns are imported with the correct data types and that table relationships defined in the database can be maintained after the data has been imported into the data model for a Power BI Desktop project.</a:t>
            </a:r>
          </a:p>
          <a:p>
            <a:endParaRPr lang="en-US" baseline="0" dirty="0"/>
          </a:p>
          <a:p>
            <a:r>
              <a:rPr lang="en-US" baseline="0" dirty="0"/>
              <a:t>From the list shown in the slide above, you can see that Power BI Desktop has native support to import data from </a:t>
            </a:r>
            <a:r>
              <a:rPr lang="en-US" dirty="0"/>
              <a:t>Access databases as well as many</a:t>
            </a:r>
            <a:r>
              <a:rPr lang="en-US" baseline="0" dirty="0"/>
              <a:t> popular database management systems for running OLTP-style databases including </a:t>
            </a:r>
            <a:r>
              <a:rPr lang="en-US" dirty="0"/>
              <a:t>SQL Server databases, Oracle databases, DB2 databases, MySQL databases, PostgreSQL databases, Sybase databases and Teradata databases.</a:t>
            </a:r>
          </a:p>
          <a:p>
            <a:endParaRPr lang="en-US" dirty="0"/>
          </a:p>
          <a:p>
            <a:r>
              <a:rPr lang="en-US" dirty="0"/>
              <a:t>In addition to supporting OLTP-style databases, Power BI desktop also supports connecting to OLAP-style</a:t>
            </a:r>
            <a:r>
              <a:rPr lang="en-US" baseline="0" dirty="0"/>
              <a:t> databases in </a:t>
            </a:r>
            <a:r>
              <a:rPr lang="en-US" dirty="0"/>
              <a:t>SQL Server Analysis Services (SSAS). This includes both Tabular databases as</a:t>
            </a:r>
            <a:r>
              <a:rPr lang="en-US" baseline="0" dirty="0"/>
              <a:t> well as class m</a:t>
            </a:r>
            <a:r>
              <a:rPr lang="en-US" dirty="0"/>
              <a:t>ultidimensional databases which are based on multidimensional cubes and key performances indicators (KPIs).</a:t>
            </a:r>
          </a:p>
          <a:p>
            <a:endParaRPr lang="en-US" dirty="0"/>
          </a:p>
        </p:txBody>
      </p:sp>
    </p:spTree>
    <p:extLst>
      <p:ext uri="{BB962C8B-B14F-4D97-AF65-F5344CB8AC3E}">
        <p14:creationId xmlns:p14="http://schemas.microsoft.com/office/powerpoint/2010/main" val="292333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clear that Microsoft is investing heavily in Microsoft Azure and Azure-based services to give its</a:t>
            </a:r>
            <a:r>
              <a:rPr lang="en-US" baseline="0" dirty="0"/>
              <a:t> customers a cloud-based platform for building software solutions. Microsoft Azure provides several different ways to store data in the cloud including semi-structured data stored using tables, queues and blobs.  Microsoft Azure also offers a cloud-based version of a SQL Server database. In fact, you will connect to an Azure SQL Server database as a data source in your next lab. That means you will get hands-on experience extracting data from the Microsoft Azure cloud in order to import customer and sales data for analysis and reporting.</a:t>
            </a:r>
          </a:p>
          <a:p>
            <a:endParaRPr lang="en-US" baseline="0" dirty="0"/>
          </a:p>
          <a:p>
            <a:r>
              <a:rPr lang="en-US" baseline="0" dirty="0"/>
              <a:t>Microsoft Azure HDInsight provides the means to capture large amounts of streaming data in a design process that the industry has gotten to know as “big data”. If your company is already using HDInsight, you can use Power BI Desktop to connect directly to its data or you can use an big data adapter such as Azure HDInsight Spark which provides an abstracted query layer on top of the data structures stored in an HDInsight dataset.</a:t>
            </a:r>
          </a:p>
          <a:p>
            <a:endParaRPr lang="en-US" baseline="0" dirty="0"/>
          </a:p>
          <a:p>
            <a:r>
              <a:rPr lang="en-US" baseline="0" dirty="0"/>
              <a:t>Microsoft Azure also provides the ability to design and populate a SQL Data Warehouse in the cloud. For companies that are taking this direction to build a cloud-based data warehouse, Power BI Desktop will be at the top of the list in in terms of effective data analytics and reporting tools to build on top of a SQL Data Warehouse.</a:t>
            </a:r>
          </a:p>
          <a:p>
            <a:endParaRPr lang="en-US" dirty="0"/>
          </a:p>
        </p:txBody>
      </p:sp>
    </p:spTree>
    <p:extLst>
      <p:ext uri="{BB962C8B-B14F-4D97-AF65-F5344CB8AC3E}">
        <p14:creationId xmlns:p14="http://schemas.microsoft.com/office/powerpoint/2010/main" val="3348417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46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1469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00F22E9-0A47-496E-B892-66BDB3FC65D3}"/>
              </a:ext>
            </a:extLst>
          </p:cNvPr>
          <p:cNvPicPr>
            <a:picLocks noChangeAspect="1"/>
          </p:cNvPicPr>
          <p:nvPr userDrawn="1"/>
        </p:nvPicPr>
        <p:blipFill>
          <a:blip r:embed="rId2"/>
          <a:stretch>
            <a:fillRect/>
          </a:stretch>
        </p:blipFill>
        <p:spPr>
          <a:xfrm>
            <a:off x="11506" y="-47625"/>
            <a:ext cx="9294419" cy="6973836"/>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0" y="5642216"/>
            <a:ext cx="1752600" cy="1253515"/>
          </a:xfrm>
          <a:prstGeom prst="rect">
            <a:avLst/>
          </a:prstGeom>
        </p:spPr>
      </p:pic>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hyperlink" Target="https://powerbi.microsoft.com/en-us/pric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5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1066800"/>
            <a:ext cx="6172200" cy="1066800"/>
          </a:xfrm>
        </p:spPr>
        <p:txBody>
          <a:bodyPr/>
          <a:lstStyle/>
          <a:p>
            <a:pPr algn="ctr"/>
            <a:r>
              <a:rPr lang="en-US" sz="3200" dirty="0"/>
              <a:t>Preparing for Power BI</a:t>
            </a:r>
            <a:br>
              <a:rPr lang="en-US" sz="3200" dirty="0"/>
            </a:br>
            <a:r>
              <a:rPr lang="en-US" sz="3200" dirty="0"/>
              <a:t>Certification Exam 70-778</a:t>
            </a:r>
            <a:endParaRPr lang="en-US" dirty="0"/>
          </a:p>
        </p:txBody>
      </p:sp>
      <p:sp>
        <p:nvSpPr>
          <p:cNvPr id="3" name="TextBox 2">
            <a:extLst>
              <a:ext uri="{FF2B5EF4-FFF2-40B4-BE49-F238E27FC236}">
                <a16:creationId xmlns:a16="http://schemas.microsoft.com/office/drawing/2014/main" id="{6162C76B-243A-4D83-87F4-5EAB4ABC51EA}"/>
              </a:ext>
            </a:extLst>
          </p:cNvPr>
          <p:cNvSpPr txBox="1"/>
          <p:nvPr/>
        </p:nvSpPr>
        <p:spPr>
          <a:xfrm>
            <a:off x="4648200" y="2743200"/>
            <a:ext cx="3772571" cy="738664"/>
          </a:xfrm>
          <a:prstGeom prst="rect">
            <a:avLst/>
          </a:prstGeom>
          <a:noFill/>
        </p:spPr>
        <p:txBody>
          <a:bodyPr wrap="none" rtlCol="0">
            <a:spAutoFit/>
          </a:bodyPr>
          <a:lstStyle/>
          <a:p>
            <a:r>
              <a:rPr lang="en-US" sz="2400" dirty="0"/>
              <a:t>Presented by Ted Pattison</a:t>
            </a:r>
          </a:p>
          <a:p>
            <a:r>
              <a:rPr lang="en-US" b="1" dirty="0"/>
              <a:t>Born Again Power BI MVP</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8405-4744-4EE0-852C-AEB6D18E1101}"/>
              </a:ext>
            </a:extLst>
          </p:cNvPr>
          <p:cNvSpPr>
            <a:spLocks noGrp="1"/>
          </p:cNvSpPr>
          <p:nvPr>
            <p:ph type="title"/>
          </p:nvPr>
        </p:nvSpPr>
        <p:spPr/>
        <p:txBody>
          <a:bodyPr/>
          <a:lstStyle/>
          <a:p>
            <a:r>
              <a:rPr lang="en-US" dirty="0"/>
              <a:t>Configure Dashboards – Part 3</a:t>
            </a:r>
          </a:p>
        </p:txBody>
      </p:sp>
      <p:sp>
        <p:nvSpPr>
          <p:cNvPr id="3" name="Content Placeholder 2">
            <a:extLst>
              <a:ext uri="{FF2B5EF4-FFF2-40B4-BE49-F238E27FC236}">
                <a16:creationId xmlns:a16="http://schemas.microsoft.com/office/drawing/2014/main" id="{3667E9E4-75B9-4044-912D-593691FDF700}"/>
              </a:ext>
            </a:extLst>
          </p:cNvPr>
          <p:cNvSpPr>
            <a:spLocks noGrp="1"/>
          </p:cNvSpPr>
          <p:nvPr>
            <p:ph idx="1"/>
          </p:nvPr>
        </p:nvSpPr>
        <p:spPr/>
        <p:txBody>
          <a:bodyPr>
            <a:normAutofit/>
          </a:bodyPr>
          <a:lstStyle/>
          <a:p>
            <a:r>
              <a:rPr lang="en-US" sz="2400" dirty="0"/>
              <a:t>Configure organizational content packs and apps</a:t>
            </a:r>
          </a:p>
          <a:p>
            <a:pPr lvl="1"/>
            <a:r>
              <a:rPr lang="en-US" sz="2000" dirty="0"/>
              <a:t>Create a content pack</a:t>
            </a:r>
          </a:p>
          <a:p>
            <a:pPr lvl="1"/>
            <a:r>
              <a:rPr lang="en-US" sz="2000" dirty="0"/>
              <a:t>Publish a content pack</a:t>
            </a:r>
          </a:p>
          <a:p>
            <a:pPr lvl="1"/>
            <a:r>
              <a:rPr lang="en-US" sz="2000" dirty="0"/>
              <a:t>Edit a content pack</a:t>
            </a:r>
          </a:p>
          <a:p>
            <a:pPr lvl="1"/>
            <a:r>
              <a:rPr lang="en-US" sz="2000" dirty="0"/>
              <a:t>Package dashboards and reports</a:t>
            </a:r>
          </a:p>
          <a:p>
            <a:pPr lvl="1"/>
            <a:r>
              <a:rPr lang="en-US" sz="2000" dirty="0"/>
              <a:t>Configure app workspace</a:t>
            </a:r>
          </a:p>
          <a:p>
            <a:endParaRPr lang="en-US" sz="2400" dirty="0"/>
          </a:p>
        </p:txBody>
      </p:sp>
      <p:pic>
        <p:nvPicPr>
          <p:cNvPr id="4" name="Picture 3">
            <a:extLst>
              <a:ext uri="{FF2B5EF4-FFF2-40B4-BE49-F238E27FC236}">
                <a16:creationId xmlns:a16="http://schemas.microsoft.com/office/drawing/2014/main" id="{D8721A34-BFB0-4A6F-8B55-264609E67CAE}"/>
              </a:ext>
            </a:extLst>
          </p:cNvPr>
          <p:cNvPicPr>
            <a:picLocks noChangeAspect="1"/>
          </p:cNvPicPr>
          <p:nvPr/>
        </p:nvPicPr>
        <p:blipFill>
          <a:blip r:embed="rId2"/>
          <a:stretch>
            <a:fillRect/>
          </a:stretch>
        </p:blipFill>
        <p:spPr>
          <a:xfrm>
            <a:off x="5526450" y="2168175"/>
            <a:ext cx="3262500" cy="4500000"/>
          </a:xfrm>
          <a:prstGeom prst="rect">
            <a:avLst/>
          </a:prstGeom>
        </p:spPr>
      </p:pic>
    </p:spTree>
    <p:extLst>
      <p:ext uri="{BB962C8B-B14F-4D97-AF65-F5344CB8AC3E}">
        <p14:creationId xmlns:p14="http://schemas.microsoft.com/office/powerpoint/2010/main" val="2662786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A62B-02C8-4C39-B856-7C8A85B5CCE1}"/>
              </a:ext>
            </a:extLst>
          </p:cNvPr>
          <p:cNvSpPr>
            <a:spLocks noGrp="1"/>
          </p:cNvSpPr>
          <p:nvPr>
            <p:ph type="title"/>
          </p:nvPr>
        </p:nvSpPr>
        <p:spPr/>
        <p:txBody>
          <a:bodyPr/>
          <a:lstStyle/>
          <a:p>
            <a:r>
              <a:rPr lang="en-US" dirty="0"/>
              <a:t>Sample Exam Question #1</a:t>
            </a:r>
          </a:p>
        </p:txBody>
      </p:sp>
      <p:pic>
        <p:nvPicPr>
          <p:cNvPr id="3" name="Picture 2">
            <a:extLst>
              <a:ext uri="{FF2B5EF4-FFF2-40B4-BE49-F238E27FC236}">
                <a16:creationId xmlns:a16="http://schemas.microsoft.com/office/drawing/2014/main" id="{D7BCDD53-947F-4DD4-98C7-5A2D8B56BD2A}"/>
              </a:ext>
            </a:extLst>
          </p:cNvPr>
          <p:cNvPicPr>
            <a:picLocks noChangeAspect="1"/>
          </p:cNvPicPr>
          <p:nvPr/>
        </p:nvPicPr>
        <p:blipFill>
          <a:blip r:embed="rId2"/>
          <a:stretch>
            <a:fillRect/>
          </a:stretch>
        </p:blipFill>
        <p:spPr>
          <a:xfrm>
            <a:off x="823912" y="1600200"/>
            <a:ext cx="7924800" cy="2164203"/>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DDEBBF5F-EE59-49F3-9020-93D12A48C70C}"/>
              </a:ext>
            </a:extLst>
          </p:cNvPr>
          <p:cNvSpPr/>
          <p:nvPr/>
        </p:nvSpPr>
        <p:spPr>
          <a:xfrm>
            <a:off x="751972" y="2104187"/>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46B2D8A2-1272-4E3B-8C02-AD26F5D33E27}"/>
              </a:ext>
            </a:extLst>
          </p:cNvPr>
          <p:cNvSpPr/>
          <p:nvPr/>
        </p:nvSpPr>
        <p:spPr>
          <a:xfrm>
            <a:off x="555780" y="2518656"/>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F1C36F78-BF5F-47F4-8DE1-F3D64CA71909}"/>
              </a:ext>
            </a:extLst>
          </p:cNvPr>
          <p:cNvSpPr/>
          <p:nvPr/>
        </p:nvSpPr>
        <p:spPr>
          <a:xfrm>
            <a:off x="547356" y="2891615"/>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C99AA2AB-261F-459E-B6F8-1CB111FE6BCB}"/>
              </a:ext>
            </a:extLst>
          </p:cNvPr>
          <p:cNvSpPr/>
          <p:nvPr/>
        </p:nvSpPr>
        <p:spPr>
          <a:xfrm>
            <a:off x="538932" y="3269168"/>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475A2E2-AFF0-46C9-828F-25D3A1D77684}"/>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52720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Preparing for the 70-778 Exam</a:t>
            </a:r>
          </a:p>
          <a:p>
            <a:pPr>
              <a:buFont typeface="Wingdings" panose="05000000000000000000" pitchFamily="2" charset="2"/>
              <a:buChar char="Ø"/>
            </a:pPr>
            <a:r>
              <a:rPr lang="en-US" dirty="0"/>
              <a:t>Queries and Datasources</a:t>
            </a:r>
          </a:p>
          <a:p>
            <a:r>
              <a:rPr lang="en-US" dirty="0"/>
              <a:t>Data Modeling and DAX</a:t>
            </a:r>
          </a:p>
          <a:p>
            <a:r>
              <a:rPr lang="en-US" dirty="0"/>
              <a:t>Reports and Dashboards</a:t>
            </a:r>
          </a:p>
          <a:p>
            <a:r>
              <a:rPr lang="en-US" dirty="0"/>
              <a:t>Apps and App Workspaces</a:t>
            </a:r>
          </a:p>
        </p:txBody>
      </p:sp>
      <p:pic>
        <p:nvPicPr>
          <p:cNvPr id="4" name="Picture 3">
            <a:extLst>
              <a:ext uri="{FF2B5EF4-FFF2-40B4-BE49-F238E27FC236}">
                <a16:creationId xmlns:a16="http://schemas.microsoft.com/office/drawing/2014/main" id="{9F13F39D-0747-476C-91D6-75A5830EB764}"/>
              </a:ext>
            </a:extLst>
          </p:cNvPr>
          <p:cNvPicPr>
            <a:picLocks noChangeAspect="1"/>
          </p:cNvPicPr>
          <p:nvPr/>
        </p:nvPicPr>
        <p:blipFill>
          <a:blip r:embed="rId3"/>
          <a:stretch>
            <a:fillRect/>
          </a:stretch>
        </p:blipFill>
        <p:spPr>
          <a:xfrm>
            <a:off x="533398" y="4188888"/>
            <a:ext cx="7924802" cy="2745312"/>
          </a:xfrm>
          <a:prstGeom prst="rect">
            <a:avLst/>
          </a:prstGeom>
        </p:spPr>
      </p:pic>
    </p:spTree>
    <p:extLst>
      <p:ext uri="{BB962C8B-B14F-4D97-AF65-F5344CB8AC3E}">
        <p14:creationId xmlns:p14="http://schemas.microsoft.com/office/powerpoint/2010/main" val="257767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File-based Data Sources</a:t>
            </a:r>
          </a:p>
        </p:txBody>
      </p:sp>
      <p:sp>
        <p:nvSpPr>
          <p:cNvPr id="3" name="Content Placeholder 2"/>
          <p:cNvSpPr>
            <a:spLocks noGrp="1"/>
          </p:cNvSpPr>
          <p:nvPr>
            <p:ph idx="1"/>
          </p:nvPr>
        </p:nvSpPr>
        <p:spPr/>
        <p:txBody>
          <a:bodyPr>
            <a:normAutofit/>
          </a:bodyPr>
          <a:lstStyle/>
          <a:p>
            <a:r>
              <a:rPr lang="en-US" sz="2400" dirty="0"/>
              <a:t>Power BI Desktop supports common file types</a:t>
            </a:r>
          </a:p>
        </p:txBody>
      </p:sp>
      <p:pic>
        <p:nvPicPr>
          <p:cNvPr id="4" name="Picture 3"/>
          <p:cNvPicPr>
            <a:picLocks noChangeAspect="1"/>
          </p:cNvPicPr>
          <p:nvPr/>
        </p:nvPicPr>
        <p:blipFill>
          <a:blip r:embed="rId3"/>
          <a:stretch>
            <a:fillRect/>
          </a:stretch>
        </p:blipFill>
        <p:spPr>
          <a:xfrm>
            <a:off x="838200" y="2103489"/>
            <a:ext cx="4448175" cy="3870222"/>
          </a:xfrm>
          <a:prstGeom prst="rect">
            <a:avLst/>
          </a:prstGeom>
          <a:ln>
            <a:solidFill>
              <a:schemeClr val="tx1"/>
            </a:solidFill>
          </a:ln>
        </p:spPr>
      </p:pic>
      <p:pic>
        <p:nvPicPr>
          <p:cNvPr id="5" name="Picture 4">
            <a:extLst>
              <a:ext uri="{FF2B5EF4-FFF2-40B4-BE49-F238E27FC236}">
                <a16:creationId xmlns:a16="http://schemas.microsoft.com/office/drawing/2014/main" id="{8AECC280-856C-4B19-BDD2-51BEC5290364}"/>
              </a:ext>
            </a:extLst>
          </p:cNvPr>
          <p:cNvPicPr>
            <a:picLocks noChangeAspect="1"/>
          </p:cNvPicPr>
          <p:nvPr/>
        </p:nvPicPr>
        <p:blipFill>
          <a:blip r:embed="rId4"/>
          <a:stretch>
            <a:fillRect/>
          </a:stretch>
        </p:blipFill>
        <p:spPr>
          <a:xfrm>
            <a:off x="6344062" y="3429000"/>
            <a:ext cx="1361250" cy="1080000"/>
          </a:xfrm>
          <a:prstGeom prst="rect">
            <a:avLst/>
          </a:prstGeom>
        </p:spPr>
      </p:pic>
    </p:spTree>
    <p:extLst>
      <p:ext uri="{BB962C8B-B14F-4D97-AF65-F5344CB8AC3E}">
        <p14:creationId xmlns:p14="http://schemas.microsoft.com/office/powerpoint/2010/main" val="303230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Databases</a:t>
            </a:r>
          </a:p>
        </p:txBody>
      </p:sp>
      <p:sp>
        <p:nvSpPr>
          <p:cNvPr id="3" name="Content Placeholder 2"/>
          <p:cNvSpPr>
            <a:spLocks noGrp="1"/>
          </p:cNvSpPr>
          <p:nvPr>
            <p:ph idx="1"/>
          </p:nvPr>
        </p:nvSpPr>
        <p:spPr/>
        <p:txBody>
          <a:bodyPr>
            <a:normAutofit/>
          </a:bodyPr>
          <a:lstStyle/>
          <a:p>
            <a:r>
              <a:rPr lang="en-US" sz="2400" dirty="0"/>
              <a:t>Power BI Desktop supports many database systems</a:t>
            </a:r>
          </a:p>
        </p:txBody>
      </p:sp>
      <p:pic>
        <p:nvPicPr>
          <p:cNvPr id="4" name="Picture 3"/>
          <p:cNvPicPr>
            <a:picLocks noChangeAspect="1"/>
          </p:cNvPicPr>
          <p:nvPr/>
        </p:nvPicPr>
        <p:blipFill>
          <a:blip r:embed="rId3"/>
          <a:stretch>
            <a:fillRect/>
          </a:stretch>
        </p:blipFill>
        <p:spPr>
          <a:xfrm>
            <a:off x="838200" y="2115057"/>
            <a:ext cx="5343525" cy="4503457"/>
          </a:xfrm>
          <a:prstGeom prst="rect">
            <a:avLst/>
          </a:prstGeom>
          <a:ln>
            <a:solidFill>
              <a:schemeClr val="tx1"/>
            </a:solidFill>
          </a:ln>
        </p:spPr>
      </p:pic>
      <p:pic>
        <p:nvPicPr>
          <p:cNvPr id="5" name="Picture 4">
            <a:extLst>
              <a:ext uri="{FF2B5EF4-FFF2-40B4-BE49-F238E27FC236}">
                <a16:creationId xmlns:a16="http://schemas.microsoft.com/office/drawing/2014/main" id="{44851AED-5CCB-4453-A0ED-142791C057A5}"/>
              </a:ext>
            </a:extLst>
          </p:cNvPr>
          <p:cNvPicPr>
            <a:picLocks noChangeAspect="1"/>
          </p:cNvPicPr>
          <p:nvPr/>
        </p:nvPicPr>
        <p:blipFill>
          <a:blip r:embed="rId4"/>
          <a:stretch>
            <a:fillRect/>
          </a:stretch>
        </p:blipFill>
        <p:spPr>
          <a:xfrm>
            <a:off x="6791737" y="3431100"/>
            <a:ext cx="1361250" cy="1215000"/>
          </a:xfrm>
          <a:prstGeom prst="rect">
            <a:avLst/>
          </a:prstGeom>
        </p:spPr>
      </p:pic>
    </p:spTree>
    <p:extLst>
      <p:ext uri="{BB962C8B-B14F-4D97-AF65-F5344CB8AC3E}">
        <p14:creationId xmlns:p14="http://schemas.microsoft.com/office/powerpoint/2010/main" val="161700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Data Sources</a:t>
            </a:r>
          </a:p>
        </p:txBody>
      </p:sp>
      <p:sp>
        <p:nvSpPr>
          <p:cNvPr id="4" name="Content Placeholder 3"/>
          <p:cNvSpPr>
            <a:spLocks noGrp="1"/>
          </p:cNvSpPr>
          <p:nvPr>
            <p:ph idx="1"/>
          </p:nvPr>
        </p:nvSpPr>
        <p:spPr/>
        <p:txBody>
          <a:bodyPr>
            <a:normAutofit/>
          </a:bodyPr>
          <a:lstStyle/>
          <a:p>
            <a:r>
              <a:rPr lang="en-US" sz="2400" dirty="0"/>
              <a:t>Power BI Desktop supports many Azure data sources</a:t>
            </a:r>
          </a:p>
          <a:p>
            <a:pPr lvl="1"/>
            <a:endParaRPr lang="en-US" sz="2000" dirty="0"/>
          </a:p>
        </p:txBody>
      </p:sp>
      <p:pic>
        <p:nvPicPr>
          <p:cNvPr id="5" name="Picture 4"/>
          <p:cNvPicPr>
            <a:picLocks noChangeAspect="1"/>
          </p:cNvPicPr>
          <p:nvPr/>
        </p:nvPicPr>
        <p:blipFill>
          <a:blip r:embed="rId3"/>
          <a:stretch>
            <a:fillRect/>
          </a:stretch>
        </p:blipFill>
        <p:spPr>
          <a:xfrm>
            <a:off x="838200" y="2133600"/>
            <a:ext cx="5651301" cy="4343400"/>
          </a:xfrm>
          <a:prstGeom prst="rect">
            <a:avLst/>
          </a:prstGeom>
          <a:ln>
            <a:solidFill>
              <a:schemeClr val="tx1"/>
            </a:solidFill>
          </a:ln>
        </p:spPr>
      </p:pic>
      <p:pic>
        <p:nvPicPr>
          <p:cNvPr id="6" name="Picture 5">
            <a:extLst>
              <a:ext uri="{FF2B5EF4-FFF2-40B4-BE49-F238E27FC236}">
                <a16:creationId xmlns:a16="http://schemas.microsoft.com/office/drawing/2014/main" id="{503AEC3D-AF93-4903-8DDA-C545C9DDCF02}"/>
              </a:ext>
            </a:extLst>
          </p:cNvPr>
          <p:cNvPicPr>
            <a:picLocks noChangeAspect="1"/>
          </p:cNvPicPr>
          <p:nvPr/>
        </p:nvPicPr>
        <p:blipFill>
          <a:blip r:embed="rId4"/>
          <a:stretch>
            <a:fillRect/>
          </a:stretch>
        </p:blipFill>
        <p:spPr>
          <a:xfrm>
            <a:off x="6936389" y="3276600"/>
            <a:ext cx="1361250" cy="1271250"/>
          </a:xfrm>
          <a:prstGeom prst="rect">
            <a:avLst/>
          </a:prstGeom>
        </p:spPr>
      </p:pic>
    </p:spTree>
    <p:extLst>
      <p:ext uri="{BB962C8B-B14F-4D97-AF65-F5344CB8AC3E}">
        <p14:creationId xmlns:p14="http://schemas.microsoft.com/office/powerpoint/2010/main" val="135180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70DA-6DC9-4E4A-870F-F81D4A901AF6}"/>
              </a:ext>
            </a:extLst>
          </p:cNvPr>
          <p:cNvSpPr>
            <a:spLocks noGrp="1"/>
          </p:cNvSpPr>
          <p:nvPr>
            <p:ph type="title"/>
          </p:nvPr>
        </p:nvSpPr>
        <p:spPr/>
        <p:txBody>
          <a:bodyPr/>
          <a:lstStyle/>
          <a:p>
            <a:r>
              <a:rPr lang="en-US" dirty="0"/>
              <a:t>Sample Exam Question #2</a:t>
            </a:r>
          </a:p>
        </p:txBody>
      </p:sp>
      <p:pic>
        <p:nvPicPr>
          <p:cNvPr id="3" name="Picture 2">
            <a:extLst>
              <a:ext uri="{FF2B5EF4-FFF2-40B4-BE49-F238E27FC236}">
                <a16:creationId xmlns:a16="http://schemas.microsoft.com/office/drawing/2014/main" id="{63670002-C931-4D58-A2D8-F2D66F89A00A}"/>
              </a:ext>
            </a:extLst>
          </p:cNvPr>
          <p:cNvPicPr>
            <a:picLocks noChangeAspect="1"/>
          </p:cNvPicPr>
          <p:nvPr/>
        </p:nvPicPr>
        <p:blipFill>
          <a:blip r:embed="rId2"/>
          <a:stretch>
            <a:fillRect/>
          </a:stretch>
        </p:blipFill>
        <p:spPr>
          <a:xfrm>
            <a:off x="914400" y="1828800"/>
            <a:ext cx="6838950" cy="2647950"/>
          </a:xfrm>
          <a:prstGeom prst="rect">
            <a:avLst/>
          </a:prstGeom>
          <a:ln>
            <a:solidFill>
              <a:schemeClr val="tx1">
                <a:lumMod val="50000"/>
                <a:lumOff val="50000"/>
              </a:schemeClr>
            </a:solidFill>
          </a:ln>
        </p:spPr>
      </p:pic>
      <p:sp>
        <p:nvSpPr>
          <p:cNvPr id="7" name="Arrow: Right 6">
            <a:extLst>
              <a:ext uri="{FF2B5EF4-FFF2-40B4-BE49-F238E27FC236}">
                <a16:creationId xmlns:a16="http://schemas.microsoft.com/office/drawing/2014/main" id="{CD2D4E58-F12F-4348-B44B-A8268EF7D2B7}"/>
              </a:ext>
            </a:extLst>
          </p:cNvPr>
          <p:cNvSpPr/>
          <p:nvPr/>
        </p:nvSpPr>
        <p:spPr>
          <a:xfrm>
            <a:off x="653232" y="3854955"/>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3A9B91B-121E-4737-89FE-337F558C7682}"/>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217944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Basic Query Steps</a:t>
            </a:r>
          </a:p>
        </p:txBody>
      </p:sp>
      <p:sp>
        <p:nvSpPr>
          <p:cNvPr id="3" name="Content Placeholder 2"/>
          <p:cNvSpPr>
            <a:spLocks noGrp="1"/>
          </p:cNvSpPr>
          <p:nvPr>
            <p:ph idx="1"/>
          </p:nvPr>
        </p:nvSpPr>
        <p:spPr/>
        <p:txBody>
          <a:bodyPr/>
          <a:lstStyle/>
          <a:p>
            <a:r>
              <a:rPr lang="en-US" dirty="0"/>
              <a:t>Rename column</a:t>
            </a:r>
          </a:p>
          <a:p>
            <a:r>
              <a:rPr lang="en-US" dirty="0"/>
              <a:t>Convert column type</a:t>
            </a:r>
          </a:p>
          <a:p>
            <a:r>
              <a:rPr lang="en-US" dirty="0"/>
              <a:t>Format column values</a:t>
            </a:r>
          </a:p>
          <a:p>
            <a:r>
              <a:rPr lang="en-US" dirty="0"/>
              <a:t>Replace column values</a:t>
            </a:r>
          </a:p>
          <a:p>
            <a:r>
              <a:rPr lang="en-US" dirty="0"/>
              <a:t>Expanding related column</a:t>
            </a:r>
          </a:p>
          <a:p>
            <a:r>
              <a:rPr lang="en-US" dirty="0"/>
              <a:t>Merging columns</a:t>
            </a:r>
          </a:p>
          <a:p>
            <a:r>
              <a:rPr lang="en-US" dirty="0"/>
              <a:t>Splitting columns</a:t>
            </a:r>
          </a:p>
        </p:txBody>
      </p:sp>
      <p:pic>
        <p:nvPicPr>
          <p:cNvPr id="4" name="Picture 3">
            <a:extLst>
              <a:ext uri="{FF2B5EF4-FFF2-40B4-BE49-F238E27FC236}">
                <a16:creationId xmlns:a16="http://schemas.microsoft.com/office/drawing/2014/main" id="{E87DC7D7-A611-49B8-9B4B-A0FD20F27FFA}"/>
              </a:ext>
            </a:extLst>
          </p:cNvPr>
          <p:cNvPicPr>
            <a:picLocks noChangeAspect="1"/>
          </p:cNvPicPr>
          <p:nvPr/>
        </p:nvPicPr>
        <p:blipFill>
          <a:blip r:embed="rId3"/>
          <a:stretch>
            <a:fillRect/>
          </a:stretch>
        </p:blipFill>
        <p:spPr>
          <a:xfrm>
            <a:off x="5526450" y="2168175"/>
            <a:ext cx="3262500" cy="4500000"/>
          </a:xfrm>
          <a:prstGeom prst="rect">
            <a:avLst/>
          </a:prstGeom>
        </p:spPr>
      </p:pic>
    </p:spTree>
    <p:extLst>
      <p:ext uri="{BB962C8B-B14F-4D97-AF65-F5344CB8AC3E}">
        <p14:creationId xmlns:p14="http://schemas.microsoft.com/office/powerpoint/2010/main" val="250522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9166-1E9B-47EC-8F37-D7A220B5F5DA}"/>
              </a:ext>
            </a:extLst>
          </p:cNvPr>
          <p:cNvSpPr>
            <a:spLocks noGrp="1"/>
          </p:cNvSpPr>
          <p:nvPr>
            <p:ph type="title"/>
          </p:nvPr>
        </p:nvSpPr>
        <p:spPr/>
        <p:txBody>
          <a:bodyPr/>
          <a:lstStyle/>
          <a:p>
            <a:r>
              <a:rPr lang="en-US" dirty="0"/>
              <a:t>Sample Exam Question #3</a:t>
            </a:r>
          </a:p>
        </p:txBody>
      </p:sp>
      <p:pic>
        <p:nvPicPr>
          <p:cNvPr id="4" name="Picture 3">
            <a:extLst>
              <a:ext uri="{FF2B5EF4-FFF2-40B4-BE49-F238E27FC236}">
                <a16:creationId xmlns:a16="http://schemas.microsoft.com/office/drawing/2014/main" id="{1D835A01-A211-4FF0-9062-5345BBB5DD9A}"/>
              </a:ext>
            </a:extLst>
          </p:cNvPr>
          <p:cNvPicPr>
            <a:picLocks noChangeAspect="1"/>
          </p:cNvPicPr>
          <p:nvPr/>
        </p:nvPicPr>
        <p:blipFill>
          <a:blip r:embed="rId2"/>
          <a:stretch>
            <a:fillRect/>
          </a:stretch>
        </p:blipFill>
        <p:spPr>
          <a:xfrm>
            <a:off x="709612" y="1807573"/>
            <a:ext cx="8077200" cy="1766477"/>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9F3EC888-2684-4ABE-8A93-33A08C6909CC}"/>
              </a:ext>
            </a:extLst>
          </p:cNvPr>
          <p:cNvSpPr/>
          <p:nvPr/>
        </p:nvSpPr>
        <p:spPr>
          <a:xfrm>
            <a:off x="442912" y="2828923"/>
            <a:ext cx="533400" cy="29527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CA30323-BB12-49CA-959D-6F597BAEDB55}"/>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248933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Preparing for the 70-778 Exam</a:t>
            </a:r>
          </a:p>
          <a:p>
            <a:r>
              <a:rPr lang="en-US" dirty="0"/>
              <a:t>Queries and Datasources</a:t>
            </a:r>
          </a:p>
          <a:p>
            <a:r>
              <a:rPr lang="en-US" dirty="0"/>
              <a:t>Data Modeling and DAX</a:t>
            </a:r>
          </a:p>
          <a:p>
            <a:r>
              <a:rPr lang="en-US" dirty="0"/>
              <a:t>Reports and Dashboards</a:t>
            </a:r>
          </a:p>
          <a:p>
            <a:r>
              <a:rPr lang="en-US" dirty="0"/>
              <a:t>Apps and App Workspaces</a:t>
            </a:r>
          </a:p>
        </p:txBody>
      </p:sp>
      <p:pic>
        <p:nvPicPr>
          <p:cNvPr id="4" name="Picture 3">
            <a:extLst>
              <a:ext uri="{FF2B5EF4-FFF2-40B4-BE49-F238E27FC236}">
                <a16:creationId xmlns:a16="http://schemas.microsoft.com/office/drawing/2014/main" id="{CE45A63E-EFBB-4213-817E-B30F2AE228CC}"/>
              </a:ext>
            </a:extLst>
          </p:cNvPr>
          <p:cNvPicPr>
            <a:picLocks noChangeAspect="1"/>
          </p:cNvPicPr>
          <p:nvPr/>
        </p:nvPicPr>
        <p:blipFill>
          <a:blip r:embed="rId3"/>
          <a:stretch>
            <a:fillRect/>
          </a:stretch>
        </p:blipFill>
        <p:spPr>
          <a:xfrm>
            <a:off x="533398" y="4188888"/>
            <a:ext cx="7924802" cy="2745312"/>
          </a:xfrm>
          <a:prstGeom prst="rect">
            <a:avLst/>
          </a:prstGeom>
        </p:spPr>
      </p:pic>
      <p:pic>
        <p:nvPicPr>
          <p:cNvPr id="5" name="Picture 4">
            <a:extLst>
              <a:ext uri="{FF2B5EF4-FFF2-40B4-BE49-F238E27FC236}">
                <a16:creationId xmlns:a16="http://schemas.microsoft.com/office/drawing/2014/main" id="{06490B4C-2950-49DB-859A-53CC969F371F}"/>
              </a:ext>
            </a:extLst>
          </p:cNvPr>
          <p:cNvPicPr>
            <a:picLocks noChangeAspect="1"/>
          </p:cNvPicPr>
          <p:nvPr/>
        </p:nvPicPr>
        <p:blipFill>
          <a:blip r:embed="rId4"/>
          <a:stretch>
            <a:fillRect/>
          </a:stretch>
        </p:blipFill>
        <p:spPr>
          <a:xfrm>
            <a:off x="1828800" y="76200"/>
            <a:ext cx="879542" cy="800100"/>
          </a:xfrm>
          <a:prstGeom prst="rect">
            <a:avLst/>
          </a:prstGeom>
        </p:spPr>
      </p:pic>
    </p:spTree>
    <p:extLst>
      <p:ext uri="{BB962C8B-B14F-4D97-AF65-F5344CB8AC3E}">
        <p14:creationId xmlns:p14="http://schemas.microsoft.com/office/powerpoint/2010/main" val="89898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Steps for Cleaning Data</a:t>
            </a:r>
          </a:p>
        </p:txBody>
      </p:sp>
      <p:sp>
        <p:nvSpPr>
          <p:cNvPr id="3" name="Content Placeholder 2"/>
          <p:cNvSpPr>
            <a:spLocks noGrp="1"/>
          </p:cNvSpPr>
          <p:nvPr>
            <p:ph idx="1"/>
          </p:nvPr>
        </p:nvSpPr>
        <p:spPr/>
        <p:txBody>
          <a:bodyPr/>
          <a:lstStyle/>
          <a:p>
            <a:r>
              <a:rPr lang="en-US" dirty="0"/>
              <a:t>Trim</a:t>
            </a:r>
          </a:p>
          <a:p>
            <a:pPr lvl="1"/>
            <a:r>
              <a:rPr lang="en-US" dirty="0"/>
              <a:t>Removes white space at start and end</a:t>
            </a:r>
          </a:p>
          <a:p>
            <a:r>
              <a:rPr lang="en-US" dirty="0"/>
              <a:t>Clean</a:t>
            </a:r>
          </a:p>
          <a:p>
            <a:pPr lvl="1"/>
            <a:r>
              <a:rPr lang="en-US" dirty="0"/>
              <a:t>Removes non-printable characters</a:t>
            </a:r>
          </a:p>
          <a:p>
            <a:r>
              <a:rPr lang="en-US" dirty="0"/>
              <a:t>Group By</a:t>
            </a:r>
          </a:p>
          <a:p>
            <a:pPr lvl="1"/>
            <a:r>
              <a:rPr lang="en-US" dirty="0"/>
              <a:t>Used to </a:t>
            </a:r>
            <a:r>
              <a:rPr lang="en-US" dirty="0" err="1"/>
              <a:t>deduplify</a:t>
            </a:r>
            <a:r>
              <a:rPr lang="en-US" dirty="0"/>
              <a:t> rows and create unique ID values</a:t>
            </a:r>
          </a:p>
        </p:txBody>
      </p:sp>
      <p:pic>
        <p:nvPicPr>
          <p:cNvPr id="4" name="Picture 3">
            <a:extLst>
              <a:ext uri="{FF2B5EF4-FFF2-40B4-BE49-F238E27FC236}">
                <a16:creationId xmlns:a16="http://schemas.microsoft.com/office/drawing/2014/main" id="{2D958ECC-C78C-4034-9E06-6F2B6F999353}"/>
              </a:ext>
            </a:extLst>
          </p:cNvPr>
          <p:cNvPicPr>
            <a:picLocks noChangeAspect="1"/>
          </p:cNvPicPr>
          <p:nvPr/>
        </p:nvPicPr>
        <p:blipFill>
          <a:blip r:embed="rId3"/>
          <a:stretch>
            <a:fillRect/>
          </a:stretch>
        </p:blipFill>
        <p:spPr>
          <a:xfrm>
            <a:off x="7069459" y="1295400"/>
            <a:ext cx="1721250" cy="2092500"/>
          </a:xfrm>
          <a:prstGeom prst="rect">
            <a:avLst/>
          </a:prstGeom>
        </p:spPr>
      </p:pic>
    </p:spTree>
    <p:extLst>
      <p:ext uri="{BB962C8B-B14F-4D97-AF65-F5344CB8AC3E}">
        <p14:creationId xmlns:p14="http://schemas.microsoft.com/office/powerpoint/2010/main" val="283116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06CC-6804-45D0-BFD8-326CAC3CBFBB}"/>
              </a:ext>
            </a:extLst>
          </p:cNvPr>
          <p:cNvSpPr>
            <a:spLocks noGrp="1"/>
          </p:cNvSpPr>
          <p:nvPr>
            <p:ph type="title"/>
          </p:nvPr>
        </p:nvSpPr>
        <p:spPr/>
        <p:txBody>
          <a:bodyPr/>
          <a:lstStyle/>
          <a:p>
            <a:r>
              <a:rPr lang="en-US" dirty="0"/>
              <a:t>Sample Exam Question #4</a:t>
            </a:r>
          </a:p>
        </p:txBody>
      </p:sp>
      <p:pic>
        <p:nvPicPr>
          <p:cNvPr id="3" name="Picture 2">
            <a:extLst>
              <a:ext uri="{FF2B5EF4-FFF2-40B4-BE49-F238E27FC236}">
                <a16:creationId xmlns:a16="http://schemas.microsoft.com/office/drawing/2014/main" id="{BA50B8D6-357B-445C-8A12-3B9CB7E00377}"/>
              </a:ext>
            </a:extLst>
          </p:cNvPr>
          <p:cNvPicPr>
            <a:picLocks noChangeAspect="1"/>
          </p:cNvPicPr>
          <p:nvPr/>
        </p:nvPicPr>
        <p:blipFill>
          <a:blip r:embed="rId2"/>
          <a:stretch>
            <a:fillRect/>
          </a:stretch>
        </p:blipFill>
        <p:spPr>
          <a:xfrm>
            <a:off x="471487" y="1828800"/>
            <a:ext cx="7972425" cy="2326011"/>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D598445D-5841-4FCB-B544-A068A1937874}"/>
              </a:ext>
            </a:extLst>
          </p:cNvPr>
          <p:cNvSpPr/>
          <p:nvPr/>
        </p:nvSpPr>
        <p:spPr>
          <a:xfrm>
            <a:off x="241455" y="2847269"/>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4590FC-8A6E-4B79-98B2-43A00169D768}"/>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10923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pic>
        <p:nvPicPr>
          <p:cNvPr id="6" name="Picture 5"/>
          <p:cNvPicPr>
            <a:picLocks noChangeAspect="1"/>
          </p:cNvPicPr>
          <p:nvPr/>
        </p:nvPicPr>
        <p:blipFill>
          <a:blip r:embed="rId3"/>
          <a:stretch>
            <a:fillRect/>
          </a:stretch>
        </p:blipFill>
        <p:spPr>
          <a:xfrm>
            <a:off x="1143000" y="3200400"/>
            <a:ext cx="4562475" cy="256013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a:t>Queries and the M Language</a:t>
            </a:r>
          </a:p>
        </p:txBody>
      </p:sp>
      <p:sp>
        <p:nvSpPr>
          <p:cNvPr id="8" name="Rounded Rectangle 7"/>
          <p:cNvSpPr/>
          <p:nvPr/>
        </p:nvSpPr>
        <p:spPr>
          <a:xfrm>
            <a:off x="1458960" y="3553090"/>
            <a:ext cx="484548" cy="60276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59468" y="3854471"/>
            <a:ext cx="5981700" cy="2823362"/>
          </a:xfrm>
          <a:prstGeom prst="rect">
            <a:avLst/>
          </a:prstGeom>
          <a:ln>
            <a:solidFill>
              <a:schemeClr val="bg1">
                <a:lumMod val="50000"/>
              </a:schemeClr>
            </a:solidFill>
          </a:ln>
        </p:spPr>
      </p:pic>
      <p:sp>
        <p:nvSpPr>
          <p:cNvPr id="9" name="Freeform 8"/>
          <p:cNvSpPr/>
          <p:nvPr/>
        </p:nvSpPr>
        <p:spPr>
          <a:xfrm>
            <a:off x="1906708" y="3531749"/>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51579B6-30E1-4437-896F-F930CF6D77D5}"/>
              </a:ext>
            </a:extLst>
          </p:cNvPr>
          <p:cNvPicPr>
            <a:picLocks noChangeAspect="1"/>
          </p:cNvPicPr>
          <p:nvPr/>
        </p:nvPicPr>
        <p:blipFill>
          <a:blip r:embed="rId5"/>
          <a:stretch>
            <a:fillRect/>
          </a:stretch>
        </p:blipFill>
        <p:spPr>
          <a:xfrm>
            <a:off x="6209934" y="3416075"/>
            <a:ext cx="2135775" cy="876792"/>
          </a:xfrm>
          <a:prstGeom prst="rect">
            <a:avLst/>
          </a:prstGeom>
        </p:spPr>
      </p:pic>
    </p:spTree>
    <p:extLst>
      <p:ext uri="{BB962C8B-B14F-4D97-AF65-F5344CB8AC3E}">
        <p14:creationId xmlns:p14="http://schemas.microsoft.com/office/powerpoint/2010/main" val="153515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8F30-0E7E-4EAE-9132-C95AA1BAB75E}"/>
              </a:ext>
            </a:extLst>
          </p:cNvPr>
          <p:cNvSpPr>
            <a:spLocks noGrp="1"/>
          </p:cNvSpPr>
          <p:nvPr>
            <p:ph type="title"/>
          </p:nvPr>
        </p:nvSpPr>
        <p:spPr/>
        <p:txBody>
          <a:bodyPr/>
          <a:lstStyle/>
          <a:p>
            <a:r>
              <a:rPr lang="en-US" dirty="0"/>
              <a:t>Sample Exam Question #5</a:t>
            </a:r>
          </a:p>
        </p:txBody>
      </p:sp>
      <p:pic>
        <p:nvPicPr>
          <p:cNvPr id="3" name="Picture 2">
            <a:extLst>
              <a:ext uri="{FF2B5EF4-FFF2-40B4-BE49-F238E27FC236}">
                <a16:creationId xmlns:a16="http://schemas.microsoft.com/office/drawing/2014/main" id="{01491705-F99A-4943-8CA6-C89950E8CD6B}"/>
              </a:ext>
            </a:extLst>
          </p:cNvPr>
          <p:cNvPicPr>
            <a:picLocks noChangeAspect="1"/>
          </p:cNvPicPr>
          <p:nvPr/>
        </p:nvPicPr>
        <p:blipFill>
          <a:blip r:embed="rId2"/>
          <a:stretch>
            <a:fillRect/>
          </a:stretch>
        </p:blipFill>
        <p:spPr>
          <a:xfrm>
            <a:off x="457200" y="1676400"/>
            <a:ext cx="7577138" cy="2292968"/>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6AB9B5C5-A086-4453-8338-25964DA214F5}"/>
              </a:ext>
            </a:extLst>
          </p:cNvPr>
          <p:cNvSpPr/>
          <p:nvPr/>
        </p:nvSpPr>
        <p:spPr>
          <a:xfrm>
            <a:off x="190500" y="3505200"/>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78A9C5E-0849-43B7-B278-5FF520A7BA47}"/>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144777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E6F2-501E-47D2-8E9A-D88F7C43D2FE}"/>
              </a:ext>
            </a:extLst>
          </p:cNvPr>
          <p:cNvSpPr>
            <a:spLocks noGrp="1"/>
          </p:cNvSpPr>
          <p:nvPr>
            <p:ph type="title"/>
          </p:nvPr>
        </p:nvSpPr>
        <p:spPr/>
        <p:txBody>
          <a:bodyPr/>
          <a:lstStyle/>
          <a:p>
            <a:r>
              <a:rPr lang="en-US" dirty="0"/>
              <a:t>Sample Exam Question #6</a:t>
            </a:r>
          </a:p>
        </p:txBody>
      </p:sp>
      <p:pic>
        <p:nvPicPr>
          <p:cNvPr id="3" name="Picture 2">
            <a:extLst>
              <a:ext uri="{FF2B5EF4-FFF2-40B4-BE49-F238E27FC236}">
                <a16:creationId xmlns:a16="http://schemas.microsoft.com/office/drawing/2014/main" id="{2EF77DD1-7066-4B4F-A2F9-154B0C3249C1}"/>
              </a:ext>
            </a:extLst>
          </p:cNvPr>
          <p:cNvPicPr>
            <a:picLocks noChangeAspect="1"/>
          </p:cNvPicPr>
          <p:nvPr/>
        </p:nvPicPr>
        <p:blipFill>
          <a:blip r:embed="rId2"/>
          <a:stretch>
            <a:fillRect/>
          </a:stretch>
        </p:blipFill>
        <p:spPr>
          <a:xfrm>
            <a:off x="471487" y="1828800"/>
            <a:ext cx="7972425" cy="2600325"/>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6A802956-C037-47C7-81E0-BC60AC3FC437}"/>
              </a:ext>
            </a:extLst>
          </p:cNvPr>
          <p:cNvSpPr/>
          <p:nvPr/>
        </p:nvSpPr>
        <p:spPr>
          <a:xfrm>
            <a:off x="483026" y="3878601"/>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2C13395-19C9-4EC5-94B0-FB8C1393581F}"/>
              </a:ext>
            </a:extLst>
          </p:cNvPr>
          <p:cNvSpPr/>
          <p:nvPr/>
        </p:nvSpPr>
        <p:spPr>
          <a:xfrm>
            <a:off x="264467" y="2534840"/>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3D4030AC-D4F8-4753-8E27-194ED7590659}"/>
              </a:ext>
            </a:extLst>
          </p:cNvPr>
          <p:cNvSpPr/>
          <p:nvPr/>
        </p:nvSpPr>
        <p:spPr>
          <a:xfrm>
            <a:off x="247951" y="2992766"/>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DBF4B8B-A410-4768-85F3-8C93034350A3}"/>
              </a:ext>
            </a:extLst>
          </p:cNvPr>
          <p:cNvSpPr/>
          <p:nvPr/>
        </p:nvSpPr>
        <p:spPr>
          <a:xfrm>
            <a:off x="267849" y="3443146"/>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73AC5D82-B0E2-457E-8430-153B2B7321FC}"/>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102726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Project Template Files</a:t>
            </a:r>
          </a:p>
        </p:txBody>
      </p:sp>
      <p:sp>
        <p:nvSpPr>
          <p:cNvPr id="6" name="Content Placeholder 5"/>
          <p:cNvSpPr>
            <a:spLocks noGrp="1"/>
          </p:cNvSpPr>
          <p:nvPr>
            <p:ph idx="1"/>
          </p:nvPr>
        </p:nvSpPr>
        <p:spPr/>
        <p:txBody>
          <a:bodyPr>
            <a:normAutofit/>
          </a:bodyPr>
          <a:lstStyle/>
          <a:p>
            <a:r>
              <a:rPr lang="en-US" sz="2400" dirty="0"/>
              <a:t>PBIX project can be exported to project template file</a:t>
            </a:r>
          </a:p>
          <a:p>
            <a:pPr lvl="1"/>
            <a:r>
              <a:rPr lang="en-US" sz="2000" dirty="0"/>
              <a:t>Template file created with PBIT file extension</a:t>
            </a:r>
          </a:p>
          <a:p>
            <a:pPr lvl="1"/>
            <a:r>
              <a:rPr lang="en-US" sz="2000" dirty="0"/>
              <a:t>Generated template files contains everything except for the data</a:t>
            </a:r>
          </a:p>
          <a:p>
            <a:pPr lvl="1"/>
            <a:r>
              <a:rPr lang="en-US" sz="2000" dirty="0"/>
              <a:t>PBIT template file can be imported to create new PBIX projects</a:t>
            </a:r>
          </a:p>
          <a:p>
            <a:pPr lvl="1"/>
            <a:r>
              <a:rPr lang="en-US" sz="2000" dirty="0"/>
              <a:t>Template files are powerful when used together with parameters</a:t>
            </a:r>
          </a:p>
          <a:p>
            <a:r>
              <a:rPr lang="en-US" sz="2400" dirty="0"/>
              <a:t>How are template files used?</a:t>
            </a:r>
          </a:p>
          <a:p>
            <a:pPr lvl="1"/>
            <a:r>
              <a:rPr lang="en-US" sz="2000" dirty="0"/>
              <a:t>Export PBIX project to create a PBIT template file</a:t>
            </a:r>
          </a:p>
          <a:p>
            <a:pPr lvl="1"/>
            <a:r>
              <a:rPr lang="en-US" sz="2000" dirty="0"/>
              <a:t>Import the PBIT template file to create a new PBIX project</a:t>
            </a:r>
          </a:p>
          <a:p>
            <a:pPr lvl="1"/>
            <a:endParaRPr lang="en-US" sz="2000" dirty="0"/>
          </a:p>
        </p:txBody>
      </p:sp>
      <p:grpSp>
        <p:nvGrpSpPr>
          <p:cNvPr id="18" name="Group 17"/>
          <p:cNvGrpSpPr/>
          <p:nvPr/>
        </p:nvGrpSpPr>
        <p:grpSpPr>
          <a:xfrm>
            <a:off x="497686" y="4876800"/>
            <a:ext cx="3657600" cy="1713290"/>
            <a:chOff x="93785" y="4693157"/>
            <a:chExt cx="4083515" cy="1912797"/>
          </a:xfrm>
        </p:grpSpPr>
        <p:grpSp>
          <p:nvGrpSpPr>
            <p:cNvPr id="16" name="Group 15"/>
            <p:cNvGrpSpPr/>
            <p:nvPr/>
          </p:nvGrpSpPr>
          <p:grpSpPr>
            <a:xfrm>
              <a:off x="93785" y="4693157"/>
              <a:ext cx="2293953" cy="1912797"/>
              <a:chOff x="146560" y="3234277"/>
              <a:chExt cx="2356841" cy="2024401"/>
            </a:xfrm>
          </p:grpSpPr>
          <p:pic>
            <p:nvPicPr>
              <p:cNvPr id="3" name="Picture 2"/>
              <p:cNvPicPr>
                <a:picLocks noChangeAspect="1"/>
              </p:cNvPicPr>
              <p:nvPr/>
            </p:nvPicPr>
            <p:blipFill rotWithShape="1">
              <a:blip r:embed="rId3"/>
              <a:srcRect r="23970"/>
              <a:stretch/>
            </p:blipFill>
            <p:spPr>
              <a:xfrm>
                <a:off x="468767" y="3234277"/>
                <a:ext cx="2034634" cy="2024401"/>
              </a:xfrm>
              <a:prstGeom prst="rect">
                <a:avLst/>
              </a:prstGeom>
              <a:ln>
                <a:solidFill>
                  <a:schemeClr val="tx1"/>
                </a:solidFill>
              </a:ln>
            </p:spPr>
          </p:pic>
          <p:sp>
            <p:nvSpPr>
              <p:cNvPr id="4" name="Right Arrow 3"/>
              <p:cNvSpPr/>
              <p:nvPr/>
            </p:nvSpPr>
            <p:spPr>
              <a:xfrm>
                <a:off x="146560" y="4750293"/>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229004" y="3550029"/>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a:blip r:embed="rId4"/>
            <a:stretch>
              <a:fillRect/>
            </a:stretch>
          </p:blipFill>
          <p:spPr>
            <a:xfrm>
              <a:off x="3294461" y="4934280"/>
              <a:ext cx="882839" cy="1245943"/>
            </a:xfrm>
            <a:prstGeom prst="rect">
              <a:avLst/>
            </a:prstGeom>
            <a:ln>
              <a:solidFill>
                <a:schemeClr val="tx1"/>
              </a:solidFill>
            </a:ln>
          </p:spPr>
        </p:pic>
        <p:sp>
          <p:nvSpPr>
            <p:cNvPr id="9" name="Right Arrow 8"/>
            <p:cNvSpPr/>
            <p:nvPr/>
          </p:nvSpPr>
          <p:spPr>
            <a:xfrm>
              <a:off x="2484455" y="5358155"/>
              <a:ext cx="690276" cy="398195"/>
            </a:xfrm>
            <a:prstGeom prst="rightArrow">
              <a:avLst/>
            </a:prstGeom>
            <a:solidFill>
              <a:schemeClr val="accent2">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C00000"/>
                  </a:solidFill>
                </a:rPr>
                <a:t>export</a:t>
              </a:r>
            </a:p>
          </p:txBody>
        </p:sp>
      </p:grpSp>
      <p:grpSp>
        <p:nvGrpSpPr>
          <p:cNvPr id="19" name="Group 18"/>
          <p:cNvGrpSpPr/>
          <p:nvPr/>
        </p:nvGrpSpPr>
        <p:grpSpPr>
          <a:xfrm>
            <a:off x="4876800" y="4876800"/>
            <a:ext cx="3804138" cy="1617541"/>
            <a:chOff x="4425462" y="4693157"/>
            <a:chExt cx="4236785" cy="1801505"/>
          </a:xfrm>
        </p:grpSpPr>
        <p:sp>
          <p:nvSpPr>
            <p:cNvPr id="12" name="Right Arrow 11"/>
            <p:cNvSpPr/>
            <p:nvPr/>
          </p:nvSpPr>
          <p:spPr>
            <a:xfrm>
              <a:off x="7025457" y="5303660"/>
              <a:ext cx="690276" cy="398195"/>
            </a:xfrm>
            <a:prstGeom prst="rightArrow">
              <a:avLst/>
            </a:prstGeom>
            <a:solidFill>
              <a:schemeClr val="accent2">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C00000"/>
                  </a:solidFill>
                </a:rPr>
                <a:t>import</a:t>
              </a:r>
            </a:p>
          </p:txBody>
        </p:sp>
        <p:grpSp>
          <p:nvGrpSpPr>
            <p:cNvPr id="15" name="Group 14"/>
            <p:cNvGrpSpPr/>
            <p:nvPr/>
          </p:nvGrpSpPr>
          <p:grpSpPr>
            <a:xfrm>
              <a:off x="4425462" y="4693157"/>
              <a:ext cx="2500694" cy="1801505"/>
              <a:chOff x="4769960" y="3199107"/>
              <a:chExt cx="2692603" cy="1939756"/>
            </a:xfrm>
          </p:grpSpPr>
          <p:pic>
            <p:nvPicPr>
              <p:cNvPr id="11" name="Picture 10"/>
              <p:cNvPicPr>
                <a:picLocks noChangeAspect="1"/>
              </p:cNvPicPr>
              <p:nvPr/>
            </p:nvPicPr>
            <p:blipFill rotWithShape="1">
              <a:blip r:embed="rId5"/>
              <a:srcRect r="6332"/>
              <a:stretch/>
            </p:blipFill>
            <p:spPr>
              <a:xfrm>
                <a:off x="5098484" y="3199107"/>
                <a:ext cx="2364079" cy="1939756"/>
              </a:xfrm>
              <a:prstGeom prst="rect">
                <a:avLst/>
              </a:prstGeom>
              <a:ln>
                <a:solidFill>
                  <a:schemeClr val="tx1"/>
                </a:solidFill>
              </a:ln>
            </p:spPr>
          </p:pic>
          <p:sp>
            <p:nvSpPr>
              <p:cNvPr id="13" name="Right Arrow 12"/>
              <p:cNvSpPr/>
              <p:nvPr/>
            </p:nvSpPr>
            <p:spPr>
              <a:xfrm>
                <a:off x="4769960" y="4603527"/>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940276" y="3860336"/>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a:blip r:embed="rId6"/>
            <a:stretch>
              <a:fillRect/>
            </a:stretch>
          </p:blipFill>
          <p:spPr>
            <a:xfrm>
              <a:off x="7815034" y="4820727"/>
              <a:ext cx="847213" cy="1274503"/>
            </a:xfrm>
            <a:prstGeom prst="rect">
              <a:avLst/>
            </a:prstGeom>
            <a:solidFill>
              <a:schemeClr val="tx1"/>
            </a:solidFill>
            <a:ln>
              <a:solidFill>
                <a:schemeClr val="tx1"/>
              </a:solidFill>
            </a:ln>
          </p:spPr>
        </p:pic>
      </p:grpSp>
    </p:spTree>
    <p:extLst>
      <p:ext uri="{BB962C8B-B14F-4D97-AF65-F5344CB8AC3E}">
        <p14:creationId xmlns:p14="http://schemas.microsoft.com/office/powerpoint/2010/main" val="313705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A618-7A0B-4A2A-8ED2-D6D3FEE73CBE}"/>
              </a:ext>
            </a:extLst>
          </p:cNvPr>
          <p:cNvSpPr>
            <a:spLocks noGrp="1"/>
          </p:cNvSpPr>
          <p:nvPr>
            <p:ph type="title"/>
          </p:nvPr>
        </p:nvSpPr>
        <p:spPr/>
        <p:txBody>
          <a:bodyPr/>
          <a:lstStyle/>
          <a:p>
            <a:r>
              <a:rPr lang="en-US" dirty="0"/>
              <a:t>Sample Exam Question #7</a:t>
            </a:r>
          </a:p>
        </p:txBody>
      </p:sp>
      <p:pic>
        <p:nvPicPr>
          <p:cNvPr id="3" name="Picture 2">
            <a:extLst>
              <a:ext uri="{FF2B5EF4-FFF2-40B4-BE49-F238E27FC236}">
                <a16:creationId xmlns:a16="http://schemas.microsoft.com/office/drawing/2014/main" id="{40457E87-D4AD-484E-A640-1DB2CB717A21}"/>
              </a:ext>
            </a:extLst>
          </p:cNvPr>
          <p:cNvPicPr>
            <a:picLocks noChangeAspect="1"/>
          </p:cNvPicPr>
          <p:nvPr/>
        </p:nvPicPr>
        <p:blipFill>
          <a:blip r:embed="rId2"/>
          <a:stretch>
            <a:fillRect/>
          </a:stretch>
        </p:blipFill>
        <p:spPr>
          <a:xfrm>
            <a:off x="529407" y="1578455"/>
            <a:ext cx="8305800" cy="1929042"/>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B09A8A7F-307D-40B5-AC0B-C1A678F68F98}"/>
              </a:ext>
            </a:extLst>
          </p:cNvPr>
          <p:cNvSpPr/>
          <p:nvPr/>
        </p:nvSpPr>
        <p:spPr>
          <a:xfrm>
            <a:off x="227167" y="2732968"/>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9099742-DF5E-463C-98C2-19274792238E}"/>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23085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Preparing for the 70-778 Exam</a:t>
            </a:r>
          </a:p>
          <a:p>
            <a:pPr>
              <a:buFont typeface="Wingdings" panose="05000000000000000000" pitchFamily="2" charset="2"/>
              <a:buChar char="ü"/>
            </a:pPr>
            <a:r>
              <a:rPr lang="en-US" dirty="0"/>
              <a:t>Queries and Datasources</a:t>
            </a:r>
          </a:p>
          <a:p>
            <a:pPr>
              <a:buFont typeface="Wingdings" panose="05000000000000000000" pitchFamily="2" charset="2"/>
              <a:buChar char="Ø"/>
            </a:pPr>
            <a:r>
              <a:rPr lang="en-US" dirty="0"/>
              <a:t>Data Modeling and DAX</a:t>
            </a:r>
          </a:p>
          <a:p>
            <a:r>
              <a:rPr lang="en-US" dirty="0"/>
              <a:t>Reports and Dashboards</a:t>
            </a:r>
          </a:p>
          <a:p>
            <a:r>
              <a:rPr lang="en-US" dirty="0"/>
              <a:t>Apps and App Workspaces</a:t>
            </a:r>
          </a:p>
        </p:txBody>
      </p:sp>
      <p:pic>
        <p:nvPicPr>
          <p:cNvPr id="4" name="Picture 3">
            <a:extLst>
              <a:ext uri="{FF2B5EF4-FFF2-40B4-BE49-F238E27FC236}">
                <a16:creationId xmlns:a16="http://schemas.microsoft.com/office/drawing/2014/main" id="{BD2A8317-765C-4AEC-A9CB-B6895B09634C}"/>
              </a:ext>
            </a:extLst>
          </p:cNvPr>
          <p:cNvPicPr>
            <a:picLocks noChangeAspect="1"/>
          </p:cNvPicPr>
          <p:nvPr/>
        </p:nvPicPr>
        <p:blipFill>
          <a:blip r:embed="rId3"/>
          <a:stretch>
            <a:fillRect/>
          </a:stretch>
        </p:blipFill>
        <p:spPr>
          <a:xfrm>
            <a:off x="533398" y="4188888"/>
            <a:ext cx="7924802" cy="2745312"/>
          </a:xfrm>
          <a:prstGeom prst="rect">
            <a:avLst/>
          </a:prstGeom>
        </p:spPr>
      </p:pic>
    </p:spTree>
    <p:extLst>
      <p:ext uri="{BB962C8B-B14F-4D97-AF65-F5344CB8AC3E}">
        <p14:creationId xmlns:p14="http://schemas.microsoft.com/office/powerpoint/2010/main" val="4069833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with Power BI Desktop</a:t>
            </a:r>
          </a:p>
        </p:txBody>
      </p:sp>
      <p:sp>
        <p:nvSpPr>
          <p:cNvPr id="3" name="Content Placeholder 2"/>
          <p:cNvSpPr>
            <a:spLocks noGrp="1"/>
          </p:cNvSpPr>
          <p:nvPr>
            <p:ph idx="1"/>
          </p:nvPr>
        </p:nvSpPr>
        <p:spPr/>
        <p:txBody>
          <a:bodyPr/>
          <a:lstStyle/>
          <a:p>
            <a:r>
              <a:rPr lang="en-US" dirty="0"/>
              <a:t>Steps to create a data model with Power Pivot</a:t>
            </a:r>
          </a:p>
          <a:p>
            <a:pPr lvl="1"/>
            <a:r>
              <a:rPr lang="en-US" dirty="0"/>
              <a:t>Model imported tables using a star schema</a:t>
            </a:r>
          </a:p>
          <a:p>
            <a:pPr lvl="1"/>
            <a:r>
              <a:rPr lang="en-US" dirty="0"/>
              <a:t>Create relationships between tables</a:t>
            </a:r>
          </a:p>
          <a:p>
            <a:pPr lvl="1"/>
            <a:r>
              <a:rPr lang="en-US" dirty="0"/>
              <a:t>Modify columns </a:t>
            </a:r>
            <a:r>
              <a:rPr lang="en-US" sz="2000" dirty="0"/>
              <a:t>(formatting, data category, </a:t>
            </a:r>
            <a:r>
              <a:rPr lang="en-US" sz="2000" dirty="0" err="1"/>
              <a:t>etc</a:t>
            </a:r>
            <a:r>
              <a:rPr lang="en-US" sz="2000" dirty="0"/>
              <a:t>)</a:t>
            </a:r>
            <a:endParaRPr lang="en-US" dirty="0"/>
          </a:p>
          <a:p>
            <a:pPr lvl="1"/>
            <a:r>
              <a:rPr lang="en-US" dirty="0"/>
              <a:t>Create calculated columns and measures</a:t>
            </a:r>
          </a:p>
          <a:p>
            <a:pPr lvl="1"/>
            <a:r>
              <a:rPr lang="en-US" dirty="0"/>
              <a:t>Create dimensional hierarchies</a:t>
            </a:r>
          </a:p>
          <a:p>
            <a:pPr lvl="1"/>
            <a:r>
              <a:rPr lang="en-US" dirty="0"/>
              <a:t>Add Calendar table(s)</a:t>
            </a:r>
          </a:p>
        </p:txBody>
      </p:sp>
      <p:pic>
        <p:nvPicPr>
          <p:cNvPr id="7" name="Picture 6">
            <a:extLst>
              <a:ext uri="{FF2B5EF4-FFF2-40B4-BE49-F238E27FC236}">
                <a16:creationId xmlns:a16="http://schemas.microsoft.com/office/drawing/2014/main" id="{C05510F5-5965-4AA2-8ED8-C08269E94288}"/>
              </a:ext>
            </a:extLst>
          </p:cNvPr>
          <p:cNvPicPr>
            <a:picLocks noChangeAspect="1"/>
          </p:cNvPicPr>
          <p:nvPr/>
        </p:nvPicPr>
        <p:blipFill>
          <a:blip r:embed="rId2"/>
          <a:stretch>
            <a:fillRect/>
          </a:stretch>
        </p:blipFill>
        <p:spPr>
          <a:xfrm>
            <a:off x="6400800" y="3886200"/>
            <a:ext cx="1905000" cy="2627586"/>
          </a:xfrm>
          <a:prstGeom prst="rect">
            <a:avLst/>
          </a:prstGeom>
        </p:spPr>
      </p:pic>
    </p:spTree>
    <p:extLst>
      <p:ext uri="{BB962C8B-B14F-4D97-AF65-F5344CB8AC3E}">
        <p14:creationId xmlns:p14="http://schemas.microsoft.com/office/powerpoint/2010/main" val="295679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using a Star Schema</a:t>
            </a:r>
          </a:p>
        </p:txBody>
      </p:sp>
      <p:sp>
        <p:nvSpPr>
          <p:cNvPr id="3" name="Content Placeholder 2"/>
          <p:cNvSpPr>
            <a:spLocks noGrp="1"/>
          </p:cNvSpPr>
          <p:nvPr>
            <p:ph idx="1"/>
          </p:nvPr>
        </p:nvSpPr>
        <p:spPr/>
        <p:txBody>
          <a:bodyPr>
            <a:normAutofit/>
          </a:bodyPr>
          <a:lstStyle/>
          <a:p>
            <a:r>
              <a:rPr lang="en-US" sz="2000" dirty="0"/>
              <a:t>OLAP Modeling often based on Star Schema</a:t>
            </a:r>
          </a:p>
          <a:p>
            <a:pPr lvl="1"/>
            <a:r>
              <a:rPr lang="en-US" sz="1800" dirty="0"/>
              <a:t>Tables defined as fact tables or dimension tables</a:t>
            </a:r>
          </a:p>
          <a:p>
            <a:pPr lvl="1"/>
            <a:r>
              <a:rPr lang="en-US" sz="1800" dirty="0"/>
              <a:t>Fact tables related to dimension table using 1-to-many relationships</a:t>
            </a:r>
          </a:p>
        </p:txBody>
      </p:sp>
      <p:pic>
        <p:nvPicPr>
          <p:cNvPr id="4" name="Picture 3"/>
          <p:cNvPicPr>
            <a:picLocks noChangeAspect="1"/>
          </p:cNvPicPr>
          <p:nvPr/>
        </p:nvPicPr>
        <p:blipFill>
          <a:blip r:embed="rId2"/>
          <a:stretch>
            <a:fillRect/>
          </a:stretch>
        </p:blipFill>
        <p:spPr>
          <a:xfrm>
            <a:off x="1143000" y="2667000"/>
            <a:ext cx="6688058" cy="3810000"/>
          </a:xfrm>
          <a:prstGeom prst="rect">
            <a:avLst/>
          </a:prstGeom>
        </p:spPr>
      </p:pic>
      <p:pic>
        <p:nvPicPr>
          <p:cNvPr id="5" name="Picture 4">
            <a:extLst>
              <a:ext uri="{FF2B5EF4-FFF2-40B4-BE49-F238E27FC236}">
                <a16:creationId xmlns:a16="http://schemas.microsoft.com/office/drawing/2014/main" id="{69FD954D-82F5-411F-AB1D-C68C0CAF92F4}"/>
              </a:ext>
            </a:extLst>
          </p:cNvPr>
          <p:cNvPicPr>
            <a:picLocks noChangeAspect="1"/>
          </p:cNvPicPr>
          <p:nvPr/>
        </p:nvPicPr>
        <p:blipFill>
          <a:blip r:embed="rId3"/>
          <a:stretch>
            <a:fillRect/>
          </a:stretch>
        </p:blipFill>
        <p:spPr>
          <a:xfrm>
            <a:off x="7337685" y="5301694"/>
            <a:ext cx="1575406" cy="1403906"/>
          </a:xfrm>
          <a:prstGeom prst="rect">
            <a:avLst/>
          </a:prstGeom>
        </p:spPr>
      </p:pic>
      <p:pic>
        <p:nvPicPr>
          <p:cNvPr id="6" name="Picture 5">
            <a:extLst>
              <a:ext uri="{FF2B5EF4-FFF2-40B4-BE49-F238E27FC236}">
                <a16:creationId xmlns:a16="http://schemas.microsoft.com/office/drawing/2014/main" id="{1FE153AA-22E9-47F6-99BF-A671ECE2C8C3}"/>
              </a:ext>
            </a:extLst>
          </p:cNvPr>
          <p:cNvPicPr>
            <a:picLocks noChangeAspect="1"/>
          </p:cNvPicPr>
          <p:nvPr/>
        </p:nvPicPr>
        <p:blipFill>
          <a:blip r:embed="rId4"/>
          <a:stretch>
            <a:fillRect/>
          </a:stretch>
        </p:blipFill>
        <p:spPr>
          <a:xfrm>
            <a:off x="199513" y="4648200"/>
            <a:ext cx="1491615" cy="2057400"/>
          </a:xfrm>
          <a:prstGeom prst="rect">
            <a:avLst/>
          </a:prstGeom>
        </p:spPr>
      </p:pic>
    </p:spTree>
    <p:extLst>
      <p:ext uri="{BB962C8B-B14F-4D97-AF65-F5344CB8AC3E}">
        <p14:creationId xmlns:p14="http://schemas.microsoft.com/office/powerpoint/2010/main" val="22347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AE33-EB10-43CB-AEF2-CB6F9823B702}"/>
              </a:ext>
            </a:extLst>
          </p:cNvPr>
          <p:cNvSpPr>
            <a:spLocks noGrp="1"/>
          </p:cNvSpPr>
          <p:nvPr>
            <p:ph type="title"/>
          </p:nvPr>
        </p:nvSpPr>
        <p:spPr/>
        <p:txBody>
          <a:bodyPr/>
          <a:lstStyle/>
          <a:p>
            <a:r>
              <a:rPr lang="en-US" dirty="0"/>
              <a:t>Skills Measured</a:t>
            </a:r>
          </a:p>
        </p:txBody>
      </p:sp>
      <p:sp>
        <p:nvSpPr>
          <p:cNvPr id="3" name="Content Placeholder 2">
            <a:extLst>
              <a:ext uri="{FF2B5EF4-FFF2-40B4-BE49-F238E27FC236}">
                <a16:creationId xmlns:a16="http://schemas.microsoft.com/office/drawing/2014/main" id="{331C664A-BC4B-45B1-B61C-C49BB4B59B5E}"/>
              </a:ext>
            </a:extLst>
          </p:cNvPr>
          <p:cNvSpPr>
            <a:spLocks noGrp="1"/>
          </p:cNvSpPr>
          <p:nvPr>
            <p:ph idx="1"/>
          </p:nvPr>
        </p:nvSpPr>
        <p:spPr/>
        <p:txBody>
          <a:bodyPr>
            <a:normAutofit/>
          </a:bodyPr>
          <a:lstStyle/>
          <a:p>
            <a:r>
              <a:rPr lang="en-US" sz="2400" dirty="0"/>
              <a:t>Consume and Transform Data with Power BI Desktop</a:t>
            </a:r>
            <a:br>
              <a:rPr lang="en-US" sz="2400" dirty="0"/>
            </a:br>
            <a:r>
              <a:rPr lang="en-US" sz="2400" dirty="0"/>
              <a:t>(20-25%)</a:t>
            </a:r>
            <a:br>
              <a:rPr lang="en-US" sz="2400" dirty="0"/>
            </a:br>
            <a:endParaRPr lang="en-US" sz="2400" dirty="0"/>
          </a:p>
          <a:p>
            <a:r>
              <a:rPr lang="en-US" sz="2400" dirty="0"/>
              <a:t>Model and Visualize Data</a:t>
            </a:r>
            <a:br>
              <a:rPr lang="en-US" sz="2400" dirty="0"/>
            </a:br>
            <a:r>
              <a:rPr lang="en-US" sz="2400" dirty="0"/>
              <a:t>(45-50%)</a:t>
            </a:r>
            <a:br>
              <a:rPr lang="en-US" sz="2400" dirty="0"/>
            </a:br>
            <a:endParaRPr lang="en-US" sz="2400" dirty="0"/>
          </a:p>
          <a:p>
            <a:r>
              <a:rPr lang="en-US" sz="2400" dirty="0"/>
              <a:t>Configure Dashboards in the Power BI Service</a:t>
            </a:r>
            <a:br>
              <a:rPr lang="en-US" sz="2400" dirty="0"/>
            </a:br>
            <a:r>
              <a:rPr lang="en-US" sz="2400" dirty="0"/>
              <a:t>(25-30%)</a:t>
            </a:r>
          </a:p>
        </p:txBody>
      </p:sp>
      <p:pic>
        <p:nvPicPr>
          <p:cNvPr id="4" name="Picture 3">
            <a:extLst>
              <a:ext uri="{FF2B5EF4-FFF2-40B4-BE49-F238E27FC236}">
                <a16:creationId xmlns:a16="http://schemas.microsoft.com/office/drawing/2014/main" id="{5A495604-1813-4768-96D9-B4DBBB4A9EF5}"/>
              </a:ext>
            </a:extLst>
          </p:cNvPr>
          <p:cNvPicPr>
            <a:picLocks noChangeAspect="1"/>
          </p:cNvPicPr>
          <p:nvPr/>
        </p:nvPicPr>
        <p:blipFill>
          <a:blip r:embed="rId2"/>
          <a:stretch>
            <a:fillRect/>
          </a:stretch>
        </p:blipFill>
        <p:spPr>
          <a:xfrm>
            <a:off x="203200" y="5257800"/>
            <a:ext cx="8940800" cy="1455719"/>
          </a:xfrm>
          <a:prstGeom prst="rect">
            <a:avLst/>
          </a:prstGeom>
        </p:spPr>
      </p:pic>
    </p:spTree>
    <p:extLst>
      <p:ext uri="{BB962C8B-B14F-4D97-AF65-F5344CB8AC3E}">
        <p14:creationId xmlns:p14="http://schemas.microsoft.com/office/powerpoint/2010/main" val="230058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BBC7-80A2-4475-9556-7204309727F7}"/>
              </a:ext>
            </a:extLst>
          </p:cNvPr>
          <p:cNvSpPr>
            <a:spLocks noGrp="1"/>
          </p:cNvSpPr>
          <p:nvPr>
            <p:ph type="title"/>
          </p:nvPr>
        </p:nvSpPr>
        <p:spPr/>
        <p:txBody>
          <a:bodyPr/>
          <a:lstStyle/>
          <a:p>
            <a:r>
              <a:rPr lang="en-US" dirty="0"/>
              <a:t>Sample Exam Question #8</a:t>
            </a:r>
          </a:p>
        </p:txBody>
      </p:sp>
      <p:pic>
        <p:nvPicPr>
          <p:cNvPr id="3" name="Picture 2">
            <a:extLst>
              <a:ext uri="{FF2B5EF4-FFF2-40B4-BE49-F238E27FC236}">
                <a16:creationId xmlns:a16="http://schemas.microsoft.com/office/drawing/2014/main" id="{814A97DD-E013-4966-B412-DF2042CAADCA}"/>
              </a:ext>
            </a:extLst>
          </p:cNvPr>
          <p:cNvPicPr>
            <a:picLocks noChangeAspect="1"/>
          </p:cNvPicPr>
          <p:nvPr/>
        </p:nvPicPr>
        <p:blipFill>
          <a:blip r:embed="rId2"/>
          <a:stretch>
            <a:fillRect/>
          </a:stretch>
        </p:blipFill>
        <p:spPr>
          <a:xfrm>
            <a:off x="657851" y="1676400"/>
            <a:ext cx="8241829" cy="1511099"/>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4D566D5E-5819-4A6D-B91C-4A85144F8A71}"/>
              </a:ext>
            </a:extLst>
          </p:cNvPr>
          <p:cNvSpPr/>
          <p:nvPr/>
        </p:nvSpPr>
        <p:spPr>
          <a:xfrm>
            <a:off x="501316" y="1969214"/>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85003085-FF34-483F-87CA-755D9E973B91}"/>
              </a:ext>
            </a:extLst>
          </p:cNvPr>
          <p:cNvSpPr/>
          <p:nvPr/>
        </p:nvSpPr>
        <p:spPr>
          <a:xfrm>
            <a:off x="248363" y="2338209"/>
            <a:ext cx="533400" cy="15426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69921913-C955-4CE7-8DD2-20B2773DFF4D}"/>
              </a:ext>
            </a:extLst>
          </p:cNvPr>
          <p:cNvSpPr/>
          <p:nvPr/>
        </p:nvSpPr>
        <p:spPr>
          <a:xfrm>
            <a:off x="238531" y="2598764"/>
            <a:ext cx="533400" cy="15426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91F4F68C-82FC-41B7-970D-89EB27194FF0}"/>
              </a:ext>
            </a:extLst>
          </p:cNvPr>
          <p:cNvSpPr/>
          <p:nvPr/>
        </p:nvSpPr>
        <p:spPr>
          <a:xfrm>
            <a:off x="263111" y="2874067"/>
            <a:ext cx="533400" cy="15426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8AB06434-7C4D-4328-9D75-2C6E4E38E13A}"/>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30361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Relationships</a:t>
            </a:r>
          </a:p>
        </p:txBody>
      </p:sp>
      <p:sp>
        <p:nvSpPr>
          <p:cNvPr id="4" name="Content Placeholder 3"/>
          <p:cNvSpPr>
            <a:spLocks noGrp="1"/>
          </p:cNvSpPr>
          <p:nvPr>
            <p:ph idx="1"/>
          </p:nvPr>
        </p:nvSpPr>
        <p:spPr/>
        <p:txBody>
          <a:bodyPr>
            <a:normAutofit/>
          </a:bodyPr>
          <a:lstStyle/>
          <a:p>
            <a:r>
              <a:rPr lang="en-US" sz="2400" dirty="0"/>
              <a:t>Tables in data model associated with relationships</a:t>
            </a:r>
          </a:p>
          <a:p>
            <a:pPr lvl="1"/>
            <a:r>
              <a:rPr lang="en-US" sz="2000" dirty="0"/>
              <a:t>Relationships based on single columns</a:t>
            </a:r>
          </a:p>
          <a:p>
            <a:pPr lvl="1"/>
            <a:r>
              <a:rPr lang="en-US" sz="2000" dirty="0"/>
              <a:t>Tabular model supports [1-to-1] and [1-to-many] relationships</a:t>
            </a:r>
          </a:p>
          <a:p>
            <a:pPr lvl="1"/>
            <a:r>
              <a:rPr lang="en-US" sz="2000" dirty="0"/>
              <a:t>Relationships based on single column in each table</a:t>
            </a:r>
          </a:p>
        </p:txBody>
      </p:sp>
      <p:pic>
        <p:nvPicPr>
          <p:cNvPr id="3" name="Picture 2"/>
          <p:cNvPicPr>
            <a:picLocks noChangeAspect="1"/>
          </p:cNvPicPr>
          <p:nvPr/>
        </p:nvPicPr>
        <p:blipFill>
          <a:blip r:embed="rId2"/>
          <a:stretch>
            <a:fillRect/>
          </a:stretch>
        </p:blipFill>
        <p:spPr>
          <a:xfrm>
            <a:off x="1181100" y="3200400"/>
            <a:ext cx="6781800" cy="3257770"/>
          </a:xfrm>
          <a:prstGeom prst="rect">
            <a:avLst/>
          </a:prstGeom>
          <a:ln w="28575">
            <a:solidFill>
              <a:schemeClr val="tx1"/>
            </a:solidFill>
          </a:ln>
        </p:spPr>
      </p:pic>
    </p:spTree>
    <p:extLst>
      <p:ext uri="{BB962C8B-B14F-4D97-AF65-F5344CB8AC3E}">
        <p14:creationId xmlns:p14="http://schemas.microsoft.com/office/powerpoint/2010/main" val="328338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Properties</a:t>
            </a:r>
          </a:p>
        </p:txBody>
      </p:sp>
      <p:sp>
        <p:nvSpPr>
          <p:cNvPr id="6" name="Content Placeholder 5"/>
          <p:cNvSpPr>
            <a:spLocks noGrp="1"/>
          </p:cNvSpPr>
          <p:nvPr>
            <p:ph idx="1"/>
          </p:nvPr>
        </p:nvSpPr>
        <p:spPr/>
        <p:txBody>
          <a:bodyPr>
            <a:normAutofit/>
          </a:bodyPr>
          <a:lstStyle/>
          <a:p>
            <a:r>
              <a:rPr lang="en-US" sz="2400" dirty="0"/>
              <a:t>Cardinality</a:t>
            </a:r>
          </a:p>
          <a:p>
            <a:endParaRPr lang="en-US" sz="2400" dirty="0"/>
          </a:p>
          <a:p>
            <a:endParaRPr lang="en-US" sz="2400" dirty="0"/>
          </a:p>
          <a:p>
            <a:endParaRPr lang="en-US" sz="2400" dirty="0"/>
          </a:p>
          <a:p>
            <a:r>
              <a:rPr lang="en-US" sz="2400" dirty="0"/>
              <a:t>Cross filter direction</a:t>
            </a:r>
          </a:p>
        </p:txBody>
      </p:sp>
      <p:pic>
        <p:nvPicPr>
          <p:cNvPr id="3" name="Picture 2"/>
          <p:cNvPicPr>
            <a:picLocks noChangeAspect="1"/>
          </p:cNvPicPr>
          <p:nvPr/>
        </p:nvPicPr>
        <p:blipFill>
          <a:blip r:embed="rId2"/>
          <a:stretch>
            <a:fillRect/>
          </a:stretch>
        </p:blipFill>
        <p:spPr>
          <a:xfrm>
            <a:off x="4852766" y="1219200"/>
            <a:ext cx="4055379" cy="3321166"/>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829491" y="1981200"/>
            <a:ext cx="3386484" cy="1240694"/>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838200" y="3825986"/>
            <a:ext cx="3579130" cy="1039448"/>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835006F7-0D18-4FFA-A512-14F1D166D716}"/>
              </a:ext>
            </a:extLst>
          </p:cNvPr>
          <p:cNvPicPr>
            <a:picLocks noChangeAspect="1"/>
          </p:cNvPicPr>
          <p:nvPr/>
        </p:nvPicPr>
        <p:blipFill>
          <a:blip r:embed="rId5"/>
          <a:stretch>
            <a:fillRect/>
          </a:stretch>
        </p:blipFill>
        <p:spPr>
          <a:xfrm>
            <a:off x="6400800" y="5257800"/>
            <a:ext cx="1361250" cy="1181250"/>
          </a:xfrm>
          <a:prstGeom prst="rect">
            <a:avLst/>
          </a:prstGeom>
        </p:spPr>
      </p:pic>
    </p:spTree>
    <p:extLst>
      <p:ext uri="{BB962C8B-B14F-4D97-AF65-F5344CB8AC3E}">
        <p14:creationId xmlns:p14="http://schemas.microsoft.com/office/powerpoint/2010/main" val="2123632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RELATED Function</a:t>
            </a:r>
          </a:p>
        </p:txBody>
      </p:sp>
      <p:sp>
        <p:nvSpPr>
          <p:cNvPr id="5" name="Content Placeholder 4"/>
          <p:cNvSpPr>
            <a:spLocks noGrp="1"/>
          </p:cNvSpPr>
          <p:nvPr>
            <p:ph idx="1"/>
          </p:nvPr>
        </p:nvSpPr>
        <p:spPr/>
        <p:txBody>
          <a:bodyPr/>
          <a:lstStyle/>
          <a:p>
            <a:r>
              <a:rPr lang="en-US" dirty="0"/>
              <a:t>RELATED function performs cross-table lookup</a:t>
            </a:r>
          </a:p>
          <a:p>
            <a:pPr lvl="1"/>
            <a:r>
              <a:rPr lang="en-US" dirty="0"/>
              <a:t>Effectively replaces older VLOOKUP function</a:t>
            </a:r>
          </a:p>
          <a:p>
            <a:pPr lvl="1"/>
            <a:r>
              <a:rPr lang="en-US" dirty="0"/>
              <a:t>Used in many-side table to look up value from one-side</a:t>
            </a:r>
          </a:p>
          <a:p>
            <a:pPr lvl="1"/>
            <a:r>
              <a:rPr lang="en-US" dirty="0"/>
              <a:t>Used to pull data from lookup table into primary table</a:t>
            </a:r>
          </a:p>
        </p:txBody>
      </p:sp>
      <p:grpSp>
        <p:nvGrpSpPr>
          <p:cNvPr id="3" name="Group 2"/>
          <p:cNvGrpSpPr/>
          <p:nvPr/>
        </p:nvGrpSpPr>
        <p:grpSpPr>
          <a:xfrm>
            <a:off x="1219200" y="3421199"/>
            <a:ext cx="7339954" cy="3186430"/>
            <a:chOff x="1143000" y="3290570"/>
            <a:chExt cx="5802630" cy="2519045"/>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90570"/>
              <a:ext cx="5716270" cy="1129030"/>
            </a:xfrm>
            <a:prstGeom prst="rect">
              <a:avLst/>
            </a:prstGeom>
            <a:noFill/>
            <a:ln>
              <a:solidFill>
                <a:schemeClr val="bg1">
                  <a:lumMod val="50000"/>
                </a:schemeClr>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72000"/>
              <a:ext cx="5802630" cy="1237615"/>
            </a:xfrm>
            <a:prstGeom prst="rect">
              <a:avLst/>
            </a:prstGeom>
            <a:noFill/>
            <a:ln>
              <a:solidFill>
                <a:schemeClr val="bg1">
                  <a:lumMod val="50000"/>
                </a:schemeClr>
              </a:solidFill>
            </a:ln>
          </p:spPr>
        </p:pic>
      </p:grpSp>
    </p:spTree>
    <p:extLst>
      <p:ext uri="{BB962C8B-B14F-4D97-AF65-F5344CB8AC3E}">
        <p14:creationId xmlns:p14="http://schemas.microsoft.com/office/powerpoint/2010/main" val="157297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0FBC-AD2A-4613-BA61-CA1EFB3E0C6D}"/>
              </a:ext>
            </a:extLst>
          </p:cNvPr>
          <p:cNvSpPr>
            <a:spLocks noGrp="1"/>
          </p:cNvSpPr>
          <p:nvPr>
            <p:ph type="title"/>
          </p:nvPr>
        </p:nvSpPr>
        <p:spPr/>
        <p:txBody>
          <a:bodyPr/>
          <a:lstStyle/>
          <a:p>
            <a:r>
              <a:rPr lang="en-US" dirty="0"/>
              <a:t>Sample Exam Question #9</a:t>
            </a:r>
          </a:p>
        </p:txBody>
      </p:sp>
      <p:pic>
        <p:nvPicPr>
          <p:cNvPr id="3" name="Picture 2">
            <a:extLst>
              <a:ext uri="{FF2B5EF4-FFF2-40B4-BE49-F238E27FC236}">
                <a16:creationId xmlns:a16="http://schemas.microsoft.com/office/drawing/2014/main" id="{51F4920F-BB27-499B-87D7-8F3A55FF3580}"/>
              </a:ext>
            </a:extLst>
          </p:cNvPr>
          <p:cNvPicPr>
            <a:picLocks noChangeAspect="1"/>
          </p:cNvPicPr>
          <p:nvPr/>
        </p:nvPicPr>
        <p:blipFill>
          <a:blip r:embed="rId2"/>
          <a:stretch>
            <a:fillRect/>
          </a:stretch>
        </p:blipFill>
        <p:spPr>
          <a:xfrm>
            <a:off x="1143000" y="1600200"/>
            <a:ext cx="5572125" cy="1962150"/>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63F0168D-1086-4B68-B542-51B085A72A97}"/>
              </a:ext>
            </a:extLst>
          </p:cNvPr>
          <p:cNvSpPr/>
          <p:nvPr/>
        </p:nvSpPr>
        <p:spPr>
          <a:xfrm>
            <a:off x="870106" y="2742493"/>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3A45FC-21CD-4708-BBEE-E47D2D1EF00A}"/>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321185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D34D-16FC-424F-99BE-994C929AF2DB}"/>
              </a:ext>
            </a:extLst>
          </p:cNvPr>
          <p:cNvSpPr>
            <a:spLocks noGrp="1"/>
          </p:cNvSpPr>
          <p:nvPr>
            <p:ph type="title"/>
          </p:nvPr>
        </p:nvSpPr>
        <p:spPr/>
        <p:txBody>
          <a:bodyPr/>
          <a:lstStyle/>
          <a:p>
            <a:r>
              <a:rPr lang="en-US" dirty="0"/>
              <a:t>Sample Exam Question #10</a:t>
            </a:r>
          </a:p>
        </p:txBody>
      </p:sp>
      <p:pic>
        <p:nvPicPr>
          <p:cNvPr id="3" name="Picture 2">
            <a:extLst>
              <a:ext uri="{FF2B5EF4-FFF2-40B4-BE49-F238E27FC236}">
                <a16:creationId xmlns:a16="http://schemas.microsoft.com/office/drawing/2014/main" id="{47DD2105-22C5-4153-9EFB-75F39626BF14}"/>
              </a:ext>
            </a:extLst>
          </p:cNvPr>
          <p:cNvPicPr>
            <a:picLocks noChangeAspect="1"/>
          </p:cNvPicPr>
          <p:nvPr/>
        </p:nvPicPr>
        <p:blipFill>
          <a:blip r:embed="rId2"/>
          <a:stretch>
            <a:fillRect/>
          </a:stretch>
        </p:blipFill>
        <p:spPr>
          <a:xfrm>
            <a:off x="1076325" y="1571625"/>
            <a:ext cx="5553075" cy="1933575"/>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9D32C45C-3500-4F14-A685-A091134D2E84}"/>
              </a:ext>
            </a:extLst>
          </p:cNvPr>
          <p:cNvSpPr/>
          <p:nvPr/>
        </p:nvSpPr>
        <p:spPr>
          <a:xfrm>
            <a:off x="789143" y="3071106"/>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FBF2AF-7515-4D92-A09D-A4CC13F2AB1F}"/>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26181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Columns vs Measures</a:t>
            </a:r>
          </a:p>
        </p:txBody>
      </p:sp>
      <p:sp>
        <p:nvSpPr>
          <p:cNvPr id="3" name="Content Placeholder 2"/>
          <p:cNvSpPr>
            <a:spLocks noGrp="1"/>
          </p:cNvSpPr>
          <p:nvPr>
            <p:ph idx="1"/>
          </p:nvPr>
        </p:nvSpPr>
        <p:spPr/>
        <p:txBody>
          <a:bodyPr/>
          <a:lstStyle/>
          <a:p>
            <a:r>
              <a:rPr lang="en-GB" dirty="0"/>
              <a:t>Calculated Columns (aka Columns)</a:t>
            </a:r>
          </a:p>
          <a:p>
            <a:pPr lvl="1"/>
            <a:r>
              <a:rPr lang="en-GB" dirty="0"/>
              <a:t>Evaluated based on row context</a:t>
            </a:r>
          </a:p>
          <a:p>
            <a:pPr lvl="1"/>
            <a:r>
              <a:rPr lang="en-GB" dirty="0"/>
              <a:t>Evaluated when data model is loaded into memory</a:t>
            </a:r>
          </a:p>
          <a:p>
            <a:pPr lvl="1"/>
            <a:r>
              <a:rPr lang="en-GB" dirty="0"/>
              <a:t>Defined within scope of table inside data model</a:t>
            </a:r>
          </a:p>
          <a:p>
            <a:pPr marL="347662" lvl="1" indent="0">
              <a:buNone/>
            </a:pPr>
            <a:endParaRPr lang="en-GB" dirty="0"/>
          </a:p>
          <a:p>
            <a:r>
              <a:rPr lang="en-GB" dirty="0"/>
              <a:t>Measures</a:t>
            </a:r>
          </a:p>
          <a:p>
            <a:pPr lvl="1"/>
            <a:r>
              <a:rPr lang="en-GB" dirty="0"/>
              <a:t>Evaluated at query time based on current filter context</a:t>
            </a:r>
          </a:p>
          <a:p>
            <a:pPr lvl="1"/>
            <a:r>
              <a:rPr lang="en-GB" dirty="0"/>
              <a:t>Commonly used for aggregations (e.g. SUM, AVG, etc.)</a:t>
            </a:r>
          </a:p>
          <a:p>
            <a:pPr lvl="1"/>
            <a:r>
              <a:rPr lang="en-GB" dirty="0"/>
              <a:t>Defined at scope of data model</a:t>
            </a:r>
          </a:p>
        </p:txBody>
      </p:sp>
      <p:pic>
        <p:nvPicPr>
          <p:cNvPr id="6" name="Picture 5">
            <a:extLst>
              <a:ext uri="{FF2B5EF4-FFF2-40B4-BE49-F238E27FC236}">
                <a16:creationId xmlns:a16="http://schemas.microsoft.com/office/drawing/2014/main" id="{A5C05F3C-F645-465E-8F97-CBE4267E70BC}"/>
              </a:ext>
            </a:extLst>
          </p:cNvPr>
          <p:cNvPicPr>
            <a:picLocks noChangeAspect="1"/>
          </p:cNvPicPr>
          <p:nvPr/>
        </p:nvPicPr>
        <p:blipFill>
          <a:blip r:embed="rId2"/>
          <a:stretch>
            <a:fillRect/>
          </a:stretch>
        </p:blipFill>
        <p:spPr>
          <a:xfrm>
            <a:off x="344055" y="5410200"/>
            <a:ext cx="8343900" cy="1319993"/>
          </a:xfrm>
          <a:prstGeom prst="rect">
            <a:avLst/>
          </a:prstGeom>
        </p:spPr>
      </p:pic>
    </p:spTree>
    <p:extLst>
      <p:ext uri="{BB962C8B-B14F-4D97-AF65-F5344CB8AC3E}">
        <p14:creationId xmlns:p14="http://schemas.microsoft.com/office/powerpoint/2010/main" val="1375307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4C12-2322-4129-B5DD-826AECBE1680}"/>
              </a:ext>
            </a:extLst>
          </p:cNvPr>
          <p:cNvSpPr>
            <a:spLocks noGrp="1"/>
          </p:cNvSpPr>
          <p:nvPr>
            <p:ph type="title"/>
          </p:nvPr>
        </p:nvSpPr>
        <p:spPr/>
        <p:txBody>
          <a:bodyPr/>
          <a:lstStyle/>
          <a:p>
            <a:r>
              <a:rPr lang="en-US" dirty="0"/>
              <a:t>Sample Exam Question #11</a:t>
            </a:r>
          </a:p>
        </p:txBody>
      </p:sp>
      <p:pic>
        <p:nvPicPr>
          <p:cNvPr id="3" name="Picture 2">
            <a:extLst>
              <a:ext uri="{FF2B5EF4-FFF2-40B4-BE49-F238E27FC236}">
                <a16:creationId xmlns:a16="http://schemas.microsoft.com/office/drawing/2014/main" id="{CB55DC8B-409B-44A4-AD7C-A729DC1D02A9}"/>
              </a:ext>
            </a:extLst>
          </p:cNvPr>
          <p:cNvPicPr>
            <a:picLocks noChangeAspect="1"/>
          </p:cNvPicPr>
          <p:nvPr/>
        </p:nvPicPr>
        <p:blipFill>
          <a:blip r:embed="rId2"/>
          <a:stretch>
            <a:fillRect/>
          </a:stretch>
        </p:blipFill>
        <p:spPr>
          <a:xfrm>
            <a:off x="676275" y="1417247"/>
            <a:ext cx="8330198" cy="2317117"/>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B928271B-E16C-42A7-BF17-B7453D20CBA1}"/>
              </a:ext>
            </a:extLst>
          </p:cNvPr>
          <p:cNvSpPr/>
          <p:nvPr/>
        </p:nvSpPr>
        <p:spPr>
          <a:xfrm>
            <a:off x="381000" y="2375781"/>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F6A0508-EBB6-4051-B2DF-3C28777BAA38}"/>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29130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8BFC-4340-4015-A940-A1BA10AED86E}"/>
              </a:ext>
            </a:extLst>
          </p:cNvPr>
          <p:cNvSpPr>
            <a:spLocks noGrp="1"/>
          </p:cNvSpPr>
          <p:nvPr>
            <p:ph type="title"/>
          </p:nvPr>
        </p:nvSpPr>
        <p:spPr/>
        <p:txBody>
          <a:bodyPr/>
          <a:lstStyle/>
          <a:p>
            <a:r>
              <a:rPr lang="en-US" dirty="0"/>
              <a:t>Sample Exam Question #12</a:t>
            </a:r>
          </a:p>
        </p:txBody>
      </p:sp>
      <p:pic>
        <p:nvPicPr>
          <p:cNvPr id="3" name="Picture 2">
            <a:extLst>
              <a:ext uri="{FF2B5EF4-FFF2-40B4-BE49-F238E27FC236}">
                <a16:creationId xmlns:a16="http://schemas.microsoft.com/office/drawing/2014/main" id="{64ACEAE4-6D95-4D71-9AAC-178C606BC261}"/>
              </a:ext>
            </a:extLst>
          </p:cNvPr>
          <p:cNvPicPr>
            <a:picLocks noChangeAspect="1"/>
          </p:cNvPicPr>
          <p:nvPr/>
        </p:nvPicPr>
        <p:blipFill>
          <a:blip r:embed="rId3"/>
          <a:stretch>
            <a:fillRect/>
          </a:stretch>
        </p:blipFill>
        <p:spPr>
          <a:xfrm>
            <a:off x="685955" y="1434113"/>
            <a:ext cx="8227388" cy="2312273"/>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C8CC1181-261C-4A3A-9E53-CFD2374D4007}"/>
              </a:ext>
            </a:extLst>
          </p:cNvPr>
          <p:cNvSpPr/>
          <p:nvPr/>
        </p:nvSpPr>
        <p:spPr>
          <a:xfrm>
            <a:off x="666246" y="2004174"/>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a:extLst>
              <a:ext uri="{FF2B5EF4-FFF2-40B4-BE49-F238E27FC236}">
                <a16:creationId xmlns:a16="http://schemas.microsoft.com/office/drawing/2014/main" id="{55CD8A47-17EF-4C58-AC06-188F0F1CDEB0}"/>
              </a:ext>
            </a:extLst>
          </p:cNvPr>
          <p:cNvSpPr/>
          <p:nvPr/>
        </p:nvSpPr>
        <p:spPr>
          <a:xfrm>
            <a:off x="425771" y="2483987"/>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A463C4B0-01CF-45B5-874E-A47665F419C4}"/>
              </a:ext>
            </a:extLst>
          </p:cNvPr>
          <p:cNvSpPr/>
          <p:nvPr/>
        </p:nvSpPr>
        <p:spPr>
          <a:xfrm>
            <a:off x="401921" y="3300407"/>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36D9AFCA-3688-44F6-9065-5EA0F00CA9FC}"/>
              </a:ext>
            </a:extLst>
          </p:cNvPr>
          <p:cNvSpPr/>
          <p:nvPr/>
        </p:nvSpPr>
        <p:spPr>
          <a:xfrm>
            <a:off x="623632" y="2858625"/>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54E123D-2FC9-4BCC-9093-3F2147955498}"/>
              </a:ext>
            </a:extLst>
          </p:cNvPr>
          <p:cNvPicPr>
            <a:picLocks noChangeAspect="1"/>
          </p:cNvPicPr>
          <p:nvPr/>
        </p:nvPicPr>
        <p:blipFill>
          <a:blip r:embed="rId4"/>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179542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DAX</a:t>
            </a:r>
          </a:p>
        </p:txBody>
      </p:sp>
      <p:sp>
        <p:nvSpPr>
          <p:cNvPr id="3" name="Content Placeholder 2"/>
          <p:cNvSpPr>
            <a:spLocks noGrp="1"/>
          </p:cNvSpPr>
          <p:nvPr>
            <p:ph idx="1"/>
          </p:nvPr>
        </p:nvSpPr>
        <p:spPr/>
        <p:txBody>
          <a:bodyPr/>
          <a:lstStyle/>
          <a:p>
            <a:pPr marL="12701"/>
            <a:r>
              <a:rPr lang="en-GB" dirty="0"/>
              <a:t>DAX is the language used to create data model</a:t>
            </a:r>
          </a:p>
          <a:p>
            <a:pPr lvl="1"/>
            <a:r>
              <a:rPr lang="en-GB" dirty="0"/>
              <a:t>DAX stands for "</a:t>
            </a:r>
            <a:r>
              <a:rPr lang="en-GB" b="1" dirty="0">
                <a:solidFill>
                  <a:schemeClr val="accent1"/>
                </a:solidFill>
              </a:rPr>
              <a:t>D</a:t>
            </a:r>
            <a:r>
              <a:rPr lang="en-GB" dirty="0"/>
              <a:t>ata </a:t>
            </a:r>
            <a:r>
              <a:rPr lang="en-GB" b="1" dirty="0">
                <a:solidFill>
                  <a:schemeClr val="accent1"/>
                </a:solidFill>
              </a:rPr>
              <a:t>A</a:t>
            </a:r>
            <a:r>
              <a:rPr lang="en-GB" dirty="0"/>
              <a:t>nalysis E</a:t>
            </a:r>
            <a:r>
              <a:rPr lang="en-GB" b="1" dirty="0">
                <a:solidFill>
                  <a:schemeClr val="accent1"/>
                </a:solidFill>
              </a:rPr>
              <a:t>x</a:t>
            </a:r>
            <a:r>
              <a:rPr lang="en-GB" dirty="0"/>
              <a:t>pression Language"</a:t>
            </a:r>
          </a:p>
          <a:p>
            <a:pPr>
              <a:lnSpc>
                <a:spcPct val="150000"/>
              </a:lnSpc>
            </a:pPr>
            <a:r>
              <a:rPr lang="en-GB" dirty="0"/>
              <a:t>DAX expressions are similar to Excel formulas</a:t>
            </a:r>
          </a:p>
          <a:p>
            <a:pPr lvl="1"/>
            <a:r>
              <a:rPr lang="en-GB" dirty="0"/>
              <a:t>They always start with an equal sign (=)</a:t>
            </a:r>
          </a:p>
          <a:p>
            <a:pPr lvl="1"/>
            <a:r>
              <a:rPr lang="en-GB" dirty="0"/>
              <a:t>DAX provides many built-in functions similar to Excel</a:t>
            </a:r>
          </a:p>
          <a:p>
            <a:pPr>
              <a:lnSpc>
                <a:spcPct val="150000"/>
              </a:lnSpc>
            </a:pPr>
            <a:r>
              <a:rPr lang="en-GB" dirty="0"/>
              <a:t>DAX Expressions are unlike Excel formulas…</a:t>
            </a:r>
          </a:p>
          <a:p>
            <a:pPr lvl="1"/>
            <a:r>
              <a:rPr lang="en-GB" dirty="0"/>
              <a:t>DAX expressions cannot reference cells (e.g. A1 or C4)</a:t>
            </a:r>
          </a:p>
          <a:p>
            <a:pPr lvl="1"/>
            <a:r>
              <a:rPr lang="en-GB" dirty="0"/>
              <a:t>Instead DAX expressions reference columns and tables</a:t>
            </a:r>
          </a:p>
        </p:txBody>
      </p:sp>
      <p:sp>
        <p:nvSpPr>
          <p:cNvPr id="4" name="Rectangle 3"/>
          <p:cNvSpPr/>
          <p:nvPr/>
        </p:nvSpPr>
        <p:spPr>
          <a:xfrm>
            <a:off x="1143000" y="57912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=SUM('Sales'[</a:t>
            </a:r>
            <a:r>
              <a:rPr lang="en-US" sz="2000" b="1" dirty="0" err="1">
                <a:solidFill>
                  <a:schemeClr val="tx1"/>
                </a:solidFill>
                <a:latin typeface="Lucida Console" panose="020B0609040504020204" pitchFamily="49" charset="0"/>
              </a:rPr>
              <a:t>SalesAmount</a:t>
            </a:r>
            <a:r>
              <a:rPr lang="en-US" sz="2000" b="1"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219838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E4C6-3FF1-4618-B109-48BE99694723}"/>
              </a:ext>
            </a:extLst>
          </p:cNvPr>
          <p:cNvSpPr>
            <a:spLocks noGrp="1"/>
          </p:cNvSpPr>
          <p:nvPr>
            <p:ph type="title"/>
          </p:nvPr>
        </p:nvSpPr>
        <p:spPr/>
        <p:txBody>
          <a:bodyPr/>
          <a:lstStyle/>
          <a:p>
            <a:r>
              <a:rPr lang="en-US"/>
              <a:t>Consume and Transform Data</a:t>
            </a:r>
            <a:endParaRPr lang="en-US" dirty="0"/>
          </a:p>
        </p:txBody>
      </p:sp>
      <p:sp>
        <p:nvSpPr>
          <p:cNvPr id="3" name="Content Placeholder 2">
            <a:extLst>
              <a:ext uri="{FF2B5EF4-FFF2-40B4-BE49-F238E27FC236}">
                <a16:creationId xmlns:a16="http://schemas.microsoft.com/office/drawing/2014/main" id="{47ABD12B-AD35-4EAF-A5DA-424D53588355}"/>
              </a:ext>
            </a:extLst>
          </p:cNvPr>
          <p:cNvSpPr>
            <a:spLocks noGrp="1"/>
          </p:cNvSpPr>
          <p:nvPr>
            <p:ph idx="1"/>
          </p:nvPr>
        </p:nvSpPr>
        <p:spPr/>
        <p:txBody>
          <a:bodyPr>
            <a:noAutofit/>
          </a:bodyPr>
          <a:lstStyle/>
          <a:p>
            <a:r>
              <a:rPr lang="en-US" sz="2400" dirty="0"/>
              <a:t>Connect to data sources</a:t>
            </a:r>
          </a:p>
          <a:p>
            <a:pPr lvl="1"/>
            <a:r>
              <a:rPr lang="en-US" sz="2000" dirty="0"/>
              <a:t>Connect to databases, files, folders</a:t>
            </a:r>
          </a:p>
          <a:p>
            <a:pPr lvl="1"/>
            <a:r>
              <a:rPr lang="en-US" sz="2000" dirty="0"/>
              <a:t>Import from Excel</a:t>
            </a:r>
          </a:p>
          <a:p>
            <a:pPr lvl="1"/>
            <a:r>
              <a:rPr lang="en-US" sz="2000" dirty="0"/>
              <a:t>Connect to SQL Azure, Big Data, SSAS</a:t>
            </a:r>
          </a:p>
          <a:p>
            <a:r>
              <a:rPr lang="en-US" sz="2400" dirty="0"/>
              <a:t>Perform transformations</a:t>
            </a:r>
          </a:p>
          <a:p>
            <a:pPr lvl="1"/>
            <a:r>
              <a:rPr lang="en-US" sz="2000" dirty="0"/>
              <a:t>Design and implement basic &amp; advanced transformations</a:t>
            </a:r>
          </a:p>
          <a:p>
            <a:pPr lvl="1"/>
            <a:r>
              <a:rPr lang="en-US" sz="2000" dirty="0"/>
              <a:t>Apply business rules</a:t>
            </a:r>
          </a:p>
          <a:p>
            <a:pPr lvl="1"/>
            <a:r>
              <a:rPr lang="en-US" sz="2000" dirty="0"/>
              <a:t>change data format to support visualization</a:t>
            </a:r>
          </a:p>
          <a:p>
            <a:r>
              <a:rPr lang="en-US" sz="2400" dirty="0"/>
              <a:t>Cleanse data</a:t>
            </a:r>
          </a:p>
          <a:p>
            <a:pPr lvl="1"/>
            <a:r>
              <a:rPr lang="en-US" sz="2000" dirty="0"/>
              <a:t>Manage incomplete data</a:t>
            </a:r>
          </a:p>
          <a:p>
            <a:pPr lvl="1"/>
            <a:r>
              <a:rPr lang="en-US" sz="2000" dirty="0"/>
              <a:t>Meet data quality requirements</a:t>
            </a:r>
          </a:p>
          <a:p>
            <a:endParaRPr lang="en-US" sz="2400" dirty="0"/>
          </a:p>
        </p:txBody>
      </p:sp>
    </p:spTree>
    <p:extLst>
      <p:ext uri="{BB962C8B-B14F-4D97-AF65-F5344CB8AC3E}">
        <p14:creationId xmlns:p14="http://schemas.microsoft.com/office/powerpoint/2010/main" val="30949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DAX Functions</a:t>
            </a:r>
          </a:p>
        </p:txBody>
      </p:sp>
      <p:sp>
        <p:nvSpPr>
          <p:cNvPr id="3" name="Content Placeholder 2"/>
          <p:cNvSpPr>
            <a:spLocks noGrp="1"/>
          </p:cNvSpPr>
          <p:nvPr>
            <p:ph idx="1"/>
          </p:nvPr>
        </p:nvSpPr>
        <p:spPr/>
        <p:txBody>
          <a:bodyPr/>
          <a:lstStyle/>
          <a:p>
            <a:r>
              <a:rPr lang="en-US" dirty="0"/>
              <a:t>Date and Time Functions</a:t>
            </a:r>
          </a:p>
          <a:p>
            <a:r>
              <a:rPr lang="en-US" dirty="0"/>
              <a:t>Information Functions</a:t>
            </a:r>
          </a:p>
          <a:p>
            <a:r>
              <a:rPr lang="en-US" dirty="0"/>
              <a:t>Logical Functions</a:t>
            </a:r>
          </a:p>
          <a:p>
            <a:r>
              <a:rPr lang="en-US" dirty="0"/>
              <a:t>Mathematical and Trigonometric Functions</a:t>
            </a:r>
          </a:p>
          <a:p>
            <a:r>
              <a:rPr lang="en-US" dirty="0"/>
              <a:t>Statistical Functions</a:t>
            </a:r>
          </a:p>
          <a:p>
            <a:r>
              <a:rPr lang="en-US" dirty="0"/>
              <a:t>Filter Functions</a:t>
            </a:r>
          </a:p>
          <a:p>
            <a:r>
              <a:rPr lang="en-US" dirty="0"/>
              <a:t>Text Functions</a:t>
            </a:r>
          </a:p>
          <a:p>
            <a:r>
              <a:rPr lang="en-US" dirty="0"/>
              <a:t>Time Intelligence Functions</a:t>
            </a:r>
          </a:p>
          <a:p>
            <a:endParaRPr lang="en-US" dirty="0"/>
          </a:p>
        </p:txBody>
      </p:sp>
      <p:pic>
        <p:nvPicPr>
          <p:cNvPr id="4" name="Picture 3">
            <a:extLst>
              <a:ext uri="{FF2B5EF4-FFF2-40B4-BE49-F238E27FC236}">
                <a16:creationId xmlns:a16="http://schemas.microsoft.com/office/drawing/2014/main" id="{37963982-9B74-49DB-98EB-6B949510682E}"/>
              </a:ext>
            </a:extLst>
          </p:cNvPr>
          <p:cNvPicPr>
            <a:picLocks noChangeAspect="1"/>
          </p:cNvPicPr>
          <p:nvPr/>
        </p:nvPicPr>
        <p:blipFill>
          <a:blip r:embed="rId2"/>
          <a:stretch>
            <a:fillRect/>
          </a:stretch>
        </p:blipFill>
        <p:spPr>
          <a:xfrm>
            <a:off x="6477000" y="4419600"/>
            <a:ext cx="1905000" cy="1388218"/>
          </a:xfrm>
          <a:prstGeom prst="rect">
            <a:avLst/>
          </a:prstGeom>
        </p:spPr>
      </p:pic>
      <p:pic>
        <p:nvPicPr>
          <p:cNvPr id="5" name="Picture 4">
            <a:extLst>
              <a:ext uri="{FF2B5EF4-FFF2-40B4-BE49-F238E27FC236}">
                <a16:creationId xmlns:a16="http://schemas.microsoft.com/office/drawing/2014/main" id="{DC457711-0440-4E8B-8D2C-C5AC11F6340A}"/>
              </a:ext>
            </a:extLst>
          </p:cNvPr>
          <p:cNvPicPr>
            <a:picLocks noChangeAspect="1"/>
          </p:cNvPicPr>
          <p:nvPr/>
        </p:nvPicPr>
        <p:blipFill>
          <a:blip r:embed="rId3"/>
          <a:stretch>
            <a:fillRect/>
          </a:stretch>
        </p:blipFill>
        <p:spPr>
          <a:xfrm>
            <a:off x="7543800" y="1295400"/>
            <a:ext cx="1345166" cy="1635300"/>
          </a:xfrm>
          <a:prstGeom prst="rect">
            <a:avLst/>
          </a:prstGeom>
        </p:spPr>
      </p:pic>
    </p:spTree>
    <p:extLst>
      <p:ext uri="{BB962C8B-B14F-4D97-AF65-F5344CB8AC3E}">
        <p14:creationId xmlns:p14="http://schemas.microsoft.com/office/powerpoint/2010/main" val="2183505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E539-E9E8-4D7A-873A-17707D8EACF0}"/>
              </a:ext>
            </a:extLst>
          </p:cNvPr>
          <p:cNvSpPr>
            <a:spLocks noGrp="1"/>
          </p:cNvSpPr>
          <p:nvPr>
            <p:ph type="title"/>
          </p:nvPr>
        </p:nvSpPr>
        <p:spPr/>
        <p:txBody>
          <a:bodyPr/>
          <a:lstStyle/>
          <a:p>
            <a:r>
              <a:rPr lang="en-US" dirty="0"/>
              <a:t>Sample Exam Question #13</a:t>
            </a:r>
          </a:p>
        </p:txBody>
      </p:sp>
      <p:pic>
        <p:nvPicPr>
          <p:cNvPr id="3" name="Picture 2">
            <a:extLst>
              <a:ext uri="{FF2B5EF4-FFF2-40B4-BE49-F238E27FC236}">
                <a16:creationId xmlns:a16="http://schemas.microsoft.com/office/drawing/2014/main" id="{0F6E66E9-5E75-4967-BA97-756884AA5C41}"/>
              </a:ext>
            </a:extLst>
          </p:cNvPr>
          <p:cNvPicPr>
            <a:picLocks noChangeAspect="1"/>
          </p:cNvPicPr>
          <p:nvPr/>
        </p:nvPicPr>
        <p:blipFill>
          <a:blip r:embed="rId2"/>
          <a:stretch>
            <a:fillRect/>
          </a:stretch>
        </p:blipFill>
        <p:spPr>
          <a:xfrm>
            <a:off x="990600" y="1828800"/>
            <a:ext cx="6191250" cy="2619375"/>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90FB1428-71D5-466A-9747-21EC111232CF}"/>
              </a:ext>
            </a:extLst>
          </p:cNvPr>
          <p:cNvSpPr/>
          <p:nvPr/>
        </p:nvSpPr>
        <p:spPr>
          <a:xfrm>
            <a:off x="723900" y="2547937"/>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322D56-CC9F-4135-AB2F-6E35359BA265}"/>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37259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2E21-3984-4D93-9588-CA07E0BB4A56}"/>
              </a:ext>
            </a:extLst>
          </p:cNvPr>
          <p:cNvSpPr>
            <a:spLocks noGrp="1"/>
          </p:cNvSpPr>
          <p:nvPr>
            <p:ph type="title"/>
          </p:nvPr>
        </p:nvSpPr>
        <p:spPr/>
        <p:txBody>
          <a:bodyPr/>
          <a:lstStyle/>
          <a:p>
            <a:r>
              <a:rPr lang="en-US" dirty="0"/>
              <a:t>Sample Exam Question #14</a:t>
            </a:r>
          </a:p>
        </p:txBody>
      </p:sp>
      <p:pic>
        <p:nvPicPr>
          <p:cNvPr id="3" name="Picture 2">
            <a:extLst>
              <a:ext uri="{FF2B5EF4-FFF2-40B4-BE49-F238E27FC236}">
                <a16:creationId xmlns:a16="http://schemas.microsoft.com/office/drawing/2014/main" id="{0DD5C5E1-347D-4260-8DC3-E18987D63E1C}"/>
              </a:ext>
            </a:extLst>
          </p:cNvPr>
          <p:cNvPicPr>
            <a:picLocks noChangeAspect="1"/>
          </p:cNvPicPr>
          <p:nvPr/>
        </p:nvPicPr>
        <p:blipFill rotWithShape="1">
          <a:blip r:embed="rId2"/>
          <a:srcRect r="6719"/>
          <a:stretch/>
        </p:blipFill>
        <p:spPr>
          <a:xfrm>
            <a:off x="304800" y="1714796"/>
            <a:ext cx="8458200" cy="2084377"/>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040AEB93-ECA9-42EA-9B1B-9EF0651B2984}"/>
              </a:ext>
            </a:extLst>
          </p:cNvPr>
          <p:cNvSpPr/>
          <p:nvPr/>
        </p:nvSpPr>
        <p:spPr>
          <a:xfrm>
            <a:off x="263241" y="2206663"/>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1C92A67-1F99-40A3-80E4-56C07CBCE3AB}"/>
              </a:ext>
            </a:extLst>
          </p:cNvPr>
          <p:cNvSpPr/>
          <p:nvPr/>
        </p:nvSpPr>
        <p:spPr>
          <a:xfrm>
            <a:off x="39459" y="2605367"/>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874D269-D1B3-4700-B62B-0D5AD699D250}"/>
              </a:ext>
            </a:extLst>
          </p:cNvPr>
          <p:cNvSpPr/>
          <p:nvPr/>
        </p:nvSpPr>
        <p:spPr>
          <a:xfrm>
            <a:off x="23153" y="2946795"/>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2CD370CE-9031-491C-9D23-91C066C71055}"/>
              </a:ext>
            </a:extLst>
          </p:cNvPr>
          <p:cNvSpPr/>
          <p:nvPr/>
        </p:nvSpPr>
        <p:spPr>
          <a:xfrm>
            <a:off x="257986" y="3273463"/>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E5DAE7D-9A3E-4407-AAB6-25BFF2CCEF0A}"/>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402294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8135-ED49-412B-92A2-A4ABB89B52E7}"/>
              </a:ext>
            </a:extLst>
          </p:cNvPr>
          <p:cNvSpPr>
            <a:spLocks noGrp="1"/>
          </p:cNvSpPr>
          <p:nvPr>
            <p:ph type="title"/>
          </p:nvPr>
        </p:nvSpPr>
        <p:spPr/>
        <p:txBody>
          <a:bodyPr/>
          <a:lstStyle/>
          <a:p>
            <a:r>
              <a:rPr lang="en-US" dirty="0"/>
              <a:t>Sample Exam Question #15</a:t>
            </a:r>
          </a:p>
        </p:txBody>
      </p:sp>
      <p:pic>
        <p:nvPicPr>
          <p:cNvPr id="4" name="Picture 3">
            <a:extLst>
              <a:ext uri="{FF2B5EF4-FFF2-40B4-BE49-F238E27FC236}">
                <a16:creationId xmlns:a16="http://schemas.microsoft.com/office/drawing/2014/main" id="{FAFEEC3E-DEBB-499C-9FDC-8787A0568ADB}"/>
              </a:ext>
            </a:extLst>
          </p:cNvPr>
          <p:cNvPicPr>
            <a:picLocks noChangeAspect="1"/>
          </p:cNvPicPr>
          <p:nvPr/>
        </p:nvPicPr>
        <p:blipFill>
          <a:blip r:embed="rId2"/>
          <a:stretch>
            <a:fillRect/>
          </a:stretch>
        </p:blipFill>
        <p:spPr>
          <a:xfrm>
            <a:off x="342900" y="1524000"/>
            <a:ext cx="8229600" cy="2019719"/>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CC89910E-83F9-4265-A63A-3EE75C801021}"/>
              </a:ext>
            </a:extLst>
          </p:cNvPr>
          <p:cNvSpPr/>
          <p:nvPr/>
        </p:nvSpPr>
        <p:spPr>
          <a:xfrm>
            <a:off x="98580" y="2032881"/>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E4ACD00-42D5-4830-8195-A48E785FD46E}"/>
              </a:ext>
            </a:extLst>
          </p:cNvPr>
          <p:cNvSpPr/>
          <p:nvPr/>
        </p:nvSpPr>
        <p:spPr>
          <a:xfrm>
            <a:off x="90156" y="2384325"/>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B6D3B09-F445-492C-90AF-DB0B937C3A2F}"/>
              </a:ext>
            </a:extLst>
          </p:cNvPr>
          <p:cNvSpPr/>
          <p:nvPr/>
        </p:nvSpPr>
        <p:spPr>
          <a:xfrm>
            <a:off x="78147" y="2729605"/>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C704E21-CB1A-4539-9FB1-0AE9FD47B3C7}"/>
              </a:ext>
            </a:extLst>
          </p:cNvPr>
          <p:cNvSpPr/>
          <p:nvPr/>
        </p:nvSpPr>
        <p:spPr>
          <a:xfrm>
            <a:off x="97869" y="3082814"/>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AC3DB8-6DC0-4A40-8C14-D15ADC4BF260}"/>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44532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Geographic Field Metadata</a:t>
            </a:r>
          </a:p>
        </p:txBody>
      </p:sp>
      <p:sp>
        <p:nvSpPr>
          <p:cNvPr id="4" name="Content Placeholder 3"/>
          <p:cNvSpPr>
            <a:spLocks noGrp="1"/>
          </p:cNvSpPr>
          <p:nvPr>
            <p:ph idx="1"/>
          </p:nvPr>
        </p:nvSpPr>
        <p:spPr/>
        <p:txBody>
          <a:bodyPr/>
          <a:lstStyle/>
          <a:p>
            <a:r>
              <a:rPr lang="en-US" dirty="0"/>
              <a:t>Fields in data model have metadata properties</a:t>
            </a:r>
          </a:p>
          <a:p>
            <a:pPr lvl="1"/>
            <a:r>
              <a:rPr lang="en-US" dirty="0"/>
              <a:t>Metadata used by visuals and reporting tools</a:t>
            </a:r>
          </a:p>
          <a:p>
            <a:pPr lvl="1"/>
            <a:r>
              <a:rPr lang="en-US" dirty="0"/>
              <a:t>Used as hints to Bing Mapping service</a:t>
            </a:r>
          </a:p>
          <a:p>
            <a:pPr lvl="1"/>
            <a:r>
              <a:rPr lang="en-US" dirty="0"/>
              <a:t>“Tampa, FL” value mapped as </a:t>
            </a:r>
            <a:r>
              <a:rPr lang="en-US" b="1" dirty="0"/>
              <a:t>Place</a:t>
            </a:r>
            <a:r>
              <a:rPr lang="en-US" dirty="0"/>
              <a:t> and not as </a:t>
            </a:r>
            <a:r>
              <a:rPr lang="en-US" b="1" dirty="0"/>
              <a:t>City</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60255" y="3505200"/>
            <a:ext cx="7023489" cy="3124200"/>
          </a:xfrm>
          <a:prstGeom prst="rect">
            <a:avLst/>
          </a:prstGeom>
          <a:noFill/>
          <a:ln>
            <a:solidFill>
              <a:schemeClr val="tx1"/>
            </a:solidFill>
          </a:ln>
        </p:spPr>
      </p:pic>
    </p:spTree>
    <p:extLst>
      <p:ext uri="{BB962C8B-B14F-4D97-AF65-F5344CB8AC3E}">
        <p14:creationId xmlns:p14="http://schemas.microsoft.com/office/powerpoint/2010/main" val="3835065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74E2-7E13-41AF-8D69-DE80B18D514A}"/>
              </a:ext>
            </a:extLst>
          </p:cNvPr>
          <p:cNvSpPr>
            <a:spLocks noGrp="1"/>
          </p:cNvSpPr>
          <p:nvPr>
            <p:ph type="title"/>
          </p:nvPr>
        </p:nvSpPr>
        <p:spPr/>
        <p:txBody>
          <a:bodyPr/>
          <a:lstStyle/>
          <a:p>
            <a:r>
              <a:rPr lang="en-US" dirty="0"/>
              <a:t>Sample Exam Question #16</a:t>
            </a:r>
          </a:p>
        </p:txBody>
      </p:sp>
      <p:pic>
        <p:nvPicPr>
          <p:cNvPr id="3" name="Picture 2">
            <a:extLst>
              <a:ext uri="{FF2B5EF4-FFF2-40B4-BE49-F238E27FC236}">
                <a16:creationId xmlns:a16="http://schemas.microsoft.com/office/drawing/2014/main" id="{4A7A8995-707A-4EBA-AA91-C51B0D34AEE1}"/>
              </a:ext>
            </a:extLst>
          </p:cNvPr>
          <p:cNvPicPr>
            <a:picLocks noChangeAspect="1"/>
          </p:cNvPicPr>
          <p:nvPr/>
        </p:nvPicPr>
        <p:blipFill>
          <a:blip r:embed="rId2"/>
          <a:stretch>
            <a:fillRect/>
          </a:stretch>
        </p:blipFill>
        <p:spPr>
          <a:xfrm>
            <a:off x="412490" y="1851914"/>
            <a:ext cx="8584642" cy="2110485"/>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37562176-5D82-4764-AB49-D7209E46A55D}"/>
              </a:ext>
            </a:extLst>
          </p:cNvPr>
          <p:cNvSpPr/>
          <p:nvPr/>
        </p:nvSpPr>
        <p:spPr>
          <a:xfrm>
            <a:off x="380497" y="2361362"/>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0C12DC2-03A1-4708-9623-7DEFC312C980}"/>
              </a:ext>
            </a:extLst>
          </p:cNvPr>
          <p:cNvSpPr/>
          <p:nvPr/>
        </p:nvSpPr>
        <p:spPr>
          <a:xfrm>
            <a:off x="142544" y="2753503"/>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38192AB-E40A-4413-B835-187CD4822243}"/>
              </a:ext>
            </a:extLst>
          </p:cNvPr>
          <p:cNvSpPr/>
          <p:nvPr/>
        </p:nvSpPr>
        <p:spPr>
          <a:xfrm>
            <a:off x="148407" y="3107243"/>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10A9EB11-632C-42BE-97DA-C0C959CA436D}"/>
              </a:ext>
            </a:extLst>
          </p:cNvPr>
          <p:cNvSpPr/>
          <p:nvPr/>
        </p:nvSpPr>
        <p:spPr>
          <a:xfrm>
            <a:off x="357188" y="3416805"/>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44A3DF1-0F13-49AA-903D-C692FDB68492}"/>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145623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DirectQuery</a:t>
            </a:r>
          </a:p>
        </p:txBody>
      </p:sp>
      <p:sp>
        <p:nvSpPr>
          <p:cNvPr id="3" name="Content Placeholder 2"/>
          <p:cNvSpPr>
            <a:spLocks noGrp="1"/>
          </p:cNvSpPr>
          <p:nvPr>
            <p:ph idx="1"/>
          </p:nvPr>
        </p:nvSpPr>
        <p:spPr/>
        <p:txBody>
          <a:bodyPr>
            <a:normAutofit/>
          </a:bodyPr>
          <a:lstStyle/>
          <a:p>
            <a:r>
              <a:rPr lang="en-US" sz="2400" dirty="0"/>
              <a:t>DirectQuery imposes the following limitations</a:t>
            </a:r>
          </a:p>
          <a:p>
            <a:pPr lvl="1"/>
            <a:r>
              <a:rPr lang="en-US" sz="2000" dirty="0"/>
              <a:t>All tables must come from a single database</a:t>
            </a:r>
          </a:p>
          <a:p>
            <a:pPr lvl="1"/>
            <a:r>
              <a:rPr lang="en-US" sz="2000" dirty="0"/>
              <a:t>Many types of query steps are not supported</a:t>
            </a:r>
          </a:p>
          <a:p>
            <a:pPr lvl="1"/>
            <a:r>
              <a:rPr lang="en-US" sz="2000" dirty="0"/>
              <a:t>You cannot convert column type in a query</a:t>
            </a:r>
          </a:p>
          <a:p>
            <a:pPr lvl="1"/>
            <a:r>
              <a:rPr lang="en-US" sz="2000" dirty="0"/>
              <a:t>No special treatment of date columns</a:t>
            </a:r>
          </a:p>
          <a:p>
            <a:pPr lvl="1"/>
            <a:r>
              <a:rPr lang="en-US" sz="2000" dirty="0"/>
              <a:t>Calculated columns only allowed since June 2017</a:t>
            </a:r>
          </a:p>
          <a:p>
            <a:pPr lvl="1"/>
            <a:r>
              <a:rPr lang="en-US" sz="2000" dirty="0"/>
              <a:t>By default, limitations placed on DAX in measures</a:t>
            </a:r>
          </a:p>
        </p:txBody>
      </p:sp>
      <p:pic>
        <p:nvPicPr>
          <p:cNvPr id="4" name="Picture 3">
            <a:extLst>
              <a:ext uri="{FF2B5EF4-FFF2-40B4-BE49-F238E27FC236}">
                <a16:creationId xmlns:a16="http://schemas.microsoft.com/office/drawing/2014/main" id="{17D8051C-B3E8-4DAB-B5E2-7E79EE709768}"/>
              </a:ext>
            </a:extLst>
          </p:cNvPr>
          <p:cNvPicPr>
            <a:picLocks noChangeAspect="1"/>
          </p:cNvPicPr>
          <p:nvPr/>
        </p:nvPicPr>
        <p:blipFill>
          <a:blip r:embed="rId2"/>
          <a:stretch>
            <a:fillRect/>
          </a:stretch>
        </p:blipFill>
        <p:spPr>
          <a:xfrm>
            <a:off x="6031100" y="4267200"/>
            <a:ext cx="2731900" cy="2434503"/>
          </a:xfrm>
          <a:prstGeom prst="rect">
            <a:avLst/>
          </a:prstGeom>
        </p:spPr>
      </p:pic>
    </p:spTree>
    <p:extLst>
      <p:ext uri="{BB962C8B-B14F-4D97-AF65-F5344CB8AC3E}">
        <p14:creationId xmlns:p14="http://schemas.microsoft.com/office/powerpoint/2010/main" val="1714825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Preparing for the 70-778 Exam</a:t>
            </a:r>
          </a:p>
          <a:p>
            <a:pPr>
              <a:buFont typeface="Wingdings" panose="05000000000000000000" pitchFamily="2" charset="2"/>
              <a:buChar char="ü"/>
            </a:pPr>
            <a:r>
              <a:rPr lang="en-US" dirty="0"/>
              <a:t>Queries and Datasources</a:t>
            </a:r>
          </a:p>
          <a:p>
            <a:pPr>
              <a:buFont typeface="Wingdings" panose="05000000000000000000" pitchFamily="2" charset="2"/>
              <a:buChar char="ü"/>
            </a:pPr>
            <a:r>
              <a:rPr lang="en-US" dirty="0"/>
              <a:t>Data Modeling and DAX</a:t>
            </a:r>
          </a:p>
          <a:p>
            <a:pPr>
              <a:buFont typeface="Wingdings" panose="05000000000000000000" pitchFamily="2" charset="2"/>
              <a:buChar char="Ø"/>
            </a:pPr>
            <a:r>
              <a:rPr lang="en-US" dirty="0"/>
              <a:t>Reports and Dashboards</a:t>
            </a:r>
          </a:p>
          <a:p>
            <a:r>
              <a:rPr lang="en-US" dirty="0"/>
              <a:t>Apps and App Workspaces</a:t>
            </a:r>
          </a:p>
        </p:txBody>
      </p:sp>
      <p:pic>
        <p:nvPicPr>
          <p:cNvPr id="4" name="Picture 3">
            <a:extLst>
              <a:ext uri="{FF2B5EF4-FFF2-40B4-BE49-F238E27FC236}">
                <a16:creationId xmlns:a16="http://schemas.microsoft.com/office/drawing/2014/main" id="{E9BEFE4E-4DB6-4D24-9E32-44CFB39DB162}"/>
              </a:ext>
            </a:extLst>
          </p:cNvPr>
          <p:cNvPicPr>
            <a:picLocks noChangeAspect="1"/>
          </p:cNvPicPr>
          <p:nvPr/>
        </p:nvPicPr>
        <p:blipFill>
          <a:blip r:embed="rId3"/>
          <a:stretch>
            <a:fillRect/>
          </a:stretch>
        </p:blipFill>
        <p:spPr>
          <a:xfrm>
            <a:off x="533398" y="4188888"/>
            <a:ext cx="7924802" cy="2745312"/>
          </a:xfrm>
          <a:prstGeom prst="rect">
            <a:avLst/>
          </a:prstGeom>
        </p:spPr>
      </p:pic>
    </p:spTree>
    <p:extLst>
      <p:ext uri="{BB962C8B-B14F-4D97-AF65-F5344CB8AC3E}">
        <p14:creationId xmlns:p14="http://schemas.microsoft.com/office/powerpoint/2010/main" val="272481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1575059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Licensing</a:t>
            </a:r>
            <a:endParaRPr lang="en-US" dirty="0"/>
          </a:p>
        </p:txBody>
      </p:sp>
      <p:sp>
        <p:nvSpPr>
          <p:cNvPr id="7" name="Content Placeholder 6"/>
          <p:cNvSpPr>
            <a:spLocks noGrp="1"/>
          </p:cNvSpPr>
          <p:nvPr>
            <p:ph idx="1"/>
          </p:nvPr>
        </p:nvSpPr>
        <p:spPr/>
        <p:txBody>
          <a:bodyPr>
            <a:normAutofit/>
          </a:bodyPr>
          <a:lstStyle/>
          <a:p>
            <a:r>
              <a:rPr lang="en-US" sz="2000" dirty="0"/>
              <a:t>Microsoft initially offered two Power BI licensing options</a:t>
            </a:r>
          </a:p>
          <a:p>
            <a:pPr lvl="1"/>
            <a:r>
              <a:rPr lang="en-US" sz="1800" dirty="0"/>
              <a:t>Power BI Free license</a:t>
            </a:r>
          </a:p>
          <a:p>
            <a:pPr lvl="1"/>
            <a:r>
              <a:rPr lang="en-US" sz="1800" dirty="0"/>
              <a:t>Power BI Pro license ($10/month)</a:t>
            </a:r>
          </a:p>
          <a:p>
            <a:pPr lvl="1"/>
            <a:r>
              <a:rPr lang="en-US" sz="1800" dirty="0"/>
              <a:t>Everything has been running within a shared capacity</a:t>
            </a:r>
          </a:p>
          <a:p>
            <a:endParaRPr lang="en-US" sz="2000" dirty="0"/>
          </a:p>
          <a:p>
            <a:r>
              <a:rPr lang="en-US" sz="2000" dirty="0"/>
              <a:t>Microsoft recently introduced Power BI Premium licensing</a:t>
            </a:r>
          </a:p>
          <a:p>
            <a:pPr lvl="1"/>
            <a:r>
              <a:rPr lang="en-US" sz="1800" dirty="0"/>
              <a:t>Power BI Premium customers can create dedicated capacities</a:t>
            </a:r>
          </a:p>
          <a:p>
            <a:pPr lvl="1"/>
            <a:r>
              <a:rPr lang="en-US" sz="1800" dirty="0"/>
              <a:t>Power BI Premium licensing has monthly fee for dedicated capacity</a:t>
            </a:r>
          </a:p>
          <a:p>
            <a:pPr lvl="1"/>
            <a:r>
              <a:rPr lang="en-US" sz="1800" dirty="0"/>
              <a:t>Dedicated capacity remove limits on upload size and # of refreshes</a:t>
            </a:r>
          </a:p>
          <a:p>
            <a:pPr lvl="1"/>
            <a:r>
              <a:rPr lang="en-US" sz="1800" dirty="0"/>
              <a:t>Dedicated capacity can serve Power BI content to non-licensed users</a:t>
            </a:r>
          </a:p>
          <a:p>
            <a:pPr lvl="1"/>
            <a:endParaRPr lang="en-US" sz="1800" dirty="0"/>
          </a:p>
          <a:p>
            <a:r>
              <a:rPr lang="en-US" sz="2200" dirty="0"/>
              <a:t>More info at </a:t>
            </a:r>
            <a:r>
              <a:rPr lang="en-US" sz="2200" dirty="0">
                <a:hlinkClick r:id="rId3"/>
              </a:rPr>
              <a:t>https://powerbi.microsoft.com/en-us/pricing/</a:t>
            </a:r>
            <a:r>
              <a:rPr lang="en-US" sz="2200" dirty="0"/>
              <a:t> </a:t>
            </a:r>
          </a:p>
          <a:p>
            <a:pPr lvl="1"/>
            <a:r>
              <a:rPr lang="en-US" sz="1800" dirty="0"/>
              <a:t>Please ask questions about licensing offline and not during lectures</a:t>
            </a:r>
          </a:p>
        </p:txBody>
      </p:sp>
    </p:spTree>
    <p:extLst>
      <p:ext uri="{BB962C8B-B14F-4D97-AF65-F5344CB8AC3E}">
        <p14:creationId xmlns:p14="http://schemas.microsoft.com/office/powerpoint/2010/main" val="326115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40BA-F74F-4822-853F-7AAF3C0A2008}"/>
              </a:ext>
            </a:extLst>
          </p:cNvPr>
          <p:cNvSpPr>
            <a:spLocks noGrp="1"/>
          </p:cNvSpPr>
          <p:nvPr>
            <p:ph type="title"/>
          </p:nvPr>
        </p:nvSpPr>
        <p:spPr/>
        <p:txBody>
          <a:bodyPr/>
          <a:lstStyle/>
          <a:p>
            <a:r>
              <a:rPr lang="en-US"/>
              <a:t>Model and Visualize Data – Part 1</a:t>
            </a:r>
            <a:endParaRPr lang="en-US" dirty="0"/>
          </a:p>
        </p:txBody>
      </p:sp>
      <p:sp>
        <p:nvSpPr>
          <p:cNvPr id="3" name="Content Placeholder 2">
            <a:extLst>
              <a:ext uri="{FF2B5EF4-FFF2-40B4-BE49-F238E27FC236}">
                <a16:creationId xmlns:a16="http://schemas.microsoft.com/office/drawing/2014/main" id="{0BC18EAA-3DF3-4694-A64F-9EAC6FBE7DC7}"/>
              </a:ext>
            </a:extLst>
          </p:cNvPr>
          <p:cNvSpPr>
            <a:spLocks noGrp="1"/>
          </p:cNvSpPr>
          <p:nvPr>
            <p:ph idx="1"/>
          </p:nvPr>
        </p:nvSpPr>
        <p:spPr/>
        <p:txBody>
          <a:bodyPr>
            <a:noAutofit/>
          </a:bodyPr>
          <a:lstStyle/>
          <a:p>
            <a:r>
              <a:rPr lang="en-US" sz="2400" dirty="0"/>
              <a:t>Create and optimize data models</a:t>
            </a:r>
          </a:p>
          <a:p>
            <a:pPr lvl="1"/>
            <a:r>
              <a:rPr lang="en-US" sz="2000" dirty="0"/>
              <a:t>Manage data relationships</a:t>
            </a:r>
          </a:p>
          <a:p>
            <a:pPr lvl="1"/>
            <a:r>
              <a:rPr lang="en-US" sz="2000" dirty="0"/>
              <a:t>Optimize models for reporting</a:t>
            </a:r>
          </a:p>
          <a:p>
            <a:pPr lvl="1"/>
            <a:r>
              <a:rPr lang="en-US" sz="2000" dirty="0"/>
              <a:t>Manually enter data</a:t>
            </a:r>
          </a:p>
          <a:p>
            <a:pPr lvl="1"/>
            <a:r>
              <a:rPr lang="en-US" sz="2000" dirty="0"/>
              <a:t>Use Power Query</a:t>
            </a:r>
          </a:p>
          <a:p>
            <a:r>
              <a:rPr lang="en-US" sz="2400" dirty="0"/>
              <a:t>Create calculated columns, tables, and measures</a:t>
            </a:r>
          </a:p>
          <a:p>
            <a:pPr lvl="1"/>
            <a:r>
              <a:rPr lang="en-US" sz="2000" dirty="0"/>
              <a:t>Create DAX queries for calculated columns, tables, and measures</a:t>
            </a:r>
          </a:p>
          <a:p>
            <a:r>
              <a:rPr lang="en-US" sz="2400" dirty="0"/>
              <a:t>Create performance KPIs</a:t>
            </a:r>
          </a:p>
          <a:p>
            <a:pPr lvl="1"/>
            <a:r>
              <a:rPr lang="en-US" sz="2000" dirty="0"/>
              <a:t>Calculate the actual, calculate the target, calculate actual to target</a:t>
            </a:r>
          </a:p>
          <a:p>
            <a:r>
              <a:rPr lang="en-US" sz="2400" dirty="0"/>
              <a:t>Create hierarchies</a:t>
            </a:r>
          </a:p>
          <a:p>
            <a:pPr lvl="1"/>
            <a:r>
              <a:rPr lang="en-US" sz="2000" dirty="0"/>
              <a:t>Use date hierarchies, use business hierarchies, resolve hierarchy issues</a:t>
            </a:r>
          </a:p>
        </p:txBody>
      </p:sp>
    </p:spTree>
    <p:extLst>
      <p:ext uri="{BB962C8B-B14F-4D97-AF65-F5344CB8AC3E}">
        <p14:creationId xmlns:p14="http://schemas.microsoft.com/office/powerpoint/2010/main" val="7627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FE1B-ABBB-499F-8731-A12CAAE6E36B}"/>
              </a:ext>
            </a:extLst>
          </p:cNvPr>
          <p:cNvSpPr>
            <a:spLocks noGrp="1"/>
          </p:cNvSpPr>
          <p:nvPr>
            <p:ph type="title"/>
          </p:nvPr>
        </p:nvSpPr>
        <p:spPr/>
        <p:txBody>
          <a:bodyPr/>
          <a:lstStyle/>
          <a:p>
            <a:r>
              <a:rPr lang="en-US" dirty="0"/>
              <a:t>Sample Exam Question #17</a:t>
            </a:r>
          </a:p>
        </p:txBody>
      </p:sp>
      <p:pic>
        <p:nvPicPr>
          <p:cNvPr id="3" name="Picture 2">
            <a:extLst>
              <a:ext uri="{FF2B5EF4-FFF2-40B4-BE49-F238E27FC236}">
                <a16:creationId xmlns:a16="http://schemas.microsoft.com/office/drawing/2014/main" id="{727938BC-1523-40B6-880A-FA30A7D21DE6}"/>
              </a:ext>
            </a:extLst>
          </p:cNvPr>
          <p:cNvPicPr>
            <a:picLocks noChangeAspect="1"/>
          </p:cNvPicPr>
          <p:nvPr/>
        </p:nvPicPr>
        <p:blipFill>
          <a:blip r:embed="rId2"/>
          <a:stretch>
            <a:fillRect/>
          </a:stretch>
        </p:blipFill>
        <p:spPr>
          <a:xfrm>
            <a:off x="555780" y="1509210"/>
            <a:ext cx="8248650" cy="2495550"/>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29B0CEE3-37C7-49A4-AB65-4F9EB0CFF30D}"/>
              </a:ext>
            </a:extLst>
          </p:cNvPr>
          <p:cNvSpPr/>
          <p:nvPr/>
        </p:nvSpPr>
        <p:spPr>
          <a:xfrm>
            <a:off x="542925" y="3012652"/>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C71FF6F-4ABA-4706-A40C-ECC92B952811}"/>
              </a:ext>
            </a:extLst>
          </p:cNvPr>
          <p:cNvSpPr/>
          <p:nvPr/>
        </p:nvSpPr>
        <p:spPr>
          <a:xfrm>
            <a:off x="341467" y="2175756"/>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DD2AAC99-52D3-435F-B8E9-AC7A73365A09}"/>
              </a:ext>
            </a:extLst>
          </p:cNvPr>
          <p:cNvSpPr/>
          <p:nvPr/>
        </p:nvSpPr>
        <p:spPr>
          <a:xfrm>
            <a:off x="333044" y="2620153"/>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C540FA2-B2A9-4470-AACD-6545FC16FE34}"/>
              </a:ext>
            </a:extLst>
          </p:cNvPr>
          <p:cNvSpPr/>
          <p:nvPr/>
        </p:nvSpPr>
        <p:spPr>
          <a:xfrm>
            <a:off x="310332" y="3483480"/>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FBE97B7-2AFE-4419-8321-488B10461E87}"/>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247048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17A1-4980-462D-B28E-44A3E8578E1D}"/>
              </a:ext>
            </a:extLst>
          </p:cNvPr>
          <p:cNvSpPr>
            <a:spLocks noGrp="1"/>
          </p:cNvSpPr>
          <p:nvPr>
            <p:ph type="title"/>
          </p:nvPr>
        </p:nvSpPr>
        <p:spPr/>
        <p:txBody>
          <a:bodyPr/>
          <a:lstStyle/>
          <a:p>
            <a:r>
              <a:rPr lang="en-US" dirty="0"/>
              <a:t>Sample Exam Question #18</a:t>
            </a:r>
          </a:p>
        </p:txBody>
      </p:sp>
      <p:pic>
        <p:nvPicPr>
          <p:cNvPr id="3" name="Picture 2">
            <a:extLst>
              <a:ext uri="{FF2B5EF4-FFF2-40B4-BE49-F238E27FC236}">
                <a16:creationId xmlns:a16="http://schemas.microsoft.com/office/drawing/2014/main" id="{E2C8E69E-29FF-4BE6-AF69-89D1141ED12D}"/>
              </a:ext>
            </a:extLst>
          </p:cNvPr>
          <p:cNvPicPr>
            <a:picLocks noChangeAspect="1"/>
          </p:cNvPicPr>
          <p:nvPr/>
        </p:nvPicPr>
        <p:blipFill>
          <a:blip r:embed="rId2"/>
          <a:stretch>
            <a:fillRect/>
          </a:stretch>
        </p:blipFill>
        <p:spPr>
          <a:xfrm>
            <a:off x="619125" y="1494922"/>
            <a:ext cx="8172450" cy="2524125"/>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506332A3-4053-40AB-98AB-D72C17D549C8}"/>
              </a:ext>
            </a:extLst>
          </p:cNvPr>
          <p:cNvSpPr/>
          <p:nvPr/>
        </p:nvSpPr>
        <p:spPr>
          <a:xfrm>
            <a:off x="581794" y="3443735"/>
            <a:ext cx="401367" cy="31277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1A14802-1806-4ECC-8CDA-C7ECBBFE3195}"/>
              </a:ext>
            </a:extLst>
          </p:cNvPr>
          <p:cNvSpPr/>
          <p:nvPr/>
        </p:nvSpPr>
        <p:spPr>
          <a:xfrm>
            <a:off x="327180" y="2161469"/>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7942E69-931C-46EC-92DC-F3B5F76F9D3D}"/>
              </a:ext>
            </a:extLst>
          </p:cNvPr>
          <p:cNvSpPr/>
          <p:nvPr/>
        </p:nvSpPr>
        <p:spPr>
          <a:xfrm>
            <a:off x="318756" y="2620153"/>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E6CD325F-6B37-46F6-8C1A-DC2CEE63C1B5}"/>
              </a:ext>
            </a:extLst>
          </p:cNvPr>
          <p:cNvSpPr/>
          <p:nvPr/>
        </p:nvSpPr>
        <p:spPr>
          <a:xfrm>
            <a:off x="338907" y="3054856"/>
            <a:ext cx="533400" cy="2383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F620C81-F6B3-41A5-84CA-3A15901FD130}"/>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44477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Preparing for the 70-778 Exam</a:t>
            </a:r>
          </a:p>
          <a:p>
            <a:pPr>
              <a:buFont typeface="Wingdings" panose="05000000000000000000" pitchFamily="2" charset="2"/>
              <a:buChar char="ü"/>
            </a:pPr>
            <a:r>
              <a:rPr lang="en-US" dirty="0"/>
              <a:t>Queries and Datasources</a:t>
            </a:r>
          </a:p>
          <a:p>
            <a:pPr>
              <a:buFont typeface="Wingdings" panose="05000000000000000000" pitchFamily="2" charset="2"/>
              <a:buChar char="ü"/>
            </a:pPr>
            <a:r>
              <a:rPr lang="en-US" dirty="0"/>
              <a:t>Data Modeling and DAX</a:t>
            </a:r>
          </a:p>
          <a:p>
            <a:pPr>
              <a:buFont typeface="Wingdings" panose="05000000000000000000" pitchFamily="2" charset="2"/>
              <a:buChar char="ü"/>
            </a:pPr>
            <a:r>
              <a:rPr lang="en-US" dirty="0"/>
              <a:t>Reports and Dashboards</a:t>
            </a:r>
          </a:p>
          <a:p>
            <a:pPr>
              <a:buFont typeface="Wingdings" panose="05000000000000000000" pitchFamily="2" charset="2"/>
              <a:buChar char="Ø"/>
            </a:pPr>
            <a:r>
              <a:rPr lang="en-US" dirty="0"/>
              <a:t>Apps and App Workspaces</a:t>
            </a:r>
          </a:p>
        </p:txBody>
      </p:sp>
      <p:pic>
        <p:nvPicPr>
          <p:cNvPr id="4" name="Picture 3">
            <a:extLst>
              <a:ext uri="{FF2B5EF4-FFF2-40B4-BE49-F238E27FC236}">
                <a16:creationId xmlns:a16="http://schemas.microsoft.com/office/drawing/2014/main" id="{EAB1AF36-2EB9-45A8-9060-A5DEEEAECB72}"/>
              </a:ext>
            </a:extLst>
          </p:cNvPr>
          <p:cNvPicPr>
            <a:picLocks noChangeAspect="1"/>
          </p:cNvPicPr>
          <p:nvPr/>
        </p:nvPicPr>
        <p:blipFill>
          <a:blip r:embed="rId3"/>
          <a:stretch>
            <a:fillRect/>
          </a:stretch>
        </p:blipFill>
        <p:spPr>
          <a:xfrm>
            <a:off x="533398" y="4188888"/>
            <a:ext cx="7924802" cy="2745312"/>
          </a:xfrm>
          <a:prstGeom prst="rect">
            <a:avLst/>
          </a:prstGeom>
        </p:spPr>
      </p:pic>
    </p:spTree>
    <p:extLst>
      <p:ext uri="{BB962C8B-B14F-4D97-AF65-F5344CB8AC3E}">
        <p14:creationId xmlns:p14="http://schemas.microsoft.com/office/powerpoint/2010/main" val="303520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6A4C-38D0-48E9-8864-5777DB9869CF}"/>
              </a:ext>
            </a:extLst>
          </p:cNvPr>
          <p:cNvSpPr>
            <a:spLocks noGrp="1"/>
          </p:cNvSpPr>
          <p:nvPr>
            <p:ph type="title"/>
          </p:nvPr>
        </p:nvSpPr>
        <p:spPr/>
        <p:txBody>
          <a:bodyPr/>
          <a:lstStyle/>
          <a:p>
            <a:r>
              <a:rPr lang="en-US" dirty="0"/>
              <a:t>Sample Exam Question #19</a:t>
            </a:r>
          </a:p>
        </p:txBody>
      </p:sp>
      <p:pic>
        <p:nvPicPr>
          <p:cNvPr id="3" name="Picture 2">
            <a:extLst>
              <a:ext uri="{FF2B5EF4-FFF2-40B4-BE49-F238E27FC236}">
                <a16:creationId xmlns:a16="http://schemas.microsoft.com/office/drawing/2014/main" id="{2D34FA3B-DD3C-462A-A618-F83526C92863}"/>
              </a:ext>
            </a:extLst>
          </p:cNvPr>
          <p:cNvPicPr>
            <a:picLocks noChangeAspect="1"/>
          </p:cNvPicPr>
          <p:nvPr/>
        </p:nvPicPr>
        <p:blipFill>
          <a:blip r:embed="rId3"/>
          <a:stretch>
            <a:fillRect/>
          </a:stretch>
        </p:blipFill>
        <p:spPr>
          <a:xfrm>
            <a:off x="457200" y="1314296"/>
            <a:ext cx="8534400" cy="1507707"/>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77557C42-A9EB-419F-89EF-D768F39314A4}"/>
              </a:ext>
            </a:extLst>
          </p:cNvPr>
          <p:cNvSpPr/>
          <p:nvPr/>
        </p:nvSpPr>
        <p:spPr>
          <a:xfrm>
            <a:off x="380407" y="1633298"/>
            <a:ext cx="337224" cy="268809"/>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04687AF-4D3E-4212-9CBE-20F87CAC7D9A}"/>
              </a:ext>
            </a:extLst>
          </p:cNvPr>
          <p:cNvSpPr/>
          <p:nvPr/>
        </p:nvSpPr>
        <p:spPr>
          <a:xfrm>
            <a:off x="82470" y="1955722"/>
            <a:ext cx="533400" cy="1585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B7B501D-F597-4464-9252-2FB7E455B30B}"/>
              </a:ext>
            </a:extLst>
          </p:cNvPr>
          <p:cNvSpPr/>
          <p:nvPr/>
        </p:nvSpPr>
        <p:spPr>
          <a:xfrm>
            <a:off x="92599" y="2226616"/>
            <a:ext cx="533400" cy="1585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65F882D-9862-4CA7-8DDF-2311A62673C4}"/>
              </a:ext>
            </a:extLst>
          </p:cNvPr>
          <p:cNvSpPr/>
          <p:nvPr/>
        </p:nvSpPr>
        <p:spPr>
          <a:xfrm>
            <a:off x="94527" y="2467755"/>
            <a:ext cx="533400" cy="1585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439EB6B-5438-4BC1-AF84-A8B36EA9C69A}"/>
              </a:ext>
            </a:extLst>
          </p:cNvPr>
          <p:cNvPicPr>
            <a:picLocks noChangeAspect="1"/>
          </p:cNvPicPr>
          <p:nvPr/>
        </p:nvPicPr>
        <p:blipFill>
          <a:blip r:embed="rId4"/>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351793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0691-FC03-4BD3-9D2E-9239E1ED4FE0}"/>
              </a:ext>
            </a:extLst>
          </p:cNvPr>
          <p:cNvSpPr>
            <a:spLocks noGrp="1"/>
          </p:cNvSpPr>
          <p:nvPr>
            <p:ph type="title"/>
          </p:nvPr>
        </p:nvSpPr>
        <p:spPr/>
        <p:txBody>
          <a:bodyPr/>
          <a:lstStyle/>
          <a:p>
            <a:r>
              <a:rPr lang="en-US" dirty="0"/>
              <a:t>Sample Exam Question #20</a:t>
            </a:r>
          </a:p>
        </p:txBody>
      </p:sp>
      <p:pic>
        <p:nvPicPr>
          <p:cNvPr id="3" name="Picture 2">
            <a:extLst>
              <a:ext uri="{FF2B5EF4-FFF2-40B4-BE49-F238E27FC236}">
                <a16:creationId xmlns:a16="http://schemas.microsoft.com/office/drawing/2014/main" id="{BDE7D34B-7788-400F-8480-B995802E3C2E}"/>
              </a:ext>
            </a:extLst>
          </p:cNvPr>
          <p:cNvPicPr>
            <a:picLocks noChangeAspect="1"/>
          </p:cNvPicPr>
          <p:nvPr/>
        </p:nvPicPr>
        <p:blipFill>
          <a:blip r:embed="rId2"/>
          <a:stretch>
            <a:fillRect/>
          </a:stretch>
        </p:blipFill>
        <p:spPr>
          <a:xfrm>
            <a:off x="304800" y="1523156"/>
            <a:ext cx="8627623" cy="1676400"/>
          </a:xfrm>
          <a:prstGeom prst="rect">
            <a:avLst/>
          </a:prstGeom>
          <a:ln>
            <a:solidFill>
              <a:schemeClr val="tx1">
                <a:lumMod val="50000"/>
                <a:lumOff val="50000"/>
              </a:schemeClr>
            </a:solidFill>
          </a:ln>
        </p:spPr>
      </p:pic>
      <p:sp>
        <p:nvSpPr>
          <p:cNvPr id="4" name="Multiplication Sign 3">
            <a:extLst>
              <a:ext uri="{FF2B5EF4-FFF2-40B4-BE49-F238E27FC236}">
                <a16:creationId xmlns:a16="http://schemas.microsoft.com/office/drawing/2014/main" id="{91D98EE3-E0D1-4AE1-9950-C999BF03A213}"/>
              </a:ext>
            </a:extLst>
          </p:cNvPr>
          <p:cNvSpPr/>
          <p:nvPr/>
        </p:nvSpPr>
        <p:spPr>
          <a:xfrm>
            <a:off x="227428" y="2509338"/>
            <a:ext cx="349135" cy="232757"/>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6179FAC-9193-4FC0-A70C-D5B06A13D083}"/>
              </a:ext>
            </a:extLst>
          </p:cNvPr>
          <p:cNvSpPr/>
          <p:nvPr/>
        </p:nvSpPr>
        <p:spPr>
          <a:xfrm>
            <a:off x="156555" y="1951544"/>
            <a:ext cx="354889" cy="188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C0DB1528-43FD-4B3E-8819-F8CDDA6B8BFA}"/>
              </a:ext>
            </a:extLst>
          </p:cNvPr>
          <p:cNvSpPr/>
          <p:nvPr/>
        </p:nvSpPr>
        <p:spPr>
          <a:xfrm>
            <a:off x="142700" y="2827151"/>
            <a:ext cx="354889" cy="188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8A27097-EC65-423C-83DB-BCB263B68CD4}"/>
              </a:ext>
            </a:extLst>
          </p:cNvPr>
          <p:cNvSpPr/>
          <p:nvPr/>
        </p:nvSpPr>
        <p:spPr>
          <a:xfrm>
            <a:off x="144087" y="2245543"/>
            <a:ext cx="354889" cy="188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6944CBA-8AFF-456B-B1E6-93C452C8E20F}"/>
              </a:ext>
            </a:extLst>
          </p:cNvPr>
          <p:cNvPicPr>
            <a:picLocks noChangeAspect="1"/>
          </p:cNvPicPr>
          <p:nvPr/>
        </p:nvPicPr>
        <p:blipFill>
          <a:blip r:embed="rId3"/>
          <a:stretch>
            <a:fillRect/>
          </a:stretch>
        </p:blipFill>
        <p:spPr>
          <a:xfrm>
            <a:off x="152400" y="5376881"/>
            <a:ext cx="8940800" cy="1455719"/>
          </a:xfrm>
          <a:prstGeom prst="rect">
            <a:avLst/>
          </a:prstGeom>
        </p:spPr>
      </p:pic>
    </p:spTree>
    <p:extLst>
      <p:ext uri="{BB962C8B-B14F-4D97-AF65-F5344CB8AC3E}">
        <p14:creationId xmlns:p14="http://schemas.microsoft.com/office/powerpoint/2010/main" val="61189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F0B430-3C16-41EA-A98D-F66A941DA43A}"/>
              </a:ext>
            </a:extLst>
          </p:cNvPr>
          <p:cNvPicPr>
            <a:picLocks noChangeAspect="1"/>
          </p:cNvPicPr>
          <p:nvPr/>
        </p:nvPicPr>
        <p:blipFill>
          <a:blip r:embed="rId3"/>
          <a:stretch>
            <a:fillRect/>
          </a:stretch>
        </p:blipFill>
        <p:spPr>
          <a:xfrm>
            <a:off x="0" y="7404"/>
            <a:ext cx="9144000" cy="6884754"/>
          </a:xfrm>
          <a:prstGeom prst="rect">
            <a:avLst/>
          </a:prstGeom>
        </p:spPr>
      </p:pic>
      <p:sp>
        <p:nvSpPr>
          <p:cNvPr id="2" name="Title 1"/>
          <p:cNvSpPr>
            <a:spLocks noGrp="1"/>
          </p:cNvSpPr>
          <p:nvPr>
            <p:ph type="title"/>
          </p:nvPr>
        </p:nvSpPr>
        <p:spPr>
          <a:xfrm>
            <a:off x="1752600" y="1143000"/>
            <a:ext cx="3810000" cy="838200"/>
          </a:xfrm>
        </p:spPr>
        <p:txBody>
          <a:bodyPr/>
          <a:lstStyle/>
          <a:p>
            <a:r>
              <a:rPr lang="en-US" sz="3600" dirty="0">
                <a:solidFill>
                  <a:schemeClr val="tx1"/>
                </a:solidFill>
              </a:rPr>
              <a:t>Summary</a:t>
            </a:r>
          </a:p>
        </p:txBody>
      </p:sp>
      <p:sp>
        <p:nvSpPr>
          <p:cNvPr id="3" name="Content Placeholder 2"/>
          <p:cNvSpPr>
            <a:spLocks noGrp="1"/>
          </p:cNvSpPr>
          <p:nvPr>
            <p:ph idx="1"/>
          </p:nvPr>
        </p:nvSpPr>
        <p:spPr>
          <a:xfrm>
            <a:off x="1676400" y="1981200"/>
            <a:ext cx="7086600" cy="4648200"/>
          </a:xfrm>
        </p:spPr>
        <p:txBody>
          <a:bodyPr>
            <a:normAutofit/>
          </a:bodyPr>
          <a:lstStyle/>
          <a:p>
            <a:pPr>
              <a:buFont typeface="Wingdings" panose="05000000000000000000" pitchFamily="2" charset="2"/>
              <a:buChar char="ü"/>
            </a:pPr>
            <a:r>
              <a:rPr lang="en-US" sz="2400" dirty="0"/>
              <a:t>Preparing for the 70-778 Exam</a:t>
            </a:r>
          </a:p>
          <a:p>
            <a:pPr>
              <a:buFont typeface="Wingdings" panose="05000000000000000000" pitchFamily="2" charset="2"/>
              <a:buChar char="ü"/>
            </a:pPr>
            <a:r>
              <a:rPr lang="en-US" sz="2400" dirty="0"/>
              <a:t>Queries and Datasources</a:t>
            </a:r>
          </a:p>
          <a:p>
            <a:pPr>
              <a:buFont typeface="Wingdings" panose="05000000000000000000" pitchFamily="2" charset="2"/>
              <a:buChar char="ü"/>
            </a:pPr>
            <a:r>
              <a:rPr lang="en-US" sz="2400" dirty="0"/>
              <a:t>Data Modeling and DAX</a:t>
            </a:r>
          </a:p>
          <a:p>
            <a:pPr>
              <a:buFont typeface="Wingdings" panose="05000000000000000000" pitchFamily="2" charset="2"/>
              <a:buChar char="ü"/>
            </a:pPr>
            <a:r>
              <a:rPr lang="en-US" sz="2400" dirty="0"/>
              <a:t>Reports and Dashboards</a:t>
            </a:r>
          </a:p>
          <a:p>
            <a:pPr>
              <a:buFont typeface="Wingdings" panose="05000000000000000000" pitchFamily="2" charset="2"/>
              <a:buChar char="ü"/>
            </a:pPr>
            <a:r>
              <a:rPr lang="en-US" sz="2400" dirty="0"/>
              <a:t>Apps and App Workspaces</a:t>
            </a:r>
          </a:p>
        </p:txBody>
      </p:sp>
      <p:pic>
        <p:nvPicPr>
          <p:cNvPr id="4" name="Picture 3">
            <a:extLst>
              <a:ext uri="{FF2B5EF4-FFF2-40B4-BE49-F238E27FC236}">
                <a16:creationId xmlns:a16="http://schemas.microsoft.com/office/drawing/2014/main" id="{D07046FB-AD47-44D7-87B5-B25B5160A13A}"/>
              </a:ext>
            </a:extLst>
          </p:cNvPr>
          <p:cNvPicPr>
            <a:picLocks noChangeAspect="1"/>
          </p:cNvPicPr>
          <p:nvPr/>
        </p:nvPicPr>
        <p:blipFill>
          <a:blip r:embed="rId4"/>
          <a:stretch>
            <a:fillRect/>
          </a:stretch>
        </p:blipFill>
        <p:spPr>
          <a:xfrm>
            <a:off x="533398" y="4188888"/>
            <a:ext cx="7924802" cy="2745312"/>
          </a:xfrm>
          <a:prstGeom prst="rect">
            <a:avLst/>
          </a:prstGeom>
        </p:spPr>
      </p:pic>
    </p:spTree>
    <p:extLst>
      <p:ext uri="{BB962C8B-B14F-4D97-AF65-F5344CB8AC3E}">
        <p14:creationId xmlns:p14="http://schemas.microsoft.com/office/powerpoint/2010/main" val="993130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200" dirty="0"/>
              <a:t>Critical Path Training</a:t>
            </a:r>
            <a:br>
              <a:rPr lang="en-US" sz="3200" dirty="0"/>
            </a:br>
            <a:r>
              <a:rPr lang="en-US" sz="1600" dirty="0">
                <a:solidFill>
                  <a:schemeClr val="accent2">
                    <a:lumMod val="20000"/>
                    <a:lumOff val="80000"/>
                  </a:schemeClr>
                </a:solidFill>
              </a:rPr>
              <a:t>https://www.CriticalPathTrainig.com </a:t>
            </a:r>
            <a:endParaRPr lang="en-US" sz="3200"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b="1" dirty="0">
                <a:solidFill>
                  <a:srgbClr val="002060"/>
                </a:solidFill>
              </a:rPr>
              <a:t>PBI365: Power BI Certification Bootcamp </a:t>
            </a:r>
            <a:r>
              <a:rPr lang="en-US" dirty="0">
                <a:solidFill>
                  <a:schemeClr val="tx2"/>
                </a:solidFill>
              </a:rPr>
              <a:t>– 4 Days</a:t>
            </a:r>
          </a:p>
          <a:p>
            <a:pPr lvl="1">
              <a:lnSpc>
                <a:spcPct val="110000"/>
              </a:lnSpc>
            </a:pPr>
            <a:r>
              <a:rPr lang="en-US" dirty="0"/>
              <a:t>Audience is Business Users, Analysts and Data Professionals</a:t>
            </a:r>
          </a:p>
          <a:p>
            <a:pPr lvl="1">
              <a:lnSpc>
                <a:spcPct val="110000"/>
              </a:lnSpc>
            </a:pPr>
            <a:r>
              <a:rPr lang="en-US" dirty="0"/>
              <a:t>Provides hands-on introduction to the Power BI platform</a:t>
            </a:r>
          </a:p>
          <a:p>
            <a:pPr lvl="1">
              <a:lnSpc>
                <a:spcPct val="110000"/>
              </a:lnSpc>
            </a:pPr>
            <a:r>
              <a:rPr lang="en-US" dirty="0"/>
              <a:t>Focuses on build solutions using Power BI Desktop</a:t>
            </a:r>
          </a:p>
          <a:p>
            <a:pPr lvl="1">
              <a:lnSpc>
                <a:spcPct val="110000"/>
              </a:lnSpc>
            </a:pPr>
            <a:r>
              <a:rPr lang="en-US" dirty="0"/>
              <a:t>Query design, data modeling and report and dashboard design</a:t>
            </a:r>
          </a:p>
          <a:p>
            <a:pPr lvl="1">
              <a:lnSpc>
                <a:spcPct val="110000"/>
              </a:lnSpc>
            </a:pPr>
            <a:r>
              <a:rPr lang="en-US" dirty="0"/>
              <a:t>Apps and App Workspaces</a:t>
            </a:r>
          </a:p>
          <a:p>
            <a:pPr lvl="1">
              <a:lnSpc>
                <a:spcPct val="110000"/>
              </a:lnSpc>
            </a:pPr>
            <a:r>
              <a:rPr lang="en-US" dirty="0"/>
              <a:t>Learn about “import” vs “connect to” with Excel workbooks</a:t>
            </a:r>
          </a:p>
          <a:p>
            <a:pPr>
              <a:lnSpc>
                <a:spcPct val="110000"/>
              </a:lnSpc>
            </a:pPr>
            <a:r>
              <a:rPr lang="en-US" b="1" dirty="0">
                <a:solidFill>
                  <a:srgbClr val="002060"/>
                </a:solidFill>
              </a:rPr>
              <a:t>PBD365: Power BI Developer Bootcamp </a:t>
            </a:r>
            <a:r>
              <a:rPr lang="en-US" dirty="0">
                <a:solidFill>
                  <a:schemeClr val="tx2"/>
                </a:solidFill>
              </a:rPr>
              <a:t>– 4 Days</a:t>
            </a:r>
          </a:p>
          <a:p>
            <a:pPr lvl="1">
              <a:lnSpc>
                <a:spcPct val="110000"/>
              </a:lnSpc>
            </a:pPr>
            <a:r>
              <a:rPr lang="en-US" dirty="0"/>
              <a:t>Audience is Professional Developers</a:t>
            </a:r>
          </a:p>
          <a:p>
            <a:pPr lvl="1">
              <a:lnSpc>
                <a:spcPct val="110000"/>
              </a:lnSpc>
            </a:pPr>
            <a:r>
              <a:rPr lang="en-US" dirty="0"/>
              <a:t>Teaches developing custom visuals with TypeScript and D3</a:t>
            </a:r>
          </a:p>
          <a:p>
            <a:pPr lvl="1">
              <a:lnSpc>
                <a:spcPct val="110000"/>
              </a:lnSpc>
            </a:pPr>
            <a:r>
              <a:rPr lang="en-US" dirty="0"/>
              <a:t>Teaches R programming and integrating R with Power BI</a:t>
            </a:r>
          </a:p>
          <a:p>
            <a:pPr lvl="1">
              <a:lnSpc>
                <a:spcPct val="110000"/>
              </a:lnSpc>
            </a:pPr>
            <a:r>
              <a:rPr lang="en-US" dirty="0"/>
              <a:t>Teaches programming with the Power BI APIs</a:t>
            </a:r>
          </a:p>
          <a:p>
            <a:pPr lvl="1">
              <a:lnSpc>
                <a:spcPct val="110000"/>
              </a:lnSpc>
            </a:pPr>
            <a:r>
              <a:rPr lang="en-US" dirty="0"/>
              <a:t>Teaches developing with Power BI Embedded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25211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2E64-421A-4806-A63C-4269B98F5304}"/>
              </a:ext>
            </a:extLst>
          </p:cNvPr>
          <p:cNvSpPr>
            <a:spLocks noGrp="1"/>
          </p:cNvSpPr>
          <p:nvPr>
            <p:ph type="title"/>
          </p:nvPr>
        </p:nvSpPr>
        <p:spPr/>
        <p:txBody>
          <a:bodyPr/>
          <a:lstStyle/>
          <a:p>
            <a:r>
              <a:rPr lang="en-US" dirty="0"/>
              <a:t>Model and Visualize Data – Part 2</a:t>
            </a:r>
          </a:p>
        </p:txBody>
      </p:sp>
      <p:sp>
        <p:nvSpPr>
          <p:cNvPr id="3" name="Content Placeholder 2">
            <a:extLst>
              <a:ext uri="{FF2B5EF4-FFF2-40B4-BE49-F238E27FC236}">
                <a16:creationId xmlns:a16="http://schemas.microsoft.com/office/drawing/2014/main" id="{6E4E57B0-3B22-4297-83FF-F8B4B5B17704}"/>
              </a:ext>
            </a:extLst>
          </p:cNvPr>
          <p:cNvSpPr>
            <a:spLocks noGrp="1"/>
          </p:cNvSpPr>
          <p:nvPr>
            <p:ph idx="1"/>
          </p:nvPr>
        </p:nvSpPr>
        <p:spPr/>
        <p:txBody>
          <a:bodyPr>
            <a:noAutofit/>
          </a:bodyPr>
          <a:lstStyle/>
          <a:p>
            <a:r>
              <a:rPr lang="en-US" sz="2400" dirty="0"/>
              <a:t>Create and format interactive visualizations</a:t>
            </a:r>
          </a:p>
          <a:p>
            <a:pPr lvl="1"/>
            <a:r>
              <a:rPr lang="en-US" sz="2000" dirty="0"/>
              <a:t>Select a visualization type</a:t>
            </a:r>
          </a:p>
          <a:p>
            <a:pPr lvl="1"/>
            <a:r>
              <a:rPr lang="en-US" sz="2000" dirty="0"/>
              <a:t>Configure page layout and formatting</a:t>
            </a:r>
          </a:p>
          <a:p>
            <a:pPr lvl="1"/>
            <a:r>
              <a:rPr lang="en-US" sz="2000" dirty="0"/>
              <a:t>Setup visual relationships</a:t>
            </a:r>
          </a:p>
          <a:p>
            <a:pPr lvl="1"/>
            <a:r>
              <a:rPr lang="en-US" sz="2000" dirty="0"/>
              <a:t>Configure duplicate pages, handle categories that have no data Setup default summaries and categories, </a:t>
            </a:r>
          </a:p>
          <a:p>
            <a:pPr lvl="1"/>
            <a:r>
              <a:rPr lang="en-US" sz="2000" dirty="0"/>
              <a:t>Position, align, and sort visuals</a:t>
            </a:r>
          </a:p>
          <a:p>
            <a:pPr lvl="1"/>
            <a:r>
              <a:rPr lang="en-US" sz="2000" dirty="0"/>
              <a:t>Enable and integrate R visuals</a:t>
            </a:r>
          </a:p>
          <a:p>
            <a:pPr lvl="1"/>
            <a:r>
              <a:rPr lang="en-US" sz="2000" dirty="0"/>
              <a:t>Format calculated measures</a:t>
            </a:r>
          </a:p>
        </p:txBody>
      </p:sp>
    </p:spTree>
    <p:extLst>
      <p:ext uri="{BB962C8B-B14F-4D97-AF65-F5344CB8AC3E}">
        <p14:creationId xmlns:p14="http://schemas.microsoft.com/office/powerpoint/2010/main" val="141069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2E64-421A-4806-A63C-4269B98F5304}"/>
              </a:ext>
            </a:extLst>
          </p:cNvPr>
          <p:cNvSpPr>
            <a:spLocks noGrp="1"/>
          </p:cNvSpPr>
          <p:nvPr>
            <p:ph type="title"/>
          </p:nvPr>
        </p:nvSpPr>
        <p:spPr/>
        <p:txBody>
          <a:bodyPr/>
          <a:lstStyle/>
          <a:p>
            <a:r>
              <a:rPr lang="en-US" dirty="0"/>
              <a:t>Model and Visualize Data – Part 3</a:t>
            </a:r>
          </a:p>
        </p:txBody>
      </p:sp>
      <p:sp>
        <p:nvSpPr>
          <p:cNvPr id="3" name="Content Placeholder 2">
            <a:extLst>
              <a:ext uri="{FF2B5EF4-FFF2-40B4-BE49-F238E27FC236}">
                <a16:creationId xmlns:a16="http://schemas.microsoft.com/office/drawing/2014/main" id="{6E4E57B0-3B22-4297-83FF-F8B4B5B17704}"/>
              </a:ext>
            </a:extLst>
          </p:cNvPr>
          <p:cNvSpPr>
            <a:spLocks noGrp="1"/>
          </p:cNvSpPr>
          <p:nvPr>
            <p:ph idx="1"/>
          </p:nvPr>
        </p:nvSpPr>
        <p:spPr/>
        <p:txBody>
          <a:bodyPr>
            <a:noAutofit/>
          </a:bodyPr>
          <a:lstStyle/>
          <a:p>
            <a:r>
              <a:rPr lang="en-US" sz="2400" dirty="0"/>
              <a:t>Manage custom reporting solutions</a:t>
            </a:r>
          </a:p>
          <a:p>
            <a:pPr lvl="1"/>
            <a:r>
              <a:rPr lang="en-US" sz="2000" dirty="0"/>
              <a:t>Use Power BI API</a:t>
            </a:r>
          </a:p>
          <a:p>
            <a:pPr lvl="1"/>
            <a:r>
              <a:rPr lang="en-US" sz="2000" dirty="0"/>
              <a:t>Use Microsoft Power BI Embedded</a:t>
            </a:r>
          </a:p>
          <a:p>
            <a:pPr lvl="1"/>
            <a:r>
              <a:rPr lang="en-US" sz="2000" dirty="0"/>
              <a:t>Enable developers to create dashboards with custom applications</a:t>
            </a:r>
          </a:p>
          <a:p>
            <a:pPr lvl="1"/>
            <a:r>
              <a:rPr lang="en-US" sz="2000" dirty="0"/>
              <a:t>Enable developers to embed dashboards in applications</a:t>
            </a:r>
          </a:p>
          <a:p>
            <a:pPr lvl="1"/>
            <a:r>
              <a:rPr lang="en-US" sz="2000" dirty="0"/>
              <a:t>Authenticate a Power BI web application</a:t>
            </a:r>
          </a:p>
          <a:p>
            <a:pPr lvl="1"/>
            <a:r>
              <a:rPr lang="en-US" sz="2000" dirty="0"/>
              <a:t>Enable developers to create custom visuals</a:t>
            </a:r>
          </a:p>
        </p:txBody>
      </p:sp>
    </p:spTree>
    <p:extLst>
      <p:ext uri="{BB962C8B-B14F-4D97-AF65-F5344CB8AC3E}">
        <p14:creationId xmlns:p14="http://schemas.microsoft.com/office/powerpoint/2010/main" val="406522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8405-4744-4EE0-852C-AEB6D18E1101}"/>
              </a:ext>
            </a:extLst>
          </p:cNvPr>
          <p:cNvSpPr>
            <a:spLocks noGrp="1"/>
          </p:cNvSpPr>
          <p:nvPr>
            <p:ph type="title"/>
          </p:nvPr>
        </p:nvSpPr>
        <p:spPr/>
        <p:txBody>
          <a:bodyPr/>
          <a:lstStyle/>
          <a:p>
            <a:r>
              <a:rPr lang="en-US" dirty="0"/>
              <a:t>Configure Dashboards – Part 1</a:t>
            </a:r>
          </a:p>
        </p:txBody>
      </p:sp>
      <p:sp>
        <p:nvSpPr>
          <p:cNvPr id="3" name="Content Placeholder 2">
            <a:extLst>
              <a:ext uri="{FF2B5EF4-FFF2-40B4-BE49-F238E27FC236}">
                <a16:creationId xmlns:a16="http://schemas.microsoft.com/office/drawing/2014/main" id="{3667E9E4-75B9-4044-912D-593691FDF700}"/>
              </a:ext>
            </a:extLst>
          </p:cNvPr>
          <p:cNvSpPr>
            <a:spLocks noGrp="1"/>
          </p:cNvSpPr>
          <p:nvPr>
            <p:ph idx="1"/>
          </p:nvPr>
        </p:nvSpPr>
        <p:spPr/>
        <p:txBody>
          <a:bodyPr/>
          <a:lstStyle/>
          <a:p>
            <a:pPr lvl="1"/>
            <a:r>
              <a:rPr lang="en-US" dirty="0"/>
              <a:t>Configure a dashboard</a:t>
            </a:r>
          </a:p>
          <a:p>
            <a:pPr lvl="2"/>
            <a:r>
              <a:rPr lang="en-US" dirty="0"/>
              <a:t>Connect to the Power BI service</a:t>
            </a:r>
          </a:p>
          <a:p>
            <a:pPr lvl="2"/>
            <a:r>
              <a:rPr lang="en-US" dirty="0"/>
              <a:t>Publish connections to services by using SSAS</a:t>
            </a:r>
          </a:p>
          <a:p>
            <a:pPr lvl="2"/>
            <a:r>
              <a:rPr lang="en-US" dirty="0"/>
              <a:t>Publish visualizations including data</a:t>
            </a:r>
          </a:p>
          <a:p>
            <a:pPr lvl="2"/>
            <a:r>
              <a:rPr lang="en-US" dirty="0"/>
              <a:t>Configure a dashboard</a:t>
            </a:r>
          </a:p>
          <a:p>
            <a:pPr lvl="2"/>
            <a:r>
              <a:rPr lang="en-US" dirty="0"/>
              <a:t>Add text and images</a:t>
            </a:r>
          </a:p>
          <a:p>
            <a:pPr lvl="2"/>
            <a:r>
              <a:rPr lang="en-US" dirty="0"/>
              <a:t>Filter dashboards</a:t>
            </a:r>
          </a:p>
          <a:p>
            <a:pPr lvl="2"/>
            <a:r>
              <a:rPr lang="en-US" dirty="0"/>
              <a:t>Configure dashboard settings</a:t>
            </a:r>
          </a:p>
          <a:p>
            <a:pPr lvl="2"/>
            <a:r>
              <a:rPr lang="en-US" dirty="0"/>
              <a:t>Customize the URL and title</a:t>
            </a:r>
          </a:p>
          <a:p>
            <a:pPr lvl="2"/>
            <a:r>
              <a:rPr lang="en-US" dirty="0"/>
              <a:t>Enable natural language queries</a:t>
            </a:r>
          </a:p>
        </p:txBody>
      </p:sp>
    </p:spTree>
    <p:extLst>
      <p:ext uri="{BB962C8B-B14F-4D97-AF65-F5344CB8AC3E}">
        <p14:creationId xmlns:p14="http://schemas.microsoft.com/office/powerpoint/2010/main" val="242842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8405-4744-4EE0-852C-AEB6D18E1101}"/>
              </a:ext>
            </a:extLst>
          </p:cNvPr>
          <p:cNvSpPr>
            <a:spLocks noGrp="1"/>
          </p:cNvSpPr>
          <p:nvPr>
            <p:ph type="title"/>
          </p:nvPr>
        </p:nvSpPr>
        <p:spPr/>
        <p:txBody>
          <a:bodyPr/>
          <a:lstStyle/>
          <a:p>
            <a:r>
              <a:rPr lang="en-US" dirty="0"/>
              <a:t>Configure Dashboards – Part 2</a:t>
            </a:r>
          </a:p>
        </p:txBody>
      </p:sp>
      <p:sp>
        <p:nvSpPr>
          <p:cNvPr id="3" name="Content Placeholder 2">
            <a:extLst>
              <a:ext uri="{FF2B5EF4-FFF2-40B4-BE49-F238E27FC236}">
                <a16:creationId xmlns:a16="http://schemas.microsoft.com/office/drawing/2014/main" id="{3667E9E4-75B9-4044-912D-593691FDF700}"/>
              </a:ext>
            </a:extLst>
          </p:cNvPr>
          <p:cNvSpPr>
            <a:spLocks noGrp="1"/>
          </p:cNvSpPr>
          <p:nvPr>
            <p:ph idx="1"/>
          </p:nvPr>
        </p:nvSpPr>
        <p:spPr/>
        <p:txBody>
          <a:bodyPr>
            <a:noAutofit/>
          </a:bodyPr>
          <a:lstStyle/>
          <a:p>
            <a:r>
              <a:rPr lang="en-US" sz="2400" dirty="0"/>
              <a:t>Publish dashboards</a:t>
            </a:r>
          </a:p>
          <a:p>
            <a:pPr lvl="1"/>
            <a:r>
              <a:rPr lang="en-US" sz="2000" dirty="0"/>
              <a:t>Publish to web</a:t>
            </a:r>
          </a:p>
          <a:p>
            <a:pPr lvl="1"/>
            <a:r>
              <a:rPr lang="en-US" sz="2000" dirty="0"/>
              <a:t>Publish to Microsoft SharePoint</a:t>
            </a:r>
          </a:p>
          <a:p>
            <a:pPr lvl="1"/>
            <a:r>
              <a:rPr lang="en-US" sz="2000" dirty="0"/>
              <a:t>Publish to SQL Server Reporting Services (SSRS)</a:t>
            </a:r>
          </a:p>
          <a:p>
            <a:r>
              <a:rPr lang="en-US" sz="2400" dirty="0"/>
              <a:t>Configure security for dashboards</a:t>
            </a:r>
          </a:p>
          <a:p>
            <a:pPr lvl="1"/>
            <a:r>
              <a:rPr lang="en-US" sz="2000" dirty="0"/>
              <a:t>Create a security group by using the Admin Portal</a:t>
            </a:r>
          </a:p>
          <a:p>
            <a:pPr lvl="1"/>
            <a:r>
              <a:rPr lang="en-US" sz="2000" dirty="0"/>
              <a:t>Share dashboard with users or security groups</a:t>
            </a:r>
          </a:p>
          <a:p>
            <a:pPr lvl="1"/>
            <a:r>
              <a:rPr lang="en-US" sz="2000" dirty="0"/>
              <a:t>Integrate with Microsoft OneDrive for Business</a:t>
            </a:r>
          </a:p>
          <a:p>
            <a:pPr lvl="1"/>
            <a:r>
              <a:rPr lang="en-US" sz="2000" dirty="0"/>
              <a:t>Configure row-level Security</a:t>
            </a:r>
          </a:p>
          <a:p>
            <a:pPr lvl="1"/>
            <a:r>
              <a:rPr lang="en-US" sz="2000" dirty="0"/>
              <a:t>Configure gateways</a:t>
            </a:r>
          </a:p>
        </p:txBody>
      </p:sp>
    </p:spTree>
    <p:extLst>
      <p:ext uri="{BB962C8B-B14F-4D97-AF65-F5344CB8AC3E}">
        <p14:creationId xmlns:p14="http://schemas.microsoft.com/office/powerpoint/2010/main" val="38705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www.w3.org/XML/1998/namespace"/>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4793</TotalTime>
  <Words>3069</Words>
  <Application>Microsoft Office PowerPoint</Application>
  <PresentationFormat>On-screen Show (4:3)</PresentationFormat>
  <Paragraphs>321</Paragraphs>
  <Slides>56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Black</vt:lpstr>
      <vt:lpstr>Calibri</vt:lpstr>
      <vt:lpstr>Lucida Console</vt:lpstr>
      <vt:lpstr>Wingdings</vt:lpstr>
      <vt:lpstr>CPT_Wave15</vt:lpstr>
      <vt:lpstr>Preparing for Power BI Certification Exam 70-778</vt:lpstr>
      <vt:lpstr>Agenda</vt:lpstr>
      <vt:lpstr>Skills Measured</vt:lpstr>
      <vt:lpstr>Consume and Transform Data</vt:lpstr>
      <vt:lpstr>Model and Visualize Data – Part 1</vt:lpstr>
      <vt:lpstr>Model and Visualize Data – Part 2</vt:lpstr>
      <vt:lpstr>Model and Visualize Data – Part 3</vt:lpstr>
      <vt:lpstr>Configure Dashboards – Part 1</vt:lpstr>
      <vt:lpstr>Configure Dashboards – Part 2</vt:lpstr>
      <vt:lpstr>Configure Dashboards – Part 3</vt:lpstr>
      <vt:lpstr>Sample Exam Question #1</vt:lpstr>
      <vt:lpstr>Agenda</vt:lpstr>
      <vt:lpstr>Power BI Desktop is an ETL Tool</vt:lpstr>
      <vt:lpstr>File-based Data Sources</vt:lpstr>
      <vt:lpstr>Supported Databases</vt:lpstr>
      <vt:lpstr>Azure Data Sources</vt:lpstr>
      <vt:lpstr>Sample Exam Question #2</vt:lpstr>
      <vt:lpstr>Examples of Basic Query Steps</vt:lpstr>
      <vt:lpstr>Sample Exam Question #3</vt:lpstr>
      <vt:lpstr>Query Steps for Cleaning Data</vt:lpstr>
      <vt:lpstr>Sample Exam Question #4</vt:lpstr>
      <vt:lpstr>Queries and the M Language</vt:lpstr>
      <vt:lpstr>Sample Exam Question #5</vt:lpstr>
      <vt:lpstr>Sample Exam Question #6</vt:lpstr>
      <vt:lpstr>Power BI Project Template Files</vt:lpstr>
      <vt:lpstr>Sample Exam Question #7</vt:lpstr>
      <vt:lpstr>Agenda</vt:lpstr>
      <vt:lpstr>Data Modeling with Power BI Desktop</vt:lpstr>
      <vt:lpstr>Data Modeling using a Star Schema</vt:lpstr>
      <vt:lpstr>Sample Exam Question #8</vt:lpstr>
      <vt:lpstr>Table Relationships</vt:lpstr>
      <vt:lpstr>Relationship Properties</vt:lpstr>
      <vt:lpstr>The RELATED Function</vt:lpstr>
      <vt:lpstr>Sample Exam Question #9</vt:lpstr>
      <vt:lpstr>Sample Exam Question #10</vt:lpstr>
      <vt:lpstr>Calculated Columns vs Measures</vt:lpstr>
      <vt:lpstr>Sample Exam Question #11</vt:lpstr>
      <vt:lpstr>Sample Exam Question #12</vt:lpstr>
      <vt:lpstr>Working with DAX</vt:lpstr>
      <vt:lpstr>Types of DAX Functions</vt:lpstr>
      <vt:lpstr>Sample Exam Question #13</vt:lpstr>
      <vt:lpstr>Sample Exam Question #14</vt:lpstr>
      <vt:lpstr>Sample Exam Question #15</vt:lpstr>
      <vt:lpstr>Geographic Field Metadata</vt:lpstr>
      <vt:lpstr>Sample Exam Question #16</vt:lpstr>
      <vt:lpstr>Limitations of DirectQuery</vt:lpstr>
      <vt:lpstr>Agenda</vt:lpstr>
      <vt:lpstr>Visuals (aka Visualizations)</vt:lpstr>
      <vt:lpstr>Power BI Licensing</vt:lpstr>
      <vt:lpstr>Sample Exam Question #17</vt:lpstr>
      <vt:lpstr>Sample Exam Question #18</vt:lpstr>
      <vt:lpstr>Agenda</vt:lpstr>
      <vt:lpstr>Sample Exam Question #19</vt:lpstr>
      <vt:lpstr>Sample Exam Question #20</vt:lpstr>
      <vt:lpstr>Summary</vt:lpstr>
      <vt:lpstr>Critical Path Training https://www.CriticalPathTrainig.com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Data Model with Power BI Desktop</dc:title>
  <dc:creator>Ted Pattison</dc:creator>
  <cp:lastModifiedBy>Ted Pattison</cp:lastModifiedBy>
  <cp:revision>262</cp:revision>
  <dcterms:created xsi:type="dcterms:W3CDTF">2012-04-13T19:17:02Z</dcterms:created>
  <dcterms:modified xsi:type="dcterms:W3CDTF">2017-10-31T16:38:45Z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