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4"/>
  </p:notesMasterIdLst>
  <p:handoutMasterIdLst>
    <p:handoutMasterId r:id="rId75"/>
  </p:handoutMasterIdLst>
  <p:sldIdLst>
    <p:sldId id="279" r:id="rId6"/>
    <p:sldId id="302" r:id="rId7"/>
    <p:sldId id="280" r:id="rId8"/>
    <p:sldId id="351" r:id="rId9"/>
    <p:sldId id="291" r:id="rId10"/>
    <p:sldId id="488" r:id="rId11"/>
    <p:sldId id="306" r:id="rId12"/>
    <p:sldId id="361" r:id="rId13"/>
    <p:sldId id="348" r:id="rId14"/>
    <p:sldId id="349" r:id="rId15"/>
    <p:sldId id="284" r:id="rId16"/>
    <p:sldId id="350" r:id="rId17"/>
    <p:sldId id="342" r:id="rId18"/>
    <p:sldId id="485" r:id="rId19"/>
    <p:sldId id="466" r:id="rId20"/>
    <p:sldId id="468" r:id="rId21"/>
    <p:sldId id="469" r:id="rId22"/>
    <p:sldId id="472" r:id="rId23"/>
    <p:sldId id="333" r:id="rId24"/>
    <p:sldId id="370" r:id="rId25"/>
    <p:sldId id="455" r:id="rId26"/>
    <p:sldId id="403" r:id="rId27"/>
    <p:sldId id="435" r:id="rId28"/>
    <p:sldId id="406" r:id="rId29"/>
    <p:sldId id="427" r:id="rId30"/>
    <p:sldId id="371" r:id="rId31"/>
    <p:sldId id="407" r:id="rId32"/>
    <p:sldId id="460" r:id="rId33"/>
    <p:sldId id="397" r:id="rId34"/>
    <p:sldId id="486" r:id="rId35"/>
    <p:sldId id="286" r:id="rId36"/>
    <p:sldId id="487" r:id="rId37"/>
    <p:sldId id="489" r:id="rId38"/>
    <p:sldId id="343" r:id="rId39"/>
    <p:sldId id="362" r:id="rId40"/>
    <p:sldId id="321" r:id="rId41"/>
    <p:sldId id="282" r:id="rId42"/>
    <p:sldId id="285" r:id="rId43"/>
    <p:sldId id="323" r:id="rId44"/>
    <p:sldId id="312" r:id="rId45"/>
    <p:sldId id="337" r:id="rId46"/>
    <p:sldId id="287" r:id="rId47"/>
    <p:sldId id="340" r:id="rId48"/>
    <p:sldId id="344" r:id="rId49"/>
    <p:sldId id="490" r:id="rId50"/>
    <p:sldId id="281" r:id="rId51"/>
    <p:sldId id="326" r:id="rId52"/>
    <p:sldId id="395" r:id="rId53"/>
    <p:sldId id="345" r:id="rId54"/>
    <p:sldId id="352" r:id="rId55"/>
    <p:sldId id="353" r:id="rId56"/>
    <p:sldId id="354" r:id="rId57"/>
    <p:sldId id="360" r:id="rId58"/>
    <p:sldId id="355" r:id="rId59"/>
    <p:sldId id="356" r:id="rId60"/>
    <p:sldId id="357" r:id="rId61"/>
    <p:sldId id="358" r:id="rId62"/>
    <p:sldId id="359" r:id="rId63"/>
    <p:sldId id="346" r:id="rId64"/>
    <p:sldId id="295" r:id="rId65"/>
    <p:sldId id="297" r:id="rId66"/>
    <p:sldId id="299" r:id="rId67"/>
    <p:sldId id="317" r:id="rId68"/>
    <p:sldId id="347" r:id="rId69"/>
    <p:sldId id="332" r:id="rId70"/>
    <p:sldId id="461" r:id="rId71"/>
    <p:sldId id="480" r:id="rId72"/>
    <p:sldId id="481" r:id="rId7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598" autoAdjust="0"/>
    <p:restoredTop sz="58341" autoAdjust="0"/>
  </p:normalViewPr>
  <p:slideViewPr>
    <p:cSldViewPr>
      <p:cViewPr varScale="1">
        <p:scale>
          <a:sx n="47" d="100"/>
          <a:sy n="47" d="100"/>
        </p:scale>
        <p:origin x="2088" y="58"/>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10186"/>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powerapps/maker/canvas-apps/formula-reference"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community.powerbi.com/"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pbiusergroup.com/"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PowerApps Service and the fundamentals of creating and testing web and mobile applications using PowerApps Studio. Students will learn to create and configure an isolated development environment for building custom solutions with PowerApps and Microsoft Flow. The module teaches students how to create a modern user interface experience in PowerApps Studio by working with screens and controls and by writing dynamic PowerApps formulas for control properties. The module introduces student to connectors and explains how connectors are used in PowerApps to connect an app to an external data source. The module teaches students how data binding works in PowerApps and demonstrates how to use data binding with gallery controls, form controls and data cards.</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What do you need to learn to get up to speed</a:t>
            </a:r>
            <a:r>
              <a:rPr lang="en-US" sz="2400" baseline="0" dirty="0"/>
              <a:t> on </a:t>
            </a:r>
            <a:r>
              <a:rPr lang="en-US" sz="2400" dirty="0"/>
              <a:t>Power BI Desktop? There are </a:t>
            </a:r>
            <a:r>
              <a:rPr lang="en-US" sz="2400" baseline="0" dirty="0"/>
              <a:t>three main areas to focus on at first which include creating queries, modeling data and designing reports. First, you must learn how to </a:t>
            </a:r>
            <a:r>
              <a:rPr lang="en-US" sz="2000" baseline="0" dirty="0"/>
              <a:t>design queries </a:t>
            </a:r>
            <a:r>
              <a:rPr lang="en-US" sz="2000" dirty="0"/>
              <a:t>which import data. The creation of queries</a:t>
            </a:r>
            <a:r>
              <a:rPr lang="en-US" sz="2000" baseline="0" dirty="0"/>
              <a:t> is what allows you to </a:t>
            </a:r>
            <a:r>
              <a:rPr lang="en-US" sz="2000" dirty="0"/>
              <a:t>create a base</a:t>
            </a:r>
            <a:r>
              <a:rPr lang="en-US" sz="2000" baseline="0" dirty="0"/>
              <a:t> set of tables </a:t>
            </a:r>
            <a:r>
              <a:rPr lang="en-US" sz="2000" dirty="0"/>
              <a:t>in the </a:t>
            </a:r>
            <a:r>
              <a:rPr lang="en-US" sz="2000" baseline="0" dirty="0"/>
              <a:t>dataset for a Power BI Desktop project. Next, you must learn how to use the data modeling features so you can extend the project’s dataset to create a rich data model with things like calculated columns, measures and hierarchies. After that, you must learn how to use the report designer in Power BI Desktop to present the data analysis for your project using tables and visual images and to provide the user with interactive capabilities.</a:t>
            </a:r>
          </a:p>
          <a:p>
            <a:endParaRPr lang="en-US" sz="2000" baseline="0" dirty="0"/>
          </a:p>
          <a:p>
            <a:r>
              <a:rPr lang="en-US" sz="2000" baseline="0" dirty="0"/>
              <a:t>You will use Power BI Desktop’s main application window to model data and to design reports. The main application window provides a left navigation menu that allows you to switch back and forth between report view, data view and relationship view. When you need to create and design queries, you will do that in a separate Query Editor window which can be opened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p:txBody>
      </p:sp>
    </p:spTree>
    <p:extLst>
      <p:ext uri="{BB962C8B-B14F-4D97-AF65-F5344CB8AC3E}">
        <p14:creationId xmlns:p14="http://schemas.microsoft.com/office/powerpoint/2010/main" val="3339090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custom BI solution works with some type of data. Some</a:t>
            </a:r>
            <a:r>
              <a:rPr lang="en-US" baseline="0" dirty="0"/>
              <a:t> </a:t>
            </a:r>
            <a:r>
              <a:rPr lang="en-US" dirty="0"/>
              <a:t>custom solutions require</a:t>
            </a:r>
            <a:r>
              <a:rPr lang="en-US" baseline="0" dirty="0"/>
              <a:t> integrating data from multiple data sources into a single dataset for analysis. </a:t>
            </a:r>
            <a:r>
              <a:rPr lang="en-US" dirty="0"/>
              <a:t>Early in the lifecycle of a</a:t>
            </a:r>
            <a:r>
              <a:rPr lang="en-US" baseline="0" dirty="0"/>
              <a:t> Power BI desktop project</a:t>
            </a:r>
            <a:r>
              <a:rPr lang="en-US" dirty="0"/>
              <a:t>, you</a:t>
            </a:r>
            <a:r>
              <a:rPr lang="en-US" baseline="0" dirty="0"/>
              <a:t> must discover where the data you need lives and then you must decide how you are going to import it into a dataset that will eventually be used for data analysis and reporting. This is the project lifecycle phase that is often called the "ETL" phase because it involves extracting data, transforming data and then loading data.</a:t>
            </a:r>
          </a:p>
          <a:p>
            <a:endParaRPr lang="en-US" dirty="0"/>
          </a:p>
          <a:p>
            <a:r>
              <a:rPr lang="en-US" dirty="0"/>
              <a:t>Power BI Desktop is a self-service ETL tool for business users. It has the ability to extract</a:t>
            </a:r>
            <a:r>
              <a:rPr lang="en-US" baseline="0" dirty="0"/>
              <a:t> data from a variety of data source. </a:t>
            </a:r>
            <a:r>
              <a:rPr lang="en-US" dirty="0"/>
              <a:t>However, the real</a:t>
            </a:r>
            <a:r>
              <a:rPr lang="en-US" baseline="0" dirty="0"/>
              <a:t> value of Power BI Desktop is that you can perform many types of transforms to better shape the data just before it's loaded.</a:t>
            </a:r>
            <a:endParaRPr lang="en-US" dirty="0"/>
          </a:p>
        </p:txBody>
      </p:sp>
    </p:spTree>
    <p:extLst>
      <p:ext uri="{BB962C8B-B14F-4D97-AF65-F5344CB8AC3E}">
        <p14:creationId xmlns:p14="http://schemas.microsoft.com/office/powerpoint/2010/main" val="315759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000" dirty="0"/>
              <a:t>In Power BI Desktop, do not design</a:t>
            </a:r>
            <a:r>
              <a:rPr lang="en-US" sz="2000" baseline="0" dirty="0"/>
              <a:t> queries in the main application window. Instead, </a:t>
            </a:r>
            <a:r>
              <a:rPr lang="en-US" sz="2000" dirty="0"/>
              <a:t>you edit queries using</a:t>
            </a:r>
            <a:r>
              <a:rPr lang="en-US" sz="2000" baseline="0" dirty="0"/>
              <a:t> a separate </a:t>
            </a:r>
            <a:r>
              <a:rPr lang="en-US" sz="2000" dirty="0"/>
              <a:t>Query Editor window. That means you must become comfortable moving</a:t>
            </a:r>
            <a:r>
              <a:rPr lang="en-US" sz="2000" baseline="0" dirty="0"/>
              <a:t> back and forth between the main application window and the Query Editor window. You can open the Query Editor window using one of the menu buttons in the ribbon of the main application window inside the </a:t>
            </a:r>
            <a:r>
              <a:rPr lang="en-US" sz="2000" b="1" baseline="0" dirty="0"/>
              <a:t>External Data</a:t>
            </a:r>
            <a:r>
              <a:rPr lang="en-US" sz="2000" baseline="0" dirty="0"/>
              <a:t> group on the </a:t>
            </a:r>
            <a:r>
              <a:rPr lang="en-US" sz="2000" b="1" baseline="0" dirty="0"/>
              <a:t>Home</a:t>
            </a:r>
            <a:r>
              <a:rPr lang="en-US" sz="2000" baseline="0" dirty="0"/>
              <a:t> tab.</a:t>
            </a:r>
          </a:p>
          <a:p>
            <a:endParaRPr lang="en-US" sz="2000" baseline="0" dirty="0"/>
          </a:p>
          <a:p>
            <a:r>
              <a:rPr lang="en-US" sz="2000" baseline="0" dirty="0"/>
              <a:t>You design queries by executing commands on columns in the Query Editor window and working with the commands available in the ribbon. The Query Editor window d</a:t>
            </a:r>
            <a:r>
              <a:rPr lang="en-US" sz="2000" dirty="0"/>
              <a:t>isplays a list of all queries in project on the left making it possible to</a:t>
            </a:r>
            <a:r>
              <a:rPr lang="en-US" sz="2000" baseline="0" dirty="0"/>
              <a:t> select the query you want to work on. The Query Editor window d</a:t>
            </a:r>
            <a:r>
              <a:rPr lang="en-US" sz="2000" dirty="0"/>
              <a:t>isplays the </a:t>
            </a:r>
            <a:r>
              <a:rPr lang="en-US" sz="2000" b="1" dirty="0"/>
              <a:t>Properties</a:t>
            </a:r>
            <a:r>
              <a:rPr lang="en-US" sz="2000" dirty="0"/>
              <a:t> section and the </a:t>
            </a:r>
            <a:r>
              <a:rPr lang="en-US" sz="2000" b="1" dirty="0"/>
              <a:t>Applied Steps</a:t>
            </a:r>
            <a:r>
              <a:rPr lang="en-US" sz="2000" baseline="0" dirty="0"/>
              <a:t> section </a:t>
            </a:r>
            <a:r>
              <a:rPr lang="en-US" sz="2000" dirty="0"/>
              <a:t>for selected query on right.</a:t>
            </a:r>
            <a:r>
              <a:rPr lang="en-US" sz="2000" baseline="0" dirty="0"/>
              <a:t> In the middle of the screen, the Query Editor window d</a:t>
            </a:r>
            <a:r>
              <a:rPr lang="en-US" sz="2000" dirty="0"/>
              <a:t>isplays a preview of the table that will be generated by the query’s output.</a:t>
            </a:r>
          </a:p>
          <a:p>
            <a:endParaRPr lang="en-US" sz="2000" dirty="0"/>
          </a:p>
          <a:p>
            <a:r>
              <a:rPr lang="en-US" sz="2000" dirty="0"/>
              <a:t>When you are done designing queries,</a:t>
            </a:r>
            <a:r>
              <a:rPr lang="en-US" sz="2000" baseline="0" dirty="0"/>
              <a:t> you often need to execute them to import data into your project to create a base set of tables. You can execute the queries you have been editing by running either the </a:t>
            </a:r>
            <a:r>
              <a:rPr lang="en-US" sz="2000" b="1" baseline="0" dirty="0"/>
              <a:t>Apply</a:t>
            </a:r>
            <a:r>
              <a:rPr lang="en-US" sz="2000" baseline="0" dirty="0"/>
              <a:t> command or the </a:t>
            </a:r>
            <a:r>
              <a:rPr lang="en-US" sz="2000" b="1" baseline="0" dirty="0"/>
              <a:t>Close &amp; Apply</a:t>
            </a:r>
            <a:r>
              <a:rPr lang="en-US" sz="2000" baseline="0" dirty="0"/>
              <a:t> command from the </a:t>
            </a:r>
            <a:r>
              <a:rPr lang="en-US" sz="2000" b="1" baseline="0" dirty="0"/>
              <a:t>Home</a:t>
            </a:r>
            <a:r>
              <a:rPr lang="en-US" sz="2000" baseline="0" dirty="0"/>
              <a:t> tab in the ribbon. The difference between these commands is that the </a:t>
            </a:r>
            <a:r>
              <a:rPr lang="en-US" sz="2000" b="1" baseline="0" dirty="0"/>
              <a:t>Apply</a:t>
            </a:r>
            <a:r>
              <a:rPr lang="en-US" sz="2000" baseline="0" dirty="0"/>
              <a:t> command executes queries while leaving the Query Editor window open while the </a:t>
            </a:r>
            <a:r>
              <a:rPr lang="en-US" sz="2000" b="1" baseline="0" dirty="0"/>
              <a:t>Close &amp; Apply</a:t>
            </a:r>
            <a:r>
              <a:rPr lang="en-US" sz="2000" baseline="0" dirty="0"/>
              <a:t> command execute the queries and then closes the Query Editor window.</a:t>
            </a:r>
            <a:endParaRPr lang="en-US" sz="2000" dirty="0"/>
          </a:p>
          <a:p>
            <a:endParaRPr lang="en-US" sz="2000" dirty="0"/>
          </a:p>
          <a:p>
            <a:endParaRPr lang="en-US" sz="2000" dirty="0"/>
          </a:p>
        </p:txBody>
      </p:sp>
    </p:spTree>
    <p:extLst>
      <p:ext uri="{BB962C8B-B14F-4D97-AF65-F5344CB8AC3E}">
        <p14:creationId xmlns:p14="http://schemas.microsoft.com/office/powerpoint/2010/main" val="608023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2298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126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2077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969695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start using PowerApps, there are two important URLs that are easy to confuse with one another. The first is the URL to the PowerApps Home page which is located at https://web.powerapps.com. The second is the URL to PowerApps Studio which is https://create.powerapps.com. It’s important you understand the difference between these two locations.</a:t>
            </a:r>
          </a:p>
          <a:p>
            <a:endParaRPr lang="en-US" dirty="0"/>
          </a:p>
          <a:p>
            <a:r>
              <a:rPr lang="en-US" dirty="0"/>
              <a:t>You should navigate to the PowerApps Home page at https://web.powerapps.com whenever you would like to create a new app or when you would like to play, edit or share an app you have already created. There is a navigation menu on the left which allows you to see and manage other PowerApps resources such as connections, custom connectors and custom entities in the Common Data Service for Apps.</a:t>
            </a:r>
          </a:p>
          <a:p>
            <a:endParaRPr lang="en-US" dirty="0"/>
          </a:p>
          <a:p>
            <a:r>
              <a:rPr lang="en-US" dirty="0"/>
              <a:t>Whenever you create a new app or you edit an existing app, you will be redirected to PowerApps Studio at https://create.powerapps.com. In other words, PowerApps Studio is the place where you do all your work designing, testing and debugging the apps you create with PowerApps. When you navigate to PowerApps Studio, you will notice that the browser resolves to a URL that has a locale inside it as in the case of https://us.create.powerapps.com.</a:t>
            </a:r>
          </a:p>
          <a:p>
            <a:endParaRPr lang="en-US" dirty="0"/>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36549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GB" b="0" dirty="0"/>
              <a:t>If this is your first day using PowerApps, it will take a small bit of time to become accustomed to PowerApps Studio. In the first hands-on lab, you will get experience creating and building new apps. Once you create a new app, you must learn how to move from screen to screen and how to add new controls. You must also learn to set property values using the Properties pan and by writing formulas in the Formula bar.</a:t>
            </a:r>
          </a:p>
          <a:p>
            <a:pPr marL="0" lvl="0" indent="0">
              <a:buFont typeface="+mj-lt"/>
              <a:buNone/>
            </a:pPr>
            <a:endParaRPr lang="en-GB" b="0" dirty="0"/>
          </a:p>
          <a:p>
            <a:pPr marL="0" lvl="0" indent="0">
              <a:buFont typeface="+mj-lt"/>
              <a:buNone/>
            </a:pPr>
            <a:r>
              <a:rPr lang="en-GB" b="0" dirty="0"/>
              <a:t>PowerApps Studio provides a user interface using the following components</a:t>
            </a:r>
          </a:p>
          <a:p>
            <a:pPr marL="228600" lvl="0" indent="-228600">
              <a:buFont typeface="+mj-lt"/>
              <a:buAutoNum type="arabicPeriod"/>
            </a:pPr>
            <a:r>
              <a:rPr lang="en-GB" b="1" dirty="0"/>
              <a:t>Left navigation menu</a:t>
            </a:r>
            <a:r>
              <a:rPr lang="en-GB" b="0" dirty="0"/>
              <a:t> displays app hierarchy of screens and controls.</a:t>
            </a:r>
            <a:endParaRPr lang="en-US" b="0" dirty="0"/>
          </a:p>
          <a:p>
            <a:pPr marL="228600" lvl="0" indent="-228600">
              <a:buFont typeface="+mj-lt"/>
              <a:buAutoNum type="arabicPeriod"/>
            </a:pPr>
            <a:r>
              <a:rPr lang="en-GB" b="1" dirty="0"/>
              <a:t>Screen designer</a:t>
            </a:r>
            <a:r>
              <a:rPr lang="en-GB" b="0" dirty="0"/>
              <a:t> is the pane in the middle showing the current screen in design mode.</a:t>
            </a:r>
            <a:endParaRPr lang="en-US" b="0" dirty="0"/>
          </a:p>
          <a:p>
            <a:pPr marL="228600" lvl="0" indent="-228600">
              <a:buFont typeface="+mj-lt"/>
              <a:buAutoNum type="arabicPeriod"/>
            </a:pPr>
            <a:r>
              <a:rPr lang="en-GB" b="1" dirty="0"/>
              <a:t>Right-hand pane</a:t>
            </a:r>
            <a:r>
              <a:rPr lang="en-GB" b="0" dirty="0"/>
              <a:t> displays Properties pane, Rules pane and Advanced pane.</a:t>
            </a:r>
            <a:endParaRPr lang="en-US" b="0" dirty="0"/>
          </a:p>
          <a:p>
            <a:pPr marL="228600" lvl="0" indent="-228600">
              <a:buFont typeface="+mj-lt"/>
              <a:buAutoNum type="arabicPeriod"/>
            </a:pPr>
            <a:r>
              <a:rPr lang="en-GB" b="1" dirty="0"/>
              <a:t>Property dropdown list</a:t>
            </a:r>
            <a:r>
              <a:rPr lang="en-GB" b="0" dirty="0"/>
              <a:t> allows you to select property for Formula bar.</a:t>
            </a:r>
            <a:endParaRPr lang="en-US" b="0" dirty="0"/>
          </a:p>
          <a:p>
            <a:pPr marL="228600" lvl="0" indent="-228600">
              <a:buFont typeface="+mj-lt"/>
              <a:buAutoNum type="arabicPeriod"/>
            </a:pPr>
            <a:r>
              <a:rPr lang="en-GB" b="1" dirty="0"/>
              <a:t>Formula bar</a:t>
            </a:r>
            <a:r>
              <a:rPr lang="en-GB" b="0" dirty="0"/>
              <a:t> where you write formulas in PowerApps Formula Language.</a:t>
            </a:r>
            <a:endParaRPr lang="en-US" b="0" dirty="0"/>
          </a:p>
          <a:p>
            <a:pPr marL="228600" lvl="0" indent="-228600">
              <a:buFont typeface="+mj-lt"/>
              <a:buAutoNum type="arabicPeriod"/>
            </a:pPr>
            <a:r>
              <a:rPr lang="en-GB" b="1" dirty="0"/>
              <a:t>Ribbon tabs</a:t>
            </a:r>
            <a:r>
              <a:rPr lang="en-GB" b="0" dirty="0"/>
              <a:t> provide ribbon buttons to add and customize design elements.</a:t>
            </a:r>
          </a:p>
          <a:p>
            <a:pPr marL="228600" lvl="0" indent="-228600">
              <a:buFont typeface="+mj-lt"/>
              <a:buAutoNum type="arabicPeriod"/>
            </a:pPr>
            <a:endParaRPr lang="en-GB" b="0" dirty="0"/>
          </a:p>
          <a:p>
            <a:pPr marL="0" lvl="0" indent="0">
              <a:buFont typeface="+mj-lt"/>
              <a:buNone/>
            </a:pPr>
            <a:r>
              <a:rPr lang="en-GB" b="0" dirty="0"/>
              <a:t>PowerApps Studio is primarily available as a web-based application that is accessible through any modern browser. You should note that there is also a native version of PowerApps Studio that can be installed on the Windows operating system or on a Mac. These native versions of PowerApps Studio were more important in the early preview days of PowerApps because back then they provided functionality that was not available in the web-based version. At this point, Microsoft has improved the web-based version so it now includes all functionality that exists in the native application versions. Furthermore, Microsoft now recommends using the web-based version of PowerApps Studio over the native versions because that’s where Microsoft’s primary investments will be made moving forward.</a:t>
            </a:r>
          </a:p>
        </p:txBody>
      </p:sp>
      <p:sp>
        <p:nvSpPr>
          <p:cNvPr id="4" name="Slide Number Placeholder 3"/>
          <p:cNvSpPr>
            <a:spLocks noGrp="1"/>
          </p:cNvSpPr>
          <p:nvPr>
            <p:ph type="sldNum" sz="quarter" idx="10"/>
          </p:nvPr>
        </p:nvSpPr>
        <p:spPr/>
        <p:txBody>
          <a:bodyPr/>
          <a:lstStyle/>
          <a:p>
            <a:fld id="{8071D3C4-3B96-4DAA-BA48-30045AAA4634}" type="slidenum">
              <a:rPr lang="en-GB" smtClean="0"/>
              <a:t>37</a:t>
            </a:fld>
            <a:endParaRPr lang="en-GB"/>
          </a:p>
        </p:txBody>
      </p:sp>
    </p:spTree>
    <p:extLst>
      <p:ext uri="{BB962C8B-B14F-4D97-AF65-F5344CB8AC3E}">
        <p14:creationId xmlns:p14="http://schemas.microsoft.com/office/powerpoint/2010/main" val="1775105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configuring the property values for a control, you have two choices. First, you can configure property values using the Properties pane on the right. In the example shown on the slide above, you can see that the Properties pane displays an editable textbox for the Text property of a Label control. This textbox in the Properties pane makes it possible to view and update the Text property of the label.</a:t>
            </a:r>
          </a:p>
          <a:p>
            <a:endParaRPr lang="en-US" dirty="0"/>
          </a:p>
          <a:p>
            <a:r>
              <a:rPr lang="en-US" dirty="0"/>
              <a:t>As an alternative to using the Properties pane, you can edit the Text property of a control using the Formula bar which is located above the PowerApps screen designer. To edit a control property using the Formula bar, you must first select the control. Next, you must select the property you want to configure in the property selector dropdown menu to the left of the Formula bar. After that, you can configure the control property by writing a formula in the Formula bar. In the example shown on the slide above, the formula in the Formula bar sets the Text property of the Label control. While the formula used in this example is just a static string value, you can write formulas which are dynamic. The ability to write dynamic formulas for screen and control properties adds a very important aspect to the PowerApps development model.</a:t>
            </a:r>
          </a:p>
          <a:p>
            <a:endParaRPr lang="en-US" dirty="0"/>
          </a:p>
          <a:p>
            <a:r>
              <a:rPr lang="en-US" dirty="0"/>
              <a:t>Let’s take a step back and think about how PowerApps allows you to set control properties using dynamic formulas. This leads to a development style that is quite different than times in the past when you may have written code in a programming language such as VBA, VB or C#. In these other languages, it is common to write procedural code that sets control properties. For example, you might write code behind the Reset button on a form to set the Text property of every textbox back to an empty string. This style of procedural coding is not the same style of development that you should be using when you begin working with PowerApps.</a:t>
            </a:r>
          </a:p>
          <a:p>
            <a:endParaRPr lang="en-US" dirty="0"/>
          </a:p>
          <a:p>
            <a:r>
              <a:rPr lang="en-US" dirty="0"/>
              <a:t>In PowerApps, you will not be writing any procedural code to set control properties. Instead, you configure control properties by writing formulas. Therefore, control properties take care of setting their own values. This leads to a development style in PowerApps that is ‘declarative’ instead of ‘procedural’. However, in order to master this new declarative style of development, you must first learn about the syntax of the PowerApps Formula Language.</a:t>
            </a:r>
          </a:p>
        </p:txBody>
      </p:sp>
    </p:spTree>
    <p:extLst>
      <p:ext uri="{BB962C8B-B14F-4D97-AF65-F5344CB8AC3E}">
        <p14:creationId xmlns:p14="http://schemas.microsoft.com/office/powerpoint/2010/main" val="1880235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164643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defines its own Formula language for writing the formulas used to configure control properties. When Microsoft created the PowerApps Formula language, they tried </a:t>
            </a:r>
            <a:r>
              <a:rPr lang="en-US" sz="2000" dirty="0"/>
              <a:t>to make it as similar as possible to the Excel Formula language. The reason for this is that are already 100 trillion (OK, maybe that’s an exaggeration) business users that know how to write formulas in an Excel workbook. Many Excel users will feel at home as they begin to write formulas in PowerApps because it uses a syntax and functions that they are already familiar with.</a:t>
            </a:r>
          </a:p>
          <a:p>
            <a:endParaRPr lang="en-US" sz="2000" dirty="0"/>
          </a:p>
          <a:p>
            <a:r>
              <a:rPr lang="en-US" sz="2000" dirty="0"/>
              <a:t>The PowerApps Formula language includes a built-in set of functions. Here are a few simple examples. You can use the Text function to apply formatting to a currency value. You can use the User function to return an object with information about the current user.  You can use the Filter function to filter the set of records displayed in a Gallery control.</a:t>
            </a:r>
          </a:p>
          <a:p>
            <a:endParaRPr lang="en-US" sz="2000" dirty="0"/>
          </a:p>
          <a:p>
            <a:r>
              <a:rPr lang="en-US" sz="2000" dirty="0"/>
              <a:t>In the next module, you will see that PowerApps Formula language provides additional syntax for compound data structures such as tables and records. You will also learn that some functions provided by the PowerApps Formula language return a value while other perform an action. If you want to take a look at Microsoft documentation for this language, you can navigate to the following URL:</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https://docs.microsoft.com/en-us/powerapps/maker/canvas-apps/formula-reference</a:t>
            </a:r>
            <a:r>
              <a:rPr lang="en-US" sz="1200" dirty="0"/>
              <a:t> </a:t>
            </a:r>
          </a:p>
          <a:p>
            <a:endParaRPr lang="en-US" dirty="0"/>
          </a:p>
        </p:txBody>
      </p:sp>
    </p:spTree>
    <p:extLst>
      <p:ext uri="{BB962C8B-B14F-4D97-AF65-F5344CB8AC3E}">
        <p14:creationId xmlns:p14="http://schemas.microsoft.com/office/powerpoint/2010/main" val="4208521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binding is one of the key features in PowerApps that dramatically simplifies the process of building an app to access data. When you create a new app using the ‘Start from data’ template, PowerApps Studio will use data binding when it generates the connection, the screens and the controls for the app. This means you can use data binding without really understanding how it works. However, learning how data binding really works in PowerApps will help you become a better app builder.</a:t>
            </a:r>
          </a:p>
          <a:p>
            <a:endParaRPr lang="en-US" dirty="0"/>
          </a:p>
          <a:p>
            <a:r>
              <a:rPr lang="en-US" dirty="0"/>
              <a:t>Data binding in PowerApps is based tabular data which is laid out in terms of tables and records. Some controls support data binding to a table of records while other controls support binding to a single record at a time. The Gallery control and the </a:t>
            </a:r>
            <a:r>
              <a:rPr lang="en-US" dirty="0" err="1"/>
              <a:t>DataTable</a:t>
            </a:r>
            <a:r>
              <a:rPr lang="en-US" dirty="0"/>
              <a:t> control are examples of controls that can be bound to a table of records. For example, you can create a Gallery control to display a set of expenses.</a:t>
            </a:r>
          </a:p>
          <a:p>
            <a:endParaRPr lang="en-US" dirty="0"/>
          </a:p>
          <a:p>
            <a:r>
              <a:rPr lang="en-US" dirty="0"/>
              <a:t>Forms are a special type of control that support data binding with a single record of data at a time. You can use a Display Form control when you want to display a single record of data in a read-only fashion. You can use an Edit Form control when you want to build a screen that allows a user to add a new record or to edit an existing record.</a:t>
            </a:r>
          </a:p>
        </p:txBody>
      </p:sp>
    </p:spTree>
    <p:extLst>
      <p:ext uri="{BB962C8B-B14F-4D97-AF65-F5344CB8AC3E}">
        <p14:creationId xmlns:p14="http://schemas.microsoft.com/office/powerpoint/2010/main" val="3949629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customize the way data binding works, you must learn to use the Data Pane in PowerApps Studio. </a:t>
            </a:r>
            <a:r>
              <a:rPr lang="en-US" sz="2400" dirty="0"/>
              <a:t>You use the Data Pane when you need to configure or customize the data binding for a data bound control such as the Gallery control. In order to use the Data pane, you must first select the data-bound control in the left navigation and then you can open the Data pane by navigating to the View tab in the ribbon and clicking the Data sources button. When a Gallery control is selected, the Data pane shows the details of the data binding including the connection, the data binding layout and the field mappings. It’s easy to switch back and forth between different layouts and to update the field mappings to creating a better view of the underling data.</a:t>
            </a:r>
          </a:p>
          <a:p>
            <a:endParaRPr lang="en-US" sz="2400" dirty="0"/>
          </a:p>
          <a:p>
            <a:r>
              <a:rPr lang="en-US" dirty="0"/>
              <a:t>There is a common design pattern used in PowerApps where an app is created with three screens including (1) a browser screen, (2) a detail screen and (3) an edit screen. All three screens are used to data bind to the same underlying table. The browser screen contains a Gallery control with data binding to display many records at once. The detail screen uses a Display Form control to display the data for a single record in a read-only fashion. The edit screen contains an Edit Form control which allows users of the app to add new records and edit existing records.</a:t>
            </a:r>
          </a:p>
        </p:txBody>
      </p:sp>
    </p:spTree>
    <p:extLst>
      <p:ext uri="{BB962C8B-B14F-4D97-AF65-F5344CB8AC3E}">
        <p14:creationId xmlns:p14="http://schemas.microsoft.com/office/powerpoint/2010/main" val="514677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PowerApps, you use display forms and edit forms for scenarios where you need to bind to a single record at a time. Display forms and edit forms act as containers that hold another type of control known as a 'data card’ which is also called a 'card control'. Each form contains a set of data cards that bind to individual fields from the underlying record. Each data card has a </a:t>
            </a:r>
            <a:r>
              <a:rPr lang="en-US" sz="1200" kern="1200" dirty="0" err="1">
                <a:solidFill>
                  <a:schemeClr val="tx1"/>
                </a:solidFill>
                <a:effectLst/>
                <a:latin typeface="+mn-lt"/>
                <a:ea typeface="+mn-ea"/>
                <a:cs typeface="+mn-cs"/>
              </a:rPr>
              <a:t>DataField</a:t>
            </a:r>
            <a:r>
              <a:rPr lang="en-US" sz="1200" kern="1200" dirty="0">
                <a:solidFill>
                  <a:schemeClr val="tx1"/>
                </a:solidFill>
                <a:effectLst/>
                <a:latin typeface="+mn-lt"/>
                <a:ea typeface="+mn-ea"/>
                <a:cs typeface="+mn-cs"/>
              </a:rPr>
              <a:t> property that determines which field it binds to within the underlying record.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data card contains its own set of child controls. The child controls inside a data card make up the experience for displaying and editing a single field. For example, a number data card may consist of a Label control to provide the display name of the field and a Text input control to provide an editor for the value of the field. Most of the data cards supplied by PowerApps also provide a label control to display any validation errors that occur due to bad user input.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are writing a formula for a Form control property and a data card </a:t>
            </a:r>
            <a:r>
              <a:rPr lang="en-US" sz="1200" kern="1200" dirty="0" err="1">
                <a:solidFill>
                  <a:schemeClr val="tx1"/>
                </a:solidFill>
                <a:effectLst/>
                <a:latin typeface="+mn-lt"/>
                <a:ea typeface="+mn-ea"/>
                <a:cs typeface="+mn-cs"/>
              </a:rPr>
              <a:t>propertythe</a:t>
            </a:r>
            <a:r>
              <a:rPr lang="en-US" sz="1200" kern="1200" dirty="0">
                <a:solidFill>
                  <a:schemeClr val="tx1"/>
                </a:solidFill>
                <a:effectLst/>
                <a:latin typeface="+mn-lt"/>
                <a:ea typeface="+mn-ea"/>
                <a:cs typeface="+mn-cs"/>
              </a:rPr>
              <a:t> current record is available using an object named </a:t>
            </a:r>
            <a:r>
              <a:rPr lang="en-US" sz="1200" kern="1200" dirty="0" err="1">
                <a:solidFill>
                  <a:schemeClr val="tx1"/>
                </a:solidFill>
                <a:effectLst/>
                <a:latin typeface="+mn-lt"/>
                <a:ea typeface="+mn-ea"/>
                <a:cs typeface="+mn-cs"/>
              </a:rPr>
              <a:t>ThisItem</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ThisItem</a:t>
            </a:r>
            <a:r>
              <a:rPr lang="en-US" sz="1200" kern="1200" dirty="0">
                <a:solidFill>
                  <a:schemeClr val="tx1"/>
                </a:solidFill>
                <a:effectLst/>
                <a:latin typeface="+mn-lt"/>
                <a:ea typeface="+mn-ea"/>
                <a:cs typeface="+mn-cs"/>
              </a:rPr>
              <a:t> object for a Form control contains properties for each field in the underlying record.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you are writing a formula for the properties of a child control inside of a data card, you can use the Parent object. For example, a child control inside a data card should use </a:t>
            </a:r>
            <a:r>
              <a:rPr lang="en-US" sz="1200" kern="1200" dirty="0" err="1">
                <a:solidFill>
                  <a:schemeClr val="tx1"/>
                </a:solidFill>
                <a:effectLst/>
                <a:latin typeface="+mn-lt"/>
                <a:ea typeface="+mn-ea"/>
                <a:cs typeface="+mn-cs"/>
              </a:rPr>
              <a:t>Parent.Default</a:t>
            </a:r>
            <a:r>
              <a:rPr lang="en-US" sz="1200" kern="1200" dirty="0">
                <a:solidFill>
                  <a:schemeClr val="tx1"/>
                </a:solidFill>
                <a:effectLst/>
                <a:latin typeface="+mn-lt"/>
                <a:ea typeface="+mn-ea"/>
                <a:cs typeface="+mn-cs"/>
              </a:rPr>
              <a:t> to read the initial state of the field from the data source. By using Parent instead of directly accessing the information that you want, the data card is better encapsulated. That means you can use the same data card with multiple fields in the same record without breaking internal formulas.</a:t>
            </a:r>
          </a:p>
        </p:txBody>
      </p:sp>
    </p:spTree>
    <p:extLst>
      <p:ext uri="{BB962C8B-B14F-4D97-AF65-F5344CB8AC3E}">
        <p14:creationId xmlns:p14="http://schemas.microsoft.com/office/powerpoint/2010/main" val="3889250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PowerApps provides several different types of data cards which can be used with various data types to create customized user interface experiences. When you use the ‘Start from data’ template to create a new app, PowerApps automatically generates a new view form and a new edit form for you with a default set of data cards.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Sometimes PowerApps will create a default set of data cards that isn’t exactly what you want. However, you can swap out the default data card used for a field with a different type of data card that improves the user experience.  For example, imagine you have an Expenses table with a Category field which only allows 4 predefined category values. You can change the default data card which uses a standard textbox to a different data card that supplies the user with a dropdown list of choices.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with data cards can be a little tricky at first because you must select the form in the left navigation and then display the Data pane. Once you’ve done that, you can then view and edit the type of data card used for each field. The slide above shows an example of changing from a data card with a textbox over to a better data card named ‘Allowed Values’ that provides a dropdown menu.</a:t>
            </a:r>
          </a:p>
        </p:txBody>
      </p:sp>
    </p:spTree>
    <p:extLst>
      <p:ext uri="{BB962C8B-B14F-4D97-AF65-F5344CB8AC3E}">
        <p14:creationId xmlns:p14="http://schemas.microsoft.com/office/powerpoint/2010/main" val="1511238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584196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08633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751238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a:t>
            </a:r>
            <a:r>
              <a:rPr lang="en-US" baseline="0" dirty="0"/>
              <a:t> course, you will go through the steps to sign </a:t>
            </a:r>
            <a:r>
              <a:rPr lang="en-US" dirty="0"/>
              <a:t>up for an Office 365 Enterprise E5 trial account. By doing this you will create a new Office 365 tenant which makes it possible to create multiple user</a:t>
            </a:r>
            <a:r>
              <a:rPr lang="en-US" baseline="0" dirty="0"/>
              <a:t> accounts</a:t>
            </a:r>
            <a:r>
              <a:rPr lang="en-US" dirty="0"/>
              <a:t>. A key point here is that you are creating a trial</a:t>
            </a:r>
            <a:r>
              <a:rPr lang="en-US" baseline="0" dirty="0"/>
              <a:t> </a:t>
            </a:r>
            <a:r>
              <a:rPr lang="en-US" dirty="0"/>
              <a:t>account for an entire Office 365 organization as opposed to creating</a:t>
            </a:r>
            <a:r>
              <a:rPr lang="en-US" baseline="0" dirty="0"/>
              <a:t> a trial account for a single user.</a:t>
            </a:r>
          </a:p>
          <a:p>
            <a:endParaRPr lang="en-US" baseline="0" dirty="0"/>
          </a:p>
          <a:p>
            <a:r>
              <a:rPr lang="en-US" baseline="0" dirty="0"/>
              <a:t>When </a:t>
            </a:r>
            <a:r>
              <a:rPr lang="en-US" dirty="0"/>
              <a:t>you initially create the new Office 365 tenant, you</a:t>
            </a:r>
            <a:r>
              <a:rPr lang="en-US" baseline="0" dirty="0"/>
              <a:t> will be prompted to enter the user name and password for a new user account. </a:t>
            </a:r>
            <a:r>
              <a:rPr lang="en-US" dirty="0"/>
              <a:t>This initial</a:t>
            </a:r>
            <a:r>
              <a:rPr lang="en-US" baseline="0" dirty="0"/>
              <a:t> </a:t>
            </a:r>
            <a:r>
              <a:rPr lang="en-US" dirty="0"/>
              <a:t>user account will</a:t>
            </a:r>
            <a:r>
              <a:rPr lang="en-US" baseline="0" dirty="0"/>
              <a:t> be created </a:t>
            </a:r>
            <a:r>
              <a:rPr lang="en-US" dirty="0"/>
              <a:t>with </a:t>
            </a:r>
            <a:r>
              <a:rPr lang="en-US" baseline="0" dirty="0"/>
              <a:t>full tenant administrator capabilities. This means that this accounts with have full administrative control over user management and group management within the Office 365 tenant. This account will also be able to see and modify the organization-wide administrative settings for important cloud services such as Azure AD, SharePoint Online, Power BI and, of course, PowerApps and Microsoft Flow.</a:t>
            </a:r>
          </a:p>
          <a:p>
            <a:endParaRPr lang="en-US" dirty="0"/>
          </a:p>
          <a:p>
            <a:r>
              <a:rPr lang="en-US" dirty="0"/>
              <a:t>A significant benefit of creating</a:t>
            </a:r>
            <a:r>
              <a:rPr lang="en-US" baseline="0" dirty="0"/>
              <a:t> a test environment in this fashion is that you can create additional users which makes it possible to test PowerApps and Flow scenarios such creating custom connectors and configuring an On-Premises Gateway. An </a:t>
            </a:r>
            <a:r>
              <a:rPr lang="en-US" dirty="0"/>
              <a:t>Office 365 Enterprise E5 trial account</a:t>
            </a:r>
            <a:r>
              <a:rPr lang="en-US" baseline="0" dirty="0"/>
              <a:t> allows you to add up to </a:t>
            </a:r>
            <a:r>
              <a:rPr lang="en-US" dirty="0"/>
              <a:t>25 user accounts for testing purposes. You will also be able to create</a:t>
            </a:r>
            <a:r>
              <a:rPr lang="en-US" baseline="0" dirty="0"/>
              <a:t> </a:t>
            </a:r>
            <a:r>
              <a:rPr lang="en-US" dirty="0"/>
              <a:t>new PowerApps environments so you can create a setup where you build apps and other components in a development/staging environment and then practice how to package and deploy your work to a production environment</a:t>
            </a:r>
            <a:r>
              <a:rPr lang="en-US" baseline="0" dirty="0"/>
              <a:t>.</a:t>
            </a:r>
            <a:endParaRPr lang="en-US" dirty="0"/>
          </a:p>
          <a:p>
            <a:endParaRPr lang="en-US" dirty="0"/>
          </a:p>
          <a:p>
            <a:endParaRPr lang="en-US" dirty="0"/>
          </a:p>
        </p:txBody>
      </p:sp>
    </p:spTree>
    <p:extLst>
      <p:ext uri="{BB962C8B-B14F-4D97-AF65-F5344CB8AC3E}">
        <p14:creationId xmlns:p14="http://schemas.microsoft.com/office/powerpoint/2010/main" val="1973691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Once you have created your new Office 365 Enterprise E5 trial account, you should</a:t>
            </a:r>
            <a:r>
              <a:rPr lang="en-US" sz="1200" baseline="0" dirty="0"/>
              <a:t> become familiar with the process of navigating around inside the </a:t>
            </a:r>
            <a:r>
              <a:rPr lang="en-US" sz="1200" dirty="0"/>
              <a:t>Office 365 Admin center.</a:t>
            </a:r>
            <a:r>
              <a:rPr lang="en-US" sz="1200" baseline="0" dirty="0"/>
              <a:t> For example, you need to learn how to add new user accounts and groups. In the lab exercises, you will add a secondary user account for testing purposes. For most of the class, you will log in and complete your work using your primary user account which will have tenant-level administrative permissions. The benefit of creating a second user account is that you can log in and test your apps and flows with a typical user account which does not have any administrative permissions.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The </a:t>
            </a:r>
            <a:r>
              <a:rPr lang="en-US" dirty="0"/>
              <a:t>Office 365 Admin Center also allows you to purchase new subscriptions and to start trial subscriptions. This is something you will be required to do. More on that as we move to the next slide.</a:t>
            </a: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166984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PowerApps and Microsoft Flow are to important pieces of the Microsoft initiative known as the Business Application Platform. Together with Power BI, PowerApps and Flow make up the “Power Trio” of the Business Application Platform</a:t>
            </a:r>
          </a:p>
          <a:p>
            <a:endParaRPr lang="en-US" dirty="0"/>
          </a:p>
          <a:p>
            <a:r>
              <a:rPr lang="en-US" dirty="0"/>
              <a:t>The Business Application Platform has been specifically designed for business users and technical specialists who do not have the background of a software developer. The ultimate goal of the Business Application Platform is to allow business users and technical specialists within an organization to build custom applications and workflow solutions in a fraction of the time compared to the traditional lifecycle of a software development project. The Business Application Platform has also been designed with a mobile-first philosophy which makes it relatively easy and very effective to build applications that target mobile devices such as iPhones and Android phones.</a:t>
            </a:r>
          </a:p>
          <a:p>
            <a:endParaRPr lang="en-US" dirty="0"/>
          </a:p>
          <a:p>
            <a:r>
              <a:rPr lang="en-US" dirty="0"/>
              <a:t>The Business Application Platform consist of these services</a:t>
            </a:r>
          </a:p>
          <a:p>
            <a:pPr marL="171450" indent="-171450">
              <a:buFont typeface="Arial" panose="020B0604020202020204" pitchFamily="34" charset="0"/>
              <a:buChar char="•"/>
            </a:pPr>
            <a:r>
              <a:rPr lang="en-US" dirty="0"/>
              <a:t>PowerApps is a service for building and consuming web applications and mobile apps that connect to data</a:t>
            </a:r>
          </a:p>
          <a:p>
            <a:pPr marL="171450" indent="-171450">
              <a:buFont typeface="Arial" panose="020B0604020202020204" pitchFamily="34" charset="0"/>
              <a:buChar char="•"/>
            </a:pPr>
            <a:r>
              <a:rPr lang="en-US" dirty="0"/>
              <a:t>Microsoft Flow is a service for automating workflow across the growing number of apps and SaaS services</a:t>
            </a:r>
          </a:p>
          <a:p>
            <a:pPr marL="171450" indent="-171450">
              <a:buFont typeface="Arial" panose="020B0604020202020204" pitchFamily="34" charset="0"/>
              <a:buChar char="•"/>
            </a:pPr>
            <a:r>
              <a:rPr lang="en-US" dirty="0"/>
              <a:t>Power BI is a business analytics service which provides self-service BI and great interactive visualizations</a:t>
            </a:r>
          </a:p>
          <a:p>
            <a:pPr marL="171450" indent="-171450">
              <a:buFont typeface="Arial" panose="020B0604020202020204" pitchFamily="34" charset="0"/>
              <a:buChar char="•"/>
            </a:pPr>
            <a:r>
              <a:rPr lang="en-US" dirty="0"/>
              <a:t>The Common Data Service for Apps provides the native storage of business data in the PowerApps environment</a:t>
            </a:r>
          </a:p>
          <a:p>
            <a:pPr marL="171450" indent="-171450">
              <a:buFont typeface="Arial" panose="020B0604020202020204" pitchFamily="34" charset="0"/>
              <a:buChar char="•"/>
            </a:pPr>
            <a:r>
              <a:rPr lang="en-US" dirty="0"/>
              <a:t>Connectors and Gateways provide the Business Application Platform with access to external data</a:t>
            </a:r>
          </a:p>
        </p:txBody>
      </p:sp>
    </p:spTree>
    <p:extLst>
      <p:ext uri="{BB962C8B-B14F-4D97-AF65-F5344CB8AC3E}">
        <p14:creationId xmlns:p14="http://schemas.microsoft.com/office/powerpoint/2010/main" val="1928985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lab exercises for this module, there are instructions to configure your primary Office 365 user account with a PowerApps plan 2 license. The reason for this is that it provides you with the ability to view and create PowerApps environments and to work with the Common Data Service for Apps to complete design tasks such as creating a custom entity or a model-driven app.</a:t>
            </a:r>
          </a:p>
          <a:p>
            <a:endParaRPr lang="en-US" dirty="0"/>
          </a:p>
          <a:p>
            <a:r>
              <a:rPr lang="en-US" dirty="0"/>
              <a:t>Here are the high-level steps required to configure a PowerApps Plan 2 license.</a:t>
            </a:r>
          </a:p>
          <a:p>
            <a:pPr marL="171450" indent="-171450">
              <a:buFont typeface="Arial" panose="020B0604020202020204" pitchFamily="34" charset="0"/>
              <a:buChar char="•"/>
            </a:pPr>
            <a:r>
              <a:rPr lang="en-US" dirty="0"/>
              <a:t>Navigate to the Purchase services ion of the Office 365 admin center</a:t>
            </a:r>
          </a:p>
          <a:p>
            <a:pPr marL="171450" indent="-171450">
              <a:buFont typeface="Arial" panose="020B0604020202020204" pitchFamily="34" charset="0"/>
              <a:buChar char="•"/>
            </a:pPr>
            <a:r>
              <a:rPr lang="en-US" dirty="0"/>
              <a:t>Start a Trial Subscription of Microsoft PowerApps Plan 2</a:t>
            </a:r>
          </a:p>
          <a:p>
            <a:pPr marL="171450" indent="-171450">
              <a:buFont typeface="Arial" panose="020B0604020202020204" pitchFamily="34" charset="0"/>
              <a:buChar char="•"/>
            </a:pPr>
            <a:r>
              <a:rPr lang="en-US" dirty="0"/>
              <a:t>Configure Your User Account with a Microsoft PowerApps Plan 2 license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Note that the upcoming lab exercises for this module will provide you with the step-by-step instructions needed to complete these steps.</a:t>
            </a:r>
          </a:p>
        </p:txBody>
      </p:sp>
    </p:spTree>
    <p:extLst>
      <p:ext uri="{BB962C8B-B14F-4D97-AF65-F5344CB8AC3E}">
        <p14:creationId xmlns:p14="http://schemas.microsoft.com/office/powerpoint/2010/main" val="524807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00"/>
              </a:spcBef>
            </a:pPr>
            <a:r>
              <a:rPr lang="en-US" sz="2400" dirty="0"/>
              <a:t>The architecture for PowerApps and Flow is based on an important concept of “environments”. Any time you create a new app with PowerApps or a new flow, you are always doing so within the context of a specific environment.</a:t>
            </a:r>
          </a:p>
          <a:p>
            <a:pPr>
              <a:spcBef>
                <a:spcPts val="200"/>
              </a:spcBef>
            </a:pPr>
            <a:endParaRPr lang="en-US" sz="2400" dirty="0"/>
          </a:p>
          <a:p>
            <a:pPr>
              <a:spcBef>
                <a:spcPts val="200"/>
              </a:spcBef>
            </a:pPr>
            <a:r>
              <a:rPr lang="en-US" sz="2400" dirty="0"/>
              <a:t>You don’t have to think about environments when you start working with PowerApps. That’s because e</a:t>
            </a:r>
            <a:r>
              <a:rPr lang="en-US" sz="2000" dirty="0"/>
              <a:t>very new Office 365 tenant is automatically created with default environment. When you first begin to create apps and flows, you will be working within the default environment for the tenant that was created along with your new Office 365 trial account. During the first part of this training course, everything you do will be done in the default environment. </a:t>
            </a:r>
          </a:p>
          <a:p>
            <a:pPr>
              <a:spcBef>
                <a:spcPts val="200"/>
              </a:spcBef>
            </a:pPr>
            <a:endParaRPr lang="en-US" sz="2000" dirty="0"/>
          </a:p>
          <a:p>
            <a:pPr>
              <a:spcBef>
                <a:spcPts val="200"/>
              </a:spcBef>
            </a:pPr>
            <a:r>
              <a:rPr lang="en-US" sz="2000" dirty="0"/>
              <a:t>You can view and manage the environments for the current Office 365 tenant by navigating to the PowerApps Admin center at https://admin.powerapps.com. Note that you will not be able to view existing environments or create new environments until your Office 365 user account has been assigned a PowerApps Plan 2 license.</a:t>
            </a:r>
          </a:p>
          <a:p>
            <a:pPr>
              <a:spcBef>
                <a:spcPts val="200"/>
              </a:spcBef>
            </a:pPr>
            <a:endParaRPr lang="en-US" sz="2000" dirty="0"/>
          </a:p>
          <a:p>
            <a:pPr lvl="0">
              <a:spcBef>
                <a:spcPts val="200"/>
              </a:spcBef>
              <a:spcAft>
                <a:spcPts val="200"/>
              </a:spcAft>
            </a:pPr>
            <a:r>
              <a:rPr lang="en-US" sz="2000" dirty="0"/>
              <a:t>This training course provides a module on application lifecycle management (ALM) with PowerApps and Flow. At that point, the instructor will go into greater detail about creating and managing environments. As you will learn, an organization can benefit from creating multiple environments to assist with developing and staging the apps and flows they build. After building and testing apps and flows in a staging environment, an organization can design a strategy for packaging and deploying them into a production environment.</a:t>
            </a:r>
          </a:p>
        </p:txBody>
      </p:sp>
    </p:spTree>
    <p:extLst>
      <p:ext uri="{BB962C8B-B14F-4D97-AF65-F5344CB8AC3E}">
        <p14:creationId xmlns:p14="http://schemas.microsoft.com/office/powerpoint/2010/main" val="1200740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029594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2872328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typically applies monthly updates to the Power BI platform in the last week of each month. Microsoft has been consistent at synchronizing</a:t>
            </a:r>
            <a:r>
              <a:rPr lang="en-US" baseline="0" dirty="0"/>
              <a:t> u</a:t>
            </a:r>
            <a:r>
              <a:rPr lang="en-US" dirty="0"/>
              <a:t>pdates to </a:t>
            </a:r>
            <a:r>
              <a:rPr lang="en-US" baseline="0" dirty="0"/>
              <a:t>Power BI service along with its u</a:t>
            </a:r>
            <a:r>
              <a:rPr lang="en-US" dirty="0"/>
              <a:t>pdates </a:t>
            </a:r>
            <a:r>
              <a:rPr lang="en-US" baseline="0" dirty="0"/>
              <a:t>to Power BI Desktop. That means that the tools are staying in sync with the underlying platform. Microsoft has also been very good about complimenting their monthly platform updates with a blog post which details which features have been added or updated.</a:t>
            </a:r>
          </a:p>
          <a:p>
            <a:endParaRPr lang="en-US" baseline="0" dirty="0"/>
          </a:p>
          <a:p>
            <a:r>
              <a:rPr lang="en-US" dirty="0"/>
              <a:t>The Power BI Team Blog is an essential resource for any professional</a:t>
            </a:r>
            <a:r>
              <a:rPr lang="en-US" baseline="0" dirty="0"/>
              <a:t> working with the Power BI platform. This blog is accessible through the URL at </a:t>
            </a:r>
            <a:r>
              <a:rPr lang="en-US" b="1" baseline="0" dirty="0"/>
              <a:t>https://powerbi.microsoft.com/en-us/blog</a:t>
            </a:r>
            <a:r>
              <a:rPr lang="en-US" baseline="0" dirty="0"/>
              <a:t>. Anyone that wants to claim expertise with the Power BI platform should be proactive about reading the blog post for monthly updates as soon as it is posted.</a:t>
            </a:r>
          </a:p>
        </p:txBody>
      </p:sp>
    </p:spTree>
    <p:extLst>
      <p:ext uri="{BB962C8B-B14F-4D97-AF65-F5344CB8AC3E}">
        <p14:creationId xmlns:p14="http://schemas.microsoft.com/office/powerpoint/2010/main" val="4131263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maintains a very active set of technical forums focusing on Power BI at </a:t>
            </a:r>
            <a:r>
              <a:rPr lang="en-US" dirty="0">
                <a:hlinkClick r:id="rId3"/>
              </a:rPr>
              <a:t>https://community.powerbi.com/</a:t>
            </a:r>
            <a:r>
              <a:rPr lang="en-US" dirty="0"/>
              <a:t>. This is a great place to post tough questions and get quality answers from Microsoft Product Team members and Microsoft MVPs. It is worth your while to create an account in this community and explore the resources that are available.</a:t>
            </a:r>
          </a:p>
        </p:txBody>
      </p:sp>
    </p:spTree>
    <p:extLst>
      <p:ext uri="{BB962C8B-B14F-4D97-AF65-F5344CB8AC3E}">
        <p14:creationId xmlns:p14="http://schemas.microsoft.com/office/powerpoint/2010/main" val="3414851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Power BI User group maintains a world-wide community site at </a:t>
            </a:r>
            <a:r>
              <a:rPr lang="en-US" sz="1200" dirty="0">
                <a:hlinkClick r:id="rId3"/>
              </a:rPr>
              <a:t>http://pbiusergroup.com/</a:t>
            </a:r>
            <a:r>
              <a:rPr lang="en-US" sz="1200" dirty="0"/>
              <a:t>. You can use this site to find or start up a local Power BI user group. There is also a valuable set of technical forum where you can get answers to questions especially those that involve Power BI integration with financial software such as Dynamics 365, Microsoft CRM, Navision, </a:t>
            </a:r>
            <a:r>
              <a:rPr lang="en-US" sz="1200" dirty="0">
                <a:solidFill>
                  <a:schemeClr val="bg1"/>
                </a:solidFill>
              </a:rPr>
              <a:t>Axapta, Great Plains and Solomon.</a:t>
            </a:r>
          </a:p>
        </p:txBody>
      </p:sp>
    </p:spTree>
    <p:extLst>
      <p:ext uri="{BB962C8B-B14F-4D97-AF65-F5344CB8AC3E}">
        <p14:creationId xmlns:p14="http://schemas.microsoft.com/office/powerpoint/2010/main" val="12815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strengths of PowerApps is that it makes it relatively easy to build an app that connects to data. Keep in mind that the data you need to access may be stored in many different types of datasources. You bring that data into your app by creating connections. Each connection is created by a specific user and may be shared across users. If you navigate to the PowerApps home page, you can see your current set of connections by navigating to Data &gt; Connections node in the left navigation menu as shown in the screenshot in the slide above.</a:t>
            </a:r>
          </a:p>
          <a:p>
            <a:endParaRPr lang="en-US" dirty="0"/>
          </a:p>
          <a:p>
            <a:r>
              <a:rPr lang="en-US" dirty="0"/>
              <a:t>To become proficient at building apps with PowerApps, you must learn the key concepts involved with connectors. A connector is a </a:t>
            </a:r>
            <a:r>
              <a:rPr lang="en-US" sz="2000" dirty="0"/>
              <a:t>wrapper around an API that PowerApps uses to interact with a specific type of datasource. </a:t>
            </a:r>
            <a:r>
              <a:rPr lang="en-US" dirty="0"/>
              <a:t>Each connection you create is based on a specific connector which knows how to communicate with the datasource to which you are connecting. PowerApps provides out-of-the-box connectors for many popular services and on-premises datasources including SQL Server, SharePoint, OneDrive for Business, Azure AD, Dynamics 365, Salesforce and Twitter.</a:t>
            </a:r>
          </a:p>
          <a:p>
            <a:endParaRPr lang="en-US" dirty="0"/>
          </a:p>
          <a:p>
            <a:r>
              <a:rPr lang="en-US" dirty="0"/>
              <a:t>There are two important aspects of connectors and connections that relate to security. When using a connection for the first time, the user is often prompted to provide security credentials such as a user name and password to establish a secure connection to the datasource. After the user supplies security credentials the first time, the connection is able to cache those credentials and reuse them to reestablish connections to that datasource in the future without any need for user interaction.</a:t>
            </a:r>
          </a:p>
          <a:p>
            <a:endParaRPr lang="en-US" dirty="0"/>
          </a:p>
          <a:p>
            <a:r>
              <a:rPr lang="en-US" dirty="0"/>
              <a:t>The second security-related aspect of connections has to do with users delegating permissions to an app. A connection often allows an app to read and write to a datasource on behalf of the current user. PowerApps prompts users with an interactive dialog which allows a user to grant permissions to a connection which is required in order to read and write to a datasource on a user’s behalf.</a:t>
            </a:r>
          </a:p>
        </p:txBody>
      </p:sp>
    </p:spTree>
    <p:extLst>
      <p:ext uri="{BB962C8B-B14F-4D97-AF65-F5344CB8AC3E}">
        <p14:creationId xmlns:p14="http://schemas.microsoft.com/office/powerpoint/2010/main" val="206523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898461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 easiest way to access Power BI is by connecting to the Power BI Service with a browser at </a:t>
            </a:r>
            <a:r>
              <a:rPr lang="en-US" sz="2400" dirty="0">
                <a:hlinkClick r:id="rId3"/>
              </a:rPr>
              <a:t>https://app.powerbi.com</a:t>
            </a:r>
            <a:r>
              <a:rPr lang="en-US" sz="2400" dirty="0"/>
              <a:t>.</a:t>
            </a:r>
          </a:p>
          <a:p>
            <a:r>
              <a:rPr lang="en-US" sz="2400" dirty="0"/>
              <a:t>The Power BI Service support all modern browser and is also accessible on mobile devices by installing the Power BI app published by Microsoft.</a:t>
            </a:r>
          </a:p>
          <a:p>
            <a:endParaRPr lang="en-US" sz="2400" dirty="0"/>
          </a:p>
          <a:p>
            <a:r>
              <a:rPr lang="en-US" sz="2400" dirty="0"/>
              <a:t>Any user accessing the Power BI Service in the browser requires a Power BI license which can be either a Power BI Pro license or a Power BI free license. </a:t>
            </a:r>
            <a:r>
              <a:rPr lang="en-US" sz="2000" dirty="0"/>
              <a:t>Every user with a Power BI licenses gets a personal workspace which provides a place to begin creating datasets, reports and dashboards.</a:t>
            </a:r>
          </a:p>
          <a:p>
            <a:endParaRPr lang="en-US" dirty="0"/>
          </a:p>
        </p:txBody>
      </p:sp>
    </p:spTree>
    <p:extLst>
      <p:ext uri="{BB962C8B-B14F-4D97-AF65-F5344CB8AC3E}">
        <p14:creationId xmlns:p14="http://schemas.microsoft.com/office/powerpoint/2010/main" val="3927695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You can think of a workspace as a container that</a:t>
            </a:r>
            <a:r>
              <a:rPr lang="en-US" baseline="0" dirty="0"/>
              <a:t> holds three different kinds of assets; dashboards, reports and datasets. Every dashboard, report and dataset created in Power BI must be created within the scope of a specific workspace. A </a:t>
            </a:r>
            <a:r>
              <a:rPr lang="en-US" dirty="0"/>
              <a:t>workspace also provides a user context because the current</a:t>
            </a:r>
            <a:r>
              <a:rPr lang="en-US" baseline="0" dirty="0"/>
              <a:t> workspace </a:t>
            </a:r>
            <a:r>
              <a:rPr lang="en-US" dirty="0"/>
              <a:t>always determines</a:t>
            </a:r>
            <a:r>
              <a:rPr lang="en-US" baseline="0" dirty="0"/>
              <a:t> which set of dashboards, reports and datasets are visible to the user.</a:t>
            </a:r>
          </a:p>
          <a:p>
            <a:endParaRPr lang="en-US" baseline="0" dirty="0"/>
          </a:p>
          <a:p>
            <a:r>
              <a:rPr lang="en-US" dirty="0"/>
              <a:t>Every Power BI subscriber has a personal</a:t>
            </a:r>
            <a:r>
              <a:rPr lang="en-US" baseline="0" dirty="0"/>
              <a:t> workspace which is named </a:t>
            </a:r>
            <a:r>
              <a:rPr lang="en-US" b="1" baseline="0" dirty="0"/>
              <a:t>My Workspace</a:t>
            </a:r>
            <a:r>
              <a:rPr lang="en-US" baseline="0" dirty="0"/>
              <a:t>. An organization can also create app workspaces which make it possible to achieve team-based authoring and staged deployment of custom solutions. The course will go into greater detail on working with app workspaces later in module 7 when discussing how to deploy reports and dashboards.</a:t>
            </a:r>
            <a:endParaRPr lang="en-US" dirty="0"/>
          </a:p>
          <a:p>
            <a:endParaRPr lang="en-US" dirty="0"/>
          </a:p>
          <a:p>
            <a:r>
              <a:rPr lang="en-US" dirty="0"/>
              <a:t>A dashboard</a:t>
            </a:r>
            <a:r>
              <a:rPr lang="en-US" baseline="0" dirty="0"/>
              <a:t> typically serves as the top-level entry point into a custom data analytics solution. </a:t>
            </a:r>
            <a:r>
              <a:rPr lang="en-US" dirty="0"/>
              <a:t>In Power BI, a dashboard</a:t>
            </a:r>
            <a:r>
              <a:rPr lang="en-US" baseline="0" dirty="0"/>
              <a:t> is created as a consolidated view on top of </a:t>
            </a:r>
            <a:r>
              <a:rPr lang="en-US" dirty="0"/>
              <a:t>reports and datasets. Dashboard</a:t>
            </a:r>
            <a:r>
              <a:rPr lang="en-US" baseline="0" dirty="0"/>
              <a:t> are also important to Power BI mobile users because there display is often optimized for mobiles devices such as iPhones, Android phones and Windows 10 phone.</a:t>
            </a:r>
          </a:p>
          <a:p>
            <a:endParaRPr lang="en-US" baseline="0" dirty="0"/>
          </a:p>
          <a:p>
            <a:r>
              <a:rPr lang="en-US" baseline="0" dirty="0"/>
              <a:t>A report is a collection of pages that is associated with exactly one underlying dataset. Each page in a report serves as a canvas on which you can add tables, matrices and other types of visualizations. While dashboards are designed to provide a high-level overview, reports are the opposite because they are used to drill down into the lower-level details. Reports also provide much more </a:t>
            </a:r>
            <a:r>
              <a:rPr lang="en-US" dirty="0"/>
              <a:t>interactive filtering control for custom solutions in which the user</a:t>
            </a:r>
            <a:r>
              <a:rPr lang="en-US" baseline="0" dirty="0"/>
              <a:t> must be given the ability to drill down into further levels of detail.</a:t>
            </a:r>
          </a:p>
          <a:p>
            <a:endParaRPr lang="en-US" dirty="0"/>
          </a:p>
          <a:p>
            <a:r>
              <a:rPr lang="en-US" dirty="0"/>
              <a:t>A dataset is a collection of one of more tables that defines a data model. A simple</a:t>
            </a:r>
            <a:r>
              <a:rPr lang="en-US" baseline="0" dirty="0"/>
              <a:t> dataset can contain a single table with three columns and ten rows. However, a dataset often contains multiple tables which has relationships between them. In the upcoming lab exercises in this course, you will design a dataset using all the different query and data modeling features of Power BI Desktop.</a:t>
            </a:r>
            <a:endParaRPr lang="en-US" dirty="0"/>
          </a:p>
        </p:txBody>
      </p:sp>
    </p:spTree>
    <p:extLst>
      <p:ext uri="{BB962C8B-B14F-4D97-AF65-F5344CB8AC3E}">
        <p14:creationId xmlns:p14="http://schemas.microsoft.com/office/powerpoint/2010/main" val="399105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380213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400" dirty="0"/>
              <a:t>Of course, you can’t use Power BI Desktop until you installed it on </a:t>
            </a:r>
            <a:r>
              <a:rPr lang="en-US" sz="2400" baseline="0" dirty="0"/>
              <a:t>a computer running Windows. Fortunately, it can be downloaded and installed in less than a minute using a standard Internet connection. Just log into the Power BI service and select the </a:t>
            </a:r>
            <a:r>
              <a:rPr lang="en-US" sz="2400" b="1" baseline="0" dirty="0"/>
              <a:t>Power BI Desktop</a:t>
            </a:r>
            <a:r>
              <a:rPr lang="en-US" sz="2400" baseline="0" dirty="0"/>
              <a:t> option from the </a:t>
            </a:r>
            <a:r>
              <a:rPr lang="en-US" sz="2400" b="1" baseline="0" dirty="0"/>
              <a:t>Download</a:t>
            </a:r>
            <a:r>
              <a:rPr lang="en-US" sz="2400" baseline="0" dirty="0"/>
              <a:t> menu to begin the download and installation process.</a:t>
            </a:r>
          </a:p>
          <a:p>
            <a:endParaRPr lang="en-US" sz="2400" baseline="0" dirty="0"/>
          </a:p>
          <a:p>
            <a:r>
              <a:rPr lang="en-US" sz="2400" baseline="0" dirty="0"/>
              <a:t>We recommend installing Power BI Desktop on a computer or a virtual machine running a 64-bit version of either Windows 10 or Windows Server 2016. However, it is possible to install Power BI Desktop on older 32-bit versions of Windows all the way back to Windows 7 and Windows Server 2008 R2. The main advantage of using a 64-bit version of Windows over a 32-bit version is that you can load much larger datasets into memory and you can install and test Power BI Gateways which do not support 32-bit operating systems.</a:t>
            </a:r>
          </a:p>
          <a:p>
            <a:endParaRPr lang="en-US" sz="2400" baseline="0" dirty="0"/>
          </a:p>
          <a:p>
            <a:r>
              <a:rPr lang="en-US" sz="2400" baseline="0" dirty="0"/>
              <a:t>Power BI Desktop is built on top of .NET Framework version 4.5 which is automatically installed with recent versions of Windows. However, older versions of Windows might require you to download and install .NET Framework version 4.5 before you will be able to install Power BI Desktop.</a:t>
            </a:r>
          </a:p>
        </p:txBody>
      </p:sp>
    </p:spTree>
    <p:extLst>
      <p:ext uri="{BB962C8B-B14F-4D97-AF65-F5344CB8AC3E}">
        <p14:creationId xmlns:p14="http://schemas.microsoft.com/office/powerpoint/2010/main" val="208951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eb.powerapps.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create.powerapps.com/"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7.xml.rels><?xml version="1.0" encoding="UTF-8" standalone="yes"?>
<Relationships xmlns="http://schemas.openxmlformats.org/package/2006/relationships"><Relationship Id="rId3" Type="http://schemas.openxmlformats.org/officeDocument/2006/relationships/hyperlink" Target="https://community.powerbi.co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8.xml.rels><?xml version="1.0" encoding="UTF-8" standalone="yes"?>
<Relationships xmlns="http://schemas.openxmlformats.org/package/2006/relationships"><Relationship Id="rId3" Type="http://schemas.openxmlformats.org/officeDocument/2006/relationships/hyperlink" Target="http://pbiusergroup.co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Power platform Overview</a:t>
            </a:r>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D39-4D11-4E74-AEFB-0BE348DC9C4D}"/>
              </a:ext>
            </a:extLst>
          </p:cNvPr>
          <p:cNvSpPr>
            <a:spLocks noGrp="1"/>
          </p:cNvSpPr>
          <p:nvPr>
            <p:ph type="title"/>
          </p:nvPr>
        </p:nvSpPr>
        <p:spPr/>
        <p:txBody>
          <a:bodyPr/>
          <a:lstStyle/>
          <a:p>
            <a:r>
              <a:rPr lang="en-US" dirty="0"/>
              <a:t>Secure</a:t>
            </a:r>
          </a:p>
        </p:txBody>
      </p:sp>
      <p:sp>
        <p:nvSpPr>
          <p:cNvPr id="3" name="Content Placeholder 2">
            <a:extLst>
              <a:ext uri="{FF2B5EF4-FFF2-40B4-BE49-F238E27FC236}">
                <a16:creationId xmlns:a16="http://schemas.microsoft.com/office/drawing/2014/main" id="{D6C77514-08BD-4574-9111-F48A39DDCE73}"/>
              </a:ext>
            </a:extLst>
          </p:cNvPr>
          <p:cNvSpPr>
            <a:spLocks noGrp="1"/>
          </p:cNvSpPr>
          <p:nvPr>
            <p:ph idx="1"/>
          </p:nvPr>
        </p:nvSpPr>
        <p:spPr/>
        <p:txBody>
          <a:bodyPr/>
          <a:lstStyle/>
          <a:p>
            <a:r>
              <a:rPr lang="en-US" dirty="0"/>
              <a:t>Security just works</a:t>
            </a:r>
          </a:p>
          <a:p>
            <a:r>
              <a:rPr lang="en-US" dirty="0"/>
              <a:t>User authentication just works - no development</a:t>
            </a:r>
          </a:p>
          <a:p>
            <a:endParaRPr lang="en-US" dirty="0"/>
          </a:p>
        </p:txBody>
      </p:sp>
    </p:spTree>
    <p:extLst>
      <p:ext uri="{BB962C8B-B14F-4D97-AF65-F5344CB8AC3E}">
        <p14:creationId xmlns:p14="http://schemas.microsoft.com/office/powerpoint/2010/main" val="125370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Multifactor Authentication</a:t>
            </a:r>
          </a:p>
        </p:txBody>
      </p:sp>
      <p:sp>
        <p:nvSpPr>
          <p:cNvPr id="3" name="Content Placeholder 2"/>
          <p:cNvSpPr>
            <a:spLocks noGrp="1"/>
          </p:cNvSpPr>
          <p:nvPr>
            <p:ph idx="1"/>
          </p:nvPr>
        </p:nvSpPr>
        <p:spPr/>
        <p:txBody>
          <a:bodyPr/>
          <a:lstStyle/>
          <a:p>
            <a:r>
              <a:rPr lang="en-US" dirty="0"/>
              <a:t>Enabled through admin portal</a:t>
            </a:r>
          </a:p>
          <a:p>
            <a:pPr lvl="1"/>
            <a:r>
              <a:rPr lang="en-US" dirty="0"/>
              <a:t>Requires Office 365 or Azure AD Premium</a:t>
            </a:r>
          </a:p>
          <a:p>
            <a:pPr lvl="1"/>
            <a:endParaRPr lang="en-US" dirty="0"/>
          </a:p>
        </p:txBody>
      </p:sp>
      <p:pic>
        <p:nvPicPr>
          <p:cNvPr id="5" name="Picture 4">
            <a:extLst>
              <a:ext uri="{FF2B5EF4-FFF2-40B4-BE49-F238E27FC236}">
                <a16:creationId xmlns:a16="http://schemas.microsoft.com/office/drawing/2014/main" id="{C5E6339E-C6B0-4472-BCBE-58DB99749484}"/>
              </a:ext>
            </a:extLst>
          </p:cNvPr>
          <p:cNvPicPr>
            <a:picLocks noChangeAspect="1"/>
          </p:cNvPicPr>
          <p:nvPr/>
        </p:nvPicPr>
        <p:blipFill>
          <a:blip r:embed="rId2"/>
          <a:stretch>
            <a:fillRect/>
          </a:stretch>
        </p:blipFill>
        <p:spPr>
          <a:xfrm>
            <a:off x="407503" y="2590800"/>
            <a:ext cx="8201679" cy="4038600"/>
          </a:xfrm>
          <a:prstGeom prst="rect">
            <a:avLst/>
          </a:prstGeom>
          <a:ln>
            <a:solidFill>
              <a:schemeClr val="tx1">
                <a:lumMod val="50000"/>
                <a:lumOff val="50000"/>
              </a:schemeClr>
            </a:solidFill>
          </a:ln>
        </p:spPr>
      </p:pic>
      <p:sp>
        <p:nvSpPr>
          <p:cNvPr id="6" name="Arrow: Left 5">
            <a:extLst>
              <a:ext uri="{FF2B5EF4-FFF2-40B4-BE49-F238E27FC236}">
                <a16:creationId xmlns:a16="http://schemas.microsoft.com/office/drawing/2014/main" id="{88ADD024-8E97-4618-89CE-186D9436CEF9}"/>
              </a:ext>
            </a:extLst>
          </p:cNvPr>
          <p:cNvSpPr/>
          <p:nvPr/>
        </p:nvSpPr>
        <p:spPr>
          <a:xfrm>
            <a:off x="7279847" y="6060647"/>
            <a:ext cx="609600" cy="228600"/>
          </a:xfrm>
          <a:prstGeom prst="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96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D39-4D11-4E74-AEFB-0BE348DC9C4D}"/>
              </a:ext>
            </a:extLst>
          </p:cNvPr>
          <p:cNvSpPr>
            <a:spLocks noGrp="1"/>
          </p:cNvSpPr>
          <p:nvPr>
            <p:ph type="title"/>
          </p:nvPr>
        </p:nvSpPr>
        <p:spPr/>
        <p:txBody>
          <a:bodyPr/>
          <a:lstStyle/>
          <a:p>
            <a:r>
              <a:rPr lang="en-US" dirty="0"/>
              <a:t>Enterprise Ready</a:t>
            </a:r>
          </a:p>
        </p:txBody>
      </p:sp>
      <p:sp>
        <p:nvSpPr>
          <p:cNvPr id="3" name="Content Placeholder 2">
            <a:extLst>
              <a:ext uri="{FF2B5EF4-FFF2-40B4-BE49-F238E27FC236}">
                <a16:creationId xmlns:a16="http://schemas.microsoft.com/office/drawing/2014/main" id="{D6C77514-08BD-4574-9111-F48A39DDCE73}"/>
              </a:ext>
            </a:extLst>
          </p:cNvPr>
          <p:cNvSpPr>
            <a:spLocks noGrp="1"/>
          </p:cNvSpPr>
          <p:nvPr>
            <p:ph idx="1"/>
          </p:nvPr>
        </p:nvSpPr>
        <p:spPr/>
        <p:txBody>
          <a:bodyPr/>
          <a:lstStyle/>
          <a:p>
            <a:r>
              <a:rPr lang="en-US" dirty="0"/>
              <a:t>Integrated in Azure AD</a:t>
            </a:r>
          </a:p>
          <a:p>
            <a:r>
              <a:rPr lang="en-US" dirty="0"/>
              <a:t>PowerShell ALM</a:t>
            </a:r>
          </a:p>
        </p:txBody>
      </p:sp>
    </p:spTree>
    <p:extLst>
      <p:ext uri="{BB962C8B-B14F-4D97-AF65-F5344CB8AC3E}">
        <p14:creationId xmlns:p14="http://schemas.microsoft.com/office/powerpoint/2010/main" val="422867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Introduction to the Power platform</a:t>
            </a:r>
          </a:p>
          <a:p>
            <a:pPr>
              <a:buFont typeface="Wingdings" panose="05000000000000000000" pitchFamily="2" charset="2"/>
              <a:buChar char="Ø"/>
            </a:pPr>
            <a:r>
              <a:rPr lang="en-US" sz="2400" dirty="0"/>
              <a:t>Power BI</a:t>
            </a:r>
          </a:p>
          <a:p>
            <a:r>
              <a:rPr lang="en-US" sz="2400" dirty="0"/>
              <a:t>PowerApps</a:t>
            </a:r>
          </a:p>
          <a:p>
            <a:r>
              <a:rPr lang="en-US" sz="2400" dirty="0"/>
              <a:t>Flow</a:t>
            </a:r>
          </a:p>
          <a:p>
            <a:r>
              <a:rPr lang="en-US" sz="2400" dirty="0"/>
              <a:t>Power platform Integration</a:t>
            </a:r>
          </a:p>
          <a:p>
            <a:r>
              <a:rPr lang="en-US" sz="2400" dirty="0"/>
              <a:t>Building a Trial Environment</a:t>
            </a:r>
          </a:p>
        </p:txBody>
      </p:sp>
    </p:spTree>
    <p:extLst>
      <p:ext uri="{BB962C8B-B14F-4D97-AF65-F5344CB8AC3E}">
        <p14:creationId xmlns:p14="http://schemas.microsoft.com/office/powerpoint/2010/main" val="110434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9143-5538-422D-A7C1-3DABA2083304}"/>
              </a:ext>
            </a:extLst>
          </p:cNvPr>
          <p:cNvSpPr>
            <a:spLocks noGrp="1"/>
          </p:cNvSpPr>
          <p:nvPr>
            <p:ph type="title"/>
          </p:nvPr>
        </p:nvSpPr>
        <p:spPr/>
        <p:txBody>
          <a:bodyPr/>
          <a:lstStyle/>
          <a:p>
            <a:r>
              <a:rPr lang="en-US" dirty="0"/>
              <a:t>Accessing the Power BI Portal</a:t>
            </a:r>
          </a:p>
        </p:txBody>
      </p:sp>
      <p:sp>
        <p:nvSpPr>
          <p:cNvPr id="3" name="Content Placeholder 2">
            <a:extLst>
              <a:ext uri="{FF2B5EF4-FFF2-40B4-BE49-F238E27FC236}">
                <a16:creationId xmlns:a16="http://schemas.microsoft.com/office/drawing/2014/main" id="{BCE79AAC-DD0C-4F8E-B38E-E25F1FD1F827}"/>
              </a:ext>
            </a:extLst>
          </p:cNvPr>
          <p:cNvSpPr>
            <a:spLocks noGrp="1"/>
          </p:cNvSpPr>
          <p:nvPr>
            <p:ph idx="1"/>
          </p:nvPr>
        </p:nvSpPr>
        <p:spPr/>
        <p:txBody>
          <a:bodyPr>
            <a:normAutofit/>
          </a:bodyPr>
          <a:lstStyle/>
          <a:p>
            <a:r>
              <a:rPr lang="en-US" sz="2400" dirty="0"/>
              <a:t>Power BI portal is accessible using a browser</a:t>
            </a:r>
          </a:p>
          <a:p>
            <a:pPr lvl="1"/>
            <a:r>
              <a:rPr lang="en-US" sz="2000" dirty="0"/>
              <a:t>Access provided through base URL of </a:t>
            </a:r>
            <a:r>
              <a:rPr lang="en-US" sz="2000" dirty="0">
                <a:hlinkClick r:id="rId3"/>
              </a:rPr>
              <a:t>https://app.powerbi.com</a:t>
            </a:r>
            <a:r>
              <a:rPr lang="en-US" sz="2000" dirty="0"/>
              <a:t> </a:t>
            </a:r>
          </a:p>
          <a:p>
            <a:pPr lvl="1"/>
            <a:r>
              <a:rPr lang="en-US" sz="2000" dirty="0"/>
              <a:t>Power BI portal supports all modern browsers</a:t>
            </a:r>
          </a:p>
          <a:p>
            <a:pPr lvl="1"/>
            <a:r>
              <a:rPr lang="en-US" sz="2000" dirty="0"/>
              <a:t>Every licensed user gets their own personal workspace</a:t>
            </a:r>
          </a:p>
        </p:txBody>
      </p:sp>
      <p:pic>
        <p:nvPicPr>
          <p:cNvPr id="4" name="Picture 3">
            <a:extLst>
              <a:ext uri="{FF2B5EF4-FFF2-40B4-BE49-F238E27FC236}">
                <a16:creationId xmlns:a16="http://schemas.microsoft.com/office/drawing/2014/main" id="{1FE0DE58-865E-46BC-9FE2-67187BFE06B9}"/>
              </a:ext>
            </a:extLst>
          </p:cNvPr>
          <p:cNvPicPr>
            <a:picLocks noChangeAspect="1"/>
          </p:cNvPicPr>
          <p:nvPr/>
        </p:nvPicPr>
        <p:blipFill rotWithShape="1">
          <a:blip r:embed="rId4"/>
          <a:srcRect t="2030"/>
          <a:stretch/>
        </p:blipFill>
        <p:spPr>
          <a:xfrm>
            <a:off x="1219200" y="3124200"/>
            <a:ext cx="6667500" cy="3423442"/>
          </a:xfrm>
          <a:prstGeom prst="rect">
            <a:avLst/>
          </a:prstGeom>
          <a:ln>
            <a:solidFill>
              <a:schemeClr val="tx1">
                <a:lumMod val="65000"/>
                <a:lumOff val="35000"/>
              </a:schemeClr>
            </a:solidFill>
          </a:ln>
        </p:spPr>
      </p:pic>
    </p:spTree>
    <p:extLst>
      <p:ext uri="{BB962C8B-B14F-4D97-AF65-F5344CB8AC3E}">
        <p14:creationId xmlns:p14="http://schemas.microsoft.com/office/powerpoint/2010/main" val="15118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Power BI Concepts</a:t>
            </a:r>
          </a:p>
        </p:txBody>
      </p:sp>
      <p:sp>
        <p:nvSpPr>
          <p:cNvPr id="3" name="Content Placeholder 2"/>
          <p:cNvSpPr>
            <a:spLocks noGrp="1"/>
          </p:cNvSpPr>
          <p:nvPr>
            <p:ph idx="1"/>
          </p:nvPr>
        </p:nvSpPr>
        <p:spPr>
          <a:xfrm>
            <a:off x="3200400" y="1447800"/>
            <a:ext cx="5715000" cy="5181600"/>
          </a:xfrm>
        </p:spPr>
        <p:txBody>
          <a:bodyPr>
            <a:normAutofit lnSpcReduction="10000"/>
          </a:bodyPr>
          <a:lstStyle/>
          <a:p>
            <a:r>
              <a:rPr lang="en-US" sz="2000" dirty="0"/>
              <a:t>Workspace</a:t>
            </a:r>
          </a:p>
          <a:p>
            <a:pPr lvl="1"/>
            <a:r>
              <a:rPr lang="en-US" sz="1800" dirty="0"/>
              <a:t>Provides user context and asset container</a:t>
            </a:r>
          </a:p>
          <a:p>
            <a:pPr lvl="1"/>
            <a:r>
              <a:rPr lang="en-US" sz="1800" dirty="0"/>
              <a:t>Every user has personal workspace</a:t>
            </a:r>
          </a:p>
          <a:p>
            <a:pPr lvl="1"/>
            <a:r>
              <a:rPr lang="en-US" sz="1800" dirty="0"/>
              <a:t>Team development requires group workspaces</a:t>
            </a:r>
          </a:p>
          <a:p>
            <a:pPr>
              <a:lnSpc>
                <a:spcPct val="150000"/>
              </a:lnSpc>
            </a:pPr>
            <a:r>
              <a:rPr lang="en-US" sz="2000" dirty="0"/>
              <a:t>Dashboard</a:t>
            </a:r>
          </a:p>
          <a:p>
            <a:pPr lvl="1"/>
            <a:r>
              <a:rPr lang="en-US" sz="1800" dirty="0"/>
              <a:t>Consolidated view into reports and datasets</a:t>
            </a:r>
          </a:p>
          <a:p>
            <a:pPr lvl="1"/>
            <a:r>
              <a:rPr lang="en-US" sz="1800" dirty="0"/>
              <a:t>Custom solution entry point for mobile users</a:t>
            </a:r>
          </a:p>
          <a:p>
            <a:pPr>
              <a:lnSpc>
                <a:spcPct val="150000"/>
              </a:lnSpc>
            </a:pPr>
            <a:r>
              <a:rPr lang="en-US" sz="2000" dirty="0"/>
              <a:t>Report</a:t>
            </a:r>
          </a:p>
          <a:p>
            <a:pPr lvl="1"/>
            <a:r>
              <a:rPr lang="en-US" sz="1800" dirty="0"/>
              <a:t>Collection of pages with tables &amp; visualizations</a:t>
            </a:r>
          </a:p>
          <a:p>
            <a:pPr lvl="1"/>
            <a:r>
              <a:rPr lang="en-US" sz="1800" dirty="0"/>
              <a:t>Provides interactive control of filtering</a:t>
            </a:r>
            <a:endParaRPr lang="en-US" sz="2000" dirty="0"/>
          </a:p>
          <a:p>
            <a:pPr>
              <a:lnSpc>
                <a:spcPct val="150000"/>
              </a:lnSpc>
            </a:pPr>
            <a:r>
              <a:rPr lang="en-US" sz="2000" dirty="0"/>
              <a:t>Dataset</a:t>
            </a:r>
          </a:p>
          <a:p>
            <a:pPr lvl="1"/>
            <a:r>
              <a:rPr lang="en-US" sz="1800" dirty="0"/>
              <a:t>Data model containing one or more tables</a:t>
            </a:r>
          </a:p>
          <a:p>
            <a:pPr lvl="1"/>
            <a:r>
              <a:rPr lang="en-US" sz="1800" dirty="0"/>
              <a:t>Can be very simple or very complex</a:t>
            </a:r>
          </a:p>
        </p:txBody>
      </p:sp>
      <p:pic>
        <p:nvPicPr>
          <p:cNvPr id="5" name="Picture 4"/>
          <p:cNvPicPr>
            <a:picLocks noChangeAspect="1"/>
          </p:cNvPicPr>
          <p:nvPr/>
        </p:nvPicPr>
        <p:blipFill rotWithShape="1">
          <a:blip r:embed="rId3"/>
          <a:srcRect t="9518" r="82796" b="39718"/>
          <a:stretch/>
        </p:blipFill>
        <p:spPr>
          <a:xfrm>
            <a:off x="381000" y="1447800"/>
            <a:ext cx="2438400" cy="4876799"/>
          </a:xfrm>
          <a:prstGeom prst="rect">
            <a:avLst/>
          </a:prstGeom>
          <a:ln w="28575">
            <a:solidFill>
              <a:schemeClr val="tx1"/>
            </a:solidFill>
          </a:ln>
        </p:spPr>
      </p:pic>
    </p:spTree>
    <p:extLst>
      <p:ext uri="{BB962C8B-B14F-4D97-AF65-F5344CB8AC3E}">
        <p14:creationId xmlns:p14="http://schemas.microsoft.com/office/powerpoint/2010/main" val="146085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Not used to package custom solutions with dashboards</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ETL</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Publish</a:t>
              </a:r>
            </a:p>
            <a:p>
              <a:pPr algn="ctr"/>
              <a:r>
                <a:rPr lang="en-US" sz="1200" b="1" dirty="0"/>
                <a:t>Custom</a:t>
              </a:r>
              <a:br>
                <a:rPr lang="en-US" sz="1200" b="1" dirty="0"/>
              </a:br>
              <a:r>
                <a:rPr lang="en-US" sz="1200" b="1" dirty="0"/>
                <a:t>Solutions</a:t>
              </a:r>
            </a:p>
          </p:txBody>
        </p:sp>
      </p:grpSp>
    </p:spTree>
    <p:extLst>
      <p:ext uri="{BB962C8B-B14F-4D97-AF65-F5344CB8AC3E}">
        <p14:creationId xmlns:p14="http://schemas.microsoft.com/office/powerpoint/2010/main" val="423248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Power BI Desktop</a:t>
            </a:r>
            <a:endParaRPr lang="en-US" dirty="0"/>
          </a:p>
        </p:txBody>
      </p:sp>
      <p:sp>
        <p:nvSpPr>
          <p:cNvPr id="8" name="Content Placeholder 7"/>
          <p:cNvSpPr>
            <a:spLocks noGrp="1"/>
          </p:cNvSpPr>
          <p:nvPr>
            <p:ph idx="1"/>
          </p:nvPr>
        </p:nvSpPr>
        <p:spPr/>
        <p:txBody>
          <a:bodyPr>
            <a:normAutofit/>
          </a:bodyPr>
          <a:lstStyle/>
          <a:p>
            <a:r>
              <a:rPr lang="en-US" sz="2400" dirty="0"/>
              <a:t>Power BI Desktop quick &amp; easy to install over the Internet</a:t>
            </a:r>
          </a:p>
          <a:p>
            <a:pPr lvl="1"/>
            <a:r>
              <a:rPr lang="en-US" sz="2000" dirty="0"/>
              <a:t>Select Power BI Desktop option from Power BI Download menu</a:t>
            </a:r>
          </a:p>
          <a:p>
            <a:pPr lvl="1"/>
            <a:r>
              <a:rPr lang="en-US" sz="2000" dirty="0"/>
              <a:t>Power BI Desktop downloads &amp; installs in less than a minute</a:t>
            </a:r>
          </a:p>
          <a:p>
            <a:pPr lvl="1"/>
            <a:endParaRPr lang="en-US" sz="2000" dirty="0"/>
          </a:p>
        </p:txBody>
      </p:sp>
      <p:pic>
        <p:nvPicPr>
          <p:cNvPr id="9" name="Content Placeholder 4"/>
          <p:cNvPicPr>
            <a:picLocks/>
          </p:cNvPicPr>
          <p:nvPr/>
        </p:nvPicPr>
        <p:blipFill>
          <a:blip r:embed="rId3"/>
          <a:stretch>
            <a:fillRect/>
          </a:stretch>
        </p:blipFill>
        <p:spPr>
          <a:xfrm>
            <a:off x="3685712" y="3080702"/>
            <a:ext cx="4410075" cy="3334323"/>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1111654" y="3080702"/>
            <a:ext cx="1843405" cy="1497965"/>
          </a:xfrm>
          <a:prstGeom prst="rect">
            <a:avLst/>
          </a:prstGeom>
          <a:noFill/>
          <a:ln>
            <a:solidFill>
              <a:schemeClr val="bg1">
                <a:lumMod val="50000"/>
              </a:schemeClr>
            </a:solidFill>
          </a:ln>
        </p:spPr>
      </p:pic>
    </p:spTree>
    <p:extLst>
      <p:ext uri="{BB962C8B-B14F-4D97-AF65-F5344CB8AC3E}">
        <p14:creationId xmlns:p14="http://schemas.microsoft.com/office/powerpoint/2010/main" val="40229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Around in Power BI Desktop</a:t>
            </a:r>
          </a:p>
        </p:txBody>
      </p:sp>
      <p:sp>
        <p:nvSpPr>
          <p:cNvPr id="3" name="Content Placeholder 2"/>
          <p:cNvSpPr>
            <a:spLocks noGrp="1"/>
          </p:cNvSpPr>
          <p:nvPr>
            <p:ph idx="1"/>
          </p:nvPr>
        </p:nvSpPr>
        <p:spPr>
          <a:xfrm>
            <a:off x="266700" y="1352082"/>
            <a:ext cx="8382000" cy="5181600"/>
          </a:xfrm>
        </p:spPr>
        <p:txBody>
          <a:bodyPr>
            <a:normAutofit/>
          </a:bodyPr>
          <a:lstStyle/>
          <a:p>
            <a:r>
              <a:rPr lang="en-US" sz="2400" dirty="0"/>
              <a:t>What do you need to learn to use Power BI Desktop?</a:t>
            </a:r>
          </a:p>
          <a:p>
            <a:pPr lvl="1"/>
            <a:r>
              <a:rPr lang="en-US" sz="2000" dirty="0"/>
              <a:t>Query features for importing data</a:t>
            </a:r>
          </a:p>
          <a:p>
            <a:pPr lvl="1"/>
            <a:r>
              <a:rPr lang="en-US" sz="2000" dirty="0"/>
              <a:t>Design features for modeling data</a:t>
            </a:r>
          </a:p>
          <a:p>
            <a:pPr lvl="1"/>
            <a:r>
              <a:rPr lang="en-US" sz="2000" dirty="0"/>
              <a:t>Report designer for creating reports</a:t>
            </a:r>
          </a:p>
          <a:p>
            <a:pPr lvl="2"/>
            <a:endParaRPr lang="en-US" sz="1600" dirty="0"/>
          </a:p>
          <a:p>
            <a:pPr>
              <a:lnSpc>
                <a:spcPct val="150000"/>
              </a:lnSpc>
            </a:pPr>
            <a:r>
              <a:rPr lang="en-US" sz="2400" dirty="0"/>
              <a:t>Navigating between view modes</a:t>
            </a:r>
          </a:p>
          <a:p>
            <a:endParaRPr lang="en-US" sz="2400" dirty="0"/>
          </a:p>
        </p:txBody>
      </p:sp>
      <p:pic>
        <p:nvPicPr>
          <p:cNvPr id="4" name="Picture 3"/>
          <p:cNvPicPr>
            <a:picLocks noChangeAspect="1"/>
          </p:cNvPicPr>
          <p:nvPr/>
        </p:nvPicPr>
        <p:blipFill rotWithShape="1">
          <a:blip r:embed="rId3"/>
          <a:srcRect l="11111"/>
          <a:stretch/>
        </p:blipFill>
        <p:spPr>
          <a:xfrm>
            <a:off x="2292192" y="4114332"/>
            <a:ext cx="609600" cy="2343150"/>
          </a:xfrm>
          <a:prstGeom prst="rect">
            <a:avLst/>
          </a:prstGeom>
        </p:spPr>
      </p:pic>
      <p:sp>
        <p:nvSpPr>
          <p:cNvPr id="5" name="Right Arrow 4"/>
          <p:cNvSpPr/>
          <p:nvPr/>
        </p:nvSpPr>
        <p:spPr>
          <a:xfrm>
            <a:off x="539592" y="5714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Relationship View</a:t>
            </a:r>
          </a:p>
        </p:txBody>
      </p:sp>
      <p:sp>
        <p:nvSpPr>
          <p:cNvPr id="6" name="Right Arrow 5"/>
          <p:cNvSpPr/>
          <p:nvPr/>
        </p:nvSpPr>
        <p:spPr>
          <a:xfrm>
            <a:off x="525737" y="41143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Report View</a:t>
            </a:r>
          </a:p>
        </p:txBody>
      </p:sp>
      <p:sp>
        <p:nvSpPr>
          <p:cNvPr id="7" name="Right Arrow 6"/>
          <p:cNvSpPr/>
          <p:nvPr/>
        </p:nvSpPr>
        <p:spPr>
          <a:xfrm>
            <a:off x="539592" y="4952532"/>
            <a:ext cx="1676400"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rgbClr val="9F002D"/>
                </a:solidFill>
              </a:rPr>
              <a:t>Data View</a:t>
            </a:r>
          </a:p>
        </p:txBody>
      </p:sp>
      <p:pic>
        <p:nvPicPr>
          <p:cNvPr id="10" name="Picture 9"/>
          <p:cNvPicPr>
            <a:picLocks noChangeAspect="1"/>
          </p:cNvPicPr>
          <p:nvPr/>
        </p:nvPicPr>
        <p:blipFill>
          <a:blip r:embed="rId4"/>
          <a:stretch>
            <a:fillRect/>
          </a:stretch>
        </p:blipFill>
        <p:spPr>
          <a:xfrm>
            <a:off x="4149327" y="4478914"/>
            <a:ext cx="4499373" cy="947236"/>
          </a:xfrm>
          <a:prstGeom prst="rect">
            <a:avLst/>
          </a:prstGeom>
          <a:ln>
            <a:solidFill>
              <a:schemeClr val="tx1">
                <a:lumMod val="50000"/>
                <a:lumOff val="50000"/>
              </a:schemeClr>
            </a:solidFill>
          </a:ln>
        </p:spPr>
      </p:pic>
      <p:sp>
        <p:nvSpPr>
          <p:cNvPr id="11" name="Rounded Rectangle 10"/>
          <p:cNvSpPr/>
          <p:nvPr/>
        </p:nvSpPr>
        <p:spPr>
          <a:xfrm>
            <a:off x="5294670" y="4685070"/>
            <a:ext cx="2020530" cy="762002"/>
          </a:xfrm>
          <a:prstGeom prst="roundRect">
            <a:avLst>
              <a:gd name="adj" fmla="val 1062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8602" y="4788930"/>
            <a:ext cx="2070031" cy="609600"/>
          </a:xfrm>
          <a:prstGeom prst="rightArrow">
            <a:avLst/>
          </a:prstGeom>
          <a:solidFill>
            <a:schemeClr val="accent4">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9F002D"/>
                </a:solidFill>
              </a:rPr>
              <a:t>To access query features</a:t>
            </a:r>
          </a:p>
        </p:txBody>
      </p:sp>
    </p:spTree>
    <p:extLst>
      <p:ext uri="{BB962C8B-B14F-4D97-AF65-F5344CB8AC3E}">
        <p14:creationId xmlns:p14="http://schemas.microsoft.com/office/powerpoint/2010/main" val="3072361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is an ETL Tool</a:t>
            </a:r>
          </a:p>
        </p:txBody>
      </p:sp>
      <p:sp>
        <p:nvSpPr>
          <p:cNvPr id="3" name="Content Placeholder 2"/>
          <p:cNvSpPr>
            <a:spLocks noGrp="1"/>
          </p:cNvSpPr>
          <p:nvPr>
            <p:ph idx="1"/>
          </p:nvPr>
        </p:nvSpPr>
        <p:spPr/>
        <p:txBody>
          <a:bodyPr/>
          <a:lstStyle/>
          <a:p>
            <a:r>
              <a:rPr lang="en-US" dirty="0"/>
              <a:t>ETL process is essential part of any BI Project</a:t>
            </a:r>
          </a:p>
          <a:p>
            <a:pPr lvl="1"/>
            <a:r>
              <a:rPr lang="en-US" b="1" dirty="0">
                <a:solidFill>
                  <a:schemeClr val="tx2">
                    <a:lumMod val="90000"/>
                    <a:lumOff val="10000"/>
                  </a:schemeClr>
                </a:solidFill>
              </a:rPr>
              <a:t>Extract</a:t>
            </a:r>
            <a:r>
              <a:rPr lang="en-US" dirty="0">
                <a:solidFill>
                  <a:schemeClr val="tx2">
                    <a:lumMod val="90000"/>
                    <a:lumOff val="10000"/>
                  </a:schemeClr>
                </a:solidFill>
              </a:rPr>
              <a:t> </a:t>
            </a:r>
            <a:r>
              <a:rPr lang="en-US" dirty="0"/>
              <a:t>the data from wherever it lives</a:t>
            </a:r>
          </a:p>
          <a:p>
            <a:pPr lvl="1"/>
            <a:r>
              <a:rPr lang="en-US" b="1" dirty="0">
                <a:solidFill>
                  <a:schemeClr val="tx2">
                    <a:lumMod val="90000"/>
                    <a:lumOff val="10000"/>
                  </a:schemeClr>
                </a:solidFill>
              </a:rPr>
              <a:t>Transform</a:t>
            </a:r>
            <a:r>
              <a:rPr lang="en-US" dirty="0"/>
              <a:t> the shape of the data for better analysis</a:t>
            </a:r>
          </a:p>
          <a:p>
            <a:pPr lvl="1"/>
            <a:r>
              <a:rPr lang="en-US" b="1" dirty="0">
                <a:solidFill>
                  <a:schemeClr val="tx2">
                    <a:lumMod val="90000"/>
                    <a:lumOff val="10000"/>
                  </a:schemeClr>
                </a:solidFill>
              </a:rPr>
              <a:t>Load</a:t>
            </a:r>
            <a:r>
              <a:rPr lang="en-US" dirty="0">
                <a:solidFill>
                  <a:schemeClr val="tx2">
                    <a:lumMod val="90000"/>
                    <a:lumOff val="10000"/>
                  </a:schemeClr>
                </a:solidFill>
              </a:rPr>
              <a:t> </a:t>
            </a:r>
            <a:r>
              <a:rPr lang="en-US" dirty="0"/>
              <a:t>the data into dataset for analysis and reporting</a:t>
            </a:r>
          </a:p>
        </p:txBody>
      </p:sp>
      <p:sp>
        <p:nvSpPr>
          <p:cNvPr id="7" name="Rectangle 6"/>
          <p:cNvSpPr/>
          <p:nvPr/>
        </p:nvSpPr>
        <p:spPr>
          <a:xfrm>
            <a:off x="5033475" y="3763536"/>
            <a:ext cx="3348525" cy="1973624"/>
          </a:xfrm>
          <a:prstGeom prst="rect">
            <a:avLst/>
          </a:prstGeom>
          <a:solidFill>
            <a:schemeClr val="accent5">
              <a:lumMod val="20000"/>
              <a:lumOff val="80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600" b="1" dirty="0">
                <a:solidFill>
                  <a:schemeClr val="tx1"/>
                </a:solidFill>
              </a:rPr>
              <a:t>Power BI Desktop Project (PBIX)</a:t>
            </a:r>
          </a:p>
        </p:txBody>
      </p:sp>
      <p:sp>
        <p:nvSpPr>
          <p:cNvPr id="8" name="Rounded Rectangle 7"/>
          <p:cNvSpPr/>
          <p:nvPr/>
        </p:nvSpPr>
        <p:spPr>
          <a:xfrm>
            <a:off x="5156063" y="4246966"/>
            <a:ext cx="3077114" cy="1274890"/>
          </a:xfrm>
          <a:prstGeom prst="round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Dataset</a:t>
            </a:r>
          </a:p>
        </p:txBody>
      </p:sp>
      <p:cxnSp>
        <p:nvCxnSpPr>
          <p:cNvPr id="13" name="Straight Arrow Connector 12"/>
          <p:cNvCxnSpPr/>
          <p:nvPr/>
        </p:nvCxnSpPr>
        <p:spPr>
          <a:xfrm>
            <a:off x="2458154" y="3935456"/>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58154" y="478445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29067" y="579778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810240" y="4549977"/>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10240" y="4804174"/>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10240" y="5019479"/>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810240" y="5234783"/>
            <a:ext cx="7894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336724" y="3520483"/>
            <a:ext cx="1466020" cy="2575517"/>
          </a:xfrm>
          <a:prstGeom prst="rect">
            <a:avLst/>
          </a:prstGeom>
          <a:solidFill>
            <a:schemeClr val="accent4">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solidFill>
              </a:rPr>
              <a:t>Power BI Desktop</a:t>
            </a:r>
          </a:p>
        </p:txBody>
      </p:sp>
      <p:sp>
        <p:nvSpPr>
          <p:cNvPr id="4" name="Rounded Rectangle 3"/>
          <p:cNvSpPr/>
          <p:nvPr/>
        </p:nvSpPr>
        <p:spPr>
          <a:xfrm>
            <a:off x="990600" y="5347166"/>
            <a:ext cx="1494135" cy="901234"/>
          </a:xfrm>
          <a:prstGeom prst="roundRect">
            <a:avLst/>
          </a:prstGeom>
          <a:solidFill>
            <a:schemeClr val="accent5">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OLTP</a:t>
            </a:r>
          </a:p>
          <a:p>
            <a:pPr algn="ctr"/>
            <a:r>
              <a:rPr lang="en-US" sz="1600" b="1" dirty="0">
                <a:solidFill>
                  <a:schemeClr val="tx1"/>
                </a:solidFill>
              </a:rPr>
              <a:t>Database</a:t>
            </a:r>
          </a:p>
        </p:txBody>
      </p:sp>
      <p:sp>
        <p:nvSpPr>
          <p:cNvPr id="5" name="Rounded Rectangle 4"/>
          <p:cNvSpPr/>
          <p:nvPr/>
        </p:nvSpPr>
        <p:spPr>
          <a:xfrm>
            <a:off x="1009344" y="4458494"/>
            <a:ext cx="1494135" cy="708113"/>
          </a:xfrm>
          <a:prstGeom prst="roundRect">
            <a:avLst/>
          </a:prstGeom>
          <a:solidFill>
            <a:schemeClr val="accent3">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Excel</a:t>
            </a:r>
          </a:p>
          <a:p>
            <a:pPr algn="ctr"/>
            <a:r>
              <a:rPr lang="en-US" sz="1600" b="1" dirty="0">
                <a:solidFill>
                  <a:schemeClr val="tx1"/>
                </a:solidFill>
              </a:rPr>
              <a:t>Workbook</a:t>
            </a:r>
          </a:p>
        </p:txBody>
      </p:sp>
      <p:sp>
        <p:nvSpPr>
          <p:cNvPr id="9" name="Rounded Rectangle 8"/>
          <p:cNvSpPr/>
          <p:nvPr/>
        </p:nvSpPr>
        <p:spPr>
          <a:xfrm>
            <a:off x="1009344" y="3581400"/>
            <a:ext cx="1494135" cy="708113"/>
          </a:xfrm>
          <a:prstGeom prst="roundRect">
            <a:avLst/>
          </a:prstGeom>
          <a:solidFill>
            <a:schemeClr val="accent4">
              <a:lumMod val="40000"/>
              <a:lumOff val="6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CSV</a:t>
            </a:r>
          </a:p>
          <a:p>
            <a:pPr algn="ctr"/>
            <a:r>
              <a:rPr lang="en-US" sz="1600" b="1" dirty="0">
                <a:solidFill>
                  <a:schemeClr val="tx1"/>
                </a:solidFill>
              </a:rPr>
              <a:t>File</a:t>
            </a:r>
          </a:p>
        </p:txBody>
      </p:sp>
    </p:spTree>
    <p:extLst>
      <p:ext uri="{BB962C8B-B14F-4D97-AF65-F5344CB8AC3E}">
        <p14:creationId xmlns:p14="http://schemas.microsoft.com/office/powerpoint/2010/main" val="206256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r>
              <a:rPr lang="en-US" sz="2400" dirty="0"/>
              <a:t>Introduction to the Power platform</a:t>
            </a:r>
          </a:p>
          <a:p>
            <a:r>
              <a:rPr lang="en-US" sz="2400" dirty="0"/>
              <a:t>Power BI</a:t>
            </a:r>
          </a:p>
          <a:p>
            <a:r>
              <a:rPr lang="en-US" sz="2400" dirty="0"/>
              <a:t>PowerApps</a:t>
            </a:r>
          </a:p>
          <a:p>
            <a:r>
              <a:rPr lang="en-US" sz="2400" dirty="0"/>
              <a:t>Flow</a:t>
            </a:r>
          </a:p>
          <a:p>
            <a:r>
              <a:rPr lang="en-US" sz="2400" dirty="0"/>
              <a:t>Power platform Integration</a:t>
            </a:r>
          </a:p>
          <a:p>
            <a:r>
              <a:rPr lang="en-US" sz="2400" dirty="0"/>
              <a:t>Building a Trial Environment</a:t>
            </a:r>
          </a:p>
        </p:txBody>
      </p:sp>
    </p:spTree>
    <p:extLst>
      <p:ext uri="{BB962C8B-B14F-4D97-AF65-F5344CB8AC3E}">
        <p14:creationId xmlns:p14="http://schemas.microsoft.com/office/powerpoint/2010/main" val="194717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Editor Window</a:t>
            </a:r>
            <a:endParaRPr lang="en-US" dirty="0"/>
          </a:p>
        </p:txBody>
      </p:sp>
      <p:sp>
        <p:nvSpPr>
          <p:cNvPr id="3" name="Content Placeholder 2"/>
          <p:cNvSpPr>
            <a:spLocks noGrp="1"/>
          </p:cNvSpPr>
          <p:nvPr>
            <p:ph idx="1"/>
          </p:nvPr>
        </p:nvSpPr>
        <p:spPr>
          <a:xfrm>
            <a:off x="228600" y="1371600"/>
            <a:ext cx="8763000" cy="5181600"/>
          </a:xfrm>
        </p:spPr>
        <p:txBody>
          <a:bodyPr>
            <a:normAutofit/>
          </a:bodyPr>
          <a:lstStyle/>
          <a:p>
            <a:r>
              <a:rPr lang="en-US" sz="2400" dirty="0"/>
              <a:t>Power BI Desktop provides separate Query Editor window</a:t>
            </a:r>
          </a:p>
          <a:p>
            <a:pPr lvl="1"/>
            <a:r>
              <a:rPr lang="en-US" sz="2000" dirty="0"/>
              <a:t>Provides powerful features for designing queries</a:t>
            </a:r>
          </a:p>
          <a:p>
            <a:pPr lvl="1"/>
            <a:r>
              <a:rPr lang="en-US" sz="2000" dirty="0"/>
              <a:t>Displays list of all queries in project on the left</a:t>
            </a:r>
          </a:p>
          <a:p>
            <a:pPr lvl="1"/>
            <a:r>
              <a:rPr lang="en-US" sz="2000" dirty="0"/>
              <a:t>Displays </a:t>
            </a:r>
            <a:r>
              <a:rPr lang="en-US" sz="2000" b="1" dirty="0"/>
              <a:t>Properties</a:t>
            </a:r>
            <a:r>
              <a:rPr lang="en-US" sz="2000" dirty="0"/>
              <a:t> and </a:t>
            </a:r>
            <a:r>
              <a:rPr lang="en-US" sz="2000" b="1" dirty="0"/>
              <a:t>Applied Steps</a:t>
            </a:r>
            <a:r>
              <a:rPr lang="en-US" sz="2000" dirty="0"/>
              <a:t> for selected query on right</a:t>
            </a:r>
          </a:p>
          <a:p>
            <a:pPr lvl="1"/>
            <a:r>
              <a:rPr lang="en-US" sz="2000" dirty="0"/>
              <a:t>Preview of table generated by query output shown in the middle</a:t>
            </a:r>
          </a:p>
          <a:p>
            <a:pPr lvl="1"/>
            <a:r>
              <a:rPr lang="en-US" sz="2000" dirty="0"/>
              <a:t>Query can be executed using </a:t>
            </a:r>
            <a:r>
              <a:rPr lang="en-US" sz="1600" b="1" dirty="0">
                <a:solidFill>
                  <a:srgbClr val="002060"/>
                </a:solidFill>
              </a:rPr>
              <a:t>Apply</a:t>
            </a:r>
            <a:r>
              <a:rPr lang="en-US" sz="2000" dirty="0"/>
              <a:t> or </a:t>
            </a:r>
            <a:r>
              <a:rPr lang="en-US" sz="1600" b="1" dirty="0">
                <a:solidFill>
                  <a:srgbClr val="002060"/>
                </a:solidFill>
              </a:rPr>
              <a:t>Close &amp; Apply</a:t>
            </a:r>
            <a:r>
              <a:rPr lang="en-US" sz="2000" dirty="0"/>
              <a:t> command</a:t>
            </a:r>
          </a:p>
        </p:txBody>
      </p:sp>
      <p:pic>
        <p:nvPicPr>
          <p:cNvPr id="4" name="Picture 3"/>
          <p:cNvPicPr>
            <a:picLocks noChangeAspect="1"/>
          </p:cNvPicPr>
          <p:nvPr/>
        </p:nvPicPr>
        <p:blipFill>
          <a:blip r:embed="rId3"/>
          <a:stretch>
            <a:fillRect/>
          </a:stretch>
        </p:blipFill>
        <p:spPr>
          <a:xfrm>
            <a:off x="2762595" y="3886200"/>
            <a:ext cx="5619405" cy="2629263"/>
          </a:xfrm>
          <a:prstGeom prst="rect">
            <a:avLst/>
          </a:prstGeom>
          <a:ln>
            <a:solidFill>
              <a:schemeClr val="tx1">
                <a:lumMod val="50000"/>
                <a:lumOff val="50000"/>
              </a:schemeClr>
            </a:solidFill>
          </a:ln>
        </p:spPr>
      </p:pic>
      <p:pic>
        <p:nvPicPr>
          <p:cNvPr id="7" name="Picture 6"/>
          <p:cNvPicPr>
            <a:picLocks noChangeAspect="1"/>
          </p:cNvPicPr>
          <p:nvPr/>
        </p:nvPicPr>
        <p:blipFill rotWithShape="1">
          <a:blip r:embed="rId4"/>
          <a:srcRect l="3194" r="33448"/>
          <a:stretch/>
        </p:blipFill>
        <p:spPr>
          <a:xfrm>
            <a:off x="922506" y="4364016"/>
            <a:ext cx="1457603" cy="1877025"/>
          </a:xfrm>
          <a:prstGeom prst="rect">
            <a:avLst/>
          </a:prstGeom>
          <a:ln>
            <a:solidFill>
              <a:schemeClr val="tx1"/>
            </a:solidFill>
          </a:ln>
        </p:spPr>
      </p:pic>
      <p:cxnSp>
        <p:nvCxnSpPr>
          <p:cNvPr id="9" name="Straight Arrow Connector 8"/>
          <p:cNvCxnSpPr/>
          <p:nvPr/>
        </p:nvCxnSpPr>
        <p:spPr>
          <a:xfrm flipH="1">
            <a:off x="1390995" y="4390851"/>
            <a:ext cx="1295401" cy="53340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775772" y="4175428"/>
            <a:ext cx="281884" cy="470952"/>
          </a:xfrm>
          <a:prstGeom prst="roundRect">
            <a:avLst>
              <a:gd name="adj" fmla="val 10626"/>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68884" y="4646380"/>
            <a:ext cx="1348377" cy="1598480"/>
          </a:xfrm>
          <a:prstGeom prst="roundRect">
            <a:avLst>
              <a:gd name="adj" fmla="val 10626"/>
            </a:avLst>
          </a:prstGeom>
          <a:noFill/>
          <a:ln w="381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361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Data Modeling</a:t>
            </a:r>
          </a:p>
        </p:txBody>
      </p:sp>
      <p:pic>
        <p:nvPicPr>
          <p:cNvPr id="5" name="Picture 4">
            <a:extLst>
              <a:ext uri="{FF2B5EF4-FFF2-40B4-BE49-F238E27FC236}">
                <a16:creationId xmlns:a16="http://schemas.microsoft.com/office/drawing/2014/main" id="{B494279D-7C1D-4B21-9F33-CE37CA2A5DD8}"/>
              </a:ext>
            </a:extLst>
          </p:cNvPr>
          <p:cNvPicPr>
            <a:picLocks noChangeAspect="1"/>
          </p:cNvPicPr>
          <p:nvPr/>
        </p:nvPicPr>
        <p:blipFill>
          <a:blip r:embed="rId2"/>
          <a:stretch>
            <a:fillRect/>
          </a:stretch>
        </p:blipFill>
        <p:spPr>
          <a:xfrm>
            <a:off x="838200" y="2362200"/>
            <a:ext cx="7632091" cy="4114800"/>
          </a:xfrm>
          <a:prstGeom prst="rect">
            <a:avLst/>
          </a:prstGeom>
          <a:ln>
            <a:solidFill>
              <a:schemeClr val="tx1"/>
            </a:solidFill>
          </a:ln>
        </p:spPr>
      </p:pic>
      <p:sp>
        <p:nvSpPr>
          <p:cNvPr id="6" name="Content Placeholder 5">
            <a:extLst>
              <a:ext uri="{FF2B5EF4-FFF2-40B4-BE49-F238E27FC236}">
                <a16:creationId xmlns:a16="http://schemas.microsoft.com/office/drawing/2014/main" id="{86C6F4C2-385B-42D0-8F4F-BC7A278D8940}"/>
              </a:ext>
            </a:extLst>
          </p:cNvPr>
          <p:cNvSpPr>
            <a:spLocks noGrp="1"/>
          </p:cNvSpPr>
          <p:nvPr>
            <p:ph idx="1"/>
          </p:nvPr>
        </p:nvSpPr>
        <p:spPr/>
        <p:txBody>
          <a:bodyPr/>
          <a:lstStyle/>
          <a:p>
            <a:r>
              <a:rPr lang="en-US" dirty="0" err="1"/>
              <a:t>xxxx</a:t>
            </a:r>
            <a:endParaRPr lang="en-US" dirty="0"/>
          </a:p>
        </p:txBody>
      </p:sp>
    </p:spTree>
    <p:extLst>
      <p:ext uri="{BB962C8B-B14F-4D97-AF65-F5344CB8AC3E}">
        <p14:creationId xmlns:p14="http://schemas.microsoft.com/office/powerpoint/2010/main" val="231416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DAX</a:t>
            </a:r>
          </a:p>
        </p:txBody>
      </p:sp>
      <p:sp>
        <p:nvSpPr>
          <p:cNvPr id="3" name="Content Placeholder 2"/>
          <p:cNvSpPr>
            <a:spLocks noGrp="1"/>
          </p:cNvSpPr>
          <p:nvPr>
            <p:ph idx="1"/>
          </p:nvPr>
        </p:nvSpPr>
        <p:spPr/>
        <p:txBody>
          <a:bodyPr/>
          <a:lstStyle/>
          <a:p>
            <a:pPr marL="12701"/>
            <a:r>
              <a:rPr lang="en-GB" dirty="0"/>
              <a:t>DAX is the language used to create data models</a:t>
            </a:r>
          </a:p>
          <a:p>
            <a:pPr lvl="1"/>
            <a:r>
              <a:rPr lang="en-GB" dirty="0"/>
              <a:t>DAX stands for "</a:t>
            </a:r>
            <a:r>
              <a:rPr lang="en-GB" b="1" dirty="0">
                <a:solidFill>
                  <a:schemeClr val="accent1"/>
                </a:solidFill>
              </a:rPr>
              <a:t>D</a:t>
            </a:r>
            <a:r>
              <a:rPr lang="en-GB" dirty="0"/>
              <a:t>ata </a:t>
            </a:r>
            <a:r>
              <a:rPr lang="en-GB" b="1" dirty="0">
                <a:solidFill>
                  <a:schemeClr val="accent1"/>
                </a:solidFill>
              </a:rPr>
              <a:t>A</a:t>
            </a:r>
            <a:r>
              <a:rPr lang="en-GB" dirty="0"/>
              <a:t>nalysis E</a:t>
            </a:r>
            <a:r>
              <a:rPr lang="en-GB" b="1" dirty="0">
                <a:solidFill>
                  <a:schemeClr val="accent1"/>
                </a:solidFill>
              </a:rPr>
              <a:t>x</a:t>
            </a:r>
            <a:r>
              <a:rPr lang="en-GB" dirty="0"/>
              <a:t>pression Language"</a:t>
            </a:r>
          </a:p>
          <a:p>
            <a:pPr>
              <a:lnSpc>
                <a:spcPct val="150000"/>
              </a:lnSpc>
            </a:pPr>
            <a:r>
              <a:rPr lang="en-GB" dirty="0"/>
              <a:t>DAX expressions are similar to Excel formulas</a:t>
            </a:r>
          </a:p>
          <a:p>
            <a:pPr lvl="1"/>
            <a:r>
              <a:rPr lang="en-GB" dirty="0"/>
              <a:t>They always start with an equal sign (=)</a:t>
            </a:r>
          </a:p>
          <a:p>
            <a:pPr lvl="1"/>
            <a:r>
              <a:rPr lang="en-GB" dirty="0"/>
              <a:t>DAX provides many built-in functions similar to Excel</a:t>
            </a:r>
          </a:p>
          <a:p>
            <a:pPr>
              <a:lnSpc>
                <a:spcPct val="150000"/>
              </a:lnSpc>
            </a:pPr>
            <a:r>
              <a:rPr lang="en-GB" dirty="0"/>
              <a:t>DAX Expressions are unlike Excel formulas…</a:t>
            </a:r>
          </a:p>
          <a:p>
            <a:pPr lvl="1"/>
            <a:r>
              <a:rPr lang="en-GB" dirty="0"/>
              <a:t>DAX expressions cannot reference cells (e.g. A1 or C4)</a:t>
            </a:r>
          </a:p>
          <a:p>
            <a:pPr lvl="1"/>
            <a:r>
              <a:rPr lang="en-GB" dirty="0"/>
              <a:t>Instead DAX expressions reference columns and tables</a:t>
            </a:r>
          </a:p>
        </p:txBody>
      </p:sp>
      <p:sp>
        <p:nvSpPr>
          <p:cNvPr id="4" name="Rectangle 3"/>
          <p:cNvSpPr/>
          <p:nvPr/>
        </p:nvSpPr>
        <p:spPr>
          <a:xfrm>
            <a:off x="1143000" y="57912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=SUM('Sales'[</a:t>
            </a:r>
            <a:r>
              <a:rPr lang="en-US" sz="2000" b="1" dirty="0" err="1">
                <a:solidFill>
                  <a:schemeClr val="tx1"/>
                </a:solidFill>
                <a:latin typeface="Lucida Console" panose="020B0609040504020204" pitchFamily="49" charset="0"/>
              </a:rPr>
              <a:t>SalesAmount</a:t>
            </a:r>
            <a:r>
              <a:rPr lang="en-US" sz="2000" b="1" dirty="0">
                <a:solidFill>
                  <a:schemeClr val="tx1"/>
                </a:solidFill>
                <a:latin typeface="Lucida Console" panose="020B0609040504020204" pitchFamily="49" charset="0"/>
              </a:rPr>
              <a:t>])</a:t>
            </a:r>
          </a:p>
        </p:txBody>
      </p:sp>
    </p:spTree>
    <p:extLst>
      <p:ext uri="{BB962C8B-B14F-4D97-AF65-F5344CB8AC3E}">
        <p14:creationId xmlns:p14="http://schemas.microsoft.com/office/powerpoint/2010/main" val="924670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DAX Expressions</a:t>
            </a:r>
          </a:p>
        </p:txBody>
      </p:sp>
      <p:sp>
        <p:nvSpPr>
          <p:cNvPr id="3" name="Content Placeholder 2"/>
          <p:cNvSpPr>
            <a:spLocks noGrp="1"/>
          </p:cNvSpPr>
          <p:nvPr>
            <p:ph idx="1"/>
          </p:nvPr>
        </p:nvSpPr>
        <p:spPr/>
        <p:txBody>
          <a:bodyPr>
            <a:normAutofit/>
          </a:bodyPr>
          <a:lstStyle/>
          <a:p>
            <a:r>
              <a:rPr lang="en-US" sz="2400" dirty="0"/>
              <a:t>Some DAX expressions are simple</a:t>
            </a:r>
          </a:p>
          <a:p>
            <a:pPr lvl="1"/>
            <a:endParaRPr lang="en-US" sz="2000" dirty="0"/>
          </a:p>
          <a:p>
            <a:pPr lvl="1"/>
            <a:endParaRPr lang="en-US" sz="2000" dirty="0"/>
          </a:p>
          <a:p>
            <a:r>
              <a:rPr lang="en-US" sz="2400" dirty="0"/>
              <a:t>Some DAX expressions are far more complex</a:t>
            </a:r>
          </a:p>
          <a:p>
            <a:endParaRPr lang="en-US" sz="2400" dirty="0"/>
          </a:p>
        </p:txBody>
      </p:sp>
      <p:pic>
        <p:nvPicPr>
          <p:cNvPr id="4" name="Picture 3"/>
          <p:cNvPicPr>
            <a:picLocks noChangeAspect="1"/>
          </p:cNvPicPr>
          <p:nvPr/>
        </p:nvPicPr>
        <p:blipFill>
          <a:blip r:embed="rId2"/>
          <a:stretch>
            <a:fillRect/>
          </a:stretch>
        </p:blipFill>
        <p:spPr>
          <a:xfrm>
            <a:off x="838199" y="1992335"/>
            <a:ext cx="7239001" cy="446065"/>
          </a:xfrm>
          <a:prstGeom prst="rect">
            <a:avLst/>
          </a:prstGeom>
        </p:spPr>
      </p:pic>
      <p:pic>
        <p:nvPicPr>
          <p:cNvPr id="6" name="Picture 5"/>
          <p:cNvPicPr>
            <a:picLocks noChangeAspect="1"/>
          </p:cNvPicPr>
          <p:nvPr/>
        </p:nvPicPr>
        <p:blipFill>
          <a:blip r:embed="rId3"/>
          <a:stretch>
            <a:fillRect/>
          </a:stretch>
        </p:blipFill>
        <p:spPr>
          <a:xfrm>
            <a:off x="838199" y="3167086"/>
            <a:ext cx="7239001" cy="3538514"/>
          </a:xfrm>
          <a:prstGeom prst="rect">
            <a:avLst/>
          </a:prstGeom>
        </p:spPr>
      </p:pic>
    </p:spTree>
    <p:extLst>
      <p:ext uri="{BB962C8B-B14F-4D97-AF65-F5344CB8AC3E}">
        <p14:creationId xmlns:p14="http://schemas.microsoft.com/office/powerpoint/2010/main" val="1137971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71C3-4EC5-495C-81C8-46E5F0BF699C}"/>
              </a:ext>
            </a:extLst>
          </p:cNvPr>
          <p:cNvSpPr>
            <a:spLocks noGrp="1"/>
          </p:cNvSpPr>
          <p:nvPr>
            <p:ph type="title"/>
          </p:nvPr>
        </p:nvSpPr>
        <p:spPr/>
        <p:txBody>
          <a:bodyPr/>
          <a:lstStyle/>
          <a:p>
            <a:r>
              <a:rPr lang="en-US" dirty="0"/>
              <a:t>Creating Variables in DAX Expressions</a:t>
            </a:r>
          </a:p>
        </p:txBody>
      </p:sp>
      <p:sp>
        <p:nvSpPr>
          <p:cNvPr id="3" name="Content Placeholder 2">
            <a:extLst>
              <a:ext uri="{FF2B5EF4-FFF2-40B4-BE49-F238E27FC236}">
                <a16:creationId xmlns:a16="http://schemas.microsoft.com/office/drawing/2014/main" id="{1E5591B1-ADA5-43AE-9535-00E65A0234EF}"/>
              </a:ext>
            </a:extLst>
          </p:cNvPr>
          <p:cNvSpPr>
            <a:spLocks noGrp="1"/>
          </p:cNvSpPr>
          <p:nvPr>
            <p:ph idx="1"/>
          </p:nvPr>
        </p:nvSpPr>
        <p:spPr/>
        <p:txBody>
          <a:bodyPr/>
          <a:lstStyle/>
          <a:p>
            <a:r>
              <a:rPr lang="en-US" dirty="0"/>
              <a:t>Variables can be added at start of expression</a:t>
            </a:r>
          </a:p>
          <a:p>
            <a:pPr lvl="1"/>
            <a:r>
              <a:rPr lang="en-US" dirty="0"/>
              <a:t>Use </a:t>
            </a:r>
            <a:r>
              <a:rPr lang="en-US" b="1" dirty="0"/>
              <a:t>VAR</a:t>
            </a:r>
            <a:r>
              <a:rPr lang="en-US" dirty="0"/>
              <a:t> keyword once for each variable</a:t>
            </a:r>
          </a:p>
          <a:p>
            <a:pPr lvl="1"/>
            <a:r>
              <a:rPr lang="en-US" dirty="0"/>
              <a:t>Use </a:t>
            </a:r>
            <a:r>
              <a:rPr lang="en-US" b="1" dirty="0"/>
              <a:t>RETURN</a:t>
            </a:r>
            <a:r>
              <a:rPr lang="en-US" dirty="0"/>
              <a:t> keyword to return expression value</a:t>
            </a:r>
          </a:p>
        </p:txBody>
      </p:sp>
      <p:pic>
        <p:nvPicPr>
          <p:cNvPr id="4" name="Picture 3">
            <a:extLst>
              <a:ext uri="{FF2B5EF4-FFF2-40B4-BE49-F238E27FC236}">
                <a16:creationId xmlns:a16="http://schemas.microsoft.com/office/drawing/2014/main" id="{AA5BFFE4-3384-40E4-82F7-3A2A310A068C}"/>
              </a:ext>
            </a:extLst>
          </p:cNvPr>
          <p:cNvPicPr/>
          <p:nvPr/>
        </p:nvPicPr>
        <p:blipFill rotWithShape="1">
          <a:blip r:embed="rId2">
            <a:extLst>
              <a:ext uri="{28A0092B-C50C-407E-A947-70E740481C1C}">
                <a14:useLocalDpi xmlns:a14="http://schemas.microsoft.com/office/drawing/2010/main" val="0"/>
              </a:ext>
            </a:extLst>
          </a:blip>
          <a:srcRect l="14856" t="2686" r="46217" b="54329"/>
          <a:stretch/>
        </p:blipFill>
        <p:spPr bwMode="auto">
          <a:xfrm>
            <a:off x="1143000" y="2971800"/>
            <a:ext cx="6934200" cy="1696135"/>
          </a:xfrm>
          <a:prstGeom prst="rect">
            <a:avLst/>
          </a:prstGeom>
          <a:noFill/>
          <a:ln>
            <a:solidFill>
              <a:schemeClr val="tx1"/>
            </a:solidFill>
          </a:ln>
        </p:spPr>
      </p:pic>
    </p:spTree>
    <p:extLst>
      <p:ext uri="{BB962C8B-B14F-4D97-AF65-F5344CB8AC3E}">
        <p14:creationId xmlns:p14="http://schemas.microsoft.com/office/powerpoint/2010/main" val="70231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Running Total using CALCULATE</a:t>
            </a:r>
          </a:p>
        </p:txBody>
      </p:sp>
      <p:sp>
        <p:nvSpPr>
          <p:cNvPr id="3" name="Content Placeholder 2"/>
          <p:cNvSpPr>
            <a:spLocks noGrp="1"/>
          </p:cNvSpPr>
          <p:nvPr>
            <p:ph idx="1"/>
          </p:nvPr>
        </p:nvSpPr>
        <p:spPr/>
        <p:txBody>
          <a:bodyPr>
            <a:normAutofit/>
          </a:bodyPr>
          <a:lstStyle/>
          <a:p>
            <a:r>
              <a:rPr lang="en-US" sz="2400" dirty="0"/>
              <a:t>Calculate a running total of sales revenue across years</a:t>
            </a:r>
          </a:p>
          <a:p>
            <a:pPr lvl="1"/>
            <a:r>
              <a:rPr lang="en-US" sz="2000" dirty="0"/>
              <a:t>This must be done using </a:t>
            </a:r>
            <a:r>
              <a:rPr lang="en-US" sz="2000" b="1" dirty="0"/>
              <a:t>CALCULATE</a:t>
            </a:r>
            <a:r>
              <a:rPr lang="en-US" sz="2000" dirty="0"/>
              <a:t> function</a:t>
            </a:r>
          </a:p>
        </p:txBody>
      </p:sp>
      <p:pic>
        <p:nvPicPr>
          <p:cNvPr id="5" name="Picture 4"/>
          <p:cNvPicPr>
            <a:picLocks noChangeAspect="1"/>
          </p:cNvPicPr>
          <p:nvPr/>
        </p:nvPicPr>
        <p:blipFill>
          <a:blip r:embed="rId2"/>
          <a:stretch>
            <a:fillRect/>
          </a:stretch>
        </p:blipFill>
        <p:spPr>
          <a:xfrm>
            <a:off x="1270309" y="2362200"/>
            <a:ext cx="6374781" cy="3200400"/>
          </a:xfrm>
          <a:prstGeom prst="rect">
            <a:avLst/>
          </a:prstGeom>
          <a:ln w="28575">
            <a:solidFill>
              <a:schemeClr val="tx1">
                <a:lumMod val="50000"/>
                <a:lumOff val="50000"/>
              </a:schemeClr>
            </a:solidFill>
          </a:ln>
        </p:spPr>
      </p:pic>
    </p:spTree>
    <p:extLst>
      <p:ext uri="{BB962C8B-B14F-4D97-AF65-F5344CB8AC3E}">
        <p14:creationId xmlns:p14="http://schemas.microsoft.com/office/powerpoint/2010/main" val="2415206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Reports</a:t>
            </a:r>
          </a:p>
        </p:txBody>
      </p:sp>
      <p:sp>
        <p:nvSpPr>
          <p:cNvPr id="3" name="Content Placeholder 2"/>
          <p:cNvSpPr>
            <a:spLocks noGrp="1"/>
          </p:cNvSpPr>
          <p:nvPr>
            <p:ph idx="1"/>
          </p:nvPr>
        </p:nvSpPr>
        <p:spPr/>
        <p:txBody>
          <a:bodyPr/>
          <a:lstStyle/>
          <a:p>
            <a:r>
              <a:rPr lang="en-US" dirty="0"/>
              <a:t>Power BI Desktop project contains one report</a:t>
            </a:r>
          </a:p>
          <a:p>
            <a:pPr lvl="1"/>
            <a:r>
              <a:rPr lang="en-US" dirty="0"/>
              <a:t>Report within project can contain multiple pages</a:t>
            </a:r>
          </a:p>
          <a:p>
            <a:pPr lvl="1"/>
            <a:r>
              <a:rPr lang="en-US" dirty="0"/>
              <a:t>Report pages contains visuals</a:t>
            </a:r>
          </a:p>
          <a:p>
            <a:endParaRPr lang="en-US" dirty="0"/>
          </a:p>
          <a:p>
            <a:r>
              <a:rPr lang="en-US" dirty="0"/>
              <a:t>Reports can be created using filters</a:t>
            </a:r>
          </a:p>
          <a:p>
            <a:pPr lvl="1"/>
            <a:r>
              <a:rPr lang="en-US" dirty="0"/>
              <a:t>You can add visual level filters</a:t>
            </a:r>
          </a:p>
          <a:p>
            <a:pPr lvl="1"/>
            <a:r>
              <a:rPr lang="en-US" dirty="0"/>
              <a:t>You can add page level filters</a:t>
            </a:r>
          </a:p>
          <a:p>
            <a:pPr lvl="1"/>
            <a:r>
              <a:rPr lang="en-US" dirty="0"/>
              <a:t>You can add drillthrough filters</a:t>
            </a:r>
          </a:p>
          <a:p>
            <a:pPr lvl="1"/>
            <a:r>
              <a:rPr lang="en-US" dirty="0"/>
              <a:t>You can add report level filters</a:t>
            </a:r>
          </a:p>
        </p:txBody>
      </p:sp>
      <p:pic>
        <p:nvPicPr>
          <p:cNvPr id="4" name="Picture 3">
            <a:extLst>
              <a:ext uri="{FF2B5EF4-FFF2-40B4-BE49-F238E27FC236}">
                <a16:creationId xmlns:a16="http://schemas.microsoft.com/office/drawing/2014/main" id="{9DC6C57C-7A40-4DFC-8A1D-A0F999861680}"/>
              </a:ext>
            </a:extLst>
          </p:cNvPr>
          <p:cNvPicPr>
            <a:picLocks noChangeAspect="1"/>
          </p:cNvPicPr>
          <p:nvPr/>
        </p:nvPicPr>
        <p:blipFill>
          <a:blip r:embed="rId2"/>
          <a:stretch>
            <a:fillRect/>
          </a:stretch>
        </p:blipFill>
        <p:spPr>
          <a:xfrm>
            <a:off x="7239000" y="3343275"/>
            <a:ext cx="1743494" cy="3286125"/>
          </a:xfrm>
          <a:prstGeom prst="rect">
            <a:avLst/>
          </a:prstGeom>
          <a:ln w="28575">
            <a:solidFill>
              <a:schemeClr val="tx1"/>
            </a:solidFill>
          </a:ln>
        </p:spPr>
      </p:pic>
    </p:spTree>
    <p:extLst>
      <p:ext uri="{BB962C8B-B14F-4D97-AF65-F5344CB8AC3E}">
        <p14:creationId xmlns:p14="http://schemas.microsoft.com/office/powerpoint/2010/main" val="1535997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Visualization Types</a:t>
            </a:r>
          </a:p>
        </p:txBody>
      </p:sp>
      <p:sp>
        <p:nvSpPr>
          <p:cNvPr id="3" name="Content Placeholder 2"/>
          <p:cNvSpPr>
            <a:spLocks noGrp="1"/>
          </p:cNvSpPr>
          <p:nvPr>
            <p:ph idx="1"/>
          </p:nvPr>
        </p:nvSpPr>
        <p:spPr>
          <a:xfrm>
            <a:off x="533400" y="1295400"/>
            <a:ext cx="4114800" cy="5257801"/>
          </a:xfrm>
        </p:spPr>
        <p:txBody>
          <a:bodyPr>
            <a:noAutofit/>
          </a:bodyPr>
          <a:lstStyle/>
          <a:p>
            <a:pPr marL="182880">
              <a:spcBef>
                <a:spcPts val="200"/>
              </a:spcBef>
            </a:pPr>
            <a:r>
              <a:rPr lang="en-US" sz="2000" dirty="0"/>
              <a:t>Table and Matrix</a:t>
            </a:r>
          </a:p>
          <a:p>
            <a:pPr marL="182880">
              <a:spcBef>
                <a:spcPts val="200"/>
              </a:spcBef>
            </a:pPr>
            <a:r>
              <a:rPr lang="en-US" sz="2000" dirty="0"/>
              <a:t>Bar charts and Column charts</a:t>
            </a:r>
          </a:p>
          <a:p>
            <a:pPr marL="182880">
              <a:spcBef>
                <a:spcPts val="200"/>
              </a:spcBef>
            </a:pPr>
            <a:r>
              <a:rPr lang="en-US" sz="2000" dirty="0"/>
              <a:t>Pie charts and Doughnut chart</a:t>
            </a:r>
          </a:p>
          <a:p>
            <a:pPr marL="182880">
              <a:spcBef>
                <a:spcPts val="200"/>
              </a:spcBef>
            </a:pPr>
            <a:r>
              <a:rPr lang="en-US" sz="2000" dirty="0"/>
              <a:t>Line chart and Area chart</a:t>
            </a:r>
          </a:p>
          <a:p>
            <a:pPr marL="182880">
              <a:spcBef>
                <a:spcPts val="200"/>
              </a:spcBef>
            </a:pPr>
            <a:r>
              <a:rPr lang="en-US" sz="2000" dirty="0"/>
              <a:t>Scatter chart and Combo charts</a:t>
            </a:r>
          </a:p>
          <a:p>
            <a:pPr marL="182880">
              <a:spcBef>
                <a:spcPts val="200"/>
              </a:spcBef>
            </a:pPr>
            <a:r>
              <a:rPr lang="en-US" sz="2000" dirty="0"/>
              <a:t>Card and Multi-row Card</a:t>
            </a:r>
          </a:p>
          <a:p>
            <a:pPr marL="182880">
              <a:spcBef>
                <a:spcPts val="200"/>
              </a:spcBef>
            </a:pPr>
            <a:r>
              <a:rPr lang="en-US" sz="2000" dirty="0" err="1"/>
              <a:t>Treemap</a:t>
            </a:r>
            <a:endParaRPr lang="en-US" sz="2000" dirty="0"/>
          </a:p>
          <a:p>
            <a:pPr marL="182880">
              <a:spcBef>
                <a:spcPts val="200"/>
              </a:spcBef>
            </a:pPr>
            <a:r>
              <a:rPr lang="en-US" sz="2000" dirty="0"/>
              <a:t>Ribbon chart</a:t>
            </a:r>
          </a:p>
          <a:p>
            <a:pPr marL="182880">
              <a:spcBef>
                <a:spcPts val="200"/>
              </a:spcBef>
            </a:pPr>
            <a:r>
              <a:rPr lang="en-US" sz="2000" dirty="0"/>
              <a:t>Waterfall chart</a:t>
            </a:r>
          </a:p>
          <a:p>
            <a:pPr marL="182880">
              <a:spcBef>
                <a:spcPts val="200"/>
              </a:spcBef>
            </a:pPr>
            <a:r>
              <a:rPr lang="en-US" sz="2000" dirty="0"/>
              <a:t>Funnel chart</a:t>
            </a:r>
          </a:p>
          <a:p>
            <a:pPr marL="182880">
              <a:spcBef>
                <a:spcPts val="200"/>
              </a:spcBef>
            </a:pPr>
            <a:r>
              <a:rPr lang="en-US" sz="2000" dirty="0"/>
              <a:t>Gauge</a:t>
            </a:r>
          </a:p>
          <a:p>
            <a:pPr marL="182880">
              <a:spcBef>
                <a:spcPts val="200"/>
              </a:spcBef>
            </a:pPr>
            <a:r>
              <a:rPr lang="en-US" sz="2000" dirty="0"/>
              <a:t>Map and Filled Map</a:t>
            </a:r>
          </a:p>
          <a:p>
            <a:pPr marL="182880">
              <a:spcBef>
                <a:spcPts val="200"/>
              </a:spcBef>
            </a:pPr>
            <a:r>
              <a:rPr lang="en-US" sz="2000" dirty="0"/>
              <a:t>Slicer</a:t>
            </a:r>
          </a:p>
          <a:p>
            <a:pPr marL="182880">
              <a:spcBef>
                <a:spcPts val="200"/>
              </a:spcBef>
            </a:pPr>
            <a:r>
              <a:rPr lang="en-US" sz="2000" dirty="0"/>
              <a:t>R script visual</a:t>
            </a:r>
          </a:p>
          <a:p>
            <a:pPr marL="182880">
              <a:spcBef>
                <a:spcPts val="200"/>
              </a:spcBef>
            </a:pPr>
            <a:r>
              <a:rPr lang="en-US" sz="2000" dirty="0"/>
              <a:t>Shape map (in preview)</a:t>
            </a:r>
          </a:p>
        </p:txBody>
      </p:sp>
      <p:pic>
        <p:nvPicPr>
          <p:cNvPr id="5" name="Picture 4">
            <a:extLst>
              <a:ext uri="{FF2B5EF4-FFF2-40B4-BE49-F238E27FC236}">
                <a16:creationId xmlns:a16="http://schemas.microsoft.com/office/drawing/2014/main" id="{980ED34C-66BE-4E35-A223-CBA496B1CE10}"/>
              </a:ext>
            </a:extLst>
          </p:cNvPr>
          <p:cNvPicPr>
            <a:picLocks noChangeAspect="1"/>
          </p:cNvPicPr>
          <p:nvPr/>
        </p:nvPicPr>
        <p:blipFill>
          <a:blip r:embed="rId2"/>
          <a:stretch>
            <a:fillRect/>
          </a:stretch>
        </p:blipFill>
        <p:spPr>
          <a:xfrm>
            <a:off x="5046877" y="1219200"/>
            <a:ext cx="3680633" cy="3573638"/>
          </a:xfrm>
          <a:prstGeom prst="rect">
            <a:avLst/>
          </a:prstGeom>
        </p:spPr>
      </p:pic>
    </p:spTree>
    <p:extLst>
      <p:ext uri="{BB962C8B-B14F-4D97-AF65-F5344CB8AC3E}">
        <p14:creationId xmlns:p14="http://schemas.microsoft.com/office/powerpoint/2010/main" val="2465876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Map Visual with a Geographic Field</a:t>
            </a:r>
          </a:p>
        </p:txBody>
      </p:sp>
      <p:sp>
        <p:nvSpPr>
          <p:cNvPr id="4" name="Content Placeholder 3"/>
          <p:cNvSpPr>
            <a:spLocks noGrp="1"/>
          </p:cNvSpPr>
          <p:nvPr>
            <p:ph idx="1"/>
          </p:nvPr>
        </p:nvSpPr>
        <p:spPr/>
        <p:txBody>
          <a:bodyPr>
            <a:normAutofit/>
          </a:bodyPr>
          <a:lstStyle/>
          <a:p>
            <a:r>
              <a:rPr lang="en-US" sz="2400" dirty="0"/>
              <a:t>Map Visual shows distribution over geographic area</a:t>
            </a:r>
          </a:p>
          <a:p>
            <a:pPr lvl="1"/>
            <a:r>
              <a:rPr lang="en-US" sz="2000" dirty="0"/>
              <a:t>Visual automatically updates when filtered</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174192" cy="3124200"/>
          </a:xfrm>
          <a:prstGeom prst="rect">
            <a:avLst/>
          </a:prstGeom>
          <a:noFill/>
          <a:ln>
            <a:solidFill>
              <a:schemeClr val="tx1"/>
            </a:solidFill>
          </a:ln>
        </p:spPr>
      </p:pic>
    </p:spTree>
    <p:extLst>
      <p:ext uri="{BB962C8B-B14F-4D97-AF65-F5344CB8AC3E}">
        <p14:creationId xmlns:p14="http://schemas.microsoft.com/office/powerpoint/2010/main" val="660190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99D1-2606-446D-8FB9-B478F321F97C}"/>
              </a:ext>
            </a:extLst>
          </p:cNvPr>
          <p:cNvSpPr>
            <a:spLocks noGrp="1"/>
          </p:cNvSpPr>
          <p:nvPr>
            <p:ph type="title"/>
          </p:nvPr>
        </p:nvSpPr>
        <p:spPr/>
        <p:txBody>
          <a:bodyPr/>
          <a:lstStyle/>
          <a:p>
            <a:r>
              <a:rPr lang="en-US" dirty="0"/>
              <a:t>Bookmarks as a Slide Show</a:t>
            </a:r>
          </a:p>
        </p:txBody>
      </p:sp>
      <p:sp>
        <p:nvSpPr>
          <p:cNvPr id="3" name="Content Placeholder 2">
            <a:extLst>
              <a:ext uri="{FF2B5EF4-FFF2-40B4-BE49-F238E27FC236}">
                <a16:creationId xmlns:a16="http://schemas.microsoft.com/office/drawing/2014/main" id="{3B03DF07-B5AB-45E1-89A9-01CDE9B38D67}"/>
              </a:ext>
            </a:extLst>
          </p:cNvPr>
          <p:cNvSpPr>
            <a:spLocks noGrp="1"/>
          </p:cNvSpPr>
          <p:nvPr>
            <p:ph idx="1"/>
          </p:nvPr>
        </p:nvSpPr>
        <p:spPr/>
        <p:txBody>
          <a:bodyPr>
            <a:normAutofit/>
          </a:bodyPr>
          <a:lstStyle/>
          <a:p>
            <a:r>
              <a:rPr lang="en-US" sz="2400" dirty="0"/>
              <a:t>Bookmarks can be viewed as slide show</a:t>
            </a:r>
          </a:p>
          <a:p>
            <a:pPr lvl="1"/>
            <a:r>
              <a:rPr lang="en-US" sz="2000" dirty="0"/>
              <a:t>Start slide show by clicking View button</a:t>
            </a:r>
          </a:p>
          <a:p>
            <a:pPr lvl="1"/>
            <a:r>
              <a:rPr lang="en-US" sz="2000" dirty="0"/>
              <a:t>Consumer can step through one bookmark at a time</a:t>
            </a:r>
          </a:p>
        </p:txBody>
      </p:sp>
      <p:pic>
        <p:nvPicPr>
          <p:cNvPr id="5" name="Picture 4">
            <a:extLst>
              <a:ext uri="{FF2B5EF4-FFF2-40B4-BE49-F238E27FC236}">
                <a16:creationId xmlns:a16="http://schemas.microsoft.com/office/drawing/2014/main" id="{4ECB7EB0-5C87-49F1-9D8A-A77406FCB776}"/>
              </a:ext>
            </a:extLst>
          </p:cNvPr>
          <p:cNvPicPr>
            <a:picLocks noChangeAspect="1"/>
          </p:cNvPicPr>
          <p:nvPr/>
        </p:nvPicPr>
        <p:blipFill rotWithShape="1">
          <a:blip r:embed="rId2"/>
          <a:srcRect b="69881"/>
          <a:stretch/>
        </p:blipFill>
        <p:spPr>
          <a:xfrm>
            <a:off x="6579296" y="1143000"/>
            <a:ext cx="2209800" cy="994283"/>
          </a:xfrm>
          <a:prstGeom prst="rect">
            <a:avLst/>
          </a:prstGeom>
        </p:spPr>
      </p:pic>
      <p:pic>
        <p:nvPicPr>
          <p:cNvPr id="6" name="Picture 5">
            <a:extLst>
              <a:ext uri="{FF2B5EF4-FFF2-40B4-BE49-F238E27FC236}">
                <a16:creationId xmlns:a16="http://schemas.microsoft.com/office/drawing/2014/main" id="{32388CB8-C7B3-49EA-92BF-9CF04316065F}"/>
              </a:ext>
            </a:extLst>
          </p:cNvPr>
          <p:cNvPicPr>
            <a:picLocks noChangeAspect="1"/>
          </p:cNvPicPr>
          <p:nvPr/>
        </p:nvPicPr>
        <p:blipFill>
          <a:blip r:embed="rId3"/>
          <a:stretch>
            <a:fillRect/>
          </a:stretch>
        </p:blipFill>
        <p:spPr>
          <a:xfrm>
            <a:off x="641554" y="2895600"/>
            <a:ext cx="7860891" cy="3429000"/>
          </a:xfrm>
          <a:prstGeom prst="rect">
            <a:avLst/>
          </a:prstGeom>
        </p:spPr>
      </p:pic>
    </p:spTree>
    <p:extLst>
      <p:ext uri="{BB962C8B-B14F-4D97-AF65-F5344CB8AC3E}">
        <p14:creationId xmlns:p14="http://schemas.microsoft.com/office/powerpoint/2010/main" val="1904067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CCAC-6BEA-47F5-ADA2-98AB30BD9BEF}"/>
              </a:ext>
            </a:extLst>
          </p:cNvPr>
          <p:cNvSpPr>
            <a:spLocks noGrp="1"/>
          </p:cNvSpPr>
          <p:nvPr>
            <p:ph type="title"/>
          </p:nvPr>
        </p:nvSpPr>
        <p:spPr/>
        <p:txBody>
          <a:bodyPr/>
          <a:lstStyle/>
          <a:p>
            <a:r>
              <a:rPr lang="en-US" dirty="0"/>
              <a:t>What is the Power platform?</a:t>
            </a:r>
          </a:p>
        </p:txBody>
      </p:sp>
      <p:pic>
        <p:nvPicPr>
          <p:cNvPr id="7" name="Picture 6">
            <a:extLst>
              <a:ext uri="{FF2B5EF4-FFF2-40B4-BE49-F238E27FC236}">
                <a16:creationId xmlns:a16="http://schemas.microsoft.com/office/drawing/2014/main" id="{148B8180-6CA9-4578-93F6-E72939FEDD7F}"/>
              </a:ext>
            </a:extLst>
          </p:cNvPr>
          <p:cNvPicPr>
            <a:picLocks noChangeAspect="1"/>
          </p:cNvPicPr>
          <p:nvPr/>
        </p:nvPicPr>
        <p:blipFill>
          <a:blip r:embed="rId3"/>
          <a:stretch>
            <a:fillRect/>
          </a:stretch>
        </p:blipFill>
        <p:spPr>
          <a:xfrm>
            <a:off x="876300" y="1295400"/>
            <a:ext cx="7162800" cy="5027057"/>
          </a:xfrm>
          <a:prstGeom prst="rect">
            <a:avLst/>
          </a:prstGeom>
        </p:spPr>
      </p:pic>
    </p:spTree>
    <p:extLst>
      <p:ext uri="{BB962C8B-B14F-4D97-AF65-F5344CB8AC3E}">
        <p14:creationId xmlns:p14="http://schemas.microsoft.com/office/powerpoint/2010/main" val="178955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Dashboards in Power BI</a:t>
            </a:r>
          </a:p>
        </p:txBody>
      </p:sp>
      <p:sp>
        <p:nvSpPr>
          <p:cNvPr id="4" name="Content Placeholder 3"/>
          <p:cNvSpPr>
            <a:spLocks noGrp="1"/>
          </p:cNvSpPr>
          <p:nvPr>
            <p:ph idx="1"/>
          </p:nvPr>
        </p:nvSpPr>
        <p:spPr/>
        <p:txBody>
          <a:bodyPr>
            <a:normAutofit/>
          </a:bodyPr>
          <a:lstStyle/>
          <a:p>
            <a:r>
              <a:rPr lang="en-US" sz="2400" dirty="0"/>
              <a:t>Dashboard is consolidated view of reports &amp; datasets</a:t>
            </a:r>
          </a:p>
          <a:p>
            <a:pPr lvl="1"/>
            <a:r>
              <a:rPr lang="en-US" sz="2000" dirty="0"/>
              <a:t>Provides simpler, more intuitive entry point to reports and datasets</a:t>
            </a:r>
          </a:p>
          <a:p>
            <a:pPr lvl="1"/>
            <a:r>
              <a:rPr lang="en-US" sz="2000" dirty="0"/>
              <a:t>Simplicity and intuition key for users with mobile devices &amp; tablets</a:t>
            </a:r>
          </a:p>
          <a:p>
            <a:r>
              <a:rPr lang="en-US" sz="2400" dirty="0"/>
              <a:t>Dashboard represents unit of deployment and reuse</a:t>
            </a:r>
          </a:p>
          <a:p>
            <a:pPr lvl="1"/>
            <a:r>
              <a:rPr lang="en-US" sz="2000" dirty="0"/>
              <a:t>Dashboards can by deployed via dashboard sharing</a:t>
            </a:r>
          </a:p>
          <a:p>
            <a:pPr lvl="1"/>
            <a:r>
              <a:rPr lang="en-US" sz="2000" dirty="0"/>
              <a:t>Dashboards can by deployed using organizational content packs</a:t>
            </a: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4825" y="3997569"/>
            <a:ext cx="5665749" cy="2596662"/>
          </a:xfrm>
          <a:prstGeom prst="rect">
            <a:avLst/>
          </a:prstGeom>
          <a:noFill/>
          <a:ln>
            <a:solidFill>
              <a:schemeClr val="tx1"/>
            </a:solidFill>
          </a:ln>
        </p:spPr>
      </p:pic>
    </p:spTree>
    <p:extLst>
      <p:ext uri="{BB962C8B-B14F-4D97-AF65-F5344CB8AC3E}">
        <p14:creationId xmlns:p14="http://schemas.microsoft.com/office/powerpoint/2010/main" val="4076598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8783"/>
            <a:ext cx="8382000" cy="5181600"/>
          </a:xfrm>
        </p:spPr>
        <p:txBody>
          <a:bodyPr/>
          <a:lstStyle/>
          <a:p>
            <a:r>
              <a:rPr lang="en-US" sz="2400" dirty="0"/>
              <a:t>Dashboard is a collection of tiles</a:t>
            </a:r>
          </a:p>
          <a:p>
            <a:pPr lvl="1"/>
            <a:r>
              <a:rPr lang="en-US" sz="2000" dirty="0"/>
              <a:t>Dashboard tiles can be created by pinning a visual from a report</a:t>
            </a:r>
          </a:p>
          <a:p>
            <a:pPr lvl="1"/>
            <a:r>
              <a:rPr lang="en-US" sz="2000" dirty="0"/>
              <a:t>Dashboard tiles can be created from Q&amp;A search result</a:t>
            </a:r>
          </a:p>
          <a:p>
            <a:pPr lvl="1"/>
            <a:r>
              <a:rPr lang="en-US" sz="2000" dirty="0"/>
              <a:t>Each tile is snapshot of information from an underlying dataset</a:t>
            </a:r>
          </a:p>
          <a:p>
            <a:r>
              <a:rPr lang="en-US" sz="2400" dirty="0"/>
              <a:t>Dashboard can be created two different ways</a:t>
            </a:r>
          </a:p>
          <a:p>
            <a:pPr lvl="1"/>
            <a:r>
              <a:rPr lang="en-US" sz="2000" dirty="0"/>
              <a:t>Click on (</a:t>
            </a:r>
            <a:r>
              <a:rPr lang="en-US" sz="2000" b="1" dirty="0"/>
              <a:t>+</a:t>
            </a:r>
            <a:r>
              <a:rPr lang="en-US" sz="2000" dirty="0"/>
              <a:t>) button in Dashboards section of navigation pane</a:t>
            </a:r>
          </a:p>
          <a:p>
            <a:pPr lvl="1"/>
            <a:r>
              <a:rPr lang="en-US" sz="2000" dirty="0"/>
              <a:t>Create new dashboard when pinning visual from report</a:t>
            </a:r>
          </a:p>
        </p:txBody>
      </p:sp>
      <p:sp>
        <p:nvSpPr>
          <p:cNvPr id="2" name="Title 1"/>
          <p:cNvSpPr>
            <a:spLocks noGrp="1"/>
          </p:cNvSpPr>
          <p:nvPr>
            <p:ph type="title"/>
          </p:nvPr>
        </p:nvSpPr>
        <p:spPr/>
        <p:txBody>
          <a:bodyPr/>
          <a:lstStyle/>
          <a:p>
            <a:r>
              <a:rPr lang="en-US" dirty="0"/>
              <a:t>Creating Dashboards</a:t>
            </a:r>
          </a:p>
        </p:txBody>
      </p:sp>
      <p:grpSp>
        <p:nvGrpSpPr>
          <p:cNvPr id="14" name="Group 13"/>
          <p:cNvGrpSpPr/>
          <p:nvPr/>
        </p:nvGrpSpPr>
        <p:grpSpPr>
          <a:xfrm>
            <a:off x="3567311" y="4388503"/>
            <a:ext cx="5271889" cy="2199217"/>
            <a:chOff x="3429000" y="4238296"/>
            <a:chExt cx="5334000" cy="2225127"/>
          </a:xfrm>
        </p:grpSpPr>
        <p:sp>
          <p:nvSpPr>
            <p:cNvPr id="12" name="Rectangle 11"/>
            <p:cNvSpPr/>
            <p:nvPr/>
          </p:nvSpPr>
          <p:spPr>
            <a:xfrm>
              <a:off x="3429000" y="4238296"/>
              <a:ext cx="5334000" cy="2225127"/>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598126" y="4419600"/>
              <a:ext cx="1537560" cy="1844418"/>
            </a:xfrm>
            <a:prstGeom prst="rect">
              <a:avLst/>
            </a:prstGeom>
            <a:noFill/>
            <a:ln>
              <a:solidFill>
                <a:schemeClr val="tx1">
                  <a:lumMod val="65000"/>
                  <a:lumOff val="35000"/>
                </a:schemeClr>
              </a:solid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5560969" y="4419600"/>
              <a:ext cx="2973432" cy="1552835"/>
            </a:xfrm>
            <a:prstGeom prst="rect">
              <a:avLst/>
            </a:prstGeom>
            <a:noFill/>
            <a:ln>
              <a:solidFill>
                <a:schemeClr val="tx1">
                  <a:lumMod val="65000"/>
                  <a:lumOff val="35000"/>
                </a:schemeClr>
              </a:solidFill>
            </a:ln>
          </p:spPr>
        </p:pic>
        <p:sp>
          <p:nvSpPr>
            <p:cNvPr id="9" name="Right Arrow 8"/>
            <p:cNvSpPr/>
            <p:nvPr/>
          </p:nvSpPr>
          <p:spPr>
            <a:xfrm>
              <a:off x="5227229" y="4979275"/>
              <a:ext cx="285447" cy="231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093558" y="4388503"/>
            <a:ext cx="2030642" cy="2171880"/>
            <a:chOff x="785648" y="4201510"/>
            <a:chExt cx="2262352" cy="2358873"/>
          </a:xfrm>
        </p:grpSpPr>
        <p:sp>
          <p:nvSpPr>
            <p:cNvPr id="11" name="Rectangle 10"/>
            <p:cNvSpPr/>
            <p:nvPr/>
          </p:nvSpPr>
          <p:spPr>
            <a:xfrm>
              <a:off x="785648" y="4201510"/>
              <a:ext cx="2262352" cy="2358873"/>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970830" y="4343401"/>
              <a:ext cx="1412622" cy="2072726"/>
            </a:xfrm>
            <a:prstGeom prst="rect">
              <a:avLst/>
            </a:prstGeom>
          </p:spPr>
        </p:pic>
        <p:sp>
          <p:nvSpPr>
            <p:cNvPr id="10" name="Left Arrow 9"/>
            <p:cNvSpPr/>
            <p:nvPr/>
          </p:nvSpPr>
          <p:spPr>
            <a:xfrm>
              <a:off x="2441259" y="5419046"/>
              <a:ext cx="494177" cy="3984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0115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Q&amp;A Search Box</a:t>
            </a:r>
          </a:p>
        </p:txBody>
      </p:sp>
      <p:sp>
        <p:nvSpPr>
          <p:cNvPr id="5" name="Content Placeholder 4"/>
          <p:cNvSpPr>
            <a:spLocks noGrp="1"/>
          </p:cNvSpPr>
          <p:nvPr>
            <p:ph idx="1"/>
          </p:nvPr>
        </p:nvSpPr>
        <p:spPr/>
        <p:txBody>
          <a:bodyPr>
            <a:normAutofit/>
          </a:bodyPr>
          <a:lstStyle/>
          <a:p>
            <a:r>
              <a:rPr lang="en-US" sz="2400" dirty="0"/>
              <a:t>Used to execute natural language queries</a:t>
            </a:r>
          </a:p>
          <a:p>
            <a:pPr lvl="1"/>
            <a:r>
              <a:rPr lang="en-US" sz="2000" dirty="0"/>
              <a:t>Queries are executed against underlying dataset(s) in workspace</a:t>
            </a:r>
          </a:p>
          <a:p>
            <a:pPr lvl="1"/>
            <a:r>
              <a:rPr lang="en-US" sz="2000" dirty="0"/>
              <a:t>Query results display using some type of Power BI visual</a:t>
            </a:r>
          </a:p>
          <a:p>
            <a:pPr lvl="1"/>
            <a:r>
              <a:rPr lang="en-US" sz="2000" dirty="0"/>
              <a:t>Power BI service selects Visualization type based on result type</a:t>
            </a:r>
          </a:p>
        </p:txBody>
      </p:sp>
      <p:pic>
        <p:nvPicPr>
          <p:cNvPr id="7" name="Picture 6"/>
          <p:cNvPicPr>
            <a:picLocks noChangeAspect="1"/>
          </p:cNvPicPr>
          <p:nvPr/>
        </p:nvPicPr>
        <p:blipFill>
          <a:blip r:embed="rId3"/>
          <a:stretch>
            <a:fillRect/>
          </a:stretch>
        </p:blipFill>
        <p:spPr>
          <a:xfrm>
            <a:off x="1143000" y="3190439"/>
            <a:ext cx="5181600" cy="3438961"/>
          </a:xfrm>
          <a:prstGeom prst="rect">
            <a:avLst/>
          </a:prstGeom>
          <a:ln>
            <a:solidFill>
              <a:schemeClr val="tx1"/>
            </a:solidFill>
          </a:ln>
        </p:spPr>
      </p:pic>
    </p:spTree>
    <p:extLst>
      <p:ext uri="{BB962C8B-B14F-4D97-AF65-F5344CB8AC3E}">
        <p14:creationId xmlns:p14="http://schemas.microsoft.com/office/powerpoint/2010/main" val="1827372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13F9-0381-4799-8B86-AE1A763CA08A}"/>
              </a:ext>
            </a:extLst>
          </p:cNvPr>
          <p:cNvSpPr>
            <a:spLocks noGrp="1"/>
          </p:cNvSpPr>
          <p:nvPr>
            <p:ph type="title"/>
          </p:nvPr>
        </p:nvSpPr>
        <p:spPr/>
        <p:txBody>
          <a:bodyPr/>
          <a:lstStyle/>
          <a:p>
            <a:r>
              <a:rPr lang="en-US" dirty="0"/>
              <a:t>Power BI Apps and App Workspaces</a:t>
            </a:r>
          </a:p>
        </p:txBody>
      </p:sp>
      <p:sp>
        <p:nvSpPr>
          <p:cNvPr id="3" name="Content Placeholder 2">
            <a:extLst>
              <a:ext uri="{FF2B5EF4-FFF2-40B4-BE49-F238E27FC236}">
                <a16:creationId xmlns:a16="http://schemas.microsoft.com/office/drawing/2014/main" id="{BFBA3C5B-4DBD-43F7-ACD1-3164ADB382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5022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Introduction to the Power platform</a:t>
            </a:r>
          </a:p>
          <a:p>
            <a:pPr>
              <a:buFont typeface="Wingdings" panose="05000000000000000000" pitchFamily="2" charset="2"/>
              <a:buChar char="ü"/>
            </a:pPr>
            <a:r>
              <a:rPr lang="en-US" sz="2400" dirty="0"/>
              <a:t>Power BI</a:t>
            </a:r>
          </a:p>
          <a:p>
            <a:pPr>
              <a:buFont typeface="Wingdings" panose="05000000000000000000" pitchFamily="2" charset="2"/>
              <a:buChar char="Ø"/>
            </a:pPr>
            <a:r>
              <a:rPr lang="en-US" sz="2400" dirty="0"/>
              <a:t>PowerApps</a:t>
            </a:r>
          </a:p>
          <a:p>
            <a:r>
              <a:rPr lang="en-US" sz="2400" dirty="0"/>
              <a:t>Flow</a:t>
            </a:r>
          </a:p>
          <a:p>
            <a:r>
              <a:rPr lang="en-US" sz="2400" dirty="0"/>
              <a:t>Power platform Integration</a:t>
            </a:r>
          </a:p>
          <a:p>
            <a:r>
              <a:rPr lang="en-US" sz="2400" dirty="0"/>
              <a:t>Building a Trial Environment</a:t>
            </a:r>
          </a:p>
        </p:txBody>
      </p:sp>
    </p:spTree>
    <p:extLst>
      <p:ext uri="{BB962C8B-B14F-4D97-AF65-F5344CB8AC3E}">
        <p14:creationId xmlns:p14="http://schemas.microsoft.com/office/powerpoint/2010/main" val="19606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B2BD-0B16-46D5-BAB7-701052376500}"/>
              </a:ext>
            </a:extLst>
          </p:cNvPr>
          <p:cNvSpPr>
            <a:spLocks noGrp="1"/>
          </p:cNvSpPr>
          <p:nvPr>
            <p:ph type="title"/>
          </p:nvPr>
        </p:nvSpPr>
        <p:spPr/>
        <p:txBody>
          <a:bodyPr/>
          <a:lstStyle/>
          <a:p>
            <a:r>
              <a:rPr lang="en-US" dirty="0"/>
              <a:t>PowerApps Landscape</a:t>
            </a:r>
          </a:p>
        </p:txBody>
      </p:sp>
      <p:sp>
        <p:nvSpPr>
          <p:cNvPr id="3" name="Content Placeholder 2">
            <a:extLst>
              <a:ext uri="{FF2B5EF4-FFF2-40B4-BE49-F238E27FC236}">
                <a16:creationId xmlns:a16="http://schemas.microsoft.com/office/drawing/2014/main" id="{5D0F0A73-71A4-4F26-BFC8-D262594136CF}"/>
              </a:ext>
            </a:extLst>
          </p:cNvPr>
          <p:cNvSpPr>
            <a:spLocks noGrp="1"/>
          </p:cNvSpPr>
          <p:nvPr>
            <p:ph idx="1"/>
          </p:nvPr>
        </p:nvSpPr>
        <p:spPr/>
        <p:txBody>
          <a:bodyPr/>
          <a:lstStyle/>
          <a:p>
            <a:r>
              <a:rPr lang="en-US" dirty="0"/>
              <a:t>Canvas Apps</a:t>
            </a:r>
          </a:p>
          <a:p>
            <a:pPr lvl="1"/>
            <a:r>
              <a:rPr lang="en-US" dirty="0"/>
              <a:t>Works with any data source</a:t>
            </a:r>
          </a:p>
          <a:p>
            <a:pPr lvl="1"/>
            <a:endParaRPr lang="en-US" dirty="0"/>
          </a:p>
          <a:p>
            <a:r>
              <a:rPr lang="en-US" dirty="0"/>
              <a:t>Model-drive apps</a:t>
            </a:r>
          </a:p>
          <a:p>
            <a:pPr lvl="1"/>
            <a:r>
              <a:rPr lang="en-US" dirty="0"/>
              <a:t>Built on top of CDS for Apps</a:t>
            </a:r>
          </a:p>
        </p:txBody>
      </p:sp>
    </p:spTree>
    <p:extLst>
      <p:ext uri="{BB962C8B-B14F-4D97-AF65-F5344CB8AC3E}">
        <p14:creationId xmlns:p14="http://schemas.microsoft.com/office/powerpoint/2010/main" val="2052678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B3CA-2920-4368-B61F-6E7C22467F24}"/>
              </a:ext>
            </a:extLst>
          </p:cNvPr>
          <p:cNvSpPr>
            <a:spLocks noGrp="1"/>
          </p:cNvSpPr>
          <p:nvPr>
            <p:ph type="title"/>
          </p:nvPr>
        </p:nvSpPr>
        <p:spPr/>
        <p:txBody>
          <a:bodyPr/>
          <a:lstStyle/>
          <a:p>
            <a:r>
              <a:rPr lang="en-US"/>
              <a:t>Creating New Apps</a:t>
            </a:r>
            <a:endParaRPr lang="en-US" dirty="0"/>
          </a:p>
        </p:txBody>
      </p:sp>
      <p:sp>
        <p:nvSpPr>
          <p:cNvPr id="3" name="Content Placeholder 2">
            <a:extLst>
              <a:ext uri="{FF2B5EF4-FFF2-40B4-BE49-F238E27FC236}">
                <a16:creationId xmlns:a16="http://schemas.microsoft.com/office/drawing/2014/main" id="{A7262A0D-2B1D-42FC-9664-4420E10BCF24}"/>
              </a:ext>
            </a:extLst>
          </p:cNvPr>
          <p:cNvSpPr>
            <a:spLocks noGrp="1"/>
          </p:cNvSpPr>
          <p:nvPr>
            <p:ph idx="1"/>
          </p:nvPr>
        </p:nvSpPr>
        <p:spPr/>
        <p:txBody>
          <a:bodyPr>
            <a:normAutofit/>
          </a:bodyPr>
          <a:lstStyle/>
          <a:p>
            <a:r>
              <a:rPr lang="en-US" sz="2400" dirty="0"/>
              <a:t>You create new apps from the PowerApps Home page</a:t>
            </a:r>
          </a:p>
          <a:p>
            <a:pPr lvl="1"/>
            <a:r>
              <a:rPr lang="en-US" sz="2000" dirty="0"/>
              <a:t>Located at </a:t>
            </a:r>
            <a:r>
              <a:rPr lang="en-US" sz="2000" dirty="0">
                <a:hlinkClick r:id="rId3"/>
              </a:rPr>
              <a:t>https://web.powerapps.com</a:t>
            </a:r>
            <a:endParaRPr lang="en-US" sz="2000" dirty="0"/>
          </a:p>
          <a:p>
            <a:pPr lvl="1"/>
            <a:r>
              <a:rPr lang="en-US" sz="2000" dirty="0"/>
              <a:t>Chose an app template</a:t>
            </a:r>
          </a:p>
          <a:p>
            <a:pPr lvl="1"/>
            <a:r>
              <a:rPr lang="en-US" sz="2000" dirty="0"/>
              <a:t>Choose between </a:t>
            </a:r>
            <a:r>
              <a:rPr lang="en-US" sz="1600" b="1" dirty="0"/>
              <a:t>Mobile App</a:t>
            </a:r>
            <a:r>
              <a:rPr lang="en-US" sz="2000" dirty="0"/>
              <a:t> and </a:t>
            </a:r>
            <a:r>
              <a:rPr lang="en-US" sz="1600" b="1" dirty="0" err="1"/>
              <a:t>Tablet|Desktop</a:t>
            </a:r>
            <a:r>
              <a:rPr lang="en-US" sz="1600" b="1" dirty="0"/>
              <a:t> App</a:t>
            </a:r>
            <a:endParaRPr lang="en-US" sz="2000" b="1" dirty="0"/>
          </a:p>
          <a:p>
            <a:pPr lvl="1"/>
            <a:r>
              <a:rPr lang="en-US" sz="2000" dirty="0"/>
              <a:t>Click the </a:t>
            </a:r>
            <a:r>
              <a:rPr lang="en-US" sz="2000" b="1" dirty="0"/>
              <a:t>Make this app</a:t>
            </a:r>
            <a:r>
              <a:rPr lang="en-US" sz="2000" dirty="0"/>
              <a:t> button</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New app creation redirects you to PowerApps Studio</a:t>
            </a:r>
          </a:p>
          <a:p>
            <a:pPr lvl="1"/>
            <a:r>
              <a:rPr lang="en-US" sz="2000" dirty="0"/>
              <a:t>Located at </a:t>
            </a:r>
            <a:r>
              <a:rPr lang="en-US" sz="2000" dirty="0">
                <a:hlinkClick r:id="rId4"/>
              </a:rPr>
              <a:t>https://create.powerapps.com</a:t>
            </a:r>
            <a:r>
              <a:rPr lang="en-US" sz="2000" dirty="0"/>
              <a:t> </a:t>
            </a:r>
          </a:p>
        </p:txBody>
      </p:sp>
      <p:pic>
        <p:nvPicPr>
          <p:cNvPr id="7" name="Picture 6">
            <a:extLst>
              <a:ext uri="{FF2B5EF4-FFF2-40B4-BE49-F238E27FC236}">
                <a16:creationId xmlns:a16="http://schemas.microsoft.com/office/drawing/2014/main" id="{774D2625-DAEE-4B47-B1EA-7E3C8DE84CF5}"/>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213" y="3564355"/>
            <a:ext cx="5410200" cy="1922045"/>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D9ECE98E-04CD-4D56-B3D0-E015753CC95E}"/>
              </a:ext>
            </a:extLst>
          </p:cNvPr>
          <p:cNvPicPr>
            <a:picLocks noChangeAspect="1"/>
          </p:cNvPicPr>
          <p:nvPr/>
        </p:nvPicPr>
        <p:blipFill>
          <a:blip r:embed="rId6"/>
          <a:stretch>
            <a:fillRect/>
          </a:stretch>
        </p:blipFill>
        <p:spPr>
          <a:xfrm>
            <a:off x="6073013" y="3526254"/>
            <a:ext cx="2689987" cy="1960145"/>
          </a:xfrm>
          <a:prstGeom prst="rect">
            <a:avLst/>
          </a:prstGeom>
          <a:ln>
            <a:solidFill>
              <a:schemeClr val="tx1">
                <a:lumMod val="65000"/>
                <a:lumOff val="35000"/>
              </a:schemeClr>
            </a:solidFill>
          </a:ln>
        </p:spPr>
      </p:pic>
      <p:sp>
        <p:nvSpPr>
          <p:cNvPr id="5" name="Arrow: Right 4">
            <a:extLst>
              <a:ext uri="{FF2B5EF4-FFF2-40B4-BE49-F238E27FC236}">
                <a16:creationId xmlns:a16="http://schemas.microsoft.com/office/drawing/2014/main" id="{1DD752FD-68FF-4532-8921-057DDA1A9CDF}"/>
              </a:ext>
            </a:extLst>
          </p:cNvPr>
          <p:cNvSpPr/>
          <p:nvPr/>
        </p:nvSpPr>
        <p:spPr>
          <a:xfrm>
            <a:off x="4206846" y="5228491"/>
            <a:ext cx="446942" cy="228600"/>
          </a:xfrm>
          <a:prstGeom prst="rightArrow">
            <a:avLst>
              <a:gd name="adj1" fmla="val 50000"/>
              <a:gd name="adj2" fmla="val 59615"/>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CA4A6A2-723D-4E0E-AF98-BEACA12663A3}"/>
              </a:ext>
            </a:extLst>
          </p:cNvPr>
          <p:cNvSpPr/>
          <p:nvPr/>
        </p:nvSpPr>
        <p:spPr>
          <a:xfrm>
            <a:off x="6149213" y="5088355"/>
            <a:ext cx="591282" cy="368736"/>
          </a:xfrm>
          <a:prstGeom prst="rightArrow">
            <a:avLst>
              <a:gd name="adj1" fmla="val 50000"/>
              <a:gd name="adj2" fmla="val 59615"/>
            </a:avLst>
          </a:prstGeom>
          <a:solidFill>
            <a:schemeClr val="accent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717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Getting Started with PowerApps Studio</a:t>
            </a:r>
          </a:p>
        </p:txBody>
      </p:sp>
      <p:sp>
        <p:nvSpPr>
          <p:cNvPr id="2" name="Content Placeholder 1">
            <a:extLst>
              <a:ext uri="{FF2B5EF4-FFF2-40B4-BE49-F238E27FC236}">
                <a16:creationId xmlns:a16="http://schemas.microsoft.com/office/drawing/2014/main" id="{41C6481A-E61F-4CD0-BCCF-4463CFE3FFA0}"/>
              </a:ext>
            </a:extLst>
          </p:cNvPr>
          <p:cNvSpPr>
            <a:spLocks noGrp="1"/>
          </p:cNvSpPr>
          <p:nvPr>
            <p:ph idx="1"/>
          </p:nvPr>
        </p:nvSpPr>
        <p:spPr/>
        <p:txBody>
          <a:bodyPr>
            <a:normAutofit/>
          </a:bodyPr>
          <a:lstStyle/>
          <a:p>
            <a:r>
              <a:rPr lang="en-US" sz="2400" dirty="0"/>
              <a:t>PowerApps Studio for the Web is used to build apps</a:t>
            </a:r>
          </a:p>
          <a:p>
            <a:pPr lvl="1"/>
            <a:r>
              <a:rPr lang="en-US" sz="2000" dirty="0"/>
              <a:t>Environment supported across platforms (Windows &amp; Mac)</a:t>
            </a:r>
          </a:p>
          <a:p>
            <a:pPr lvl="1"/>
            <a:r>
              <a:rPr lang="en-US" sz="2000" dirty="0"/>
              <a:t>Supports all popular, modern browsers</a:t>
            </a:r>
          </a:p>
        </p:txBody>
      </p:sp>
      <p:pic>
        <p:nvPicPr>
          <p:cNvPr id="5" name="Picture 4">
            <a:extLst>
              <a:ext uri="{FF2B5EF4-FFF2-40B4-BE49-F238E27FC236}">
                <a16:creationId xmlns:a16="http://schemas.microsoft.com/office/drawing/2014/main" id="{36DFE18F-7DC7-44DC-A4D8-2CE28CDF0AE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21606"/>
            <a:ext cx="7126975" cy="3887279"/>
          </a:xfrm>
          <a:prstGeom prst="rect">
            <a:avLst/>
          </a:prstGeom>
          <a:noFill/>
          <a:ln>
            <a:solidFill>
              <a:schemeClr val="tx1">
                <a:lumMod val="75000"/>
                <a:lumOff val="25000"/>
              </a:schemeClr>
            </a:solidFill>
          </a:ln>
        </p:spPr>
      </p:pic>
    </p:spTree>
    <p:extLst>
      <p:ext uri="{BB962C8B-B14F-4D97-AF65-F5344CB8AC3E}">
        <p14:creationId xmlns:p14="http://schemas.microsoft.com/office/powerpoint/2010/main" val="2961277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Control Properties</a:t>
            </a:r>
          </a:p>
        </p:txBody>
      </p:sp>
      <p:sp>
        <p:nvSpPr>
          <p:cNvPr id="5" name="Content Placeholder 4"/>
          <p:cNvSpPr>
            <a:spLocks noGrp="1"/>
          </p:cNvSpPr>
          <p:nvPr>
            <p:ph idx="1"/>
          </p:nvPr>
        </p:nvSpPr>
        <p:spPr>
          <a:xfrm>
            <a:off x="304800" y="1447800"/>
            <a:ext cx="8763000" cy="5181600"/>
          </a:xfrm>
        </p:spPr>
        <p:txBody>
          <a:bodyPr>
            <a:normAutofit/>
          </a:bodyPr>
          <a:lstStyle/>
          <a:p>
            <a:r>
              <a:rPr lang="en-GB" sz="2400" dirty="0"/>
              <a:t>Control properties can be set two different ways</a:t>
            </a:r>
          </a:p>
          <a:p>
            <a:pPr lvl="1"/>
            <a:r>
              <a:rPr lang="en-GB" sz="2000" dirty="0"/>
              <a:t>Property values can be set using Properties pane</a:t>
            </a:r>
          </a:p>
          <a:p>
            <a:pPr lvl="1"/>
            <a:r>
              <a:rPr lang="en-GB" sz="2000" dirty="0"/>
              <a:t>Property values can be set using Formula bar</a:t>
            </a:r>
          </a:p>
          <a:p>
            <a:endParaRPr lang="en-GB" sz="2400" dirty="0"/>
          </a:p>
          <a:p>
            <a:endParaRPr lang="en-GB" sz="2400" dirty="0"/>
          </a:p>
          <a:p>
            <a:pPr lvl="1"/>
            <a:endParaRPr lang="en-GB" sz="2000" dirty="0"/>
          </a:p>
          <a:p>
            <a:pPr lvl="1"/>
            <a:endParaRPr lang="en-GB" sz="2000" dirty="0"/>
          </a:p>
          <a:p>
            <a:pPr lvl="1"/>
            <a:endParaRPr lang="en-GB" sz="2000" dirty="0"/>
          </a:p>
          <a:p>
            <a:pPr lvl="1"/>
            <a:endParaRPr lang="en-GB" sz="2000" dirty="0"/>
          </a:p>
          <a:p>
            <a:r>
              <a:rPr lang="en-GB" sz="2400" dirty="0"/>
              <a:t>Building apps with PowerApps requires shift in thinking</a:t>
            </a:r>
          </a:p>
          <a:p>
            <a:pPr lvl="1"/>
            <a:r>
              <a:rPr lang="en-GB" sz="2000" dirty="0"/>
              <a:t>You don’t write code to set property values like in VBA</a:t>
            </a:r>
          </a:p>
          <a:p>
            <a:pPr lvl="1"/>
            <a:r>
              <a:rPr lang="en-GB" sz="2000" dirty="0"/>
              <a:t>Control properties configured using formulas</a:t>
            </a:r>
          </a:p>
          <a:p>
            <a:pPr lvl="1"/>
            <a:r>
              <a:rPr lang="en-GB" sz="2000" dirty="0"/>
              <a:t>You develop using </a:t>
            </a:r>
            <a:r>
              <a:rPr lang="en-GB" sz="2000" b="1" dirty="0"/>
              <a:t>declarative style</a:t>
            </a:r>
            <a:r>
              <a:rPr lang="en-GB" sz="2000" dirty="0"/>
              <a:t> instead of </a:t>
            </a:r>
            <a:r>
              <a:rPr lang="en-GB" sz="2000" b="1" dirty="0"/>
              <a:t>procedural style</a:t>
            </a:r>
          </a:p>
          <a:p>
            <a:pPr lvl="1"/>
            <a:endParaRPr lang="en-GB" sz="2000" dirty="0"/>
          </a:p>
          <a:p>
            <a:endParaRPr lang="en-GB" sz="2400" dirty="0"/>
          </a:p>
          <a:p>
            <a:pPr lvl="1"/>
            <a:endParaRPr lang="en-GB" sz="2000" dirty="0"/>
          </a:p>
        </p:txBody>
      </p:sp>
      <p:grpSp>
        <p:nvGrpSpPr>
          <p:cNvPr id="3" name="Group 2">
            <a:extLst>
              <a:ext uri="{FF2B5EF4-FFF2-40B4-BE49-F238E27FC236}">
                <a16:creationId xmlns:a16="http://schemas.microsoft.com/office/drawing/2014/main" id="{DB20CCE8-EA81-4BBE-824F-9940F8085F3A}"/>
              </a:ext>
            </a:extLst>
          </p:cNvPr>
          <p:cNvGrpSpPr/>
          <p:nvPr/>
        </p:nvGrpSpPr>
        <p:grpSpPr>
          <a:xfrm>
            <a:off x="1123507" y="2819400"/>
            <a:ext cx="6877493" cy="2116152"/>
            <a:chOff x="533400" y="2853266"/>
            <a:chExt cx="8064267" cy="2328334"/>
          </a:xfrm>
        </p:grpSpPr>
        <p:pic>
          <p:nvPicPr>
            <p:cNvPr id="4" name="Picture 3">
              <a:extLst>
                <a:ext uri="{FF2B5EF4-FFF2-40B4-BE49-F238E27FC236}">
                  <a16:creationId xmlns:a16="http://schemas.microsoft.com/office/drawing/2014/main" id="{F79D3C56-72BB-465F-AE74-5CFE28A03186}"/>
                </a:ext>
              </a:extLst>
            </p:cNvPr>
            <p:cNvPicPr>
              <a:picLocks noChangeAspect="1"/>
            </p:cNvPicPr>
            <p:nvPr/>
          </p:nvPicPr>
          <p:blipFill>
            <a:blip r:embed="rId3"/>
            <a:stretch>
              <a:fillRect/>
            </a:stretch>
          </p:blipFill>
          <p:spPr>
            <a:xfrm>
              <a:off x="533400" y="2895600"/>
              <a:ext cx="8064267" cy="2286000"/>
            </a:xfrm>
            <a:prstGeom prst="rect">
              <a:avLst/>
            </a:prstGeom>
            <a:ln>
              <a:solidFill>
                <a:schemeClr val="tx1">
                  <a:lumMod val="50000"/>
                  <a:lumOff val="50000"/>
                </a:schemeClr>
              </a:solidFill>
            </a:ln>
          </p:spPr>
        </p:pic>
        <p:sp>
          <p:nvSpPr>
            <p:cNvPr id="6" name="Arrow: Right 5">
              <a:extLst>
                <a:ext uri="{FF2B5EF4-FFF2-40B4-BE49-F238E27FC236}">
                  <a16:creationId xmlns:a16="http://schemas.microsoft.com/office/drawing/2014/main" id="{4B3C2377-8A34-4909-B52C-99469A12BB21}"/>
                </a:ext>
              </a:extLst>
            </p:cNvPr>
            <p:cNvSpPr/>
            <p:nvPr/>
          </p:nvSpPr>
          <p:spPr>
            <a:xfrm>
              <a:off x="7086600" y="3996266"/>
              <a:ext cx="381000" cy="3048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74464F8A-8E33-446F-96D0-1657F344D1A8}"/>
                </a:ext>
              </a:extLst>
            </p:cNvPr>
            <p:cNvSpPr/>
            <p:nvPr/>
          </p:nvSpPr>
          <p:spPr>
            <a:xfrm>
              <a:off x="4054122" y="2853266"/>
              <a:ext cx="762000" cy="38100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0664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D10-1000-475F-999D-06997995CF43}"/>
              </a:ext>
            </a:extLst>
          </p:cNvPr>
          <p:cNvSpPr>
            <a:spLocks noGrp="1"/>
          </p:cNvSpPr>
          <p:nvPr>
            <p:ph type="title"/>
          </p:nvPr>
        </p:nvSpPr>
        <p:spPr/>
        <p:txBody>
          <a:bodyPr/>
          <a:lstStyle/>
          <a:p>
            <a:r>
              <a:rPr lang="en-US"/>
              <a:t>PowerApps Formula Language</a:t>
            </a:r>
            <a:endParaRPr lang="en-US" dirty="0"/>
          </a:p>
        </p:txBody>
      </p:sp>
      <p:sp>
        <p:nvSpPr>
          <p:cNvPr id="3" name="Content Placeholder 2">
            <a:extLst>
              <a:ext uri="{FF2B5EF4-FFF2-40B4-BE49-F238E27FC236}">
                <a16:creationId xmlns:a16="http://schemas.microsoft.com/office/drawing/2014/main" id="{709C1618-99C3-4343-8B56-9D3CC1C4FBDA}"/>
              </a:ext>
            </a:extLst>
          </p:cNvPr>
          <p:cNvSpPr>
            <a:spLocks noGrp="1"/>
          </p:cNvSpPr>
          <p:nvPr>
            <p:ph idx="1"/>
          </p:nvPr>
        </p:nvSpPr>
        <p:spPr/>
        <p:txBody>
          <a:bodyPr>
            <a:normAutofit/>
          </a:bodyPr>
          <a:lstStyle/>
          <a:p>
            <a:r>
              <a:rPr lang="en-US" sz="2400" dirty="0"/>
              <a:t>PowerApps provides its own Formula Language</a:t>
            </a:r>
          </a:p>
          <a:p>
            <a:pPr lvl="1"/>
            <a:r>
              <a:rPr lang="en-US" sz="2000" dirty="0"/>
              <a:t>Designed to be as similar as possible to Excel Formula language</a:t>
            </a:r>
          </a:p>
          <a:p>
            <a:pPr lvl="1"/>
            <a:r>
              <a:rPr lang="en-US" sz="2000" dirty="0"/>
              <a:t>PowerApps Formula Language includes built-in set of functions</a:t>
            </a:r>
          </a:p>
          <a:p>
            <a:r>
              <a:rPr lang="en-US" sz="2400" dirty="0"/>
              <a:t>You write formulas for specific properties</a:t>
            </a:r>
          </a:p>
          <a:p>
            <a:pPr lvl="1"/>
            <a:r>
              <a:rPr lang="en-US" sz="2000" dirty="0"/>
              <a:t>Set the Text property for a label</a:t>
            </a:r>
          </a:p>
          <a:p>
            <a:pPr lvl="1"/>
            <a:endParaRPr lang="en-US" sz="2000" dirty="0"/>
          </a:p>
          <a:p>
            <a:pPr lvl="1"/>
            <a:endParaRPr lang="en-US" sz="2000" dirty="0"/>
          </a:p>
          <a:p>
            <a:pPr lvl="1"/>
            <a:r>
              <a:rPr lang="en-US" sz="2000" dirty="0"/>
              <a:t>Set the Color property of the label text</a:t>
            </a:r>
          </a:p>
          <a:p>
            <a:pPr lvl="1"/>
            <a:endParaRPr lang="en-US" sz="2000" dirty="0"/>
          </a:p>
          <a:p>
            <a:pPr lvl="1"/>
            <a:endParaRPr lang="en-US" sz="2000" dirty="0"/>
          </a:p>
          <a:p>
            <a:pPr lvl="1"/>
            <a:r>
              <a:rPr lang="en-US" sz="2000" dirty="0"/>
              <a:t>Write an formula to filter the items shown in a gallery</a:t>
            </a:r>
            <a:br>
              <a:rPr lang="en-US" sz="2000" dirty="0"/>
            </a:br>
            <a:endParaRPr lang="en-US" sz="2000" dirty="0"/>
          </a:p>
        </p:txBody>
      </p:sp>
      <p:pic>
        <p:nvPicPr>
          <p:cNvPr id="4" name="Content Placeholder 4">
            <a:extLst>
              <a:ext uri="{FF2B5EF4-FFF2-40B4-BE49-F238E27FC236}">
                <a16:creationId xmlns:a16="http://schemas.microsoft.com/office/drawing/2014/main" id="{014D7FC7-52E3-470F-B574-65B1A34F090A}"/>
              </a:ext>
            </a:extLst>
          </p:cNvPr>
          <p:cNvPicPr>
            <a:picLocks/>
          </p:cNvPicPr>
          <p:nvPr/>
        </p:nvPicPr>
        <p:blipFill rotWithShape="1">
          <a:blip r:embed="rId3">
            <a:extLst>
              <a:ext uri="{28A0092B-C50C-407E-A947-70E740481C1C}">
                <a14:useLocalDpi xmlns:a14="http://schemas.microsoft.com/office/drawing/2010/main" val="0"/>
              </a:ext>
            </a:extLst>
          </a:blip>
          <a:stretch/>
        </p:blipFill>
        <p:spPr>
          <a:xfrm>
            <a:off x="1066800" y="4715976"/>
            <a:ext cx="5946403" cy="507726"/>
          </a:xfrm>
          <a:prstGeom prst="rect">
            <a:avLst/>
          </a:prstGeom>
          <a:ln>
            <a:solidFill>
              <a:schemeClr val="tx1">
                <a:lumMod val="75000"/>
                <a:lumOff val="25000"/>
              </a:schemeClr>
            </a:solidFill>
          </a:ln>
        </p:spPr>
      </p:pic>
      <p:pic>
        <p:nvPicPr>
          <p:cNvPr id="5" name="Picture 4">
            <a:extLst>
              <a:ext uri="{FF2B5EF4-FFF2-40B4-BE49-F238E27FC236}">
                <a16:creationId xmlns:a16="http://schemas.microsoft.com/office/drawing/2014/main" id="{C0283B1B-EDAD-4977-B17D-C6068E329447}"/>
              </a:ext>
            </a:extLst>
          </p:cNvPr>
          <p:cNvPicPr/>
          <p:nvPr/>
        </p:nvPicPr>
        <p:blipFill>
          <a:blip r:embed="rId4"/>
          <a:stretch>
            <a:fillRect/>
          </a:stretch>
        </p:blipFill>
        <p:spPr>
          <a:xfrm>
            <a:off x="1061883" y="3537340"/>
            <a:ext cx="6329103" cy="592207"/>
          </a:xfrm>
          <a:prstGeom prst="rect">
            <a:avLst/>
          </a:prstGeom>
          <a:ln>
            <a:solidFill>
              <a:schemeClr val="tx1">
                <a:lumMod val="75000"/>
                <a:lumOff val="25000"/>
              </a:schemeClr>
            </a:solidFill>
          </a:ln>
        </p:spPr>
      </p:pic>
      <p:pic>
        <p:nvPicPr>
          <p:cNvPr id="6" name="Picture 5">
            <a:extLst>
              <a:ext uri="{FF2B5EF4-FFF2-40B4-BE49-F238E27FC236}">
                <a16:creationId xmlns:a16="http://schemas.microsoft.com/office/drawing/2014/main" id="{7175D633-148A-4D31-9B1C-86A2C77DD4E2}"/>
              </a:ext>
            </a:extLst>
          </p:cNvPr>
          <p:cNvPicPr/>
          <p:nvPr/>
        </p:nvPicPr>
        <p:blipFill>
          <a:blip r:embed="rId5"/>
          <a:stretch>
            <a:fillRect/>
          </a:stretch>
        </p:blipFill>
        <p:spPr>
          <a:xfrm>
            <a:off x="1066800" y="5854339"/>
            <a:ext cx="7848600" cy="568105"/>
          </a:xfrm>
          <a:prstGeom prst="rect">
            <a:avLst/>
          </a:prstGeom>
          <a:ln>
            <a:solidFill>
              <a:schemeClr val="tx1">
                <a:lumMod val="50000"/>
                <a:lumOff val="50000"/>
              </a:schemeClr>
            </a:solidFill>
          </a:ln>
        </p:spPr>
      </p:pic>
    </p:spTree>
    <p:extLst>
      <p:ext uri="{BB962C8B-B14F-4D97-AF65-F5344CB8AC3E}">
        <p14:creationId xmlns:p14="http://schemas.microsoft.com/office/powerpoint/2010/main" val="3887339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2DF9-22ED-414E-8699-D4012E1DC6AF}"/>
              </a:ext>
            </a:extLst>
          </p:cNvPr>
          <p:cNvSpPr>
            <a:spLocks noGrp="1"/>
          </p:cNvSpPr>
          <p:nvPr>
            <p:ph type="title"/>
          </p:nvPr>
        </p:nvSpPr>
        <p:spPr/>
        <p:txBody>
          <a:bodyPr/>
          <a:lstStyle/>
          <a:p>
            <a:r>
              <a:rPr lang="en-US" dirty="0"/>
              <a:t>No code / Low Code</a:t>
            </a:r>
          </a:p>
        </p:txBody>
      </p:sp>
      <p:sp>
        <p:nvSpPr>
          <p:cNvPr id="3" name="Content Placeholder 2">
            <a:extLst>
              <a:ext uri="{FF2B5EF4-FFF2-40B4-BE49-F238E27FC236}">
                <a16:creationId xmlns:a16="http://schemas.microsoft.com/office/drawing/2014/main" id="{C9BB82DF-DD15-4BB0-9FE1-FD736E885CDB}"/>
              </a:ext>
            </a:extLst>
          </p:cNvPr>
          <p:cNvSpPr>
            <a:spLocks noGrp="1"/>
          </p:cNvSpPr>
          <p:nvPr>
            <p:ph idx="1"/>
          </p:nvPr>
        </p:nvSpPr>
        <p:spPr/>
        <p:txBody>
          <a:bodyPr/>
          <a:lstStyle/>
          <a:p>
            <a:r>
              <a:rPr lang="en-US" dirty="0"/>
              <a:t>Citizen developers</a:t>
            </a:r>
          </a:p>
          <a:p>
            <a:pPr lvl="1"/>
            <a:r>
              <a:rPr lang="en-US" dirty="0"/>
              <a:t>No </a:t>
            </a:r>
          </a:p>
          <a:p>
            <a:pPr lvl="1"/>
            <a:endParaRPr lang="en-US" dirty="0"/>
          </a:p>
          <a:p>
            <a:pPr lvl="1"/>
            <a:r>
              <a:rPr lang="en-US" dirty="0"/>
              <a:t>Less costly than</a:t>
            </a:r>
          </a:p>
          <a:p>
            <a:pPr lvl="2"/>
            <a:r>
              <a:rPr lang="en-US" dirty="0"/>
              <a:t>Professional development for web and mobile</a:t>
            </a:r>
          </a:p>
          <a:p>
            <a:pPr lvl="2"/>
            <a:r>
              <a:rPr lang="en-US" dirty="0"/>
              <a:t>Multidimensional development with SSAS</a:t>
            </a:r>
          </a:p>
          <a:p>
            <a:pPr lvl="2"/>
            <a:endParaRPr lang="en-US" dirty="0"/>
          </a:p>
          <a:p>
            <a:pPr lvl="1"/>
            <a:r>
              <a:rPr lang="en-US" dirty="0"/>
              <a:t>Can be extended</a:t>
            </a:r>
          </a:p>
          <a:p>
            <a:pPr lvl="2"/>
            <a:r>
              <a:rPr lang="en-US" dirty="0"/>
              <a:t>Power BI Embedding</a:t>
            </a:r>
          </a:p>
          <a:p>
            <a:pPr lvl="2"/>
            <a:r>
              <a:rPr lang="en-US" dirty="0"/>
              <a:t>Custom Visuals for Power BI</a:t>
            </a:r>
          </a:p>
          <a:p>
            <a:pPr lvl="2"/>
            <a:r>
              <a:rPr lang="en-US" dirty="0"/>
              <a:t>Custom Controls with PowerApps</a:t>
            </a:r>
          </a:p>
          <a:p>
            <a:pPr lvl="2"/>
            <a:r>
              <a:rPr lang="en-US" dirty="0"/>
              <a:t>Custom Connectors to Power BI, PowerApps and Flow</a:t>
            </a:r>
          </a:p>
        </p:txBody>
      </p:sp>
    </p:spTree>
    <p:extLst>
      <p:ext uri="{BB962C8B-B14F-4D97-AF65-F5344CB8AC3E}">
        <p14:creationId xmlns:p14="http://schemas.microsoft.com/office/powerpoint/2010/main" val="1600799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F173-10FD-44F9-B94C-C869A3D06EAD}"/>
              </a:ext>
            </a:extLst>
          </p:cNvPr>
          <p:cNvSpPr>
            <a:spLocks noGrp="1"/>
          </p:cNvSpPr>
          <p:nvPr>
            <p:ph type="title"/>
          </p:nvPr>
        </p:nvSpPr>
        <p:spPr/>
        <p:txBody>
          <a:bodyPr/>
          <a:lstStyle/>
          <a:p>
            <a:r>
              <a:rPr lang="en-US" dirty="0"/>
              <a:t>Data Binding with Galleries and Forms</a:t>
            </a:r>
          </a:p>
        </p:txBody>
      </p:sp>
      <p:sp>
        <p:nvSpPr>
          <p:cNvPr id="3" name="Content Placeholder 2">
            <a:extLst>
              <a:ext uri="{FF2B5EF4-FFF2-40B4-BE49-F238E27FC236}">
                <a16:creationId xmlns:a16="http://schemas.microsoft.com/office/drawing/2014/main" id="{F582973A-FA1A-4280-A5CE-7EFC22FC1DFC}"/>
              </a:ext>
            </a:extLst>
          </p:cNvPr>
          <p:cNvSpPr>
            <a:spLocks noGrp="1"/>
          </p:cNvSpPr>
          <p:nvPr>
            <p:ph idx="1"/>
          </p:nvPr>
        </p:nvSpPr>
        <p:spPr>
          <a:xfrm>
            <a:off x="381000" y="1295400"/>
            <a:ext cx="8382000" cy="5181600"/>
          </a:xfrm>
        </p:spPr>
        <p:txBody>
          <a:bodyPr/>
          <a:lstStyle/>
          <a:p>
            <a:r>
              <a:rPr lang="en-US" dirty="0"/>
              <a:t>Table binding</a:t>
            </a:r>
          </a:p>
          <a:p>
            <a:pPr lvl="1"/>
            <a:r>
              <a:rPr lang="en-US" dirty="0"/>
              <a:t>Gallery control</a:t>
            </a:r>
          </a:p>
          <a:p>
            <a:pPr lvl="1"/>
            <a:r>
              <a:rPr lang="en-US" dirty="0" err="1"/>
              <a:t>DataTable</a:t>
            </a:r>
            <a:r>
              <a:rPr lang="en-US" dirty="0"/>
              <a:t> control</a:t>
            </a:r>
          </a:p>
          <a:p>
            <a:pPr lvl="1"/>
            <a:endParaRPr lang="en-US" dirty="0"/>
          </a:p>
          <a:p>
            <a:pPr lvl="1"/>
            <a:endParaRPr lang="en-US" dirty="0"/>
          </a:p>
          <a:p>
            <a:pPr lvl="1"/>
            <a:endParaRPr lang="en-US" dirty="0"/>
          </a:p>
          <a:p>
            <a:r>
              <a:rPr lang="en-US" dirty="0"/>
              <a:t>Single-record binding</a:t>
            </a:r>
          </a:p>
          <a:p>
            <a:pPr lvl="1"/>
            <a:r>
              <a:rPr lang="en-US" dirty="0"/>
              <a:t>Display form control</a:t>
            </a:r>
          </a:p>
          <a:p>
            <a:pPr lvl="1"/>
            <a:r>
              <a:rPr lang="en-US" dirty="0"/>
              <a:t>Edit form control</a:t>
            </a:r>
          </a:p>
        </p:txBody>
      </p:sp>
      <p:pic>
        <p:nvPicPr>
          <p:cNvPr id="4" name="Picture 3">
            <a:extLst>
              <a:ext uri="{FF2B5EF4-FFF2-40B4-BE49-F238E27FC236}">
                <a16:creationId xmlns:a16="http://schemas.microsoft.com/office/drawing/2014/main" id="{BF42C1FA-8D6C-413C-BE15-011B18FE8BB1}"/>
              </a:ext>
            </a:extLst>
          </p:cNvPr>
          <p:cNvPicPr/>
          <p:nvPr/>
        </p:nvPicPr>
        <p:blipFill rotWithShape="1">
          <a:blip r:embed="rId3" cstate="print">
            <a:extLst>
              <a:ext uri="{28A0092B-C50C-407E-A947-70E740481C1C}">
                <a14:useLocalDpi xmlns:a14="http://schemas.microsoft.com/office/drawing/2010/main" val="0"/>
              </a:ext>
            </a:extLst>
          </a:blip>
          <a:srcRect l="25911" t="8897" r="27364" b="16955"/>
          <a:stretch/>
        </p:blipFill>
        <p:spPr bwMode="auto">
          <a:xfrm>
            <a:off x="4790454" y="1318973"/>
            <a:ext cx="2289559" cy="2341604"/>
          </a:xfrm>
          <a:prstGeom prst="rect">
            <a:avLst/>
          </a:prstGeom>
          <a:noFill/>
          <a:ln>
            <a:solidFill>
              <a:schemeClr val="tx1"/>
            </a:solidFill>
          </a:ln>
        </p:spPr>
      </p:pic>
      <p:pic>
        <p:nvPicPr>
          <p:cNvPr id="5" name="Picture 4">
            <a:extLst>
              <a:ext uri="{FF2B5EF4-FFF2-40B4-BE49-F238E27FC236}">
                <a16:creationId xmlns:a16="http://schemas.microsoft.com/office/drawing/2014/main" id="{09E1956F-E38A-432C-BBC6-34ABE205F58D}"/>
              </a:ext>
            </a:extLst>
          </p:cNvPr>
          <p:cNvPicPr/>
          <p:nvPr/>
        </p:nvPicPr>
        <p:blipFill rotWithShape="1">
          <a:blip r:embed="rId4" cstate="print">
            <a:extLst>
              <a:ext uri="{28A0092B-C50C-407E-A947-70E740481C1C}">
                <a14:useLocalDpi xmlns:a14="http://schemas.microsoft.com/office/drawing/2010/main" val="0"/>
              </a:ext>
            </a:extLst>
          </a:blip>
          <a:srcRect l="2130" t="2249" r="12628" b="1"/>
          <a:stretch/>
        </p:blipFill>
        <p:spPr bwMode="auto">
          <a:xfrm>
            <a:off x="4790454" y="4018004"/>
            <a:ext cx="2375905" cy="2328625"/>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3089880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DC81-5373-4CC8-8C33-365D41CA68F7}"/>
              </a:ext>
            </a:extLst>
          </p:cNvPr>
          <p:cNvSpPr>
            <a:spLocks noGrp="1"/>
          </p:cNvSpPr>
          <p:nvPr>
            <p:ph type="title"/>
          </p:nvPr>
        </p:nvSpPr>
        <p:spPr/>
        <p:txBody>
          <a:bodyPr/>
          <a:lstStyle/>
          <a:p>
            <a:r>
              <a:rPr lang="en-US"/>
              <a:t>Working with the Data Pane</a:t>
            </a:r>
            <a:endParaRPr lang="en-US" dirty="0"/>
          </a:p>
        </p:txBody>
      </p:sp>
      <p:sp>
        <p:nvSpPr>
          <p:cNvPr id="3" name="Content Placeholder 2">
            <a:extLst>
              <a:ext uri="{FF2B5EF4-FFF2-40B4-BE49-F238E27FC236}">
                <a16:creationId xmlns:a16="http://schemas.microsoft.com/office/drawing/2014/main" id="{CF35654B-A65F-4E97-A342-6FEA0D2788EC}"/>
              </a:ext>
            </a:extLst>
          </p:cNvPr>
          <p:cNvSpPr>
            <a:spLocks noGrp="1"/>
          </p:cNvSpPr>
          <p:nvPr>
            <p:ph idx="1"/>
          </p:nvPr>
        </p:nvSpPr>
        <p:spPr/>
        <p:txBody>
          <a:bodyPr>
            <a:normAutofit/>
          </a:bodyPr>
          <a:lstStyle/>
          <a:p>
            <a:r>
              <a:rPr lang="en-US" sz="2400" dirty="0"/>
              <a:t>You use the Data pane to configure data binding</a:t>
            </a:r>
          </a:p>
          <a:p>
            <a:pPr lvl="1"/>
            <a:r>
              <a:rPr lang="en-US" sz="2000" dirty="0"/>
              <a:t>Select a data-bound control and then display Data pane</a:t>
            </a:r>
          </a:p>
          <a:p>
            <a:pPr lvl="1"/>
            <a:r>
              <a:rPr lang="en-US" sz="2000" dirty="0"/>
              <a:t>Data pane allows you to change layout for data binding</a:t>
            </a:r>
          </a:p>
          <a:p>
            <a:pPr lvl="1"/>
            <a:r>
              <a:rPr lang="en-US" sz="2000" dirty="0"/>
              <a:t>Once you select layout, you can then map fields below</a:t>
            </a:r>
          </a:p>
        </p:txBody>
      </p:sp>
      <p:grpSp>
        <p:nvGrpSpPr>
          <p:cNvPr id="14" name="Group 13">
            <a:extLst>
              <a:ext uri="{FF2B5EF4-FFF2-40B4-BE49-F238E27FC236}">
                <a16:creationId xmlns:a16="http://schemas.microsoft.com/office/drawing/2014/main" id="{F691A31B-B827-4C9D-B41B-C4D0C27C1372}"/>
              </a:ext>
            </a:extLst>
          </p:cNvPr>
          <p:cNvGrpSpPr/>
          <p:nvPr/>
        </p:nvGrpSpPr>
        <p:grpSpPr>
          <a:xfrm>
            <a:off x="512064" y="3124200"/>
            <a:ext cx="7827264" cy="3657600"/>
            <a:chOff x="304800" y="2514600"/>
            <a:chExt cx="8153400" cy="3810000"/>
          </a:xfrm>
        </p:grpSpPr>
        <p:sp>
          <p:nvSpPr>
            <p:cNvPr id="13" name="Rectangle: Rounded Corners 12">
              <a:extLst>
                <a:ext uri="{FF2B5EF4-FFF2-40B4-BE49-F238E27FC236}">
                  <a16:creationId xmlns:a16="http://schemas.microsoft.com/office/drawing/2014/main" id="{0CEF7693-1B32-4A0E-825C-0A10115DA0BE}"/>
                </a:ext>
              </a:extLst>
            </p:cNvPr>
            <p:cNvSpPr/>
            <p:nvPr/>
          </p:nvSpPr>
          <p:spPr>
            <a:xfrm>
              <a:off x="304800" y="2514600"/>
              <a:ext cx="8153400" cy="3810000"/>
            </a:xfrm>
            <a:prstGeom prst="roundRect">
              <a:avLst>
                <a:gd name="adj" fmla="val 8270"/>
              </a:avLst>
            </a:prstGeom>
            <a:solidFill>
              <a:schemeClr val="accent3">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90643CE-A47C-4757-8E06-8627898CC3B0}"/>
                </a:ext>
              </a:extLst>
            </p:cNvPr>
            <p:cNvPicPr>
              <a:picLocks noChangeAspect="1"/>
            </p:cNvPicPr>
            <p:nvPr/>
          </p:nvPicPr>
          <p:blipFill rotWithShape="1">
            <a:blip r:embed="rId3"/>
            <a:srcRect t="5457"/>
            <a:stretch/>
          </p:blipFill>
          <p:spPr>
            <a:xfrm>
              <a:off x="1464981" y="2743200"/>
              <a:ext cx="5737537" cy="3352800"/>
            </a:xfrm>
            <a:prstGeom prst="rect">
              <a:avLst/>
            </a:prstGeom>
            <a:ln w="19050">
              <a:solidFill>
                <a:schemeClr val="bg1">
                  <a:lumMod val="50000"/>
                </a:schemeClr>
              </a:solidFill>
            </a:ln>
          </p:spPr>
        </p:pic>
        <p:sp>
          <p:nvSpPr>
            <p:cNvPr id="7" name="Arrow: Right 6">
              <a:extLst>
                <a:ext uri="{FF2B5EF4-FFF2-40B4-BE49-F238E27FC236}">
                  <a16:creationId xmlns:a16="http://schemas.microsoft.com/office/drawing/2014/main" id="{5FCD17B2-3A4E-47D2-9C7A-78A8A9CA5D88}"/>
                </a:ext>
              </a:extLst>
            </p:cNvPr>
            <p:cNvSpPr/>
            <p:nvPr/>
          </p:nvSpPr>
          <p:spPr>
            <a:xfrm>
              <a:off x="381000" y="3301991"/>
              <a:ext cx="1139809"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Data-bound control</a:t>
              </a:r>
            </a:p>
          </p:txBody>
        </p:sp>
        <p:sp>
          <p:nvSpPr>
            <p:cNvPr id="8" name="Arrow: Right 7">
              <a:extLst>
                <a:ext uri="{FF2B5EF4-FFF2-40B4-BE49-F238E27FC236}">
                  <a16:creationId xmlns:a16="http://schemas.microsoft.com/office/drawing/2014/main" id="{63B2290F-CB8D-47A8-B181-9ABE2495128C}"/>
                </a:ext>
              </a:extLst>
            </p:cNvPr>
            <p:cNvSpPr/>
            <p:nvPr/>
          </p:nvSpPr>
          <p:spPr>
            <a:xfrm flipH="1">
              <a:off x="7056109" y="3235563"/>
              <a:ext cx="1226893"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Data-bound connection</a:t>
              </a:r>
            </a:p>
          </p:txBody>
        </p:sp>
        <p:sp>
          <p:nvSpPr>
            <p:cNvPr id="9" name="Arrow: Right 8">
              <a:extLst>
                <a:ext uri="{FF2B5EF4-FFF2-40B4-BE49-F238E27FC236}">
                  <a16:creationId xmlns:a16="http://schemas.microsoft.com/office/drawing/2014/main" id="{136000FF-77D1-4943-B205-B64DB8229FBF}"/>
                </a:ext>
              </a:extLst>
            </p:cNvPr>
            <p:cNvSpPr/>
            <p:nvPr/>
          </p:nvSpPr>
          <p:spPr>
            <a:xfrm flipH="1">
              <a:off x="6907099" y="4108384"/>
              <a:ext cx="1375904"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Data-binding layout</a:t>
              </a:r>
            </a:p>
          </p:txBody>
        </p:sp>
        <p:sp>
          <p:nvSpPr>
            <p:cNvPr id="10" name="Arrow: Right 9">
              <a:extLst>
                <a:ext uri="{FF2B5EF4-FFF2-40B4-BE49-F238E27FC236}">
                  <a16:creationId xmlns:a16="http://schemas.microsoft.com/office/drawing/2014/main" id="{E7768EE9-4FAA-4277-B09B-8184F630EAD4}"/>
                </a:ext>
              </a:extLst>
            </p:cNvPr>
            <p:cNvSpPr/>
            <p:nvPr/>
          </p:nvSpPr>
          <p:spPr>
            <a:xfrm flipH="1">
              <a:off x="7127961" y="5186164"/>
              <a:ext cx="1155041" cy="359259"/>
            </a:xfrm>
            <a:prstGeom prst="rightArrow">
              <a:avLst>
                <a:gd name="adj1" fmla="val 50000"/>
                <a:gd name="adj2" fmla="val 70719"/>
              </a:avLst>
            </a:prstGeom>
            <a:solidFill>
              <a:schemeClr val="accent2"/>
            </a:solidFill>
            <a:ln w="9525">
              <a:solidFill>
                <a:srgbClr val="7400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dirty="0">
                  <a:solidFill>
                    <a:srgbClr val="74001E"/>
                  </a:solidFill>
                </a:rPr>
                <a:t>Field mappings</a:t>
              </a:r>
            </a:p>
          </p:txBody>
        </p:sp>
        <p:sp>
          <p:nvSpPr>
            <p:cNvPr id="11" name="Rectangle: Rounded Corners 10">
              <a:extLst>
                <a:ext uri="{FF2B5EF4-FFF2-40B4-BE49-F238E27FC236}">
                  <a16:creationId xmlns:a16="http://schemas.microsoft.com/office/drawing/2014/main" id="{758119F2-7A60-428F-9BBD-BF5C7792B6FB}"/>
                </a:ext>
              </a:extLst>
            </p:cNvPr>
            <p:cNvSpPr/>
            <p:nvPr/>
          </p:nvSpPr>
          <p:spPr>
            <a:xfrm>
              <a:off x="5173882" y="4659178"/>
              <a:ext cx="1882227" cy="1413232"/>
            </a:xfrm>
            <a:prstGeom prst="roundRect">
              <a:avLst>
                <a:gd name="adj" fmla="val 6340"/>
              </a:avLst>
            </a:prstGeom>
            <a:noFill/>
            <a:ln w="190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3366720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Understanding Forms and Data Cards</a:t>
            </a:r>
          </a:p>
        </p:txBody>
      </p:sp>
      <p:sp>
        <p:nvSpPr>
          <p:cNvPr id="6" name="Content Placeholder 5">
            <a:extLst>
              <a:ext uri="{FF2B5EF4-FFF2-40B4-BE49-F238E27FC236}">
                <a16:creationId xmlns:a16="http://schemas.microsoft.com/office/drawing/2014/main" id="{883EE232-1187-4C1F-B99D-E8A5FF29E6B6}"/>
              </a:ext>
            </a:extLst>
          </p:cNvPr>
          <p:cNvSpPr>
            <a:spLocks noGrp="1"/>
          </p:cNvSpPr>
          <p:nvPr>
            <p:ph idx="1"/>
          </p:nvPr>
        </p:nvSpPr>
        <p:spPr/>
        <p:txBody>
          <a:bodyPr>
            <a:normAutofit/>
          </a:bodyPr>
          <a:lstStyle/>
          <a:p>
            <a:r>
              <a:rPr lang="en-US" sz="2400" dirty="0"/>
              <a:t>Form acts as a container for data cards</a:t>
            </a:r>
          </a:p>
          <a:p>
            <a:pPr lvl="1"/>
            <a:r>
              <a:rPr lang="en-US" sz="2000" dirty="0"/>
              <a:t>Each form binds to a single record</a:t>
            </a:r>
          </a:p>
          <a:p>
            <a:pPr lvl="1"/>
            <a:r>
              <a:rPr lang="en-US" sz="2000" dirty="0"/>
              <a:t>Within a form, each data card binds to an underlying field</a:t>
            </a:r>
          </a:p>
          <a:p>
            <a:pPr lvl="1"/>
            <a:r>
              <a:rPr lang="en-US" sz="2000" dirty="0"/>
              <a:t>Each data card contains an encapsulated set of child controls</a:t>
            </a:r>
          </a:p>
        </p:txBody>
      </p:sp>
      <p:pic>
        <p:nvPicPr>
          <p:cNvPr id="2" name="Picture 1">
            <a:extLst>
              <a:ext uri="{FF2B5EF4-FFF2-40B4-BE49-F238E27FC236}">
                <a16:creationId xmlns:a16="http://schemas.microsoft.com/office/drawing/2014/main" id="{881E15DA-2221-4510-9E61-60D47EDB9CDB}"/>
              </a:ext>
            </a:extLst>
          </p:cNvPr>
          <p:cNvPicPr>
            <a:picLocks noChangeAspect="1"/>
          </p:cNvPicPr>
          <p:nvPr/>
        </p:nvPicPr>
        <p:blipFill>
          <a:blip r:embed="rId3"/>
          <a:stretch>
            <a:fillRect/>
          </a:stretch>
        </p:blipFill>
        <p:spPr>
          <a:xfrm>
            <a:off x="1219200" y="3124200"/>
            <a:ext cx="5963795" cy="3505200"/>
          </a:xfrm>
          <a:prstGeom prst="rect">
            <a:avLst/>
          </a:prstGeom>
          <a:ln w="12700">
            <a:solidFill>
              <a:schemeClr val="tx1">
                <a:lumMod val="75000"/>
                <a:lumOff val="25000"/>
              </a:schemeClr>
            </a:solidFill>
          </a:ln>
        </p:spPr>
      </p:pic>
    </p:spTree>
    <p:extLst>
      <p:ext uri="{BB962C8B-B14F-4D97-AF65-F5344CB8AC3E}">
        <p14:creationId xmlns:p14="http://schemas.microsoft.com/office/powerpoint/2010/main" val="3576582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1B96-6234-40F7-8370-751B66190B8B}"/>
              </a:ext>
            </a:extLst>
          </p:cNvPr>
          <p:cNvSpPr>
            <a:spLocks noGrp="1"/>
          </p:cNvSpPr>
          <p:nvPr>
            <p:ph type="title"/>
          </p:nvPr>
        </p:nvSpPr>
        <p:spPr/>
        <p:txBody>
          <a:bodyPr/>
          <a:lstStyle/>
          <a:p>
            <a:r>
              <a:rPr lang="en-US" dirty="0"/>
              <a:t>Changing a Field’s Data Card Type</a:t>
            </a:r>
          </a:p>
        </p:txBody>
      </p:sp>
      <p:sp>
        <p:nvSpPr>
          <p:cNvPr id="3" name="Content Placeholder 2">
            <a:extLst>
              <a:ext uri="{FF2B5EF4-FFF2-40B4-BE49-F238E27FC236}">
                <a16:creationId xmlns:a16="http://schemas.microsoft.com/office/drawing/2014/main" id="{3F7EC26D-8898-409B-AB0F-B049FA6E64BE}"/>
              </a:ext>
            </a:extLst>
          </p:cNvPr>
          <p:cNvSpPr>
            <a:spLocks noGrp="1"/>
          </p:cNvSpPr>
          <p:nvPr>
            <p:ph idx="1"/>
          </p:nvPr>
        </p:nvSpPr>
        <p:spPr>
          <a:xfrm>
            <a:off x="394677" y="1447800"/>
            <a:ext cx="8382000" cy="5181600"/>
          </a:xfrm>
        </p:spPr>
        <p:txBody>
          <a:bodyPr/>
          <a:lstStyle/>
          <a:p>
            <a:r>
              <a:rPr lang="en-US" dirty="0"/>
              <a:t>Fields in Form control get default data card</a:t>
            </a:r>
          </a:p>
          <a:p>
            <a:pPr lvl="1"/>
            <a:r>
              <a:rPr lang="en-US" dirty="0"/>
              <a:t>Use Data pane to change data card used by any field</a:t>
            </a:r>
          </a:p>
          <a:p>
            <a:pPr lvl="1"/>
            <a:r>
              <a:rPr lang="en-US" dirty="0"/>
              <a:t>Different data cards offer different editing experiences</a:t>
            </a:r>
          </a:p>
        </p:txBody>
      </p:sp>
      <p:pic>
        <p:nvPicPr>
          <p:cNvPr id="6" name="Picture 5">
            <a:extLst>
              <a:ext uri="{FF2B5EF4-FFF2-40B4-BE49-F238E27FC236}">
                <a16:creationId xmlns:a16="http://schemas.microsoft.com/office/drawing/2014/main" id="{1B8222C9-B4E0-4AA7-A460-FE5057F313B1}"/>
              </a:ext>
            </a:extLst>
          </p:cNvPr>
          <p:cNvPicPr>
            <a:picLocks noChangeAspect="1"/>
          </p:cNvPicPr>
          <p:nvPr/>
        </p:nvPicPr>
        <p:blipFill>
          <a:blip r:embed="rId3"/>
          <a:stretch>
            <a:fillRect/>
          </a:stretch>
        </p:blipFill>
        <p:spPr>
          <a:xfrm>
            <a:off x="1143000" y="2971800"/>
            <a:ext cx="4781905" cy="3457575"/>
          </a:xfrm>
          <a:prstGeom prst="rect">
            <a:avLst/>
          </a:prstGeom>
          <a:ln w="19050">
            <a:solidFill>
              <a:schemeClr val="tx1">
                <a:lumMod val="65000"/>
                <a:lumOff val="35000"/>
              </a:schemeClr>
            </a:solidFill>
          </a:ln>
        </p:spPr>
      </p:pic>
    </p:spTree>
    <p:extLst>
      <p:ext uri="{BB962C8B-B14F-4D97-AF65-F5344CB8AC3E}">
        <p14:creationId xmlns:p14="http://schemas.microsoft.com/office/powerpoint/2010/main" val="2220905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Introduction to the Power platform</a:t>
            </a:r>
          </a:p>
          <a:p>
            <a:pPr>
              <a:buFont typeface="Wingdings" panose="05000000000000000000" pitchFamily="2" charset="2"/>
              <a:buChar char="ü"/>
            </a:pPr>
            <a:r>
              <a:rPr lang="en-US" sz="2400" dirty="0"/>
              <a:t>Power BI</a:t>
            </a:r>
          </a:p>
          <a:p>
            <a:pPr>
              <a:buFont typeface="Wingdings" panose="05000000000000000000" pitchFamily="2" charset="2"/>
              <a:buChar char="ü"/>
            </a:pPr>
            <a:r>
              <a:rPr lang="en-US" sz="2400" dirty="0"/>
              <a:t>PowerApps</a:t>
            </a:r>
          </a:p>
          <a:p>
            <a:pPr>
              <a:buFont typeface="Wingdings" panose="05000000000000000000" pitchFamily="2" charset="2"/>
              <a:buChar char="Ø"/>
            </a:pPr>
            <a:r>
              <a:rPr lang="en-US" sz="2400" dirty="0"/>
              <a:t>Flow</a:t>
            </a:r>
          </a:p>
          <a:p>
            <a:r>
              <a:rPr lang="en-US" sz="2400" dirty="0"/>
              <a:t>Power platform Integration</a:t>
            </a:r>
          </a:p>
          <a:p>
            <a:r>
              <a:rPr lang="en-US" sz="2400" dirty="0"/>
              <a:t>Building a Trial Environment</a:t>
            </a:r>
          </a:p>
        </p:txBody>
      </p:sp>
    </p:spTree>
    <p:extLst>
      <p:ext uri="{BB962C8B-B14F-4D97-AF65-F5344CB8AC3E}">
        <p14:creationId xmlns:p14="http://schemas.microsoft.com/office/powerpoint/2010/main" val="3470978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C3EF-64CB-417A-B7CD-B9471D84019C}"/>
              </a:ext>
            </a:extLst>
          </p:cNvPr>
          <p:cNvSpPr>
            <a:spLocks noGrp="1"/>
          </p:cNvSpPr>
          <p:nvPr>
            <p:ph type="title"/>
          </p:nvPr>
        </p:nvSpPr>
        <p:spPr/>
        <p:txBody>
          <a:bodyPr/>
          <a:lstStyle/>
          <a:p>
            <a:r>
              <a:rPr lang="en-US" dirty="0"/>
              <a:t>What is Flow?</a:t>
            </a:r>
          </a:p>
        </p:txBody>
      </p:sp>
      <p:sp>
        <p:nvSpPr>
          <p:cNvPr id="3" name="Content Placeholder 2">
            <a:extLst>
              <a:ext uri="{FF2B5EF4-FFF2-40B4-BE49-F238E27FC236}">
                <a16:creationId xmlns:a16="http://schemas.microsoft.com/office/drawing/2014/main" id="{3B39CAF5-891A-4947-862C-D0C2F1F0423C}"/>
              </a:ext>
            </a:extLst>
          </p:cNvPr>
          <p:cNvSpPr>
            <a:spLocks noGrp="1"/>
          </p:cNvSpPr>
          <p:nvPr>
            <p:ph idx="1"/>
          </p:nvPr>
        </p:nvSpPr>
        <p:spPr/>
        <p:txBody>
          <a:bodyPr>
            <a:normAutofit/>
          </a:bodyPr>
          <a:lstStyle/>
          <a:p>
            <a:r>
              <a:rPr lang="en-US" sz="2400" dirty="0"/>
              <a:t>Service for automating workflows across other services</a:t>
            </a:r>
          </a:p>
          <a:p>
            <a:pPr lvl="1"/>
            <a:r>
              <a:rPr lang="en-US" sz="2000" dirty="0"/>
              <a:t>Designed by Microsoft for business users more than developers</a:t>
            </a:r>
          </a:p>
          <a:p>
            <a:pPr lvl="1"/>
            <a:endParaRPr lang="en-US" sz="2000" dirty="0"/>
          </a:p>
          <a:p>
            <a:r>
              <a:rPr lang="en-US" sz="2400" dirty="0"/>
              <a:t>What can you do with Flow?</a:t>
            </a:r>
          </a:p>
          <a:p>
            <a:pPr lvl="1"/>
            <a:r>
              <a:rPr lang="en-US" sz="2000" dirty="0"/>
              <a:t>Get notifications</a:t>
            </a:r>
          </a:p>
          <a:p>
            <a:pPr lvl="1"/>
            <a:r>
              <a:rPr lang="en-US" sz="2000" dirty="0"/>
              <a:t>Copy files</a:t>
            </a:r>
          </a:p>
          <a:p>
            <a:pPr lvl="1"/>
            <a:r>
              <a:rPr lang="en-US" sz="2000" dirty="0"/>
              <a:t>Collect data</a:t>
            </a:r>
          </a:p>
          <a:p>
            <a:pPr lvl="1"/>
            <a:r>
              <a:rPr lang="en-US" sz="2000" dirty="0"/>
              <a:t>Automate approvals</a:t>
            </a:r>
          </a:p>
        </p:txBody>
      </p:sp>
    </p:spTree>
    <p:extLst>
      <p:ext uri="{BB962C8B-B14F-4D97-AF65-F5344CB8AC3E}">
        <p14:creationId xmlns:p14="http://schemas.microsoft.com/office/powerpoint/2010/main" val="863140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Building Blocks of Flow</a:t>
            </a:r>
            <a:endParaRPr lang="en-US" dirty="0"/>
          </a:p>
        </p:txBody>
      </p:sp>
      <p:sp>
        <p:nvSpPr>
          <p:cNvPr id="5" name="Content Placeholder 4"/>
          <p:cNvSpPr>
            <a:spLocks noGrp="1"/>
          </p:cNvSpPr>
          <p:nvPr>
            <p:ph idx="1"/>
          </p:nvPr>
        </p:nvSpPr>
        <p:spPr/>
        <p:txBody>
          <a:bodyPr>
            <a:normAutofit/>
          </a:bodyPr>
          <a:lstStyle/>
          <a:p>
            <a:r>
              <a:rPr lang="en-US" sz="2400" b="1" dirty="0"/>
              <a:t>Triggers</a:t>
            </a:r>
            <a:r>
              <a:rPr lang="en-US" sz="2400" dirty="0"/>
              <a:t> - events that start a flow</a:t>
            </a:r>
          </a:p>
          <a:p>
            <a:r>
              <a:rPr lang="en-US" sz="2400" b="1" dirty="0"/>
              <a:t>Actions</a:t>
            </a:r>
            <a:r>
              <a:rPr lang="en-US" sz="2400" dirty="0"/>
              <a:t> - tasks and operation executed by flow</a:t>
            </a:r>
          </a:p>
          <a:p>
            <a:r>
              <a:rPr lang="en-US" sz="2400" b="1" dirty="0"/>
              <a:t>Services</a:t>
            </a:r>
            <a:r>
              <a:rPr lang="en-US" sz="2400" dirty="0"/>
              <a:t> - sources and destinations for data</a:t>
            </a:r>
          </a:p>
          <a:p>
            <a:r>
              <a:rPr lang="en-US" sz="2400" b="1" dirty="0"/>
              <a:t>Connectors </a:t>
            </a:r>
            <a:r>
              <a:rPr lang="en-US" sz="2400" dirty="0"/>
              <a:t>- wrappers to communicate with service APIs</a:t>
            </a:r>
          </a:p>
          <a:p>
            <a:endParaRPr lang="en-US" sz="2400" dirty="0"/>
          </a:p>
        </p:txBody>
      </p:sp>
      <p:pic>
        <p:nvPicPr>
          <p:cNvPr id="6" name="Picture 5">
            <a:extLst>
              <a:ext uri="{FF2B5EF4-FFF2-40B4-BE49-F238E27FC236}">
                <a16:creationId xmlns:a16="http://schemas.microsoft.com/office/drawing/2014/main" id="{AFFE2A08-C17A-4495-9B52-92B224795406}"/>
              </a:ext>
            </a:extLst>
          </p:cNvPr>
          <p:cNvPicPr>
            <a:picLocks noChangeAspect="1"/>
          </p:cNvPicPr>
          <p:nvPr/>
        </p:nvPicPr>
        <p:blipFill>
          <a:blip r:embed="rId2"/>
          <a:stretch>
            <a:fillRect/>
          </a:stretch>
        </p:blipFill>
        <p:spPr>
          <a:xfrm>
            <a:off x="3343048" y="3429000"/>
            <a:ext cx="2437007" cy="3153130"/>
          </a:xfrm>
          <a:prstGeom prst="rect">
            <a:avLst/>
          </a:prstGeom>
          <a:ln>
            <a:solidFill>
              <a:schemeClr val="tx1">
                <a:lumMod val="50000"/>
                <a:lumOff val="50000"/>
              </a:schemeClr>
            </a:solidFill>
          </a:ln>
        </p:spPr>
      </p:pic>
      <p:grpSp>
        <p:nvGrpSpPr>
          <p:cNvPr id="2" name="Group 1">
            <a:extLst>
              <a:ext uri="{FF2B5EF4-FFF2-40B4-BE49-F238E27FC236}">
                <a16:creationId xmlns:a16="http://schemas.microsoft.com/office/drawing/2014/main" id="{D4BF37A9-AEC5-4368-99B2-1107C66264BC}"/>
              </a:ext>
            </a:extLst>
          </p:cNvPr>
          <p:cNvGrpSpPr/>
          <p:nvPr/>
        </p:nvGrpSpPr>
        <p:grpSpPr>
          <a:xfrm>
            <a:off x="238964" y="4453022"/>
            <a:ext cx="8628381" cy="995062"/>
            <a:chOff x="238964" y="4453022"/>
            <a:chExt cx="8628381" cy="995062"/>
          </a:xfrm>
        </p:grpSpPr>
        <p:sp>
          <p:nvSpPr>
            <p:cNvPr id="9" name="Rectangle: Rounded Corners 8">
              <a:extLst>
                <a:ext uri="{FF2B5EF4-FFF2-40B4-BE49-F238E27FC236}">
                  <a16:creationId xmlns:a16="http://schemas.microsoft.com/office/drawing/2014/main" id="{5A419283-5789-4FFA-AEEA-0C0CDDB5C4D4}"/>
                </a:ext>
              </a:extLst>
            </p:cNvPr>
            <p:cNvSpPr/>
            <p:nvPr/>
          </p:nvSpPr>
          <p:spPr>
            <a:xfrm>
              <a:off x="7492691" y="4453022"/>
              <a:ext cx="1374654" cy="88504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SharePoint List</a:t>
              </a:r>
            </a:p>
          </p:txBody>
        </p:sp>
        <p:sp>
          <p:nvSpPr>
            <p:cNvPr id="10" name="Rectangle: Rounded Corners 9">
              <a:extLst>
                <a:ext uri="{FF2B5EF4-FFF2-40B4-BE49-F238E27FC236}">
                  <a16:creationId xmlns:a16="http://schemas.microsoft.com/office/drawing/2014/main" id="{5322B19E-F15A-491F-B349-30A604B82984}"/>
                </a:ext>
              </a:extLst>
            </p:cNvPr>
            <p:cNvSpPr/>
            <p:nvPr/>
          </p:nvSpPr>
          <p:spPr>
            <a:xfrm>
              <a:off x="238964" y="4563044"/>
              <a:ext cx="1374654" cy="88504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solidFill>
                </a:rPr>
                <a:t>Custom Web API</a:t>
              </a:r>
            </a:p>
          </p:txBody>
        </p:sp>
      </p:grpSp>
      <p:grpSp>
        <p:nvGrpSpPr>
          <p:cNvPr id="3" name="Group 2">
            <a:extLst>
              <a:ext uri="{FF2B5EF4-FFF2-40B4-BE49-F238E27FC236}">
                <a16:creationId xmlns:a16="http://schemas.microsoft.com/office/drawing/2014/main" id="{0C8B6FF6-6CFD-4028-828A-9538A55AF581}"/>
              </a:ext>
            </a:extLst>
          </p:cNvPr>
          <p:cNvGrpSpPr/>
          <p:nvPr/>
        </p:nvGrpSpPr>
        <p:grpSpPr>
          <a:xfrm>
            <a:off x="1730703" y="4673067"/>
            <a:ext cx="5638267" cy="675901"/>
            <a:chOff x="1730703" y="4673067"/>
            <a:chExt cx="5638267" cy="675901"/>
          </a:xfrm>
        </p:grpSpPr>
        <p:sp>
          <p:nvSpPr>
            <p:cNvPr id="8" name="Arrow: Right 7">
              <a:extLst>
                <a:ext uri="{FF2B5EF4-FFF2-40B4-BE49-F238E27FC236}">
                  <a16:creationId xmlns:a16="http://schemas.microsoft.com/office/drawing/2014/main" id="{F25AFEBC-90D9-4AC0-90F0-BC70508CCD30}"/>
                </a:ext>
              </a:extLst>
            </p:cNvPr>
            <p:cNvSpPr/>
            <p:nvPr/>
          </p:nvSpPr>
          <p:spPr>
            <a:xfrm>
              <a:off x="5899273" y="4673067"/>
              <a:ext cx="1469697" cy="664995"/>
            </a:xfrm>
            <a:prstGeom prst="rightArrow">
              <a:avLst>
                <a:gd name="adj1" fmla="val 63187"/>
                <a:gd name="adj2" fmla="val 60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SharePoint</a:t>
              </a:r>
            </a:p>
            <a:p>
              <a:pPr algn="ctr"/>
              <a:r>
                <a:rPr lang="en-US" sz="1200" dirty="0"/>
                <a:t>Connector</a:t>
              </a:r>
            </a:p>
          </p:txBody>
        </p:sp>
        <p:sp>
          <p:nvSpPr>
            <p:cNvPr id="11" name="Arrow: Right 10">
              <a:extLst>
                <a:ext uri="{FF2B5EF4-FFF2-40B4-BE49-F238E27FC236}">
                  <a16:creationId xmlns:a16="http://schemas.microsoft.com/office/drawing/2014/main" id="{0B40ED7F-86C4-4346-8F92-70CC33DD63CF}"/>
                </a:ext>
              </a:extLst>
            </p:cNvPr>
            <p:cNvSpPr/>
            <p:nvPr/>
          </p:nvSpPr>
          <p:spPr>
            <a:xfrm>
              <a:off x="1730703" y="4683973"/>
              <a:ext cx="1469697" cy="664995"/>
            </a:xfrm>
            <a:prstGeom prst="rightArrow">
              <a:avLst>
                <a:gd name="adj1" fmla="val 63187"/>
                <a:gd name="adj2" fmla="val 60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HTTP</a:t>
              </a:r>
            </a:p>
            <a:p>
              <a:pPr algn="ctr"/>
              <a:r>
                <a:rPr lang="en-US" sz="1200" dirty="0"/>
                <a:t>Connector</a:t>
              </a:r>
            </a:p>
          </p:txBody>
        </p:sp>
      </p:grpSp>
    </p:spTree>
    <p:extLst>
      <p:ext uri="{BB962C8B-B14F-4D97-AF65-F5344CB8AC3E}">
        <p14:creationId xmlns:p14="http://schemas.microsoft.com/office/powerpoint/2010/main" val="261047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D326F-CB4D-4FAD-913E-668983F61B92}"/>
              </a:ext>
            </a:extLst>
          </p:cNvPr>
          <p:cNvSpPr>
            <a:spLocks noGrp="1"/>
          </p:cNvSpPr>
          <p:nvPr>
            <p:ph type="title"/>
          </p:nvPr>
        </p:nvSpPr>
        <p:spPr/>
        <p:txBody>
          <a:bodyPr/>
          <a:lstStyle/>
          <a:p>
            <a:r>
              <a:rPr lang="en-US" dirty="0"/>
              <a:t>Flow Trigger Types</a:t>
            </a:r>
          </a:p>
        </p:txBody>
      </p:sp>
      <p:sp>
        <p:nvSpPr>
          <p:cNvPr id="4" name="Content Placeholder 3">
            <a:extLst>
              <a:ext uri="{FF2B5EF4-FFF2-40B4-BE49-F238E27FC236}">
                <a16:creationId xmlns:a16="http://schemas.microsoft.com/office/drawing/2014/main" id="{58BBCCC9-29DF-4FB1-B28D-DF50E5816F66}"/>
              </a:ext>
            </a:extLst>
          </p:cNvPr>
          <p:cNvSpPr>
            <a:spLocks noGrp="1"/>
          </p:cNvSpPr>
          <p:nvPr>
            <p:ph idx="1"/>
          </p:nvPr>
        </p:nvSpPr>
        <p:spPr/>
        <p:txBody>
          <a:bodyPr>
            <a:normAutofit/>
          </a:bodyPr>
          <a:lstStyle/>
          <a:p>
            <a:r>
              <a:rPr lang="en-US" sz="2000" dirty="0"/>
              <a:t>Scheduled Flow Triggers</a:t>
            </a:r>
          </a:p>
          <a:p>
            <a:pPr lvl="1"/>
            <a:r>
              <a:rPr lang="en-US" sz="1800" dirty="0"/>
              <a:t>Runs periodically based on an interval</a:t>
            </a:r>
          </a:p>
          <a:p>
            <a:pPr lvl="1"/>
            <a:endParaRPr lang="en-US" sz="2000" dirty="0"/>
          </a:p>
          <a:p>
            <a:pPr lvl="1"/>
            <a:endParaRPr lang="en-US" sz="2000" dirty="0"/>
          </a:p>
          <a:p>
            <a:r>
              <a:rPr lang="en-US" sz="2000" dirty="0"/>
              <a:t>Automated Flow Triggers</a:t>
            </a:r>
          </a:p>
          <a:p>
            <a:pPr lvl="1"/>
            <a:r>
              <a:rPr lang="en-US" sz="1800" dirty="0"/>
              <a:t>Runs when something happens</a:t>
            </a:r>
          </a:p>
          <a:p>
            <a:endParaRPr lang="en-US" sz="2200" dirty="0"/>
          </a:p>
          <a:p>
            <a:pPr lvl="1"/>
            <a:endParaRPr lang="en-US" sz="1800" dirty="0"/>
          </a:p>
          <a:p>
            <a:r>
              <a:rPr lang="en-US" sz="2000" dirty="0"/>
              <a:t>On-demand Flow Triggers</a:t>
            </a:r>
          </a:p>
          <a:p>
            <a:pPr lvl="1"/>
            <a:r>
              <a:rPr lang="en-US" sz="1800" dirty="0"/>
              <a:t>Runs when a user clicks a button</a:t>
            </a:r>
          </a:p>
        </p:txBody>
      </p:sp>
      <p:pic>
        <p:nvPicPr>
          <p:cNvPr id="8" name="Picture 7">
            <a:extLst>
              <a:ext uri="{FF2B5EF4-FFF2-40B4-BE49-F238E27FC236}">
                <a16:creationId xmlns:a16="http://schemas.microsoft.com/office/drawing/2014/main" id="{1CD319C0-7D7D-4589-86CE-6E16B1308D0B}"/>
              </a:ext>
            </a:extLst>
          </p:cNvPr>
          <p:cNvPicPr>
            <a:picLocks noChangeAspect="1"/>
          </p:cNvPicPr>
          <p:nvPr/>
        </p:nvPicPr>
        <p:blipFill>
          <a:blip r:embed="rId2"/>
          <a:stretch>
            <a:fillRect/>
          </a:stretch>
        </p:blipFill>
        <p:spPr>
          <a:xfrm>
            <a:off x="1161176" y="2286000"/>
            <a:ext cx="1104900" cy="514350"/>
          </a:xfrm>
          <a:prstGeom prst="rect">
            <a:avLst/>
          </a:prstGeom>
          <a:solidFill>
            <a:schemeClr val="tx1">
              <a:lumMod val="50000"/>
              <a:lumOff val="50000"/>
            </a:schemeClr>
          </a:solidFill>
          <a:ln>
            <a:solidFill>
              <a:schemeClr val="tx1">
                <a:lumMod val="50000"/>
                <a:lumOff val="50000"/>
              </a:schemeClr>
            </a:solidFill>
          </a:ln>
        </p:spPr>
      </p:pic>
      <p:grpSp>
        <p:nvGrpSpPr>
          <p:cNvPr id="3" name="Group 2">
            <a:extLst>
              <a:ext uri="{FF2B5EF4-FFF2-40B4-BE49-F238E27FC236}">
                <a16:creationId xmlns:a16="http://schemas.microsoft.com/office/drawing/2014/main" id="{3B1911E6-4131-4337-B461-E7B311CB5DD7}"/>
              </a:ext>
            </a:extLst>
          </p:cNvPr>
          <p:cNvGrpSpPr/>
          <p:nvPr/>
        </p:nvGrpSpPr>
        <p:grpSpPr>
          <a:xfrm>
            <a:off x="1161176" y="3796291"/>
            <a:ext cx="6763624" cy="522720"/>
            <a:chOff x="1161176" y="3796291"/>
            <a:chExt cx="6763624" cy="522720"/>
          </a:xfrm>
        </p:grpSpPr>
        <p:pic>
          <p:nvPicPr>
            <p:cNvPr id="9" name="Picture 8">
              <a:extLst>
                <a:ext uri="{FF2B5EF4-FFF2-40B4-BE49-F238E27FC236}">
                  <a16:creationId xmlns:a16="http://schemas.microsoft.com/office/drawing/2014/main" id="{0E0367AB-AC6B-4629-8618-AB1F033F6E68}"/>
                </a:ext>
              </a:extLst>
            </p:cNvPr>
            <p:cNvPicPr>
              <a:picLocks noChangeAspect="1"/>
            </p:cNvPicPr>
            <p:nvPr/>
          </p:nvPicPr>
          <p:blipFill>
            <a:blip r:embed="rId3"/>
            <a:stretch>
              <a:fillRect/>
            </a:stretch>
          </p:blipFill>
          <p:spPr>
            <a:xfrm>
              <a:off x="5705475" y="3796291"/>
              <a:ext cx="2219325" cy="514350"/>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CC711899-FC66-481E-8BBD-6AE0BBFEFFF7}"/>
                </a:ext>
              </a:extLst>
            </p:cNvPr>
            <p:cNvPicPr>
              <a:picLocks noChangeAspect="1"/>
            </p:cNvPicPr>
            <p:nvPr/>
          </p:nvPicPr>
          <p:blipFill>
            <a:blip r:embed="rId4"/>
            <a:stretch>
              <a:fillRect/>
            </a:stretch>
          </p:blipFill>
          <p:spPr>
            <a:xfrm>
              <a:off x="1161176" y="3796291"/>
              <a:ext cx="2102002" cy="522720"/>
            </a:xfrm>
            <a:prstGeom prst="rect">
              <a:avLst/>
            </a:prstGeom>
            <a:ln>
              <a:solidFill>
                <a:schemeClr val="tx1">
                  <a:lumMod val="50000"/>
                  <a:lumOff val="50000"/>
                </a:schemeClr>
              </a:solidFill>
            </a:ln>
          </p:spPr>
        </p:pic>
        <p:pic>
          <p:nvPicPr>
            <p:cNvPr id="11" name="Picture 10">
              <a:extLst>
                <a:ext uri="{FF2B5EF4-FFF2-40B4-BE49-F238E27FC236}">
                  <a16:creationId xmlns:a16="http://schemas.microsoft.com/office/drawing/2014/main" id="{37FA219C-B58A-4A58-9320-5CAFD4D4967C}"/>
                </a:ext>
              </a:extLst>
            </p:cNvPr>
            <p:cNvPicPr>
              <a:picLocks noChangeAspect="1"/>
            </p:cNvPicPr>
            <p:nvPr/>
          </p:nvPicPr>
          <p:blipFill>
            <a:blip r:embed="rId5"/>
            <a:stretch>
              <a:fillRect/>
            </a:stretch>
          </p:blipFill>
          <p:spPr>
            <a:xfrm>
              <a:off x="3480862" y="3796291"/>
              <a:ext cx="2005538" cy="522720"/>
            </a:xfrm>
            <a:prstGeom prst="rect">
              <a:avLst/>
            </a:prstGeom>
            <a:ln>
              <a:solidFill>
                <a:schemeClr val="tx1">
                  <a:lumMod val="50000"/>
                  <a:lumOff val="50000"/>
                </a:schemeClr>
              </a:solidFill>
            </a:ln>
          </p:spPr>
        </p:pic>
      </p:grpSp>
      <p:grpSp>
        <p:nvGrpSpPr>
          <p:cNvPr id="5" name="Group 4">
            <a:extLst>
              <a:ext uri="{FF2B5EF4-FFF2-40B4-BE49-F238E27FC236}">
                <a16:creationId xmlns:a16="http://schemas.microsoft.com/office/drawing/2014/main" id="{05233580-32A6-42B9-BFD8-88045E0BDAB2}"/>
              </a:ext>
            </a:extLst>
          </p:cNvPr>
          <p:cNvGrpSpPr/>
          <p:nvPr/>
        </p:nvGrpSpPr>
        <p:grpSpPr>
          <a:xfrm>
            <a:off x="1163485" y="5296480"/>
            <a:ext cx="3941915" cy="604149"/>
            <a:chOff x="1163485" y="5296480"/>
            <a:chExt cx="3941915" cy="604149"/>
          </a:xfrm>
        </p:grpSpPr>
        <p:pic>
          <p:nvPicPr>
            <p:cNvPr id="12" name="Picture 11">
              <a:extLst>
                <a:ext uri="{FF2B5EF4-FFF2-40B4-BE49-F238E27FC236}">
                  <a16:creationId xmlns:a16="http://schemas.microsoft.com/office/drawing/2014/main" id="{7BAA9904-D6C5-475A-9E95-B9EED53E21E3}"/>
                </a:ext>
              </a:extLst>
            </p:cNvPr>
            <p:cNvPicPr>
              <a:picLocks noChangeAspect="1"/>
            </p:cNvPicPr>
            <p:nvPr/>
          </p:nvPicPr>
          <p:blipFill>
            <a:blip r:embed="rId6"/>
            <a:stretch>
              <a:fillRect/>
            </a:stretch>
          </p:blipFill>
          <p:spPr>
            <a:xfrm>
              <a:off x="1163485" y="5296480"/>
              <a:ext cx="2219325" cy="604149"/>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9EA3B681-9260-4FE7-899C-4DF5F9426CF0}"/>
                </a:ext>
              </a:extLst>
            </p:cNvPr>
            <p:cNvPicPr>
              <a:picLocks noChangeAspect="1"/>
            </p:cNvPicPr>
            <p:nvPr/>
          </p:nvPicPr>
          <p:blipFill>
            <a:blip r:embed="rId7"/>
            <a:stretch>
              <a:fillRect/>
            </a:stretch>
          </p:blipFill>
          <p:spPr>
            <a:xfrm>
              <a:off x="3687976" y="5296480"/>
              <a:ext cx="1417424" cy="604148"/>
            </a:xfrm>
            <a:prstGeom prst="rect">
              <a:avLst/>
            </a:prstGeom>
            <a:ln>
              <a:solidFill>
                <a:schemeClr val="tx1">
                  <a:lumMod val="50000"/>
                  <a:lumOff val="50000"/>
                </a:schemeClr>
              </a:solidFill>
            </a:ln>
          </p:spPr>
        </p:pic>
      </p:grpSp>
    </p:spTree>
    <p:extLst>
      <p:ext uri="{BB962C8B-B14F-4D97-AF65-F5344CB8AC3E}">
        <p14:creationId xmlns:p14="http://schemas.microsoft.com/office/powerpoint/2010/main" val="137252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DA59-E3A6-4E20-821C-2CC4420D51B7}"/>
              </a:ext>
            </a:extLst>
          </p:cNvPr>
          <p:cNvSpPr>
            <a:spLocks noGrp="1"/>
          </p:cNvSpPr>
          <p:nvPr>
            <p:ph type="title"/>
          </p:nvPr>
        </p:nvSpPr>
        <p:spPr/>
        <p:txBody>
          <a:bodyPr/>
          <a:lstStyle/>
          <a:p>
            <a:r>
              <a:rPr lang="en-US" dirty="0"/>
              <a:t>Core Action Categories</a:t>
            </a:r>
          </a:p>
        </p:txBody>
      </p:sp>
      <p:sp>
        <p:nvSpPr>
          <p:cNvPr id="7" name="Content Placeholder 6">
            <a:extLst>
              <a:ext uri="{FF2B5EF4-FFF2-40B4-BE49-F238E27FC236}">
                <a16:creationId xmlns:a16="http://schemas.microsoft.com/office/drawing/2014/main" id="{82FBA92E-8AF0-4682-99EC-C22B91FC3C64}"/>
              </a:ext>
            </a:extLst>
          </p:cNvPr>
          <p:cNvSpPr>
            <a:spLocks noGrp="1"/>
          </p:cNvSpPr>
          <p:nvPr>
            <p:ph idx="1"/>
          </p:nvPr>
        </p:nvSpPr>
        <p:spPr/>
        <p:txBody>
          <a:bodyPr>
            <a:normAutofit/>
          </a:bodyPr>
          <a:lstStyle/>
          <a:p>
            <a:r>
              <a:rPr lang="en-US" sz="2000" b="1" dirty="0"/>
              <a:t>Control</a:t>
            </a:r>
            <a:r>
              <a:rPr lang="en-US" sz="2000" dirty="0"/>
              <a:t>: actions to provide control-of-flow</a:t>
            </a:r>
          </a:p>
          <a:p>
            <a:r>
              <a:rPr lang="en-US" sz="2000" b="1" dirty="0"/>
              <a:t>Variables</a:t>
            </a:r>
            <a:r>
              <a:rPr lang="en-US" sz="2000" dirty="0"/>
              <a:t>: actions to manage state within flow lifetime</a:t>
            </a:r>
          </a:p>
          <a:p>
            <a:r>
              <a:rPr lang="en-US" sz="2000" b="1" dirty="0"/>
              <a:t>Data operations</a:t>
            </a:r>
            <a:r>
              <a:rPr lang="en-US" sz="2000" dirty="0"/>
              <a:t>: action to process data &amp; prepare content</a:t>
            </a:r>
          </a:p>
        </p:txBody>
      </p:sp>
      <p:pic>
        <p:nvPicPr>
          <p:cNvPr id="3" name="Picture 2">
            <a:extLst>
              <a:ext uri="{FF2B5EF4-FFF2-40B4-BE49-F238E27FC236}">
                <a16:creationId xmlns:a16="http://schemas.microsoft.com/office/drawing/2014/main" id="{8D85DDB0-9488-4F64-AA95-1AEFCEFF5441}"/>
              </a:ext>
            </a:extLst>
          </p:cNvPr>
          <p:cNvPicPr>
            <a:picLocks noChangeAspect="1"/>
          </p:cNvPicPr>
          <p:nvPr/>
        </p:nvPicPr>
        <p:blipFill>
          <a:blip r:embed="rId2"/>
          <a:stretch>
            <a:fillRect/>
          </a:stretch>
        </p:blipFill>
        <p:spPr>
          <a:xfrm>
            <a:off x="867440" y="2907220"/>
            <a:ext cx="1901952" cy="3261551"/>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2EA916C4-0111-40F0-B2C4-FD2662B36385}"/>
              </a:ext>
            </a:extLst>
          </p:cNvPr>
          <p:cNvPicPr>
            <a:picLocks noChangeAspect="1"/>
          </p:cNvPicPr>
          <p:nvPr/>
        </p:nvPicPr>
        <p:blipFill>
          <a:blip r:embed="rId3"/>
          <a:stretch>
            <a:fillRect/>
          </a:stretch>
        </p:blipFill>
        <p:spPr>
          <a:xfrm>
            <a:off x="3173205" y="2907220"/>
            <a:ext cx="1909382" cy="3306128"/>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251EFAFC-6D22-45AA-B8BA-B36179D91818}"/>
              </a:ext>
            </a:extLst>
          </p:cNvPr>
          <p:cNvPicPr>
            <a:picLocks noChangeAspect="1"/>
          </p:cNvPicPr>
          <p:nvPr/>
        </p:nvPicPr>
        <p:blipFill>
          <a:blip r:embed="rId4"/>
          <a:stretch>
            <a:fillRect/>
          </a:stretch>
        </p:blipFill>
        <p:spPr>
          <a:xfrm>
            <a:off x="5486400" y="2907220"/>
            <a:ext cx="1976247" cy="3722180"/>
          </a:xfrm>
          <a:prstGeom prst="rect">
            <a:avLst/>
          </a:prstGeom>
          <a:solidFill>
            <a:schemeClr val="tx1">
              <a:lumMod val="50000"/>
              <a:lumOff val="50000"/>
            </a:schemeClr>
          </a:solidFill>
          <a:ln>
            <a:solidFill>
              <a:schemeClr val="tx1">
                <a:lumMod val="50000"/>
                <a:lumOff val="50000"/>
              </a:schemeClr>
            </a:solidFill>
          </a:ln>
        </p:spPr>
      </p:pic>
    </p:spTree>
    <p:extLst>
      <p:ext uri="{BB962C8B-B14F-4D97-AF65-F5344CB8AC3E}">
        <p14:creationId xmlns:p14="http://schemas.microsoft.com/office/powerpoint/2010/main" val="215451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Introduction to the Power platform</a:t>
            </a:r>
          </a:p>
          <a:p>
            <a:pPr>
              <a:buFont typeface="Wingdings" panose="05000000000000000000" pitchFamily="2" charset="2"/>
              <a:buChar char="ü"/>
            </a:pPr>
            <a:r>
              <a:rPr lang="en-US" sz="2400" dirty="0"/>
              <a:t>Power BI</a:t>
            </a:r>
          </a:p>
          <a:p>
            <a:pPr>
              <a:buFont typeface="Wingdings" panose="05000000000000000000" pitchFamily="2" charset="2"/>
              <a:buChar char="ü"/>
            </a:pPr>
            <a:r>
              <a:rPr lang="en-US" sz="2400" dirty="0"/>
              <a:t>PowerApps</a:t>
            </a:r>
          </a:p>
          <a:p>
            <a:pPr>
              <a:buFont typeface="Wingdings" panose="05000000000000000000" pitchFamily="2" charset="2"/>
              <a:buChar char="ü"/>
            </a:pPr>
            <a:r>
              <a:rPr lang="en-US" sz="2400" dirty="0"/>
              <a:t>Flow</a:t>
            </a:r>
          </a:p>
          <a:p>
            <a:pPr>
              <a:buFont typeface="Wingdings" panose="05000000000000000000" pitchFamily="2" charset="2"/>
              <a:buChar char="Ø"/>
            </a:pPr>
            <a:r>
              <a:rPr lang="en-US" sz="2400" dirty="0"/>
              <a:t>Power platform Integration</a:t>
            </a:r>
          </a:p>
          <a:p>
            <a:r>
              <a:rPr lang="en-US" sz="2400" dirty="0"/>
              <a:t>Building a Trial Environment</a:t>
            </a:r>
          </a:p>
        </p:txBody>
      </p:sp>
    </p:spTree>
    <p:extLst>
      <p:ext uri="{BB962C8B-B14F-4D97-AF65-F5344CB8AC3E}">
        <p14:creationId xmlns:p14="http://schemas.microsoft.com/office/powerpoint/2010/main" val="73721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Connecting to Data</a:t>
            </a:r>
          </a:p>
        </p:txBody>
      </p:sp>
      <p:sp>
        <p:nvSpPr>
          <p:cNvPr id="4" name="Content Placeholder 3"/>
          <p:cNvSpPr>
            <a:spLocks noGrp="1"/>
          </p:cNvSpPr>
          <p:nvPr>
            <p:ph idx="1"/>
          </p:nvPr>
        </p:nvSpPr>
        <p:spPr>
          <a:xfrm>
            <a:off x="379520" y="1447800"/>
            <a:ext cx="8382000" cy="5181600"/>
          </a:xfrm>
        </p:spPr>
        <p:txBody>
          <a:bodyPr>
            <a:normAutofit/>
          </a:bodyPr>
          <a:lstStyle/>
          <a:p>
            <a:r>
              <a:rPr lang="en-US" sz="2400" dirty="0"/>
              <a:t>What is a Connector?</a:t>
            </a:r>
          </a:p>
          <a:p>
            <a:pPr lvl="1"/>
            <a:r>
              <a:rPr lang="en-US" sz="2000" dirty="0"/>
              <a:t>API wrapper that PowerApps uses to interact with datasource</a:t>
            </a:r>
            <a:br>
              <a:rPr lang="en-US" sz="2000" dirty="0"/>
            </a:br>
            <a:endParaRPr lang="en-US" sz="200" dirty="0"/>
          </a:p>
          <a:p>
            <a:r>
              <a:rPr lang="en-US" sz="2400" dirty="0"/>
              <a:t>What is a Connection?</a:t>
            </a:r>
          </a:p>
          <a:p>
            <a:pPr lvl="1"/>
            <a:r>
              <a:rPr lang="en-US" sz="2000" dirty="0"/>
              <a:t>Configuration created to connect to a specific datasource</a:t>
            </a:r>
          </a:p>
          <a:p>
            <a:pPr lvl="1"/>
            <a:r>
              <a:rPr lang="en-US" sz="2000" dirty="0"/>
              <a:t>Each connection is created using a specific connector</a:t>
            </a:r>
          </a:p>
          <a:p>
            <a:pPr lvl="1"/>
            <a:r>
              <a:rPr lang="en-US" sz="2000" dirty="0"/>
              <a:t>Connection also caches login credentials and granted permissions</a:t>
            </a:r>
          </a:p>
          <a:p>
            <a:pPr lvl="1"/>
            <a:r>
              <a:rPr lang="en-US" sz="2000" dirty="0"/>
              <a:t>Connections can be shared across users</a:t>
            </a:r>
          </a:p>
        </p:txBody>
      </p:sp>
      <p:pic>
        <p:nvPicPr>
          <p:cNvPr id="6" name="Picture 5">
            <a:extLst>
              <a:ext uri="{FF2B5EF4-FFF2-40B4-BE49-F238E27FC236}">
                <a16:creationId xmlns:a16="http://schemas.microsoft.com/office/drawing/2014/main" id="{5F63808D-C6E4-4A83-9B6A-D005A75D4FC0}"/>
              </a:ext>
            </a:extLst>
          </p:cNvPr>
          <p:cNvPicPr>
            <a:picLocks noChangeAspect="1"/>
          </p:cNvPicPr>
          <p:nvPr/>
        </p:nvPicPr>
        <p:blipFill>
          <a:blip r:embed="rId3"/>
          <a:stretch>
            <a:fillRect/>
          </a:stretch>
        </p:blipFill>
        <p:spPr>
          <a:xfrm>
            <a:off x="915250" y="4446802"/>
            <a:ext cx="2437550" cy="2106398"/>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BC2D83D1-FF82-48A9-A51A-B1BCD15BEC33}"/>
              </a:ext>
            </a:extLst>
          </p:cNvPr>
          <p:cNvPicPr>
            <a:picLocks noChangeAspect="1"/>
          </p:cNvPicPr>
          <p:nvPr/>
        </p:nvPicPr>
        <p:blipFill>
          <a:blip r:embed="rId4"/>
          <a:stretch>
            <a:fillRect/>
          </a:stretch>
        </p:blipFill>
        <p:spPr>
          <a:xfrm>
            <a:off x="3733800" y="4446802"/>
            <a:ext cx="4572000" cy="2106398"/>
          </a:xfrm>
          <a:prstGeom prst="rect">
            <a:avLst/>
          </a:prstGeom>
          <a:ln>
            <a:solidFill>
              <a:schemeClr val="tx1">
                <a:lumMod val="65000"/>
                <a:lumOff val="35000"/>
              </a:schemeClr>
            </a:solidFill>
          </a:ln>
        </p:spPr>
      </p:pic>
    </p:spTree>
    <p:extLst>
      <p:ext uri="{BB962C8B-B14F-4D97-AF65-F5344CB8AC3E}">
        <p14:creationId xmlns:p14="http://schemas.microsoft.com/office/powerpoint/2010/main" val="3538306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518-61A8-481B-B3C5-C1BDFC924CC6}"/>
              </a:ext>
            </a:extLst>
          </p:cNvPr>
          <p:cNvSpPr>
            <a:spLocks noGrp="1"/>
          </p:cNvSpPr>
          <p:nvPr>
            <p:ph type="title"/>
          </p:nvPr>
        </p:nvSpPr>
        <p:spPr/>
        <p:txBody>
          <a:bodyPr/>
          <a:lstStyle/>
          <a:p>
            <a:r>
              <a:rPr lang="en-US" dirty="0"/>
              <a:t>PowerApps Integration with Power BI</a:t>
            </a:r>
          </a:p>
        </p:txBody>
      </p:sp>
      <p:sp>
        <p:nvSpPr>
          <p:cNvPr id="3" name="Content Placeholder 2">
            <a:extLst>
              <a:ext uri="{FF2B5EF4-FFF2-40B4-BE49-F238E27FC236}">
                <a16:creationId xmlns:a16="http://schemas.microsoft.com/office/drawing/2014/main" id="{5CAE1534-27DF-456E-8837-4EB2A52840D9}"/>
              </a:ext>
            </a:extLst>
          </p:cNvPr>
          <p:cNvSpPr>
            <a:spLocks noGrp="1"/>
          </p:cNvSpPr>
          <p:nvPr>
            <p:ph idx="1"/>
          </p:nvPr>
        </p:nvSpPr>
        <p:spPr/>
        <p:txBody>
          <a:bodyPr/>
          <a:lstStyle/>
          <a:p>
            <a:r>
              <a:rPr lang="en-US" dirty="0"/>
              <a:t>PowerApps visual</a:t>
            </a:r>
          </a:p>
          <a:p>
            <a:r>
              <a:rPr lang="en-US" dirty="0"/>
              <a:t>Add action after insight</a:t>
            </a:r>
          </a:p>
          <a:p>
            <a:pPr lvl="1"/>
            <a:r>
              <a:rPr lang="en-US" dirty="0"/>
              <a:t>Enable writeback in power bi reports and dashboard</a:t>
            </a:r>
          </a:p>
        </p:txBody>
      </p:sp>
    </p:spTree>
    <p:extLst>
      <p:ext uri="{BB962C8B-B14F-4D97-AF65-F5344CB8AC3E}">
        <p14:creationId xmlns:p14="http://schemas.microsoft.com/office/powerpoint/2010/main" val="3371226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518-61A8-481B-B3C5-C1BDFC924CC6}"/>
              </a:ext>
            </a:extLst>
          </p:cNvPr>
          <p:cNvSpPr>
            <a:spLocks noGrp="1"/>
          </p:cNvSpPr>
          <p:nvPr>
            <p:ph type="title"/>
          </p:nvPr>
        </p:nvSpPr>
        <p:spPr/>
        <p:txBody>
          <a:bodyPr/>
          <a:lstStyle/>
          <a:p>
            <a:r>
              <a:rPr lang="en-US" dirty="0"/>
              <a:t>Flow Integration with PowerApps</a:t>
            </a:r>
          </a:p>
        </p:txBody>
      </p:sp>
      <p:sp>
        <p:nvSpPr>
          <p:cNvPr id="3" name="Content Placeholder 2">
            <a:extLst>
              <a:ext uri="{FF2B5EF4-FFF2-40B4-BE49-F238E27FC236}">
                <a16:creationId xmlns:a16="http://schemas.microsoft.com/office/drawing/2014/main" id="{8D3168CE-3746-446A-9323-E603FB3912F0}"/>
              </a:ext>
            </a:extLst>
          </p:cNvPr>
          <p:cNvSpPr>
            <a:spLocks noGrp="1"/>
          </p:cNvSpPr>
          <p:nvPr>
            <p:ph idx="1"/>
          </p:nvPr>
        </p:nvSpPr>
        <p:spPr>
          <a:xfrm>
            <a:off x="381000" y="1447800"/>
            <a:ext cx="8382000" cy="5181600"/>
          </a:xfrm>
        </p:spPr>
        <p:txBody>
          <a:bodyPr/>
          <a:lstStyle/>
          <a:p>
            <a:r>
              <a:rPr lang="en-US" dirty="0"/>
              <a:t>PowerApps buttons</a:t>
            </a:r>
          </a:p>
          <a:p>
            <a:pPr lvl="1"/>
            <a:r>
              <a:rPr lang="en-US" dirty="0"/>
              <a:t>PowerApps can call flow and pass data back and forth</a:t>
            </a:r>
          </a:p>
          <a:p>
            <a:r>
              <a:rPr lang="en-US" dirty="0"/>
              <a:t>PowerApps response </a:t>
            </a:r>
          </a:p>
        </p:txBody>
      </p:sp>
    </p:spTree>
    <p:extLst>
      <p:ext uri="{BB962C8B-B14F-4D97-AF65-F5344CB8AC3E}">
        <p14:creationId xmlns:p14="http://schemas.microsoft.com/office/powerpoint/2010/main" val="1864032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518-61A8-481B-B3C5-C1BDFC924CC6}"/>
              </a:ext>
            </a:extLst>
          </p:cNvPr>
          <p:cNvSpPr>
            <a:spLocks noGrp="1"/>
          </p:cNvSpPr>
          <p:nvPr>
            <p:ph type="title"/>
          </p:nvPr>
        </p:nvSpPr>
        <p:spPr/>
        <p:txBody>
          <a:bodyPr/>
          <a:lstStyle/>
          <a:p>
            <a:r>
              <a:rPr lang="en-US" dirty="0"/>
              <a:t>Flow Integration into Power BI</a:t>
            </a:r>
          </a:p>
        </p:txBody>
      </p:sp>
      <p:sp>
        <p:nvSpPr>
          <p:cNvPr id="3" name="Content Placeholder 2">
            <a:extLst>
              <a:ext uri="{FF2B5EF4-FFF2-40B4-BE49-F238E27FC236}">
                <a16:creationId xmlns:a16="http://schemas.microsoft.com/office/drawing/2014/main" id="{D017D85A-0C6A-4D2E-9200-FE18B9B0757E}"/>
              </a:ext>
            </a:extLst>
          </p:cNvPr>
          <p:cNvSpPr>
            <a:spLocks noGrp="1"/>
          </p:cNvSpPr>
          <p:nvPr>
            <p:ph idx="1"/>
          </p:nvPr>
        </p:nvSpPr>
        <p:spPr/>
        <p:txBody>
          <a:bodyPr/>
          <a:lstStyle/>
          <a:p>
            <a:r>
              <a:rPr lang="en-US" dirty="0"/>
              <a:t>Real-time dashboard</a:t>
            </a:r>
          </a:p>
        </p:txBody>
      </p:sp>
    </p:spTree>
    <p:extLst>
      <p:ext uri="{BB962C8B-B14F-4D97-AF65-F5344CB8AC3E}">
        <p14:creationId xmlns:p14="http://schemas.microsoft.com/office/powerpoint/2010/main" val="7465841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9AA0-6C48-471B-87A7-CA7E0460D21B}"/>
              </a:ext>
            </a:extLst>
          </p:cNvPr>
          <p:cNvSpPr>
            <a:spLocks noGrp="1"/>
          </p:cNvSpPr>
          <p:nvPr>
            <p:ph type="title"/>
          </p:nvPr>
        </p:nvSpPr>
        <p:spPr/>
        <p:txBody>
          <a:bodyPr/>
          <a:lstStyle/>
          <a:p>
            <a:r>
              <a:rPr lang="en-US" dirty="0"/>
              <a:t>Power platform integration with Office 365</a:t>
            </a:r>
          </a:p>
        </p:txBody>
      </p:sp>
      <p:sp>
        <p:nvSpPr>
          <p:cNvPr id="3" name="Content Placeholder 2">
            <a:extLst>
              <a:ext uri="{FF2B5EF4-FFF2-40B4-BE49-F238E27FC236}">
                <a16:creationId xmlns:a16="http://schemas.microsoft.com/office/drawing/2014/main" id="{66E77351-4254-449C-ABED-7BE7C33B43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3972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518-61A8-481B-B3C5-C1BDFC924CC6}"/>
              </a:ext>
            </a:extLst>
          </p:cNvPr>
          <p:cNvSpPr>
            <a:spLocks noGrp="1"/>
          </p:cNvSpPr>
          <p:nvPr>
            <p:ph type="title"/>
          </p:nvPr>
        </p:nvSpPr>
        <p:spPr/>
        <p:txBody>
          <a:bodyPr/>
          <a:lstStyle/>
          <a:p>
            <a:r>
              <a:rPr lang="en-US" sz="2600" dirty="0"/>
              <a:t>Power platform Integration with Dynamics 365</a:t>
            </a:r>
          </a:p>
        </p:txBody>
      </p:sp>
    </p:spTree>
    <p:extLst>
      <p:ext uri="{BB962C8B-B14F-4D97-AF65-F5344CB8AC3E}">
        <p14:creationId xmlns:p14="http://schemas.microsoft.com/office/powerpoint/2010/main" val="614962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518-61A8-481B-B3C5-C1BDFC924CC6}"/>
              </a:ext>
            </a:extLst>
          </p:cNvPr>
          <p:cNvSpPr>
            <a:spLocks noGrp="1"/>
          </p:cNvSpPr>
          <p:nvPr>
            <p:ph type="title"/>
          </p:nvPr>
        </p:nvSpPr>
        <p:spPr/>
        <p:txBody>
          <a:bodyPr/>
          <a:lstStyle/>
          <a:p>
            <a:r>
              <a:rPr lang="en-US" dirty="0"/>
              <a:t>Common Data Service for App</a:t>
            </a:r>
          </a:p>
        </p:txBody>
      </p:sp>
    </p:spTree>
    <p:extLst>
      <p:ext uri="{BB962C8B-B14F-4D97-AF65-F5344CB8AC3E}">
        <p14:creationId xmlns:p14="http://schemas.microsoft.com/office/powerpoint/2010/main" val="4091363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518-61A8-481B-B3C5-C1BDFC924CC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2452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518-61A8-481B-B3C5-C1BDFC924CC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30868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F518-61A8-481B-B3C5-C1BDFC924CC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77182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Introduction to the Power platform</a:t>
            </a:r>
          </a:p>
          <a:p>
            <a:pPr>
              <a:buFont typeface="Wingdings" panose="05000000000000000000" pitchFamily="2" charset="2"/>
              <a:buChar char="ü"/>
            </a:pPr>
            <a:r>
              <a:rPr lang="en-US" sz="2400" dirty="0"/>
              <a:t>Power BI</a:t>
            </a:r>
          </a:p>
          <a:p>
            <a:pPr>
              <a:buFont typeface="Wingdings" panose="05000000000000000000" pitchFamily="2" charset="2"/>
              <a:buChar char="ü"/>
            </a:pPr>
            <a:r>
              <a:rPr lang="en-US" sz="2400" dirty="0"/>
              <a:t>PowerApps</a:t>
            </a:r>
          </a:p>
          <a:p>
            <a:pPr>
              <a:buFont typeface="Wingdings" panose="05000000000000000000" pitchFamily="2" charset="2"/>
              <a:buChar char="ü"/>
            </a:pPr>
            <a:r>
              <a:rPr lang="en-US" sz="2400" dirty="0"/>
              <a:t>Flow</a:t>
            </a:r>
          </a:p>
          <a:p>
            <a:pPr>
              <a:buFont typeface="Wingdings" panose="05000000000000000000" pitchFamily="2" charset="2"/>
              <a:buChar char="ü"/>
            </a:pPr>
            <a:r>
              <a:rPr lang="en-US" sz="2400" dirty="0"/>
              <a:t>Power platform Integration</a:t>
            </a:r>
          </a:p>
          <a:p>
            <a:pPr>
              <a:buFont typeface="Wingdings" panose="05000000000000000000" pitchFamily="2" charset="2"/>
              <a:buChar char="Ø"/>
            </a:pPr>
            <a:r>
              <a:rPr lang="en-US" sz="2400" dirty="0"/>
              <a:t>Building a Trial Environment</a:t>
            </a:r>
          </a:p>
        </p:txBody>
      </p:sp>
    </p:spTree>
    <p:extLst>
      <p:ext uri="{BB962C8B-B14F-4D97-AF65-F5344CB8AC3E}">
        <p14:creationId xmlns:p14="http://schemas.microsoft.com/office/powerpoint/2010/main" val="397763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68B4-460D-4121-ADB6-AA5780219685}"/>
              </a:ext>
            </a:extLst>
          </p:cNvPr>
          <p:cNvSpPr>
            <a:spLocks noGrp="1"/>
          </p:cNvSpPr>
          <p:nvPr>
            <p:ph type="title"/>
          </p:nvPr>
        </p:nvSpPr>
        <p:spPr/>
        <p:txBody>
          <a:bodyPr/>
          <a:lstStyle/>
          <a:p>
            <a:r>
              <a:rPr lang="en-US" dirty="0"/>
              <a:t>On-premises Data and Gateways</a:t>
            </a:r>
          </a:p>
        </p:txBody>
      </p:sp>
      <p:sp>
        <p:nvSpPr>
          <p:cNvPr id="3" name="Content Placeholder 2">
            <a:extLst>
              <a:ext uri="{FF2B5EF4-FFF2-40B4-BE49-F238E27FC236}">
                <a16:creationId xmlns:a16="http://schemas.microsoft.com/office/drawing/2014/main" id="{F3CE58B3-EE10-4804-901A-7B2CF6973C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66070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1E83-B2BE-44B5-A0B8-C8DAD522DD94}"/>
              </a:ext>
            </a:extLst>
          </p:cNvPr>
          <p:cNvSpPr>
            <a:spLocks noGrp="1"/>
          </p:cNvSpPr>
          <p:nvPr>
            <p:ph type="title"/>
          </p:nvPr>
        </p:nvSpPr>
        <p:spPr/>
        <p:txBody>
          <a:bodyPr/>
          <a:lstStyle/>
          <a:p>
            <a:r>
              <a:rPr lang="en-US" dirty="0"/>
              <a:t>Creating an Office 365 E5 Trial Tenant</a:t>
            </a:r>
          </a:p>
        </p:txBody>
      </p:sp>
      <p:sp>
        <p:nvSpPr>
          <p:cNvPr id="4" name="Content Placeholder 3">
            <a:extLst>
              <a:ext uri="{FF2B5EF4-FFF2-40B4-BE49-F238E27FC236}">
                <a16:creationId xmlns:a16="http://schemas.microsoft.com/office/drawing/2014/main" id="{E5C8D10D-EE50-4184-9EAC-DA2031B6587D}"/>
              </a:ext>
            </a:extLst>
          </p:cNvPr>
          <p:cNvSpPr>
            <a:spLocks noGrp="1"/>
          </p:cNvSpPr>
          <p:nvPr>
            <p:ph idx="1"/>
          </p:nvPr>
        </p:nvSpPr>
        <p:spPr/>
        <p:txBody>
          <a:bodyPr>
            <a:normAutofit/>
          </a:bodyPr>
          <a:lstStyle/>
          <a:p>
            <a:r>
              <a:rPr lang="en-US" sz="2400" dirty="0"/>
              <a:t>All students will create an Office 365 trial tenant</a:t>
            </a:r>
          </a:p>
          <a:p>
            <a:pPr lvl="1"/>
            <a:r>
              <a:rPr lang="en-US" sz="2000" dirty="0"/>
              <a:t>Provides an isolated development environment for lab exercises</a:t>
            </a:r>
          </a:p>
          <a:p>
            <a:pPr lvl="1"/>
            <a:r>
              <a:rPr lang="en-US" sz="2000" dirty="0"/>
              <a:t>Trial accounts will last for 30 days</a:t>
            </a:r>
          </a:p>
        </p:txBody>
      </p:sp>
      <p:pic>
        <p:nvPicPr>
          <p:cNvPr id="3" name="Picture 2">
            <a:extLst>
              <a:ext uri="{FF2B5EF4-FFF2-40B4-BE49-F238E27FC236}">
                <a16:creationId xmlns:a16="http://schemas.microsoft.com/office/drawing/2014/main" id="{EEFA9A73-24B4-4AB5-8C53-4BCD92BBE48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2743200"/>
            <a:ext cx="6926139" cy="3733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3184444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BACC-198C-4A16-96D6-76CC5778E311}"/>
              </a:ext>
            </a:extLst>
          </p:cNvPr>
          <p:cNvSpPr>
            <a:spLocks noGrp="1"/>
          </p:cNvSpPr>
          <p:nvPr>
            <p:ph type="title"/>
          </p:nvPr>
        </p:nvSpPr>
        <p:spPr/>
        <p:txBody>
          <a:bodyPr/>
          <a:lstStyle/>
          <a:p>
            <a:r>
              <a:rPr lang="en-US" dirty="0"/>
              <a:t>Office 365 Admin Center</a:t>
            </a:r>
          </a:p>
        </p:txBody>
      </p:sp>
      <p:sp>
        <p:nvSpPr>
          <p:cNvPr id="5" name="Content Placeholder 4">
            <a:extLst>
              <a:ext uri="{FF2B5EF4-FFF2-40B4-BE49-F238E27FC236}">
                <a16:creationId xmlns:a16="http://schemas.microsoft.com/office/drawing/2014/main" id="{0D154D63-2CC8-4E82-848B-6AB96024B7D8}"/>
              </a:ext>
            </a:extLst>
          </p:cNvPr>
          <p:cNvSpPr>
            <a:spLocks noGrp="1"/>
          </p:cNvSpPr>
          <p:nvPr>
            <p:ph idx="1"/>
          </p:nvPr>
        </p:nvSpPr>
        <p:spPr/>
        <p:txBody>
          <a:bodyPr>
            <a:normAutofit/>
          </a:bodyPr>
          <a:lstStyle/>
          <a:p>
            <a:r>
              <a:rPr lang="en-US" sz="2400" dirty="0"/>
              <a:t>Navigate to the Office 365 Admin center</a:t>
            </a:r>
          </a:p>
          <a:p>
            <a:endParaRPr lang="en-US" sz="2400" dirty="0"/>
          </a:p>
          <a:p>
            <a:endParaRPr lang="en-US" sz="2400" dirty="0"/>
          </a:p>
          <a:p>
            <a:endParaRPr lang="en-US" sz="2400" dirty="0"/>
          </a:p>
          <a:p>
            <a:endParaRPr lang="en-US" sz="2400" dirty="0"/>
          </a:p>
          <a:p>
            <a:r>
              <a:rPr lang="en-US" sz="2400" dirty="0"/>
              <a:t> Allows for management of users accounts and licensing</a:t>
            </a:r>
          </a:p>
        </p:txBody>
      </p:sp>
      <p:pic>
        <p:nvPicPr>
          <p:cNvPr id="3" name="Picture 2">
            <a:extLst>
              <a:ext uri="{FF2B5EF4-FFF2-40B4-BE49-F238E27FC236}">
                <a16:creationId xmlns:a16="http://schemas.microsoft.com/office/drawing/2014/main" id="{32994493-0F43-4D19-87B1-6B69C17AA84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968912"/>
            <a:ext cx="6172200" cy="1612488"/>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2D2123E8-DDD1-4652-B50C-ED891980AE4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43400"/>
            <a:ext cx="7669335" cy="14478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012475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40EF-7A83-48E5-887D-63AF04254D3A}"/>
              </a:ext>
            </a:extLst>
          </p:cNvPr>
          <p:cNvSpPr>
            <a:spLocks noGrp="1"/>
          </p:cNvSpPr>
          <p:nvPr>
            <p:ph type="title"/>
          </p:nvPr>
        </p:nvSpPr>
        <p:spPr/>
        <p:txBody>
          <a:bodyPr/>
          <a:lstStyle/>
          <a:p>
            <a:r>
              <a:rPr lang="en-US" dirty="0"/>
              <a:t>Configuring a PowerApps Plan 2 License</a:t>
            </a:r>
          </a:p>
        </p:txBody>
      </p:sp>
      <p:sp>
        <p:nvSpPr>
          <p:cNvPr id="6" name="Content Placeholder 5">
            <a:extLst>
              <a:ext uri="{FF2B5EF4-FFF2-40B4-BE49-F238E27FC236}">
                <a16:creationId xmlns:a16="http://schemas.microsoft.com/office/drawing/2014/main" id="{10B40F60-C5A4-4DE5-BEE4-4E08BE226DFA}"/>
              </a:ext>
            </a:extLst>
          </p:cNvPr>
          <p:cNvSpPr>
            <a:spLocks noGrp="1"/>
          </p:cNvSpPr>
          <p:nvPr>
            <p:ph idx="1"/>
          </p:nvPr>
        </p:nvSpPr>
        <p:spPr/>
        <p:txBody>
          <a:bodyPr>
            <a:normAutofit/>
          </a:bodyPr>
          <a:lstStyle/>
          <a:p>
            <a:r>
              <a:rPr lang="en-US" sz="2400" dirty="0"/>
              <a:t>Certain design tasks require PowerApps Plan 2</a:t>
            </a:r>
          </a:p>
          <a:p>
            <a:pPr lvl="1"/>
            <a:r>
              <a:rPr lang="en-US" sz="2000" dirty="0"/>
              <a:t>You can start a 30-day trial for PowerApps Plan 2</a:t>
            </a:r>
          </a:p>
          <a:p>
            <a:pPr lvl="1"/>
            <a:r>
              <a:rPr lang="en-US" sz="2000" dirty="0"/>
              <a:t>License must be assigned to individual user accounts</a:t>
            </a:r>
          </a:p>
        </p:txBody>
      </p:sp>
      <p:pic>
        <p:nvPicPr>
          <p:cNvPr id="3" name="Picture 2">
            <a:extLst>
              <a:ext uri="{FF2B5EF4-FFF2-40B4-BE49-F238E27FC236}">
                <a16:creationId xmlns:a16="http://schemas.microsoft.com/office/drawing/2014/main" id="{622C692F-E5C9-4634-8D31-7E6B8C8AC79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854" y="2895600"/>
            <a:ext cx="2895600" cy="1961555"/>
          </a:xfrm>
          <a:prstGeom prst="rect">
            <a:avLst/>
          </a:prstGeom>
          <a:noFill/>
          <a:ln>
            <a:solidFill>
              <a:schemeClr val="tx1">
                <a:lumMod val="50000"/>
                <a:lumOff val="50000"/>
              </a:schemeClr>
            </a:solidFill>
          </a:ln>
        </p:spPr>
      </p:pic>
      <p:pic>
        <p:nvPicPr>
          <p:cNvPr id="4" name="Picture 3">
            <a:extLst>
              <a:ext uri="{FF2B5EF4-FFF2-40B4-BE49-F238E27FC236}">
                <a16:creationId xmlns:a16="http://schemas.microsoft.com/office/drawing/2014/main" id="{6DA3BACB-18AB-4657-BD99-2074CE25CA1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1077" y="2895600"/>
            <a:ext cx="2904321" cy="2743200"/>
          </a:xfrm>
          <a:prstGeom prst="rect">
            <a:avLst/>
          </a:prstGeom>
          <a:noFill/>
          <a:ln>
            <a:solidFill>
              <a:schemeClr val="tx1">
                <a:lumMod val="50000"/>
                <a:lumOff val="50000"/>
              </a:schemeClr>
            </a:solidFill>
          </a:ln>
        </p:spPr>
      </p:pic>
      <p:pic>
        <p:nvPicPr>
          <p:cNvPr id="5" name="Picture 4">
            <a:extLst>
              <a:ext uri="{FF2B5EF4-FFF2-40B4-BE49-F238E27FC236}">
                <a16:creationId xmlns:a16="http://schemas.microsoft.com/office/drawing/2014/main" id="{51A14F5E-C125-4DFB-99F1-ABE5F59262C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551798" y="2895600"/>
            <a:ext cx="2196548" cy="12954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815051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5858-4EFD-4129-B26E-8FF488BBD87D}"/>
              </a:ext>
            </a:extLst>
          </p:cNvPr>
          <p:cNvSpPr>
            <a:spLocks noGrp="1"/>
          </p:cNvSpPr>
          <p:nvPr>
            <p:ph type="title"/>
          </p:nvPr>
        </p:nvSpPr>
        <p:spPr/>
        <p:txBody>
          <a:bodyPr/>
          <a:lstStyle/>
          <a:p>
            <a:r>
              <a:rPr lang="en-US"/>
              <a:t>PowerApps Admin Center &amp; Environments</a:t>
            </a:r>
            <a:endParaRPr lang="en-US" dirty="0"/>
          </a:p>
        </p:txBody>
      </p:sp>
      <p:sp>
        <p:nvSpPr>
          <p:cNvPr id="4" name="Content Placeholder 3">
            <a:extLst>
              <a:ext uri="{FF2B5EF4-FFF2-40B4-BE49-F238E27FC236}">
                <a16:creationId xmlns:a16="http://schemas.microsoft.com/office/drawing/2014/main" id="{2E383308-6784-496C-ADE6-04138446C421}"/>
              </a:ext>
            </a:extLst>
          </p:cNvPr>
          <p:cNvSpPr>
            <a:spLocks noGrp="1"/>
          </p:cNvSpPr>
          <p:nvPr>
            <p:ph idx="1"/>
          </p:nvPr>
        </p:nvSpPr>
        <p:spPr/>
        <p:txBody>
          <a:bodyPr>
            <a:normAutofit/>
          </a:bodyPr>
          <a:lstStyle/>
          <a:p>
            <a:pPr>
              <a:spcBef>
                <a:spcPts val="200"/>
              </a:spcBef>
            </a:pPr>
            <a:r>
              <a:rPr lang="en-US" sz="2400" dirty="0"/>
              <a:t>PowerApps architecture based on environments</a:t>
            </a:r>
          </a:p>
          <a:p>
            <a:pPr lvl="1">
              <a:spcBef>
                <a:spcPts val="200"/>
              </a:spcBef>
              <a:spcAft>
                <a:spcPts val="200"/>
              </a:spcAft>
            </a:pPr>
            <a:r>
              <a:rPr lang="en-US" sz="2000" dirty="0"/>
              <a:t>Environment provides context for creating apps and flows</a:t>
            </a:r>
          </a:p>
          <a:p>
            <a:pPr lvl="1">
              <a:spcBef>
                <a:spcPts val="200"/>
              </a:spcBef>
              <a:spcAft>
                <a:spcPts val="200"/>
              </a:spcAft>
            </a:pPr>
            <a:r>
              <a:rPr lang="en-US" sz="2000" dirty="0"/>
              <a:t>Every tenant is automatically created with default environment</a:t>
            </a:r>
          </a:p>
          <a:p>
            <a:pPr lvl="1">
              <a:spcBef>
                <a:spcPts val="200"/>
              </a:spcBef>
              <a:spcAft>
                <a:spcPts val="200"/>
              </a:spcAft>
            </a:pPr>
            <a:r>
              <a:rPr lang="en-US" sz="2000" dirty="0"/>
              <a:t>Organization can create multiple environments for dev &amp; staging</a:t>
            </a:r>
          </a:p>
          <a:p>
            <a:pPr lvl="1">
              <a:spcBef>
                <a:spcPts val="200"/>
              </a:spcBef>
              <a:spcAft>
                <a:spcPts val="200"/>
              </a:spcAft>
            </a:pPr>
            <a:r>
              <a:rPr lang="en-US" sz="2000" dirty="0"/>
              <a:t>PowerApps Plan 2 license required to manage environments</a:t>
            </a:r>
          </a:p>
        </p:txBody>
      </p:sp>
      <p:pic>
        <p:nvPicPr>
          <p:cNvPr id="3" name="Picture 2">
            <a:extLst>
              <a:ext uri="{FF2B5EF4-FFF2-40B4-BE49-F238E27FC236}">
                <a16:creationId xmlns:a16="http://schemas.microsoft.com/office/drawing/2014/main" id="{451011A2-F128-4CB8-B093-3C5E662E6296}"/>
              </a:ext>
            </a:extLst>
          </p:cNvPr>
          <p:cNvPicPr>
            <a:picLocks noChangeAspect="1"/>
          </p:cNvPicPr>
          <p:nvPr/>
        </p:nvPicPr>
        <p:blipFill>
          <a:blip r:embed="rId3"/>
          <a:stretch>
            <a:fillRect/>
          </a:stretch>
        </p:blipFill>
        <p:spPr>
          <a:xfrm>
            <a:off x="988561" y="3429000"/>
            <a:ext cx="7469639" cy="3220507"/>
          </a:xfrm>
          <a:prstGeom prst="rect">
            <a:avLst/>
          </a:prstGeom>
          <a:ln>
            <a:solidFill>
              <a:schemeClr val="tx1">
                <a:lumMod val="65000"/>
                <a:lumOff val="35000"/>
              </a:schemeClr>
            </a:solidFill>
          </a:ln>
        </p:spPr>
      </p:pic>
    </p:spTree>
    <p:extLst>
      <p:ext uri="{BB962C8B-B14F-4D97-AF65-F5344CB8AC3E}">
        <p14:creationId xmlns:p14="http://schemas.microsoft.com/office/powerpoint/2010/main" val="2204961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Introduction to the Power platform</a:t>
            </a:r>
          </a:p>
          <a:p>
            <a:pPr>
              <a:buFont typeface="Wingdings" panose="05000000000000000000" pitchFamily="2" charset="2"/>
              <a:buChar char="ü"/>
            </a:pPr>
            <a:r>
              <a:rPr lang="en-US" sz="2400" dirty="0"/>
              <a:t>Power BI</a:t>
            </a:r>
          </a:p>
          <a:p>
            <a:pPr>
              <a:buFont typeface="Wingdings" panose="05000000000000000000" pitchFamily="2" charset="2"/>
              <a:buChar char="ü"/>
            </a:pPr>
            <a:r>
              <a:rPr lang="en-US" sz="2400" dirty="0"/>
              <a:t>PowerApps</a:t>
            </a:r>
          </a:p>
          <a:p>
            <a:pPr>
              <a:buFont typeface="Wingdings" panose="05000000000000000000" pitchFamily="2" charset="2"/>
              <a:buChar char="ü"/>
            </a:pPr>
            <a:r>
              <a:rPr lang="en-US" sz="2400" dirty="0"/>
              <a:t>Flow</a:t>
            </a:r>
          </a:p>
          <a:p>
            <a:pPr>
              <a:buFont typeface="Wingdings" panose="05000000000000000000" pitchFamily="2" charset="2"/>
              <a:buChar char="ü"/>
            </a:pPr>
            <a:r>
              <a:rPr lang="en-US" sz="2400" dirty="0"/>
              <a:t>Power platform Integration</a:t>
            </a:r>
          </a:p>
          <a:p>
            <a:pPr>
              <a:buFont typeface="Wingdings" panose="05000000000000000000" pitchFamily="2" charset="2"/>
              <a:buChar char="ü"/>
            </a:pPr>
            <a:r>
              <a:rPr lang="en-US" sz="2400" dirty="0"/>
              <a:t>Building a Trial Environment</a:t>
            </a:r>
          </a:p>
        </p:txBody>
      </p:sp>
    </p:spTree>
    <p:extLst>
      <p:ext uri="{BB962C8B-B14F-4D97-AF65-F5344CB8AC3E}">
        <p14:creationId xmlns:p14="http://schemas.microsoft.com/office/powerpoint/2010/main" val="3570351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sz="2400" dirty="0"/>
              <a:t>Getting Started with PowerApps</a:t>
            </a:r>
          </a:p>
          <a:p>
            <a:pPr>
              <a:buFont typeface="Wingdings" panose="05000000000000000000" pitchFamily="2" charset="2"/>
              <a:buChar char="ü"/>
            </a:pPr>
            <a:r>
              <a:rPr lang="en-US" sz="2400" dirty="0"/>
              <a:t>Creating and Testing Apps with PowerApps Studio</a:t>
            </a:r>
          </a:p>
          <a:p>
            <a:pPr>
              <a:buFont typeface="Wingdings" panose="05000000000000000000" pitchFamily="2" charset="2"/>
              <a:buChar char="ü"/>
            </a:pPr>
            <a:r>
              <a:rPr lang="en-US" sz="2400" dirty="0"/>
              <a:t>Working with Screens and Controls</a:t>
            </a:r>
          </a:p>
          <a:p>
            <a:pPr>
              <a:buFont typeface="Wingdings" panose="05000000000000000000" pitchFamily="2" charset="2"/>
              <a:buChar char="ü"/>
            </a:pPr>
            <a:r>
              <a:rPr lang="en-US" sz="2400" dirty="0"/>
              <a:t>Understanding Connectors and Data Binding</a:t>
            </a:r>
          </a:p>
          <a:p>
            <a:pPr>
              <a:buFont typeface="Wingdings" panose="05000000000000000000" pitchFamily="2" charset="2"/>
              <a:buChar char="ü"/>
            </a:pPr>
            <a:r>
              <a:rPr lang="en-US" sz="2400" dirty="0"/>
              <a:t>Customizing Forms and Data Cards</a:t>
            </a:r>
          </a:p>
        </p:txBody>
      </p:sp>
    </p:spTree>
    <p:extLst>
      <p:ext uri="{BB962C8B-B14F-4D97-AF65-F5344CB8AC3E}">
        <p14:creationId xmlns:p14="http://schemas.microsoft.com/office/powerpoint/2010/main" val="2175127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Team Blog</a:t>
            </a:r>
          </a:p>
        </p:txBody>
      </p:sp>
      <p:sp>
        <p:nvSpPr>
          <p:cNvPr id="6" name="Content Placeholder 5"/>
          <p:cNvSpPr>
            <a:spLocks noGrp="1"/>
          </p:cNvSpPr>
          <p:nvPr>
            <p:ph idx="1"/>
          </p:nvPr>
        </p:nvSpPr>
        <p:spPr/>
        <p:txBody>
          <a:bodyPr/>
          <a:lstStyle/>
          <a:p>
            <a:r>
              <a:rPr lang="en-US" dirty="0"/>
              <a:t>Power BI Team Blog is an Essential Resource</a:t>
            </a:r>
          </a:p>
          <a:p>
            <a:pPr lvl="1"/>
            <a:endParaRPr lang="en-US" dirty="0"/>
          </a:p>
          <a:p>
            <a:pPr lvl="1"/>
            <a:endParaRPr lang="en-US" dirty="0"/>
          </a:p>
          <a:p>
            <a:r>
              <a:rPr lang="en-US" dirty="0"/>
              <a:t>Be on the lookout for monthly updates</a:t>
            </a:r>
          </a:p>
          <a:p>
            <a:endParaRPr lang="en-US" dirty="0"/>
          </a:p>
        </p:txBody>
      </p:sp>
      <p:pic>
        <p:nvPicPr>
          <p:cNvPr id="11" name="Picture 10"/>
          <p:cNvPicPr>
            <a:picLocks noChangeAspect="1"/>
          </p:cNvPicPr>
          <p:nvPr/>
        </p:nvPicPr>
        <p:blipFill>
          <a:blip r:embed="rId3"/>
          <a:stretch>
            <a:fillRect/>
          </a:stretch>
        </p:blipFill>
        <p:spPr>
          <a:xfrm>
            <a:off x="859525" y="2057400"/>
            <a:ext cx="5465075" cy="654500"/>
          </a:xfrm>
          <a:prstGeom prst="rect">
            <a:avLst/>
          </a:prstGeom>
          <a:ln>
            <a:solidFill>
              <a:schemeClr val="tx1"/>
            </a:solidFill>
          </a:ln>
        </p:spPr>
      </p:pic>
      <p:pic>
        <p:nvPicPr>
          <p:cNvPr id="4" name="Picture 3">
            <a:extLst>
              <a:ext uri="{FF2B5EF4-FFF2-40B4-BE49-F238E27FC236}">
                <a16:creationId xmlns:a16="http://schemas.microsoft.com/office/drawing/2014/main" id="{B18FA561-B707-496E-9EB9-D9F25CCBBA47}"/>
              </a:ext>
            </a:extLst>
          </p:cNvPr>
          <p:cNvPicPr>
            <a:picLocks noChangeAspect="1"/>
          </p:cNvPicPr>
          <p:nvPr/>
        </p:nvPicPr>
        <p:blipFill>
          <a:blip r:embed="rId4"/>
          <a:stretch>
            <a:fillRect/>
          </a:stretch>
        </p:blipFill>
        <p:spPr>
          <a:xfrm>
            <a:off x="849908" y="3581400"/>
            <a:ext cx="6805613" cy="2349464"/>
          </a:xfrm>
          <a:prstGeom prst="rect">
            <a:avLst/>
          </a:prstGeom>
          <a:ln>
            <a:solidFill>
              <a:schemeClr val="tx1">
                <a:lumMod val="50000"/>
                <a:lumOff val="50000"/>
              </a:schemeClr>
            </a:solidFill>
          </a:ln>
        </p:spPr>
      </p:pic>
    </p:spTree>
    <p:extLst>
      <p:ext uri="{BB962C8B-B14F-4D97-AF65-F5344CB8AC3E}">
        <p14:creationId xmlns:p14="http://schemas.microsoft.com/office/powerpoint/2010/main" val="3838409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E764-C306-4E81-87E2-92D897964D48}"/>
              </a:ext>
            </a:extLst>
          </p:cNvPr>
          <p:cNvSpPr>
            <a:spLocks noGrp="1"/>
          </p:cNvSpPr>
          <p:nvPr>
            <p:ph type="title"/>
          </p:nvPr>
        </p:nvSpPr>
        <p:spPr/>
        <p:txBody>
          <a:bodyPr/>
          <a:lstStyle/>
          <a:p>
            <a:r>
              <a:rPr lang="en-US" dirty="0"/>
              <a:t>Power BI Community Forums</a:t>
            </a:r>
          </a:p>
        </p:txBody>
      </p:sp>
      <p:sp>
        <p:nvSpPr>
          <p:cNvPr id="3" name="Content Placeholder 2">
            <a:extLst>
              <a:ext uri="{FF2B5EF4-FFF2-40B4-BE49-F238E27FC236}">
                <a16:creationId xmlns:a16="http://schemas.microsoft.com/office/drawing/2014/main" id="{4ED343D5-5D8A-479A-ACFC-6CB1D6231086}"/>
              </a:ext>
            </a:extLst>
          </p:cNvPr>
          <p:cNvSpPr>
            <a:spLocks noGrp="1"/>
          </p:cNvSpPr>
          <p:nvPr>
            <p:ph idx="1"/>
          </p:nvPr>
        </p:nvSpPr>
        <p:spPr/>
        <p:txBody>
          <a:bodyPr/>
          <a:lstStyle/>
          <a:p>
            <a:r>
              <a:rPr lang="en-US" dirty="0"/>
              <a:t>Located at </a:t>
            </a:r>
            <a:r>
              <a:rPr lang="en-US" dirty="0">
                <a:hlinkClick r:id="rId3"/>
              </a:rPr>
              <a:t>https://community.powerbi.com/</a:t>
            </a:r>
            <a:r>
              <a:rPr lang="en-US" dirty="0"/>
              <a:t> </a:t>
            </a:r>
          </a:p>
          <a:p>
            <a:pPr lvl="1"/>
            <a:r>
              <a:rPr lang="en-US" dirty="0"/>
              <a:t>Great place to get answers to tough questions</a:t>
            </a:r>
          </a:p>
        </p:txBody>
      </p:sp>
      <p:pic>
        <p:nvPicPr>
          <p:cNvPr id="4" name="Picture 3">
            <a:extLst>
              <a:ext uri="{FF2B5EF4-FFF2-40B4-BE49-F238E27FC236}">
                <a16:creationId xmlns:a16="http://schemas.microsoft.com/office/drawing/2014/main" id="{254558CD-7441-4DB1-9798-BE41AD78B785}"/>
              </a:ext>
            </a:extLst>
          </p:cNvPr>
          <p:cNvPicPr>
            <a:picLocks noChangeAspect="1"/>
          </p:cNvPicPr>
          <p:nvPr/>
        </p:nvPicPr>
        <p:blipFill>
          <a:blip r:embed="rId4"/>
          <a:stretch>
            <a:fillRect/>
          </a:stretch>
        </p:blipFill>
        <p:spPr>
          <a:xfrm>
            <a:off x="876300" y="2539860"/>
            <a:ext cx="7162800" cy="4063582"/>
          </a:xfrm>
          <a:prstGeom prst="rect">
            <a:avLst/>
          </a:prstGeom>
          <a:ln>
            <a:solidFill>
              <a:schemeClr val="tx1">
                <a:lumMod val="50000"/>
                <a:lumOff val="50000"/>
              </a:schemeClr>
            </a:solidFill>
          </a:ln>
        </p:spPr>
      </p:pic>
    </p:spTree>
    <p:extLst>
      <p:ext uri="{BB962C8B-B14F-4D97-AF65-F5344CB8AC3E}">
        <p14:creationId xmlns:p14="http://schemas.microsoft.com/office/powerpoint/2010/main" val="34051740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9430-3668-4730-9D81-54C820A16472}"/>
              </a:ext>
            </a:extLst>
          </p:cNvPr>
          <p:cNvSpPr>
            <a:spLocks noGrp="1"/>
          </p:cNvSpPr>
          <p:nvPr>
            <p:ph type="title"/>
          </p:nvPr>
        </p:nvSpPr>
        <p:spPr/>
        <p:txBody>
          <a:bodyPr/>
          <a:lstStyle/>
          <a:p>
            <a:r>
              <a:rPr lang="en-US" dirty="0"/>
              <a:t>Power BI User Group (PUG)</a:t>
            </a:r>
          </a:p>
        </p:txBody>
      </p:sp>
      <p:sp>
        <p:nvSpPr>
          <p:cNvPr id="3" name="Content Placeholder 2">
            <a:extLst>
              <a:ext uri="{FF2B5EF4-FFF2-40B4-BE49-F238E27FC236}">
                <a16:creationId xmlns:a16="http://schemas.microsoft.com/office/drawing/2014/main" id="{D8AC528D-54E5-446C-A1ED-719B44ED822C}"/>
              </a:ext>
            </a:extLst>
          </p:cNvPr>
          <p:cNvSpPr>
            <a:spLocks noGrp="1"/>
          </p:cNvSpPr>
          <p:nvPr>
            <p:ph idx="1"/>
          </p:nvPr>
        </p:nvSpPr>
        <p:spPr/>
        <p:txBody>
          <a:bodyPr>
            <a:normAutofit/>
          </a:bodyPr>
          <a:lstStyle/>
          <a:p>
            <a:r>
              <a:rPr lang="en-US" sz="2400" dirty="0"/>
              <a:t>Located at </a:t>
            </a:r>
            <a:r>
              <a:rPr lang="en-US" sz="2400" dirty="0">
                <a:hlinkClick r:id="rId3"/>
              </a:rPr>
              <a:t>http://pbiusergroup.com/</a:t>
            </a:r>
            <a:r>
              <a:rPr lang="en-US" sz="2400" dirty="0"/>
              <a:t> </a:t>
            </a:r>
          </a:p>
          <a:p>
            <a:pPr lvl="1"/>
            <a:r>
              <a:rPr lang="en-US" sz="2000" dirty="0"/>
              <a:t>PUG Exchange is another place to get questions answered</a:t>
            </a:r>
          </a:p>
          <a:p>
            <a:pPr lvl="1"/>
            <a:r>
              <a:rPr lang="en-US" sz="2000" dirty="0"/>
              <a:t>Also let's you find and connect with local Power BI User Groups</a:t>
            </a:r>
          </a:p>
        </p:txBody>
      </p:sp>
      <p:pic>
        <p:nvPicPr>
          <p:cNvPr id="4" name="Picture 3">
            <a:extLst>
              <a:ext uri="{FF2B5EF4-FFF2-40B4-BE49-F238E27FC236}">
                <a16:creationId xmlns:a16="http://schemas.microsoft.com/office/drawing/2014/main" id="{678BED0F-D46A-4DC0-B37D-5FF12A1B4A81}"/>
              </a:ext>
            </a:extLst>
          </p:cNvPr>
          <p:cNvPicPr>
            <a:picLocks noChangeAspect="1"/>
          </p:cNvPicPr>
          <p:nvPr/>
        </p:nvPicPr>
        <p:blipFill>
          <a:blip r:embed="rId4"/>
          <a:stretch>
            <a:fillRect/>
          </a:stretch>
        </p:blipFill>
        <p:spPr>
          <a:xfrm>
            <a:off x="914400" y="2819400"/>
            <a:ext cx="7487566" cy="3733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65555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What is a Power BI Gateway?</a:t>
            </a:r>
          </a:p>
        </p:txBody>
      </p:sp>
      <p:sp>
        <p:nvSpPr>
          <p:cNvPr id="3" name="Content Placeholder 2"/>
          <p:cNvSpPr>
            <a:spLocks noGrp="1"/>
          </p:cNvSpPr>
          <p:nvPr>
            <p:ph idx="1"/>
          </p:nvPr>
        </p:nvSpPr>
        <p:spPr/>
        <p:txBody>
          <a:bodyPr>
            <a:normAutofit/>
          </a:bodyPr>
          <a:lstStyle/>
          <a:p>
            <a:r>
              <a:rPr lang="en-US" dirty="0"/>
              <a:t>Gateway connects Power BI to data source</a:t>
            </a:r>
          </a:p>
          <a:p>
            <a:pPr lvl="1"/>
            <a:r>
              <a:rPr lang="en-US" dirty="0"/>
              <a:t>Runs on PC or server joined to domain</a:t>
            </a:r>
          </a:p>
          <a:p>
            <a:pPr lvl="1"/>
            <a:r>
              <a:rPr lang="en-US" dirty="0"/>
              <a:t>Extracts data and returns it to Power BI service</a:t>
            </a:r>
          </a:p>
        </p:txBody>
      </p:sp>
      <p:sp>
        <p:nvSpPr>
          <p:cNvPr id="4" name="Rectangle 3"/>
          <p:cNvSpPr/>
          <p:nvPr/>
        </p:nvSpPr>
        <p:spPr>
          <a:xfrm>
            <a:off x="533400" y="3113800"/>
            <a:ext cx="4978046" cy="3515600"/>
          </a:xfrm>
          <a:prstGeom prst="rect">
            <a:avLst/>
          </a:prstGeom>
          <a:solidFill>
            <a:schemeClr val="accent5">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tx1"/>
                </a:solidFill>
              </a:rPr>
              <a:t>Private Network with Active Directory Domain</a:t>
            </a:r>
          </a:p>
        </p:txBody>
      </p:sp>
      <p:sp>
        <p:nvSpPr>
          <p:cNvPr id="6" name="Rounded Rectangle 5"/>
          <p:cNvSpPr/>
          <p:nvPr/>
        </p:nvSpPr>
        <p:spPr>
          <a:xfrm>
            <a:off x="782011" y="3276600"/>
            <a:ext cx="1656389" cy="1149331"/>
          </a:xfrm>
          <a:prstGeom prst="roundRect">
            <a:avLst>
              <a:gd name="adj" fmla="val 10034"/>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2">
                    <a:lumMod val="90000"/>
                    <a:lumOff val="10000"/>
                  </a:schemeClr>
                </a:solidFill>
              </a:rPr>
              <a:t>On-</a:t>
            </a:r>
            <a:r>
              <a:rPr lang="en-US" sz="1100" b="1" dirty="0" err="1">
                <a:solidFill>
                  <a:schemeClr val="tx2">
                    <a:lumMod val="90000"/>
                    <a:lumOff val="10000"/>
                  </a:schemeClr>
                </a:solidFill>
              </a:rPr>
              <a:t>prem</a:t>
            </a:r>
            <a:r>
              <a:rPr lang="en-US" sz="1100" b="1" dirty="0">
                <a:solidFill>
                  <a:schemeClr val="tx2">
                    <a:lumMod val="90000"/>
                    <a:lumOff val="10000"/>
                  </a:schemeClr>
                </a:solidFill>
              </a:rPr>
              <a:t> SQL Server</a:t>
            </a:r>
          </a:p>
        </p:txBody>
      </p:sp>
      <p:sp>
        <p:nvSpPr>
          <p:cNvPr id="7" name="Can 6"/>
          <p:cNvSpPr/>
          <p:nvPr/>
        </p:nvSpPr>
        <p:spPr>
          <a:xfrm>
            <a:off x="1136951" y="3648442"/>
            <a:ext cx="946508" cy="60846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100" dirty="0"/>
              <a:t>SQL Database</a:t>
            </a:r>
          </a:p>
        </p:txBody>
      </p:sp>
      <p:sp>
        <p:nvSpPr>
          <p:cNvPr id="9" name="Rounded Rectangle 8"/>
          <p:cNvSpPr/>
          <p:nvPr/>
        </p:nvSpPr>
        <p:spPr>
          <a:xfrm>
            <a:off x="781321" y="4561146"/>
            <a:ext cx="1656389" cy="1690192"/>
          </a:xfrm>
          <a:prstGeom prst="roundRect">
            <a:avLst>
              <a:gd name="adj" fmla="val 10034"/>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2">
                    <a:lumMod val="90000"/>
                    <a:lumOff val="10000"/>
                  </a:schemeClr>
                </a:solidFill>
              </a:rPr>
              <a:t>SharePoint On-</a:t>
            </a:r>
            <a:r>
              <a:rPr lang="en-US" sz="1100" b="1" dirty="0" err="1">
                <a:solidFill>
                  <a:schemeClr val="tx2">
                    <a:lumMod val="90000"/>
                    <a:lumOff val="10000"/>
                  </a:schemeClr>
                </a:solidFill>
              </a:rPr>
              <a:t>Prem</a:t>
            </a:r>
            <a:endParaRPr lang="en-US" sz="1100" b="1" dirty="0">
              <a:solidFill>
                <a:schemeClr val="tx2">
                  <a:lumMod val="90000"/>
                  <a:lumOff val="10000"/>
                </a:schemeClr>
              </a:solidFill>
            </a:endParaRPr>
          </a:p>
        </p:txBody>
      </p:sp>
      <p:grpSp>
        <p:nvGrpSpPr>
          <p:cNvPr id="20" name="Group 19"/>
          <p:cNvGrpSpPr/>
          <p:nvPr/>
        </p:nvGrpSpPr>
        <p:grpSpPr>
          <a:xfrm>
            <a:off x="1203869" y="5576455"/>
            <a:ext cx="811292" cy="594085"/>
            <a:chOff x="4876800" y="2149813"/>
            <a:chExt cx="914400" cy="669588"/>
          </a:xfrm>
        </p:grpSpPr>
        <p:sp>
          <p:nvSpPr>
            <p:cNvPr id="14" name="Folded Corner 13"/>
            <p:cNvSpPr/>
            <p:nvPr/>
          </p:nvSpPr>
          <p:spPr>
            <a:xfrm>
              <a:off x="4876800" y="2149813"/>
              <a:ext cx="914400" cy="669588"/>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solidFill>
                    <a:schemeClr val="tx2">
                      <a:lumMod val="90000"/>
                      <a:lumOff val="10000"/>
                    </a:schemeClr>
                  </a:solidFill>
                </a:rPr>
                <a:t>Excel Workbook</a:t>
              </a:r>
              <a:endParaRPr lang="en-US" sz="700" b="1" dirty="0">
                <a:solidFill>
                  <a:schemeClr val="tx2">
                    <a:lumMod val="90000"/>
                    <a:lumOff val="10000"/>
                  </a:schemeClr>
                </a:solidFill>
              </a:endParaRPr>
            </a:p>
          </p:txBody>
        </p:sp>
        <p:pic>
          <p:nvPicPr>
            <p:cNvPr id="13" name="Picture 12"/>
            <p:cNvPicPr>
              <a:picLocks noChangeAspect="1"/>
            </p:cNvPicPr>
            <p:nvPr/>
          </p:nvPicPr>
          <p:blipFill>
            <a:blip r:embed="rId2"/>
            <a:stretch>
              <a:fillRect/>
            </a:stretch>
          </p:blipFill>
          <p:spPr>
            <a:xfrm>
              <a:off x="5102165" y="2322683"/>
              <a:ext cx="485834" cy="471317"/>
            </a:xfrm>
            <a:prstGeom prst="rect">
              <a:avLst/>
            </a:prstGeom>
          </p:spPr>
        </p:pic>
      </p:grpSp>
      <p:grpSp>
        <p:nvGrpSpPr>
          <p:cNvPr id="19" name="Group 18"/>
          <p:cNvGrpSpPr/>
          <p:nvPr/>
        </p:nvGrpSpPr>
        <p:grpSpPr>
          <a:xfrm>
            <a:off x="1203869" y="4898226"/>
            <a:ext cx="811292" cy="594085"/>
            <a:chOff x="6096000" y="2149813"/>
            <a:chExt cx="914400" cy="669588"/>
          </a:xfrm>
        </p:grpSpPr>
        <p:sp>
          <p:nvSpPr>
            <p:cNvPr id="17" name="Folded Corner 16"/>
            <p:cNvSpPr/>
            <p:nvPr/>
          </p:nvSpPr>
          <p:spPr>
            <a:xfrm>
              <a:off x="6096000" y="2149813"/>
              <a:ext cx="914400" cy="669588"/>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 b="1" dirty="0">
                  <a:solidFill>
                    <a:schemeClr val="tx2">
                      <a:lumMod val="90000"/>
                      <a:lumOff val="10000"/>
                    </a:schemeClr>
                  </a:solidFill>
                </a:rPr>
                <a:t>SharePoint List</a:t>
              </a:r>
              <a:endParaRPr lang="en-US" sz="700" b="1" dirty="0">
                <a:solidFill>
                  <a:schemeClr val="tx2">
                    <a:lumMod val="90000"/>
                    <a:lumOff val="10000"/>
                  </a:schemeClr>
                </a:solidFill>
              </a:endParaRPr>
            </a:p>
          </p:txBody>
        </p:sp>
        <p:pic>
          <p:nvPicPr>
            <p:cNvPr id="11" name="Picture 10"/>
            <p:cNvPicPr>
              <a:picLocks noChangeAspect="1"/>
            </p:cNvPicPr>
            <p:nvPr/>
          </p:nvPicPr>
          <p:blipFill>
            <a:blip r:embed="rId3"/>
            <a:stretch>
              <a:fillRect/>
            </a:stretch>
          </p:blipFill>
          <p:spPr>
            <a:xfrm>
              <a:off x="6299200" y="2311400"/>
              <a:ext cx="547076" cy="508000"/>
            </a:xfrm>
            <a:prstGeom prst="rect">
              <a:avLst/>
            </a:prstGeom>
          </p:spPr>
        </p:pic>
      </p:grpSp>
      <p:sp>
        <p:nvSpPr>
          <p:cNvPr id="5" name="Rounded Rectangle 4"/>
          <p:cNvSpPr/>
          <p:nvPr/>
        </p:nvSpPr>
        <p:spPr>
          <a:xfrm>
            <a:off x="3460049" y="3917066"/>
            <a:ext cx="1539176" cy="1569334"/>
          </a:xfrm>
          <a:prstGeom prst="roundRect">
            <a:avLst>
              <a:gd name="adj" fmla="val 10034"/>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2">
                    <a:lumMod val="90000"/>
                    <a:lumOff val="10000"/>
                  </a:schemeClr>
                </a:solidFill>
              </a:rPr>
              <a:t>PC or Server</a:t>
            </a:r>
          </a:p>
        </p:txBody>
      </p:sp>
      <p:sp>
        <p:nvSpPr>
          <p:cNvPr id="15" name="Round Diagonal Corner Rectangle 14"/>
          <p:cNvSpPr/>
          <p:nvPr/>
        </p:nvSpPr>
        <p:spPr>
          <a:xfrm>
            <a:off x="3716606" y="4381844"/>
            <a:ext cx="1026060" cy="886144"/>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Power BI</a:t>
            </a:r>
          </a:p>
          <a:p>
            <a:pPr algn="ctr"/>
            <a:r>
              <a:rPr lang="en-US" sz="1200" dirty="0">
                <a:solidFill>
                  <a:schemeClr val="tx1"/>
                </a:solidFill>
              </a:rPr>
              <a:t>Gateway</a:t>
            </a:r>
          </a:p>
        </p:txBody>
      </p:sp>
      <p:sp>
        <p:nvSpPr>
          <p:cNvPr id="26" name="Right Arrow 25"/>
          <p:cNvSpPr/>
          <p:nvPr/>
        </p:nvSpPr>
        <p:spPr>
          <a:xfrm>
            <a:off x="2534976" y="4424074"/>
            <a:ext cx="873031" cy="495165"/>
          </a:xfrm>
          <a:prstGeom prst="rightArrow">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solidFill>
                <a:latin typeface="+mj-lt"/>
              </a:rPr>
              <a:t>extract</a:t>
            </a:r>
          </a:p>
        </p:txBody>
      </p:sp>
      <p:sp>
        <p:nvSpPr>
          <p:cNvPr id="21" name="Rectangle 20"/>
          <p:cNvSpPr/>
          <p:nvPr/>
        </p:nvSpPr>
        <p:spPr>
          <a:xfrm>
            <a:off x="6672514" y="3113800"/>
            <a:ext cx="2081193" cy="35156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tx1"/>
                </a:solidFill>
              </a:rPr>
              <a:t>Power BI Service</a:t>
            </a:r>
          </a:p>
        </p:txBody>
      </p:sp>
      <p:sp>
        <p:nvSpPr>
          <p:cNvPr id="23" name="Rounded Rectangle 22"/>
          <p:cNvSpPr/>
          <p:nvPr/>
        </p:nvSpPr>
        <p:spPr>
          <a:xfrm>
            <a:off x="6849359" y="3551972"/>
            <a:ext cx="1692603" cy="2192874"/>
          </a:xfrm>
          <a:prstGeom prst="roundRect">
            <a:avLst>
              <a:gd name="adj" fmla="val 10034"/>
            </a:avLst>
          </a:prstGeom>
          <a:solidFill>
            <a:schemeClr val="bg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2">
                    <a:lumMod val="90000"/>
                    <a:lumOff val="10000"/>
                  </a:schemeClr>
                </a:solidFill>
              </a:rPr>
              <a:t>Power BI Workspace</a:t>
            </a:r>
          </a:p>
        </p:txBody>
      </p:sp>
      <p:sp>
        <p:nvSpPr>
          <p:cNvPr id="22" name="Can 21"/>
          <p:cNvSpPr/>
          <p:nvPr/>
        </p:nvSpPr>
        <p:spPr>
          <a:xfrm>
            <a:off x="7238417" y="4744199"/>
            <a:ext cx="990330" cy="6366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r>
              <a:rPr lang="en-US" sz="1100" dirty="0"/>
              <a:t>Power BI</a:t>
            </a:r>
          </a:p>
          <a:p>
            <a:pPr algn="ctr"/>
            <a:r>
              <a:rPr lang="en-US" sz="1100" dirty="0"/>
              <a:t>Dataset</a:t>
            </a:r>
          </a:p>
        </p:txBody>
      </p:sp>
      <p:sp>
        <p:nvSpPr>
          <p:cNvPr id="24" name="Round Diagonal Corner Rectangle 23"/>
          <p:cNvSpPr/>
          <p:nvPr/>
        </p:nvSpPr>
        <p:spPr>
          <a:xfrm>
            <a:off x="7200961" y="3999647"/>
            <a:ext cx="1026060" cy="601272"/>
          </a:xfrm>
          <a:prstGeom prst="round2Diag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Power BI</a:t>
            </a:r>
          </a:p>
          <a:p>
            <a:pPr algn="ctr"/>
            <a:r>
              <a:rPr lang="en-US" sz="1200" dirty="0">
                <a:solidFill>
                  <a:schemeClr val="tx1"/>
                </a:solidFill>
              </a:rPr>
              <a:t>Report</a:t>
            </a:r>
          </a:p>
        </p:txBody>
      </p:sp>
      <p:sp>
        <p:nvSpPr>
          <p:cNvPr id="12" name="Rectangle 11"/>
          <p:cNvSpPr/>
          <p:nvPr/>
        </p:nvSpPr>
        <p:spPr>
          <a:xfrm>
            <a:off x="5051266" y="4038601"/>
            <a:ext cx="1730533" cy="1309182"/>
          </a:xfrm>
          <a:prstGeom prst="rect">
            <a:avLst/>
          </a:prstGeom>
          <a:solidFill>
            <a:schemeClr val="accent2">
              <a:lumMod val="60000"/>
              <a:lumOff val="40000"/>
            </a:schemeClr>
          </a:solid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accent1"/>
                </a:solidFill>
              </a:rPr>
              <a:t>Azure Service Bus</a:t>
            </a:r>
          </a:p>
        </p:txBody>
      </p:sp>
      <p:sp>
        <p:nvSpPr>
          <p:cNvPr id="31" name="Right Arrow 30"/>
          <p:cNvSpPr/>
          <p:nvPr/>
        </p:nvSpPr>
        <p:spPr>
          <a:xfrm flipH="1">
            <a:off x="5256748" y="4357451"/>
            <a:ext cx="901545" cy="495165"/>
          </a:xfrm>
          <a:prstGeom prst="rightArrow">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solidFill>
                <a:latin typeface="+mj-lt"/>
              </a:rPr>
              <a:t>request</a:t>
            </a:r>
          </a:p>
        </p:txBody>
      </p:sp>
      <p:sp>
        <p:nvSpPr>
          <p:cNvPr id="32" name="Right Arrow 31"/>
          <p:cNvSpPr/>
          <p:nvPr/>
        </p:nvSpPr>
        <p:spPr>
          <a:xfrm>
            <a:off x="5707520" y="4726568"/>
            <a:ext cx="921880" cy="495165"/>
          </a:xfrm>
          <a:prstGeom prst="rightArrow">
            <a:avLst/>
          </a:prstGeom>
          <a:solidFill>
            <a:schemeClr val="accent2">
              <a:lumMod val="20000"/>
              <a:lumOff val="8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solidFill>
                <a:latin typeface="+mj-lt"/>
              </a:rPr>
              <a:t>refresh</a:t>
            </a:r>
          </a:p>
        </p:txBody>
      </p:sp>
    </p:spTree>
    <p:extLst>
      <p:ext uri="{BB962C8B-B14F-4D97-AF65-F5344CB8AC3E}">
        <p14:creationId xmlns:p14="http://schemas.microsoft.com/office/powerpoint/2010/main" val="378674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animBg="1"/>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DBB7-D976-4A01-B0C6-7A1B70FD3FB6}"/>
              </a:ext>
            </a:extLst>
          </p:cNvPr>
          <p:cNvSpPr>
            <a:spLocks noGrp="1"/>
          </p:cNvSpPr>
          <p:nvPr>
            <p:ph type="title"/>
          </p:nvPr>
        </p:nvSpPr>
        <p:spPr/>
        <p:txBody>
          <a:bodyPr/>
          <a:lstStyle/>
          <a:p>
            <a:r>
              <a:rPr lang="en-US" dirty="0"/>
              <a:t>Common Data Service for Apps</a:t>
            </a:r>
          </a:p>
        </p:txBody>
      </p:sp>
    </p:spTree>
    <p:extLst>
      <p:ext uri="{BB962C8B-B14F-4D97-AF65-F5344CB8AC3E}">
        <p14:creationId xmlns:p14="http://schemas.microsoft.com/office/powerpoint/2010/main" val="383566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D39-4D11-4E74-AEFB-0BE348DC9C4D}"/>
              </a:ext>
            </a:extLst>
          </p:cNvPr>
          <p:cNvSpPr>
            <a:spLocks noGrp="1"/>
          </p:cNvSpPr>
          <p:nvPr>
            <p:ph type="title"/>
          </p:nvPr>
        </p:nvSpPr>
        <p:spPr/>
        <p:txBody>
          <a:bodyPr/>
          <a:lstStyle/>
          <a:p>
            <a:r>
              <a:rPr lang="en-US" dirty="0"/>
              <a:t>Mobile</a:t>
            </a:r>
          </a:p>
        </p:txBody>
      </p:sp>
      <p:sp>
        <p:nvSpPr>
          <p:cNvPr id="3" name="Content Placeholder 2">
            <a:extLst>
              <a:ext uri="{FF2B5EF4-FFF2-40B4-BE49-F238E27FC236}">
                <a16:creationId xmlns:a16="http://schemas.microsoft.com/office/drawing/2014/main" id="{D6C77514-08BD-4574-9111-F48A39DDCE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1311528"/>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12284</TotalTime>
  <Words>7601</Words>
  <Application>Microsoft Office PowerPoint</Application>
  <PresentationFormat>On-screen Show (4:3)</PresentationFormat>
  <Paragraphs>554</Paragraphs>
  <Slides>68</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Lucida Console</vt:lpstr>
      <vt:lpstr>Wingdings</vt:lpstr>
      <vt:lpstr>CPT_Wave15</vt:lpstr>
      <vt:lpstr>Power platform Overview</vt:lpstr>
      <vt:lpstr>Agenda</vt:lpstr>
      <vt:lpstr>What is the Power platform?</vt:lpstr>
      <vt:lpstr>No code / Low Code</vt:lpstr>
      <vt:lpstr>Connecting to Data</vt:lpstr>
      <vt:lpstr>On-premises Data and Gateways</vt:lpstr>
      <vt:lpstr>What is a Power BI Gateway?</vt:lpstr>
      <vt:lpstr>Common Data Service for Apps</vt:lpstr>
      <vt:lpstr>Mobile</vt:lpstr>
      <vt:lpstr>Secure</vt:lpstr>
      <vt:lpstr>Multifactor Authentication</vt:lpstr>
      <vt:lpstr>Enterprise Ready</vt:lpstr>
      <vt:lpstr>Agenda</vt:lpstr>
      <vt:lpstr>Accessing the Power BI Portal</vt:lpstr>
      <vt:lpstr>Central Power BI Concepts</vt:lpstr>
      <vt:lpstr>Working with Power BI Desktop</vt:lpstr>
      <vt:lpstr>Installing Power BI Desktop</vt:lpstr>
      <vt:lpstr>Getting Around in Power BI Desktop</vt:lpstr>
      <vt:lpstr>Power BI Desktop is an ETL Tool</vt:lpstr>
      <vt:lpstr>Query Editor Window</vt:lpstr>
      <vt:lpstr>Data Modeling</vt:lpstr>
      <vt:lpstr>Working with DAX</vt:lpstr>
      <vt:lpstr>Writing DAX Expressions</vt:lpstr>
      <vt:lpstr>Creating Variables in DAX Expressions</vt:lpstr>
      <vt:lpstr>Creating Running Total using CALCULATE</vt:lpstr>
      <vt:lpstr>Creating Reports</vt:lpstr>
      <vt:lpstr>Built-in Visualization Types</vt:lpstr>
      <vt:lpstr>Using Map Visual with a Geographic Field</vt:lpstr>
      <vt:lpstr>Bookmarks as a Slide Show</vt:lpstr>
      <vt:lpstr>Dashboards in Power BI</vt:lpstr>
      <vt:lpstr>Creating Dashboards</vt:lpstr>
      <vt:lpstr>The Q&amp;A Search Box</vt:lpstr>
      <vt:lpstr>Power BI Apps and App Workspaces</vt:lpstr>
      <vt:lpstr>Agenda</vt:lpstr>
      <vt:lpstr>PowerApps Landscape</vt:lpstr>
      <vt:lpstr>Creating New Apps</vt:lpstr>
      <vt:lpstr>Getting Started with PowerApps Studio</vt:lpstr>
      <vt:lpstr>Configuring Control Properties</vt:lpstr>
      <vt:lpstr>PowerApps Formula Language</vt:lpstr>
      <vt:lpstr>Data Binding with Galleries and Forms</vt:lpstr>
      <vt:lpstr>Working with the Data Pane</vt:lpstr>
      <vt:lpstr>Understanding Forms and Data Cards</vt:lpstr>
      <vt:lpstr>Changing a Field’s Data Card Type</vt:lpstr>
      <vt:lpstr>Agenda</vt:lpstr>
      <vt:lpstr>What is Flow?</vt:lpstr>
      <vt:lpstr>Building Blocks of Flow</vt:lpstr>
      <vt:lpstr>Flow Trigger Types</vt:lpstr>
      <vt:lpstr>Core Action Categories</vt:lpstr>
      <vt:lpstr>Agenda</vt:lpstr>
      <vt:lpstr>PowerApps Integration with Power BI</vt:lpstr>
      <vt:lpstr>Flow Integration with PowerApps</vt:lpstr>
      <vt:lpstr>Flow Integration into Power BI</vt:lpstr>
      <vt:lpstr>Power platform integration with Office 365</vt:lpstr>
      <vt:lpstr>Power platform Integration with Dynamics 365</vt:lpstr>
      <vt:lpstr>Common Data Service for App</vt:lpstr>
      <vt:lpstr>PowerPoint Presentation</vt:lpstr>
      <vt:lpstr>PowerPoint Presentation</vt:lpstr>
      <vt:lpstr>PowerPoint Presentation</vt:lpstr>
      <vt:lpstr>Agenda</vt:lpstr>
      <vt:lpstr>Creating an Office 365 E5 Trial Tenant</vt:lpstr>
      <vt:lpstr>Office 365 Admin Center</vt:lpstr>
      <vt:lpstr>Configuring a PowerApps Plan 2 License</vt:lpstr>
      <vt:lpstr>PowerApps Admin Center &amp; Environments</vt:lpstr>
      <vt:lpstr>Summary</vt:lpstr>
      <vt:lpstr>Summary</vt:lpstr>
      <vt:lpstr>Power BI Team Blog</vt:lpstr>
      <vt:lpstr>Power BI Community Forums</vt:lpstr>
      <vt:lpstr>Power BI User Group (PUG)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PowerApps Studio</dc:title>
  <dc:creator>Ted Pattison</dc:creator>
  <cp:lastModifiedBy>Ted Pattison</cp:lastModifiedBy>
  <cp:revision>487</cp:revision>
  <dcterms:created xsi:type="dcterms:W3CDTF">2012-04-13T19:17:02Z</dcterms:created>
  <dcterms:modified xsi:type="dcterms:W3CDTF">2018-10-19T20:52:22Z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