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1922" r:id="rId7"/>
    <p:sldId id="1901" r:id="rId8"/>
    <p:sldId id="1900" r:id="rId9"/>
    <p:sldId id="1898" r:id="rId10"/>
    <p:sldId id="1899" r:id="rId11"/>
    <p:sldId id="1897" r:id="rId12"/>
    <p:sldId id="1902" r:id="rId13"/>
    <p:sldId id="1933" r:id="rId14"/>
    <p:sldId id="1923" r:id="rId15"/>
    <p:sldId id="1913" r:id="rId16"/>
    <p:sldId id="1920" r:id="rId17"/>
    <p:sldId id="1928" r:id="rId18"/>
    <p:sldId id="1924" r:id="rId19"/>
    <p:sldId id="1929" r:id="rId20"/>
    <p:sldId id="1930" r:id="rId21"/>
    <p:sldId id="301" r:id="rId22"/>
    <p:sldId id="1925" r:id="rId23"/>
    <p:sldId id="287" r:id="rId24"/>
    <p:sldId id="1932" r:id="rId25"/>
    <p:sldId id="1931" r:id="rId26"/>
    <p:sldId id="1934" r:id="rId27"/>
    <p:sldId id="1926" r:id="rId28"/>
    <p:sldId id="1918" r:id="rId29"/>
    <p:sldId id="298" r:id="rId30"/>
    <p:sldId id="299" r:id="rId31"/>
    <p:sldId id="1919" r:id="rId32"/>
    <p:sldId id="302" r:id="rId33"/>
    <p:sldId id="1927"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63864" autoAdjust="0"/>
  </p:normalViewPr>
  <p:slideViewPr>
    <p:cSldViewPr>
      <p:cViewPr varScale="1">
        <p:scale>
          <a:sx n="55" d="100"/>
          <a:sy n="55" d="100"/>
        </p:scale>
        <p:origin x="2448" y="34"/>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p:scale>
        <a:sx n="70" d="100"/>
        <a:sy n="70" d="100"/>
      </p:scale>
      <p:origin x="0" y="-552"/>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teaches students the best practices for building data-driven canvas apps using connections, galleries, item templates, forms and data cards. Students will learn best practices for tracking application state using global variables, context variables and collections. The module introduces students to the principles of delegation and explains how to filter, sort and search through a large Azure SQL database tables and a large SharePoint lists without compromising performance.  Students will learn how to build a user experience to add and update data using edit forms and data cards. The module concludes with an examination of the PowerApps integration feature with SharePoint Online which makes it possible to customize the SharePoint list forms to provide business users with an enhanced user experience for editing content in a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If you are going to be building data-driven canvas apps, you must learn how to work with Gallery controls to display repeating data. A Gallery control has an </a:t>
            </a:r>
            <a:r>
              <a:rPr lang="en-US" sz="2400" b="1" dirty="0"/>
              <a:t>Items</a:t>
            </a:r>
            <a:r>
              <a:rPr lang="en-US" sz="2400" dirty="0"/>
              <a:t> property which references a underlying table. The Gallery control also contains an item template which is used to create a view that is repeated once for each record in the underlying table. This provides a very flexible and effective mechanism for display lists and tabular data.</a:t>
            </a:r>
          </a:p>
          <a:p>
            <a:endParaRPr lang="en-US" sz="2400" dirty="0"/>
          </a:p>
          <a:p>
            <a:r>
              <a:rPr lang="en-US" sz="2400" dirty="0"/>
              <a:t>You have several important choice to make when you create a gallery. Do you want to create a vertical gallery or a horizontal gallery. Do you want you gallery to display a single item per row or do you want to display multiple items per row. Will your gallery just display data in a read-only fashion or will it provide the user with editing capabilities or actions that can be applied to each item in the gallery.</a:t>
            </a:r>
          </a:p>
          <a:p>
            <a:endParaRPr lang="en-US" sz="2400" dirty="0"/>
          </a:p>
          <a:p>
            <a:r>
              <a:rPr lang="en-US" sz="2400" dirty="0"/>
              <a:t>In your upcoming lab exercise you will eb building a canvas app named Customer Ordering. As you move through the lab exercises, you will create galleries to display </a:t>
            </a:r>
            <a:r>
              <a:rPr lang="en-US" sz="2000" dirty="0"/>
              <a:t>customer data and to build toolbar of search buttons. You will also use galleries to display a product list and to enable a shopping cart experience.</a:t>
            </a:r>
          </a:p>
        </p:txBody>
      </p:sp>
    </p:spTree>
    <p:extLst>
      <p:ext uri="{BB962C8B-B14F-4D97-AF65-F5344CB8AC3E}">
        <p14:creationId xmlns:p14="http://schemas.microsoft.com/office/powerpoint/2010/main" val="41306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in a scenario where you will create a SharePoint list that will be accessed by a canvas app or a flow. When creating SharePoint lists that will be accessed by canvas apps and flows, it's best to avoid using the classic SharePoint list types such as Contacts, Tasks and Announcements. Instead, you should create new SharePoint lists using the generic Custom List type with the modern UI which integrates much better with PowerApps and Flow. Once you create a list from the Custom List type, you can then added standard site columns and create new site columns. </a:t>
            </a:r>
          </a:p>
          <a:p>
            <a:endParaRPr lang="en-US" dirty="0"/>
          </a:p>
          <a:p>
            <a:r>
              <a:rPr lang="en-US" dirty="0"/>
              <a:t>In the lab exercises associated with this training module, you will use the Custom List type to create a new SharePoint list named </a:t>
            </a:r>
            <a:r>
              <a:rPr lang="en-US" b="1" dirty="0"/>
              <a:t>Customers</a:t>
            </a:r>
            <a:r>
              <a:rPr lang="en-US" dirty="0"/>
              <a:t>. After that, you will add standard site columns so the list can track customer data including phone numbers, email addresses and physical addresses.</a:t>
            </a:r>
          </a:p>
        </p:txBody>
      </p:sp>
    </p:spTree>
    <p:extLst>
      <p:ext uri="{BB962C8B-B14F-4D97-AF65-F5344CB8AC3E}">
        <p14:creationId xmlns:p14="http://schemas.microsoft.com/office/powerpoint/2010/main" val="2721134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upcoming lab, you will create a vertical gallery named </a:t>
            </a:r>
            <a:r>
              <a:rPr lang="en-US" b="1" dirty="0" err="1"/>
              <a:t>galCustomers</a:t>
            </a:r>
            <a:r>
              <a:rPr lang="en-US" dirty="0"/>
              <a:t> with a connection to the </a:t>
            </a:r>
            <a:r>
              <a:rPr lang="en-US" b="1" dirty="0"/>
              <a:t>Customer</a:t>
            </a:r>
            <a:r>
              <a:rPr lang="en-US" dirty="0"/>
              <a:t> list in SharePoint to display customers. You will set the </a:t>
            </a:r>
            <a:r>
              <a:rPr lang="en-US" b="1" dirty="0" err="1"/>
              <a:t>WrapCount</a:t>
            </a:r>
            <a:r>
              <a:rPr lang="en-US" dirty="0"/>
              <a:t> property to 3 so you can display multiple customers in each row of the gallery. </a:t>
            </a:r>
          </a:p>
          <a:p>
            <a:endParaRPr lang="en-US" dirty="0"/>
          </a:p>
          <a:p>
            <a:r>
              <a:rPr lang="en-US" dirty="0"/>
              <a:t>You will design the item template for </a:t>
            </a:r>
            <a:r>
              <a:rPr lang="en-US" b="1" dirty="0" err="1"/>
              <a:t>galCustomers</a:t>
            </a:r>
            <a:r>
              <a:rPr lang="en-US" dirty="0"/>
              <a:t>, you will add controls to display customer data. You will also add icons that will be used to provide customer-specific commands such as deleting a customer item or navigating to the edit screen for a specific customer.</a:t>
            </a:r>
          </a:p>
        </p:txBody>
      </p:sp>
    </p:spTree>
    <p:extLst>
      <p:ext uri="{BB962C8B-B14F-4D97-AF65-F5344CB8AC3E}">
        <p14:creationId xmlns:p14="http://schemas.microsoft.com/office/powerpoint/2010/main" val="175687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78049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the Customer Ordering canvas app you will create a search toolbar which provides a search button for every letter in the alphabet. This will demonstrate the flexibility of using galleries. </a:t>
            </a:r>
          </a:p>
          <a:p>
            <a:endParaRPr lang="en-US" dirty="0"/>
          </a:p>
          <a:p>
            <a:r>
              <a:rPr lang="en-US" dirty="0"/>
              <a:t>You will start by creating a horizontal gallery named </a:t>
            </a:r>
            <a:r>
              <a:rPr lang="en-US" b="1" dirty="0" err="1"/>
              <a:t>galSearchButtons</a:t>
            </a:r>
            <a:r>
              <a:rPr lang="en-US" dirty="0"/>
              <a:t>. You will write a formula the gallery </a:t>
            </a:r>
            <a:r>
              <a:rPr lang="en-US" b="1" dirty="0"/>
              <a:t>Items</a:t>
            </a:r>
            <a:r>
              <a:rPr lang="en-US" dirty="0"/>
              <a:t> property to create a table with a Value column with a row for each letter in the alphabet Then you will design the item template with a single button control whose Text property has a formula of </a:t>
            </a:r>
            <a:r>
              <a:rPr lang="en-US" dirty="0" err="1"/>
              <a:t>ThisItem.Value</a:t>
            </a:r>
            <a:r>
              <a:rPr lang="en-US" dirty="0"/>
              <a:t> so each button displays a letter form the alphabet. After that, you must figure out how to add the appropriate behavior behind each button.</a:t>
            </a:r>
          </a:p>
        </p:txBody>
      </p:sp>
    </p:spTree>
    <p:extLst>
      <p:ext uri="{BB962C8B-B14F-4D97-AF65-F5344CB8AC3E}">
        <p14:creationId xmlns:p14="http://schemas.microsoft.com/office/powerpoint/2010/main" val="56458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search behavior with the button in the </a:t>
            </a:r>
            <a:r>
              <a:rPr lang="en-US" b="1" dirty="0" err="1"/>
              <a:t>galSearchButton</a:t>
            </a:r>
            <a:r>
              <a:rPr lang="en-US" dirty="0"/>
              <a:t> gallery will require the use of a local context variable named </a:t>
            </a:r>
            <a:r>
              <a:rPr lang="en-US" b="1" dirty="0" err="1"/>
              <a:t>locCustomerFilter</a:t>
            </a:r>
            <a:r>
              <a:rPr lang="en-US" dirty="0"/>
              <a:t>. First, you will write a behavior formula for buttons in the gallery to assign a letter to </a:t>
            </a:r>
            <a:r>
              <a:rPr lang="en-US" b="1" dirty="0" err="1"/>
              <a:t>locCustomerFilter</a:t>
            </a:r>
            <a:r>
              <a:rPr lang="en-US" b="0" dirty="0"/>
              <a:t>. You will also add a </a:t>
            </a:r>
            <a:r>
              <a:rPr lang="en-US" b="1" dirty="0"/>
              <a:t>Clear Filter</a:t>
            </a:r>
            <a:r>
              <a:rPr lang="en-US" b="0" dirty="0"/>
              <a:t> button which sets the </a:t>
            </a:r>
            <a:r>
              <a:rPr lang="en-US" b="1" dirty="0" err="1"/>
              <a:t>locCustomerFilter</a:t>
            </a:r>
            <a:r>
              <a:rPr lang="en-US" b="0" dirty="0"/>
              <a:t> variable to a blank value.</a:t>
            </a:r>
          </a:p>
          <a:p>
            <a:endParaRPr lang="en-US" b="0" dirty="0"/>
          </a:p>
          <a:p>
            <a:r>
              <a:rPr lang="en-US" b="0" dirty="0"/>
              <a:t>Setting the value of the </a:t>
            </a:r>
            <a:r>
              <a:rPr lang="en-US" b="1" dirty="0" err="1"/>
              <a:t>locCustomerFilter</a:t>
            </a:r>
            <a:r>
              <a:rPr lang="en-US" b="0" dirty="0"/>
              <a:t> variable only provides half of the required implementation. The other half involves writing the formula for the </a:t>
            </a:r>
            <a:r>
              <a:rPr lang="en-US" b="1" dirty="0"/>
              <a:t>Items</a:t>
            </a:r>
            <a:r>
              <a:rPr lang="en-US" b="0" dirty="0"/>
              <a:t> property of </a:t>
            </a:r>
            <a:r>
              <a:rPr lang="en-US" b="1" dirty="0" err="1"/>
              <a:t>galCustomers</a:t>
            </a:r>
            <a:r>
              <a:rPr lang="en-US" b="0" dirty="0"/>
              <a:t> to filter customer data based on the value of </a:t>
            </a:r>
            <a:r>
              <a:rPr lang="en-US" b="1" dirty="0" err="1"/>
              <a:t>locCustomerFilter</a:t>
            </a:r>
            <a:r>
              <a:rPr lang="en-US" b="0" dirty="0"/>
              <a:t>. As you can see in the formula for the </a:t>
            </a:r>
            <a:r>
              <a:rPr lang="en-US" b="1" dirty="0"/>
              <a:t>Items</a:t>
            </a:r>
            <a:r>
              <a:rPr lang="en-US" b="0" dirty="0"/>
              <a:t> property shown in the slide above, you will use the </a:t>
            </a:r>
            <a:r>
              <a:rPr lang="en-US" b="1" dirty="0"/>
              <a:t>Filter</a:t>
            </a:r>
            <a:r>
              <a:rPr lang="en-US" b="0" dirty="0"/>
              <a:t> function to filter customer data only when the </a:t>
            </a:r>
            <a:r>
              <a:rPr lang="en-US" b="1" dirty="0" err="1"/>
              <a:t>locCustomerFilter</a:t>
            </a:r>
            <a:r>
              <a:rPr lang="en-US" b="1" dirty="0"/>
              <a:t> </a:t>
            </a:r>
            <a:r>
              <a:rPr lang="en-US" b="0" dirty="0"/>
              <a:t>variable has a value that is not blank. Any time the user clicks one of the search button to update the value of the </a:t>
            </a:r>
            <a:r>
              <a:rPr lang="en-US" b="1" dirty="0" err="1"/>
              <a:t>locCustomerFilter</a:t>
            </a:r>
            <a:r>
              <a:rPr lang="en-US" b="1" dirty="0"/>
              <a:t> </a:t>
            </a:r>
            <a:r>
              <a:rPr lang="en-US" b="0" dirty="0"/>
              <a:t>variable, gallery will automatically update to show the applied filtering.</a:t>
            </a:r>
          </a:p>
        </p:txBody>
      </p:sp>
    </p:spTree>
    <p:extLst>
      <p:ext uri="{BB962C8B-B14F-4D97-AF65-F5344CB8AC3E}">
        <p14:creationId xmlns:p14="http://schemas.microsoft.com/office/powerpoint/2010/main" val="3211192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479573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In PowerApps, you use display forms and edit forms for scenarios where you need to bind to a single record at a time. Display forms and edit forms act as containers that hold another type of control known as a </a:t>
            </a:r>
            <a:r>
              <a:rPr lang="en-US" sz="1200" i="1" kern="1200" dirty="0">
                <a:solidFill>
                  <a:schemeClr val="tx1"/>
                </a:solidFill>
                <a:effectLst/>
                <a:latin typeface="+mn-lt"/>
                <a:ea typeface="+mn-ea"/>
                <a:cs typeface="+mn-cs"/>
              </a:rPr>
              <a:t>'data card’</a:t>
            </a:r>
            <a:r>
              <a:rPr lang="en-US" sz="1200" kern="1200" dirty="0">
                <a:solidFill>
                  <a:schemeClr val="tx1"/>
                </a:solidFill>
                <a:effectLst/>
                <a:latin typeface="+mn-lt"/>
                <a:ea typeface="+mn-ea"/>
                <a:cs typeface="+mn-cs"/>
              </a:rPr>
              <a:t> which is also called a </a:t>
            </a:r>
            <a:r>
              <a:rPr lang="en-US" sz="1200" i="1" kern="1200" dirty="0">
                <a:solidFill>
                  <a:schemeClr val="tx1"/>
                </a:solidFill>
                <a:effectLst/>
                <a:latin typeface="+mn-lt"/>
                <a:ea typeface="+mn-ea"/>
                <a:cs typeface="+mn-cs"/>
              </a:rPr>
              <a:t>'card control'</a:t>
            </a:r>
            <a:r>
              <a:rPr lang="en-US" sz="1200" kern="1200" dirty="0">
                <a:solidFill>
                  <a:schemeClr val="tx1"/>
                </a:solidFill>
                <a:effectLst/>
                <a:latin typeface="+mn-lt"/>
                <a:ea typeface="+mn-ea"/>
                <a:cs typeface="+mn-cs"/>
              </a:rPr>
              <a:t>. Each form contains a set of data cards that bind to individual fields from the underlying record. Each data card has a </a:t>
            </a:r>
            <a:r>
              <a:rPr lang="en-US" sz="1200" b="1" kern="1200" dirty="0" err="1">
                <a:solidFill>
                  <a:schemeClr val="tx1"/>
                </a:solidFill>
                <a:effectLst/>
                <a:latin typeface="+mn-lt"/>
                <a:ea typeface="+mn-ea"/>
                <a:cs typeface="+mn-cs"/>
              </a:rPr>
              <a:t>DataField</a:t>
            </a:r>
            <a:r>
              <a:rPr lang="en-US" sz="1200" kern="1200" dirty="0">
                <a:solidFill>
                  <a:schemeClr val="tx1"/>
                </a:solidFill>
                <a:effectLst/>
                <a:latin typeface="+mn-lt"/>
                <a:ea typeface="+mn-ea"/>
                <a:cs typeface="+mn-cs"/>
              </a:rPr>
              <a:t> property that determines which field it binds to within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card contains its own set of child controls. The child controls inside a data card make up the experience for displaying and editing a single field. For example, a number data card may consist of a Label control to provide the display name of the field and a Text input control to provide an editor for the value of the field. Most of the data cards supplied by PowerApps also provide a label control to display any validation errors that occur due to bad user input.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a Form control property or a data card property, the current record is available using an object named </a:t>
            </a:r>
            <a:r>
              <a:rPr lang="en-US" sz="1200" b="1"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The </a:t>
            </a:r>
            <a:r>
              <a:rPr lang="en-US" sz="1200" b="1"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object for a Form control contains properties for each field 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the properties of a child control inside of a data card, you can use the Parent object. For example, a child control inside a data card should use </a:t>
            </a:r>
            <a:r>
              <a:rPr lang="en-US" sz="1200" b="1" kern="1200" dirty="0" err="1">
                <a:solidFill>
                  <a:schemeClr val="tx1"/>
                </a:solidFill>
                <a:effectLst/>
                <a:latin typeface="+mn-lt"/>
                <a:ea typeface="+mn-ea"/>
                <a:cs typeface="+mn-cs"/>
              </a:rPr>
              <a:t>Parent.Default</a:t>
            </a:r>
            <a:r>
              <a:rPr lang="en-US" sz="1200" kern="1200" dirty="0">
                <a:solidFill>
                  <a:schemeClr val="tx1"/>
                </a:solidFill>
                <a:effectLst/>
                <a:latin typeface="+mn-lt"/>
                <a:ea typeface="+mn-ea"/>
                <a:cs typeface="+mn-cs"/>
              </a:rPr>
              <a:t> to read the initial state of the field from the data source. By using the Parent object instead of directly accessing the information that you want, the data card is better encapsulated. That means you can use the same data card with multiple fields in the same record without breaking internal formulas.</a:t>
            </a:r>
          </a:p>
        </p:txBody>
      </p:sp>
    </p:spTree>
    <p:extLst>
      <p:ext uri="{BB962C8B-B14F-4D97-AF65-F5344CB8AC3E}">
        <p14:creationId xmlns:p14="http://schemas.microsoft.com/office/powerpoint/2010/main" val="3212414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save the data in an edit form with a new or existing record, you call the behavior function named </a:t>
            </a:r>
            <a:r>
              <a:rPr lang="en-US" b="1" dirty="0" err="1"/>
              <a:t>SubmitForm</a:t>
            </a:r>
            <a:r>
              <a:rPr lang="en-US" dirty="0"/>
              <a:t>. When this function executes, the PowerApps connector will write the changes back to the underlying data source. It works the exact same way regardless of whether the datasource is a SQL Server table, a SharePoint list or table in an Excel workbook in OneDrive for Business.</a:t>
            </a:r>
          </a:p>
          <a:p>
            <a:endParaRPr lang="en-US" dirty="0"/>
          </a:p>
          <a:p>
            <a:r>
              <a:rPr lang="en-US" dirty="0"/>
              <a:t>In most scenarios, you will be required to implement validation checks to ensure the user has correctly entered all the data needed to perform the update. You can begin by conditionally enabling or disabling the Save button according to a set of validation rules. You can do this by writing a formula for the Save button's  </a:t>
            </a:r>
            <a:r>
              <a:rPr lang="en-US" b="1" dirty="0" err="1"/>
              <a:t>DisplayMode</a:t>
            </a:r>
            <a:r>
              <a:rPr lang="en-US" dirty="0"/>
              <a:t> property which disables the button when the Valid property of a Form control has a value of false.</a:t>
            </a:r>
            <a:endParaRPr lang="en-US" sz="1200" b="1" dirty="0"/>
          </a:p>
        </p:txBody>
      </p:sp>
    </p:spTree>
    <p:extLst>
      <p:ext uri="{BB962C8B-B14F-4D97-AF65-F5344CB8AC3E}">
        <p14:creationId xmlns:p14="http://schemas.microsoft.com/office/powerpoint/2010/main" val="69191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Valid</a:t>
            </a:r>
            <a:r>
              <a:rPr lang="en-US" dirty="0"/>
              <a:t> property of a Form control provides a modest amount of validation support. The </a:t>
            </a:r>
            <a:r>
              <a:rPr lang="en-US" b="1" dirty="0"/>
              <a:t>Valid</a:t>
            </a:r>
            <a:r>
              <a:rPr lang="en-US" dirty="0"/>
              <a:t> property will be false until every field marked as a required field has a non-blank value. However, the Valid property of a Form cannot help you to add validation support for something such as an email address or a phone number.</a:t>
            </a:r>
          </a:p>
          <a:p>
            <a:endParaRPr lang="en-US" dirty="0"/>
          </a:p>
          <a:p>
            <a:r>
              <a:rPr lang="en-US" dirty="0"/>
              <a:t>If you need more complex validation support, you must customize a data card within a Form object. Most data cards contain an internal error label. You can write a formula for the error label to conditionally show an error message if the user input does not confirm to your validation rules. The formula on the slide above demonstrates how to display an error message for an email address that is not properly formatted.</a:t>
            </a:r>
          </a:p>
        </p:txBody>
      </p:sp>
    </p:spTree>
    <p:extLst>
      <p:ext uri="{BB962C8B-B14F-4D97-AF65-F5344CB8AC3E}">
        <p14:creationId xmlns:p14="http://schemas.microsoft.com/office/powerpoint/2010/main" val="109993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23161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0977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SharePoint Online, SharePoint lists can support the older classic UI as well as the new modern UI. When SharePoint lists are displayed using the new modern UI, there are commands to </a:t>
            </a:r>
            <a:r>
              <a:rPr lang="en-US" b="1" dirty="0"/>
              <a:t>Create an app</a:t>
            </a:r>
            <a:r>
              <a:rPr lang="en-US" dirty="0"/>
              <a:t> and to </a:t>
            </a:r>
            <a:r>
              <a:rPr lang="en-US" b="1" dirty="0"/>
              <a:t>Customize forms</a:t>
            </a:r>
            <a:r>
              <a:rPr lang="en-US" dirty="0"/>
              <a:t>. When you execute the </a:t>
            </a:r>
            <a:r>
              <a:rPr lang="en-US" b="1" dirty="0"/>
              <a:t>Customize forms </a:t>
            </a:r>
            <a:r>
              <a:rPr lang="en-US" dirty="0"/>
              <a:t>command on a SharePoint list, you will be redirected to a new canvas app in PowerApps Studio. The new canvas app will have a single screen with a Form control connected back to the SharePoint list.</a:t>
            </a:r>
          </a:p>
          <a:p>
            <a:endParaRPr lang="en-US" dirty="0"/>
          </a:p>
          <a:p>
            <a:r>
              <a:rPr lang="en-US" dirty="0"/>
              <a:t>If you go back 10 years in time, Microsoft positioned InfoPath as their the primary tools used to customize SharePoint Forms. However, Microsoft discontinued work on their InfoPath product around 2010 and, after that, there was a degree of uncertainty about what Microsoft recommended as the strategy for customizing forms in SharePoint Online. In 2018, Microsoft introduced support for customizing SharePoint list forms with PowerApps and begun recommending as the primary strategy for customizing forms in SharePoint Online</a:t>
            </a:r>
          </a:p>
        </p:txBody>
      </p:sp>
    </p:spTree>
    <p:extLst>
      <p:ext uri="{BB962C8B-B14F-4D97-AF65-F5344CB8AC3E}">
        <p14:creationId xmlns:p14="http://schemas.microsoft.com/office/powerpoint/2010/main" val="3996546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execute the </a:t>
            </a:r>
            <a:r>
              <a:rPr lang="en-US" b="1" dirty="0"/>
              <a:t>Customize forms </a:t>
            </a:r>
            <a:r>
              <a:rPr lang="en-US" dirty="0"/>
              <a:t>command on a SharePoint list, a new canvas app is automatically created. The canvas app is created with a single screen containing an Edit Form control. The Edit Form has a connection back to the SharePoint list and provides data cards allowing users to view and update column values when the form is in edit mode. You can add and remove SharePoint list columns from the form just as you would for any other Form in PowerApps 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canvas app created when you execute the </a:t>
            </a:r>
            <a:r>
              <a:rPr lang="en-US" b="1" dirty="0"/>
              <a:t>Customize forms </a:t>
            </a:r>
            <a:r>
              <a:rPr lang="en-US" dirty="0"/>
              <a:t>command contains a single Edit Form control that is used in all three scenarios including (1) view item, (2) add new item and (3) edit existing item. In scenarios where you need more control, it is possible to create a separate screen and Form control for each of these three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1555643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save the canvas app associated with a customized SharePoint list, it is saved back into the context of a SharePoint list. However, saving the canvas app does not actually activate it. It simply saves the canvas app back to the Microsoft cloud so you don't lose your work.</a:t>
            </a:r>
          </a:p>
          <a:p>
            <a:endParaRPr lang="en-US" dirty="0"/>
          </a:p>
          <a:p>
            <a:r>
              <a:rPr lang="en-US" dirty="0"/>
              <a:t>In order to activate the customized forms for a SharePoint list, you must execute the </a:t>
            </a:r>
            <a:r>
              <a:rPr lang="en-US" b="1" dirty="0"/>
              <a:t>Publish to SharePoint</a:t>
            </a:r>
            <a:r>
              <a:rPr lang="en-US" dirty="0"/>
              <a:t> command. Once you execute this command, You should be able to then view the customized form in the SharePoint UI.</a:t>
            </a:r>
          </a:p>
        </p:txBody>
      </p:sp>
    </p:spTree>
    <p:extLst>
      <p:ext uri="{BB962C8B-B14F-4D97-AF65-F5344CB8AC3E}">
        <p14:creationId xmlns:p14="http://schemas.microsoft.com/office/powerpoint/2010/main" val="1463392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activate the canvas app for a customized SharePoint list, you should be able to view and test the customized UI experience in SharePoint Online. You will see the customized form whenever you navigate into view mode or edit mode for an existing list item. You will also see the customized form when you execute the New Item command to add a new item to the SharePoint list.</a:t>
            </a:r>
          </a:p>
        </p:txBody>
      </p:sp>
    </p:spTree>
    <p:extLst>
      <p:ext uri="{BB962C8B-B14F-4D97-AF65-F5344CB8AC3E}">
        <p14:creationId xmlns:p14="http://schemas.microsoft.com/office/powerpoint/2010/main" val="4091158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26533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 features of PowerApps have been designed around the persona of the </a:t>
            </a:r>
            <a:r>
              <a:rPr lang="en-US" sz="2400" i="1" dirty="0"/>
              <a:t>citizen developer</a:t>
            </a:r>
            <a:r>
              <a:rPr lang="en-US" sz="2400" dirty="0"/>
              <a:t>. The core concept is that PowerApps has been designed to be accessible to business users without much background in software development or IT. But therein lies the rub. How can a person without any background in developing software build a large enterprise-level application that scales in terms of complexity and performance?</a:t>
            </a:r>
          </a:p>
          <a:p>
            <a:endParaRPr lang="en-US" sz="2400" dirty="0"/>
          </a:p>
          <a:p>
            <a:r>
              <a:rPr lang="en-US" sz="2400" dirty="0"/>
              <a:t>If you are planning to build applications with PowerApps to share at the departmental or organization level, you should learn to best practice techniques with respect to </a:t>
            </a:r>
            <a:r>
              <a:rPr lang="en-US" sz="2000" dirty="0"/>
              <a:t>designing, building, testing, deploying canvas apps. When you work on a large project with many screens, you should make sure the project remains easy to maintain and extend. You should also strive to build consistency across team members using standardized techniques and naming conventions.</a:t>
            </a:r>
            <a:endParaRPr lang="en-US" dirty="0"/>
          </a:p>
        </p:txBody>
      </p:sp>
    </p:spTree>
    <p:extLst>
      <p:ext uri="{BB962C8B-B14F-4D97-AF65-F5344CB8AC3E}">
        <p14:creationId xmlns:p14="http://schemas.microsoft.com/office/powerpoint/2010/main" val="91640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whitepaper referenced on the slide is a great read. You should use it as a reference after this training course is over.</a:t>
            </a:r>
          </a:p>
        </p:txBody>
      </p:sp>
    </p:spTree>
    <p:extLst>
      <p:ext uri="{BB962C8B-B14F-4D97-AF65-F5344CB8AC3E}">
        <p14:creationId xmlns:p14="http://schemas.microsoft.com/office/powerpoint/2010/main" val="188234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 very specific guidance for naming screens in a canvas app. This is due to the fact the that screen names are read aloud by a screen reader in scenarios where your canvas app is being accessed by a user that is hearing impaired. Screen names should </a:t>
            </a:r>
            <a:r>
              <a:rPr lang="en-US" sz="2000" dirty="0"/>
              <a:t>include spaces, avoid abbreviations and be clearly worded to reflect purpose of screen. It is also an accepted best practice to end the name of a screen with the word "Screen".</a:t>
            </a:r>
          </a:p>
        </p:txBody>
      </p:sp>
    </p:spTree>
    <p:extLst>
      <p:ext uri="{BB962C8B-B14F-4D97-AF65-F5344CB8AC3E}">
        <p14:creationId xmlns:p14="http://schemas.microsoft.com/office/powerpoint/2010/main" val="352566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Remember that canvas apps do not allow you to use the same name for two controls within the same project. That means control names cannot be duplicated across screens. When you copy and paste controls across screens, PowerApps Studio automatically changes the name of each copied control by adding a number on the end of its name to ensure it is unique.</a:t>
            </a:r>
          </a:p>
          <a:p>
            <a:endParaRPr lang="en-US" sz="2400" dirty="0"/>
          </a:p>
          <a:p>
            <a:r>
              <a:rPr lang="en-US" sz="2400" dirty="0"/>
              <a:t>There is an obvious benefit that derives from the rule that all control names must be unique. When writing control property formulas, you can reference any control on any screen.</a:t>
            </a:r>
          </a:p>
          <a:p>
            <a:endParaRPr lang="en-US" sz="2400" dirty="0"/>
          </a:p>
          <a:p>
            <a:r>
              <a:rPr lang="en-US" sz="2400" dirty="0"/>
              <a:t>A common practice is to add control name prefixes to indicate the type of control using the standard prefixes shown in the slide above. You should also avoid using abbreviations and </a:t>
            </a:r>
            <a:r>
              <a:rPr lang="en-US" sz="2000" dirty="0"/>
              <a:t>make control names as self-explanatory.</a:t>
            </a:r>
          </a:p>
          <a:p>
            <a:endParaRPr lang="en-US" dirty="0"/>
          </a:p>
        </p:txBody>
      </p:sp>
    </p:spTree>
    <p:extLst>
      <p:ext uri="{BB962C8B-B14F-4D97-AF65-F5344CB8AC3E}">
        <p14:creationId xmlns:p14="http://schemas.microsoft.com/office/powerpoint/2010/main" val="354600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 you first begin building canvas apps, it might not be so obvious why control naming is important. However, when you have built a large canvas app with a dozen screens and hundreds of controls, you will see the benefits of creating control names that are easy to read and understand.</a:t>
            </a:r>
          </a:p>
          <a:p>
            <a:endParaRPr lang="en-US" sz="1200" dirty="0"/>
          </a:p>
          <a:p>
            <a:r>
              <a:rPr lang="en-US" sz="1200" dirty="0"/>
              <a:t>Another important technique managing for screens with a large number of controls is to group together controls that share a common purpose. When you select a set of controls and group them together using the Group command, the group can be renamed and collapsed. Once you have added a set of controls to a group, you can move them, hide them or show them all at once by adding formulas to group properties such as </a:t>
            </a:r>
            <a:r>
              <a:rPr lang="en-US" sz="1200" b="1" dirty="0"/>
              <a:t>X</a:t>
            </a:r>
            <a:r>
              <a:rPr lang="en-US" sz="1200" dirty="0"/>
              <a:t>, </a:t>
            </a:r>
            <a:r>
              <a:rPr lang="en-US" sz="1200" b="1" dirty="0"/>
              <a:t>Y</a:t>
            </a:r>
            <a:r>
              <a:rPr lang="en-US" sz="1200" dirty="0"/>
              <a:t> and </a:t>
            </a:r>
            <a:r>
              <a:rPr lang="en-US" sz="1200" b="1" dirty="0"/>
              <a:t>Visible</a:t>
            </a:r>
            <a:r>
              <a:rPr lang="en-US" sz="1200" dirty="0"/>
              <a:t>.</a:t>
            </a:r>
          </a:p>
        </p:txBody>
      </p:sp>
    </p:spTree>
    <p:extLst>
      <p:ext uri="{BB962C8B-B14F-4D97-AF65-F5344CB8AC3E}">
        <p14:creationId xmlns:p14="http://schemas.microsoft.com/office/powerpoint/2010/main" val="213375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laying out controls on a form, it can be an effective technique to use relative styling where you write formulas for control properties that reference other control property values. After you have written the formulas that apply relative styling, you can make styling changes to a single control that are automatically applied to other controls that use relative styling. It is common to use relative styling with </a:t>
            </a:r>
            <a:r>
              <a:rPr lang="en-US" sz="2400" dirty="0"/>
              <a:t>control properties such as </a:t>
            </a:r>
            <a:r>
              <a:rPr lang="en-US" sz="2000" b="1" dirty="0"/>
              <a:t>X</a:t>
            </a:r>
            <a:r>
              <a:rPr lang="en-US" sz="2000" dirty="0"/>
              <a:t>, </a:t>
            </a:r>
            <a:r>
              <a:rPr lang="en-US" sz="2000" b="1" dirty="0"/>
              <a:t>Y</a:t>
            </a:r>
            <a:r>
              <a:rPr lang="en-US" sz="2000" dirty="0"/>
              <a:t>, </a:t>
            </a:r>
            <a:r>
              <a:rPr lang="en-US" sz="2000" b="1" dirty="0"/>
              <a:t>Width</a:t>
            </a:r>
            <a:r>
              <a:rPr lang="en-US" sz="2000" dirty="0"/>
              <a:t>, </a:t>
            </a:r>
            <a:r>
              <a:rPr lang="en-US" sz="2000" b="1" dirty="0"/>
              <a:t>Height</a:t>
            </a:r>
            <a:r>
              <a:rPr lang="en-US" sz="2000" dirty="0"/>
              <a:t>, </a:t>
            </a:r>
            <a:r>
              <a:rPr lang="en-US" sz="2000" b="1" dirty="0"/>
              <a:t>Size</a:t>
            </a:r>
            <a:r>
              <a:rPr lang="en-US" sz="2000" dirty="0"/>
              <a:t> and </a:t>
            </a:r>
            <a:r>
              <a:rPr lang="en-US" sz="2000" b="1" dirty="0"/>
              <a:t>Fill</a:t>
            </a:r>
            <a:r>
              <a:rPr lang="en-US" sz="2000" dirty="0"/>
              <a:t>.</a:t>
            </a:r>
          </a:p>
          <a:p>
            <a:endParaRPr lang="en-US" sz="2000" dirty="0"/>
          </a:p>
          <a:p>
            <a:r>
              <a:rPr lang="en-US" sz="2000" dirty="0"/>
              <a:t>You can start experimenting with relative styling by creating a blank canvas app and adding a Label control and a Text input control. Write a formula for the </a:t>
            </a:r>
            <a:r>
              <a:rPr lang="en-US" sz="2000" b="1" dirty="0"/>
              <a:t>X</a:t>
            </a:r>
            <a:r>
              <a:rPr lang="en-US" sz="2000" dirty="0"/>
              <a:t> property of the Text input control to calculate its value using the </a:t>
            </a:r>
            <a:r>
              <a:rPr lang="en-US" sz="2000" b="1" dirty="0"/>
              <a:t>X</a:t>
            </a:r>
            <a:r>
              <a:rPr lang="en-US" sz="2000" dirty="0"/>
              <a:t> property value of the Label control. Do the same thing for several other Text input control properties including </a:t>
            </a:r>
            <a:r>
              <a:rPr lang="en-US" sz="2000" b="1" dirty="0"/>
              <a:t>Width</a:t>
            </a:r>
            <a:r>
              <a:rPr lang="en-US" sz="2000" dirty="0"/>
              <a:t>, </a:t>
            </a:r>
            <a:r>
              <a:rPr lang="en-US" sz="2000" b="1" dirty="0"/>
              <a:t>Height</a:t>
            </a:r>
            <a:r>
              <a:rPr lang="en-US" sz="2000" dirty="0"/>
              <a:t>, </a:t>
            </a:r>
            <a:r>
              <a:rPr lang="en-US" sz="2000" b="1" dirty="0"/>
              <a:t>Size</a:t>
            </a:r>
            <a:r>
              <a:rPr lang="en-US" sz="2000" dirty="0"/>
              <a:t> and </a:t>
            </a:r>
            <a:r>
              <a:rPr lang="en-US" sz="2000" b="1" dirty="0"/>
              <a:t>Fill</a:t>
            </a:r>
            <a:r>
              <a:rPr lang="en-US" sz="2000" dirty="0"/>
              <a:t>. Finally, write a formula for the </a:t>
            </a:r>
            <a:r>
              <a:rPr lang="en-US" sz="2000" b="1" dirty="0"/>
              <a:t>Y</a:t>
            </a:r>
            <a:r>
              <a:rPr lang="en-US" sz="2000" dirty="0"/>
              <a:t> property of the Text input control that calculates its value by adding the </a:t>
            </a:r>
            <a:r>
              <a:rPr lang="en-US" sz="2000" b="1" dirty="0"/>
              <a:t>Y</a:t>
            </a:r>
            <a:r>
              <a:rPr lang="en-US" sz="2000" dirty="0"/>
              <a:t> property value of the Label control together with the Label control </a:t>
            </a:r>
            <a:r>
              <a:rPr lang="en-US" sz="2000" b="1" dirty="0"/>
              <a:t>Height</a:t>
            </a:r>
            <a:r>
              <a:rPr lang="en-US" sz="2000" dirty="0"/>
              <a:t> property value so that Text input control is position just underneath the Label control. </a:t>
            </a:r>
          </a:p>
          <a:p>
            <a:endParaRPr lang="en-US" sz="2000" dirty="0"/>
          </a:p>
          <a:p>
            <a:r>
              <a:rPr lang="en-US" sz="2000" dirty="0"/>
              <a:t>Once you have set up these relative styling formulas, you should be able to able to move the Label control around the screen and change its width and height while the Text input control automatically responds to the changes in the Label control styling. You should also be able to change the font size and background fill color of the Label control and the Text input control should automatically adapt to changes in styling.</a:t>
            </a:r>
          </a:p>
        </p:txBody>
      </p:sp>
    </p:spTree>
    <p:extLst>
      <p:ext uri="{BB962C8B-B14F-4D97-AF65-F5344CB8AC3E}">
        <p14:creationId xmlns:p14="http://schemas.microsoft.com/office/powerpoint/2010/main" val="2748681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888766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10/08/2019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10/08/2019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10/08/2019</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owerapps.microsoft.com/en-us/blog/powerapps-canvas-app-coding-standards-and-guideli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Building Data-driven Canvas Apps</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Screen Design Guidelines</a:t>
            </a:r>
          </a:p>
          <a:p>
            <a:pPr>
              <a:buFont typeface="Wingdings" panose="05000000000000000000" pitchFamily="2" charset="2"/>
              <a:buChar char="Ø"/>
            </a:pPr>
            <a:r>
              <a:rPr lang="en-US" dirty="0"/>
              <a:t>Displaying Repeating Data using Galleries</a:t>
            </a:r>
          </a:p>
          <a:p>
            <a:r>
              <a:rPr lang="en-US" dirty="0"/>
              <a:t>Using Table Functions to Filter and Sort Data</a:t>
            </a:r>
          </a:p>
          <a:p>
            <a:r>
              <a:rPr lang="en-US" dirty="0"/>
              <a:t>Updating Data using Edit Forms and Data Cards</a:t>
            </a:r>
          </a:p>
          <a:p>
            <a:r>
              <a:rPr lang="en-US" dirty="0"/>
              <a:t>Customizing SharePoint List Forms</a:t>
            </a:r>
          </a:p>
        </p:txBody>
      </p:sp>
    </p:spTree>
    <p:extLst>
      <p:ext uri="{BB962C8B-B14F-4D97-AF65-F5344CB8AC3E}">
        <p14:creationId xmlns:p14="http://schemas.microsoft.com/office/powerpoint/2010/main" val="53128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6CF8-DD38-4465-AAC2-7DAC005F2677}"/>
              </a:ext>
            </a:extLst>
          </p:cNvPr>
          <p:cNvSpPr>
            <a:spLocks noGrp="1"/>
          </p:cNvSpPr>
          <p:nvPr>
            <p:ph type="title"/>
          </p:nvPr>
        </p:nvSpPr>
        <p:spPr/>
        <p:txBody>
          <a:bodyPr/>
          <a:lstStyle/>
          <a:p>
            <a:r>
              <a:rPr lang="en-US" dirty="0"/>
              <a:t>Displaying Repeating Items using Galleries</a:t>
            </a:r>
          </a:p>
        </p:txBody>
      </p:sp>
      <p:sp>
        <p:nvSpPr>
          <p:cNvPr id="7" name="Content Placeholder 6">
            <a:extLst>
              <a:ext uri="{FF2B5EF4-FFF2-40B4-BE49-F238E27FC236}">
                <a16:creationId xmlns:a16="http://schemas.microsoft.com/office/drawing/2014/main" id="{BBC4910B-E604-4F65-92C4-87A39724AC64}"/>
              </a:ext>
            </a:extLst>
          </p:cNvPr>
          <p:cNvSpPr>
            <a:spLocks noGrp="1"/>
          </p:cNvSpPr>
          <p:nvPr>
            <p:ph idx="1"/>
          </p:nvPr>
        </p:nvSpPr>
        <p:spPr>
          <a:xfrm>
            <a:off x="381000" y="1296724"/>
            <a:ext cx="8382000" cy="5181600"/>
          </a:xfrm>
        </p:spPr>
        <p:txBody>
          <a:bodyPr>
            <a:normAutofit/>
          </a:bodyPr>
          <a:lstStyle/>
          <a:p>
            <a:r>
              <a:rPr lang="en-US" sz="2400" dirty="0"/>
              <a:t>Galleries are used to display repeating items</a:t>
            </a:r>
          </a:p>
          <a:p>
            <a:pPr lvl="1"/>
            <a:r>
              <a:rPr lang="en-US" sz="2000" dirty="0"/>
              <a:t>A list of customers</a:t>
            </a:r>
          </a:p>
          <a:p>
            <a:endParaRPr lang="en-US" sz="2400" dirty="0"/>
          </a:p>
          <a:p>
            <a:endParaRPr lang="en-US" sz="2400" dirty="0"/>
          </a:p>
          <a:p>
            <a:endParaRPr lang="en-US" sz="2400" dirty="0"/>
          </a:p>
          <a:p>
            <a:pPr lvl="1"/>
            <a:r>
              <a:rPr lang="en-US" sz="2000" dirty="0"/>
              <a:t>A set of command buttons</a:t>
            </a:r>
          </a:p>
          <a:p>
            <a:pPr lvl="1"/>
            <a:endParaRPr lang="en-US" sz="2000" dirty="0"/>
          </a:p>
          <a:p>
            <a:pPr lvl="1"/>
            <a:r>
              <a:rPr lang="en-US" sz="2000" dirty="0"/>
              <a:t>A products list and a shopping cart</a:t>
            </a:r>
          </a:p>
        </p:txBody>
      </p:sp>
      <p:pic>
        <p:nvPicPr>
          <p:cNvPr id="4" name="Picture 3">
            <a:extLst>
              <a:ext uri="{FF2B5EF4-FFF2-40B4-BE49-F238E27FC236}">
                <a16:creationId xmlns:a16="http://schemas.microsoft.com/office/drawing/2014/main" id="{6A86982B-46EC-4CD6-B026-9EA89EC2F5B7}"/>
              </a:ext>
            </a:extLst>
          </p:cNvPr>
          <p:cNvPicPr>
            <a:picLocks noChangeAspect="1"/>
          </p:cNvPicPr>
          <p:nvPr/>
        </p:nvPicPr>
        <p:blipFill>
          <a:blip r:embed="rId3"/>
          <a:stretch>
            <a:fillRect/>
          </a:stretch>
        </p:blipFill>
        <p:spPr>
          <a:xfrm>
            <a:off x="1151732" y="2132081"/>
            <a:ext cx="5096668" cy="1296919"/>
          </a:xfrm>
          <a:prstGeom prst="rect">
            <a:avLst/>
          </a:prstGeom>
          <a:ln w="19050">
            <a:solidFill>
              <a:schemeClr val="tx1"/>
            </a:solidFill>
          </a:ln>
        </p:spPr>
      </p:pic>
      <p:grpSp>
        <p:nvGrpSpPr>
          <p:cNvPr id="8" name="Group 7">
            <a:extLst>
              <a:ext uri="{FF2B5EF4-FFF2-40B4-BE49-F238E27FC236}">
                <a16:creationId xmlns:a16="http://schemas.microsoft.com/office/drawing/2014/main" id="{5EE5FFE7-1584-482B-B8A6-0DCAF39B9202}"/>
              </a:ext>
            </a:extLst>
          </p:cNvPr>
          <p:cNvGrpSpPr/>
          <p:nvPr/>
        </p:nvGrpSpPr>
        <p:grpSpPr>
          <a:xfrm>
            <a:off x="1151732" y="4783322"/>
            <a:ext cx="6781315" cy="1695002"/>
            <a:chOff x="1151732" y="4783322"/>
            <a:chExt cx="6781315" cy="1695002"/>
          </a:xfrm>
        </p:grpSpPr>
        <p:pic>
          <p:nvPicPr>
            <p:cNvPr id="5" name="Picture 4">
              <a:extLst>
                <a:ext uri="{FF2B5EF4-FFF2-40B4-BE49-F238E27FC236}">
                  <a16:creationId xmlns:a16="http://schemas.microsoft.com/office/drawing/2014/main" id="{4229841E-800B-4167-ACDB-7DFA0D3DC910}"/>
                </a:ext>
              </a:extLst>
            </p:cNvPr>
            <p:cNvPicPr>
              <a:picLocks noChangeAspect="1"/>
            </p:cNvPicPr>
            <p:nvPr/>
          </p:nvPicPr>
          <p:blipFill rotWithShape="1">
            <a:blip r:embed="rId4"/>
            <a:srcRect b="33977"/>
            <a:stretch/>
          </p:blipFill>
          <p:spPr>
            <a:xfrm>
              <a:off x="1151732" y="4783322"/>
              <a:ext cx="2977156" cy="1695002"/>
            </a:xfrm>
            <a:prstGeom prst="rect">
              <a:avLst/>
            </a:prstGeom>
            <a:ln w="19050">
              <a:solidFill>
                <a:schemeClr val="tx1"/>
              </a:solidFill>
            </a:ln>
          </p:spPr>
        </p:pic>
        <p:pic>
          <p:nvPicPr>
            <p:cNvPr id="6" name="Picture 5">
              <a:extLst>
                <a:ext uri="{FF2B5EF4-FFF2-40B4-BE49-F238E27FC236}">
                  <a16:creationId xmlns:a16="http://schemas.microsoft.com/office/drawing/2014/main" id="{152DE2B2-AB2B-4827-9C49-ADBD33733DD0}"/>
                </a:ext>
              </a:extLst>
            </p:cNvPr>
            <p:cNvPicPr>
              <a:picLocks noChangeAspect="1"/>
            </p:cNvPicPr>
            <p:nvPr/>
          </p:nvPicPr>
          <p:blipFill>
            <a:blip r:embed="rId5"/>
            <a:stretch>
              <a:fillRect/>
            </a:stretch>
          </p:blipFill>
          <p:spPr>
            <a:xfrm>
              <a:off x="4457700" y="4783322"/>
              <a:ext cx="3475347" cy="1437919"/>
            </a:xfrm>
            <a:prstGeom prst="rect">
              <a:avLst/>
            </a:prstGeom>
            <a:ln w="19050">
              <a:solidFill>
                <a:schemeClr val="tx1"/>
              </a:solidFill>
            </a:ln>
          </p:spPr>
        </p:pic>
      </p:grpSp>
      <p:pic>
        <p:nvPicPr>
          <p:cNvPr id="3" name="Picture 2">
            <a:extLst>
              <a:ext uri="{FF2B5EF4-FFF2-40B4-BE49-F238E27FC236}">
                <a16:creationId xmlns:a16="http://schemas.microsoft.com/office/drawing/2014/main" id="{82EA620C-BA38-4BC4-B19D-EA2FD0416DDE}"/>
              </a:ext>
            </a:extLst>
          </p:cNvPr>
          <p:cNvPicPr>
            <a:picLocks noChangeAspect="1"/>
          </p:cNvPicPr>
          <p:nvPr/>
        </p:nvPicPr>
        <p:blipFill rotWithShape="1">
          <a:blip r:embed="rId6"/>
          <a:srcRect l="35220" t="2035" r="6667" b="-1"/>
          <a:stretch/>
        </p:blipFill>
        <p:spPr>
          <a:xfrm>
            <a:off x="1151732" y="3894454"/>
            <a:ext cx="5096668" cy="322287"/>
          </a:xfrm>
          <a:prstGeom prst="rect">
            <a:avLst/>
          </a:prstGeom>
          <a:ln>
            <a:solidFill>
              <a:schemeClr val="tx1"/>
            </a:solidFill>
          </a:ln>
        </p:spPr>
      </p:pic>
    </p:spTree>
    <p:extLst>
      <p:ext uri="{BB962C8B-B14F-4D97-AF65-F5344CB8AC3E}">
        <p14:creationId xmlns:p14="http://schemas.microsoft.com/office/powerpoint/2010/main" val="6585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C081-A285-4564-8FAD-10230D90EE40}"/>
              </a:ext>
            </a:extLst>
          </p:cNvPr>
          <p:cNvSpPr>
            <a:spLocks noGrp="1"/>
          </p:cNvSpPr>
          <p:nvPr>
            <p:ph type="title"/>
          </p:nvPr>
        </p:nvSpPr>
        <p:spPr/>
        <p:txBody>
          <a:bodyPr/>
          <a:lstStyle/>
          <a:p>
            <a:r>
              <a:rPr lang="en-US" dirty="0"/>
              <a:t>Creating Lists in SharePoint Online</a:t>
            </a:r>
          </a:p>
        </p:txBody>
      </p:sp>
      <p:sp>
        <p:nvSpPr>
          <p:cNvPr id="3" name="Content Placeholder 2">
            <a:extLst>
              <a:ext uri="{FF2B5EF4-FFF2-40B4-BE49-F238E27FC236}">
                <a16:creationId xmlns:a16="http://schemas.microsoft.com/office/drawing/2014/main" id="{AAA5B649-E129-4F25-B216-BB28A937DBBC}"/>
              </a:ext>
            </a:extLst>
          </p:cNvPr>
          <p:cNvSpPr>
            <a:spLocks noGrp="1"/>
          </p:cNvSpPr>
          <p:nvPr>
            <p:ph idx="1"/>
          </p:nvPr>
        </p:nvSpPr>
        <p:spPr/>
        <p:txBody>
          <a:bodyPr>
            <a:normAutofit/>
          </a:bodyPr>
          <a:lstStyle/>
          <a:p>
            <a:r>
              <a:rPr lang="en-US" sz="2400" dirty="0"/>
              <a:t>PowerApps works best with modern lists</a:t>
            </a:r>
          </a:p>
          <a:p>
            <a:pPr lvl="1"/>
            <a:r>
              <a:rPr lang="en-US" sz="2000" dirty="0"/>
              <a:t>Best to create lists from the Custom list type</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Add site columns to track required data</a:t>
            </a:r>
          </a:p>
        </p:txBody>
      </p:sp>
      <p:pic>
        <p:nvPicPr>
          <p:cNvPr id="5" name="Picture 4">
            <a:extLst>
              <a:ext uri="{FF2B5EF4-FFF2-40B4-BE49-F238E27FC236}">
                <a16:creationId xmlns:a16="http://schemas.microsoft.com/office/drawing/2014/main" id="{54D892E1-850B-4F51-AF02-116CC1AC816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362200"/>
            <a:ext cx="4186666" cy="1600200"/>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E2042912-5DD4-4D5B-B431-33FB220C6B1F}"/>
              </a:ext>
            </a:extLst>
          </p:cNvPr>
          <p:cNvPicPr/>
          <p:nvPr/>
        </p:nvPicPr>
        <p:blipFill rotWithShape="1">
          <a:blip r:embed="rId4" cstate="print">
            <a:extLst>
              <a:ext uri="{28A0092B-C50C-407E-A947-70E740481C1C}">
                <a14:useLocalDpi xmlns:a14="http://schemas.microsoft.com/office/drawing/2010/main" val="0"/>
              </a:ext>
            </a:extLst>
          </a:blip>
          <a:srcRect r="26563"/>
          <a:stretch/>
        </p:blipFill>
        <p:spPr bwMode="auto">
          <a:xfrm>
            <a:off x="1143000" y="4712855"/>
            <a:ext cx="6452313" cy="16002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526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6CF8-DD38-4465-AAC2-7DAC005F2677}"/>
              </a:ext>
            </a:extLst>
          </p:cNvPr>
          <p:cNvSpPr>
            <a:spLocks noGrp="1"/>
          </p:cNvSpPr>
          <p:nvPr>
            <p:ph type="title"/>
          </p:nvPr>
        </p:nvSpPr>
        <p:spPr/>
        <p:txBody>
          <a:bodyPr/>
          <a:lstStyle/>
          <a:p>
            <a:r>
              <a:rPr lang="en-US" dirty="0"/>
              <a:t>Creating </a:t>
            </a:r>
            <a:r>
              <a:rPr lang="en-US" dirty="0" err="1"/>
              <a:t>galCustomers</a:t>
            </a:r>
            <a:endParaRPr lang="en-US" dirty="0"/>
          </a:p>
        </p:txBody>
      </p:sp>
      <p:sp>
        <p:nvSpPr>
          <p:cNvPr id="3" name="Content Placeholder 2">
            <a:extLst>
              <a:ext uri="{FF2B5EF4-FFF2-40B4-BE49-F238E27FC236}">
                <a16:creationId xmlns:a16="http://schemas.microsoft.com/office/drawing/2014/main" id="{CF746067-8C73-4CF8-BF27-E3C0194E836E}"/>
              </a:ext>
            </a:extLst>
          </p:cNvPr>
          <p:cNvSpPr>
            <a:spLocks noGrp="1"/>
          </p:cNvSpPr>
          <p:nvPr>
            <p:ph idx="1"/>
          </p:nvPr>
        </p:nvSpPr>
        <p:spPr/>
        <p:txBody>
          <a:bodyPr>
            <a:normAutofit/>
          </a:bodyPr>
          <a:lstStyle/>
          <a:p>
            <a:r>
              <a:rPr lang="en-US" sz="2400" dirty="0"/>
              <a:t>Create a gallery to display customers</a:t>
            </a:r>
          </a:p>
          <a:p>
            <a:pPr lvl="1"/>
            <a:r>
              <a:rPr lang="en-US" sz="2000" b="1" dirty="0" err="1"/>
              <a:t>galCustomers</a:t>
            </a:r>
            <a:r>
              <a:rPr lang="en-US" sz="2000" dirty="0"/>
              <a:t> created as a vertical gallery</a:t>
            </a:r>
          </a:p>
          <a:p>
            <a:pPr lvl="1"/>
            <a:r>
              <a:rPr lang="en-US" sz="2000" b="1" dirty="0"/>
              <a:t>Items</a:t>
            </a:r>
            <a:r>
              <a:rPr lang="en-US" sz="2000" dirty="0"/>
              <a:t> property references </a:t>
            </a:r>
            <a:r>
              <a:rPr lang="en-US" sz="2000" b="1" dirty="0"/>
              <a:t>Customers</a:t>
            </a:r>
            <a:r>
              <a:rPr lang="en-US" sz="2000" dirty="0"/>
              <a:t> list in SharePoint</a:t>
            </a:r>
          </a:p>
          <a:p>
            <a:pPr lvl="1"/>
            <a:r>
              <a:rPr lang="en-US" sz="2000" b="1" dirty="0" err="1"/>
              <a:t>WrapCount</a:t>
            </a:r>
            <a:r>
              <a:rPr lang="en-US" sz="2000" dirty="0"/>
              <a:t> property set to 3 to display three customers per row</a:t>
            </a:r>
          </a:p>
          <a:p>
            <a:pPr lvl="1"/>
            <a:r>
              <a:rPr lang="en-US" sz="2000" dirty="0"/>
              <a:t>Item template designed to display customer data </a:t>
            </a:r>
          </a:p>
          <a:p>
            <a:pPr lvl="1"/>
            <a:r>
              <a:rPr lang="en-US" sz="2000" dirty="0"/>
              <a:t>Item template designed to provide customer-specific actions</a:t>
            </a:r>
          </a:p>
        </p:txBody>
      </p:sp>
      <p:pic>
        <p:nvPicPr>
          <p:cNvPr id="4" name="Picture 3">
            <a:extLst>
              <a:ext uri="{FF2B5EF4-FFF2-40B4-BE49-F238E27FC236}">
                <a16:creationId xmlns:a16="http://schemas.microsoft.com/office/drawing/2014/main" id="{6A86982B-46EC-4CD6-B026-9EA89EC2F5B7}"/>
              </a:ext>
            </a:extLst>
          </p:cNvPr>
          <p:cNvPicPr>
            <a:picLocks noChangeAspect="1"/>
          </p:cNvPicPr>
          <p:nvPr/>
        </p:nvPicPr>
        <p:blipFill>
          <a:blip r:embed="rId3"/>
          <a:stretch>
            <a:fillRect/>
          </a:stretch>
        </p:blipFill>
        <p:spPr>
          <a:xfrm>
            <a:off x="838196" y="3962400"/>
            <a:ext cx="7467608" cy="1900239"/>
          </a:xfrm>
          <a:prstGeom prst="rect">
            <a:avLst/>
          </a:prstGeom>
          <a:ln w="19050">
            <a:solidFill>
              <a:schemeClr val="tx1"/>
            </a:solidFill>
          </a:ln>
        </p:spPr>
      </p:pic>
    </p:spTree>
    <p:extLst>
      <p:ext uri="{BB962C8B-B14F-4D97-AF65-F5344CB8AC3E}">
        <p14:creationId xmlns:p14="http://schemas.microsoft.com/office/powerpoint/2010/main" val="7998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Screen Design Guidelines</a:t>
            </a:r>
          </a:p>
          <a:p>
            <a:pPr>
              <a:buFont typeface="Wingdings" panose="05000000000000000000" pitchFamily="2" charset="2"/>
              <a:buChar char="ü"/>
            </a:pPr>
            <a:r>
              <a:rPr lang="en-US" dirty="0"/>
              <a:t>Displaying Repeating Data using Galleries</a:t>
            </a:r>
          </a:p>
          <a:p>
            <a:pPr>
              <a:buFont typeface="Wingdings" panose="05000000000000000000" pitchFamily="2" charset="2"/>
              <a:buChar char="Ø"/>
            </a:pPr>
            <a:r>
              <a:rPr lang="en-US" dirty="0"/>
              <a:t>Using Table Functions to Filter and Sort Data</a:t>
            </a:r>
          </a:p>
          <a:p>
            <a:r>
              <a:rPr lang="en-US" dirty="0"/>
              <a:t>Updating Data using Edit Forms and Data Cards</a:t>
            </a:r>
          </a:p>
          <a:p>
            <a:r>
              <a:rPr lang="en-US" dirty="0"/>
              <a:t>Customizing SharePoint List Forms</a:t>
            </a:r>
          </a:p>
        </p:txBody>
      </p:sp>
    </p:spTree>
    <p:extLst>
      <p:ext uri="{BB962C8B-B14F-4D97-AF65-F5344CB8AC3E}">
        <p14:creationId xmlns:p14="http://schemas.microsoft.com/office/powerpoint/2010/main" val="160800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11DA-40BB-4ABA-9344-37AAEB282211}"/>
              </a:ext>
            </a:extLst>
          </p:cNvPr>
          <p:cNvSpPr>
            <a:spLocks noGrp="1"/>
          </p:cNvSpPr>
          <p:nvPr>
            <p:ph type="title"/>
          </p:nvPr>
        </p:nvSpPr>
        <p:spPr/>
        <p:txBody>
          <a:bodyPr/>
          <a:lstStyle/>
          <a:p>
            <a:r>
              <a:rPr lang="en-US" dirty="0"/>
              <a:t>Creating </a:t>
            </a:r>
            <a:r>
              <a:rPr lang="en-US" dirty="0" err="1"/>
              <a:t>galSearchButtons</a:t>
            </a:r>
            <a:endParaRPr lang="en-US" dirty="0"/>
          </a:p>
        </p:txBody>
      </p:sp>
      <p:sp>
        <p:nvSpPr>
          <p:cNvPr id="3" name="Content Placeholder 2">
            <a:extLst>
              <a:ext uri="{FF2B5EF4-FFF2-40B4-BE49-F238E27FC236}">
                <a16:creationId xmlns:a16="http://schemas.microsoft.com/office/drawing/2014/main" id="{A56AE0BC-F907-4FD8-8951-CDE35E4DC298}"/>
              </a:ext>
            </a:extLst>
          </p:cNvPr>
          <p:cNvSpPr>
            <a:spLocks noGrp="1"/>
          </p:cNvSpPr>
          <p:nvPr>
            <p:ph idx="1"/>
          </p:nvPr>
        </p:nvSpPr>
        <p:spPr/>
        <p:txBody>
          <a:bodyPr>
            <a:normAutofit/>
          </a:bodyPr>
          <a:lstStyle/>
          <a:p>
            <a:r>
              <a:rPr lang="en-US" sz="2400" dirty="0"/>
              <a:t>Create a search toolbar</a:t>
            </a:r>
          </a:p>
          <a:p>
            <a:pPr lvl="1"/>
            <a:r>
              <a:rPr lang="en-US" sz="2000" dirty="0"/>
              <a:t>Assign table of letters to </a:t>
            </a:r>
            <a:r>
              <a:rPr lang="en-US" sz="2000" b="1" dirty="0"/>
              <a:t>Items</a:t>
            </a:r>
            <a:r>
              <a:rPr lang="en-US" sz="2000" dirty="0"/>
              <a:t> property of </a:t>
            </a:r>
            <a:r>
              <a:rPr lang="en-US" sz="2000" b="1" dirty="0" err="1"/>
              <a:t>galSearchCustomers</a:t>
            </a:r>
            <a:endParaRPr lang="en-US" sz="2000" b="1" dirty="0"/>
          </a:p>
          <a:p>
            <a:endParaRPr lang="en-US" sz="2400" dirty="0"/>
          </a:p>
          <a:p>
            <a:endParaRPr lang="en-US" sz="2400" dirty="0"/>
          </a:p>
          <a:p>
            <a:pPr lvl="1"/>
            <a:endParaRPr lang="en-US" sz="2000" dirty="0"/>
          </a:p>
          <a:p>
            <a:endParaRPr lang="en-US" sz="2400" dirty="0"/>
          </a:p>
          <a:p>
            <a:pPr lvl="1"/>
            <a:r>
              <a:rPr lang="en-US" sz="1800" dirty="0"/>
              <a:t>Use </a:t>
            </a:r>
            <a:r>
              <a:rPr lang="en-US" sz="1800" b="1" dirty="0" err="1"/>
              <a:t>ThisItem.Value</a:t>
            </a:r>
            <a:r>
              <a:rPr lang="en-US" sz="1800" dirty="0"/>
              <a:t> for </a:t>
            </a:r>
            <a:r>
              <a:rPr lang="en-US" sz="1800" b="1" dirty="0"/>
              <a:t>Text</a:t>
            </a:r>
            <a:r>
              <a:rPr lang="en-US" sz="1800" dirty="0"/>
              <a:t> property of button inside gallery template</a:t>
            </a:r>
          </a:p>
        </p:txBody>
      </p:sp>
      <p:pic>
        <p:nvPicPr>
          <p:cNvPr id="4" name="Picture 3">
            <a:extLst>
              <a:ext uri="{FF2B5EF4-FFF2-40B4-BE49-F238E27FC236}">
                <a16:creationId xmlns:a16="http://schemas.microsoft.com/office/drawing/2014/main" id="{F2193566-0A0C-4E16-B203-77D335DA70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1530" y="2362200"/>
            <a:ext cx="7445270" cy="14478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5A000D0B-23DC-4AAF-A075-AC6173CDF227}"/>
              </a:ext>
            </a:extLst>
          </p:cNvPr>
          <p:cNvPicPr>
            <a:picLocks noChangeAspect="1"/>
          </p:cNvPicPr>
          <p:nvPr/>
        </p:nvPicPr>
        <p:blipFill rotWithShape="1">
          <a:blip r:embed="rId4"/>
          <a:srcRect b="35590"/>
          <a:stretch/>
        </p:blipFill>
        <p:spPr>
          <a:xfrm>
            <a:off x="1219200" y="4565794"/>
            <a:ext cx="6781800" cy="1682606"/>
          </a:xfrm>
          <a:prstGeom prst="rect">
            <a:avLst/>
          </a:prstGeom>
          <a:ln>
            <a:solidFill>
              <a:schemeClr val="tx1">
                <a:lumMod val="50000"/>
                <a:lumOff val="50000"/>
              </a:schemeClr>
            </a:solidFill>
          </a:ln>
        </p:spPr>
      </p:pic>
    </p:spTree>
    <p:extLst>
      <p:ext uri="{BB962C8B-B14F-4D97-AF65-F5344CB8AC3E}">
        <p14:creationId xmlns:p14="http://schemas.microsoft.com/office/powerpoint/2010/main" val="13425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F219-DBB8-4466-91A5-98B4ADEE2053}"/>
              </a:ext>
            </a:extLst>
          </p:cNvPr>
          <p:cNvSpPr>
            <a:spLocks noGrp="1"/>
          </p:cNvSpPr>
          <p:nvPr>
            <p:ph type="title"/>
          </p:nvPr>
        </p:nvSpPr>
        <p:spPr/>
        <p:txBody>
          <a:bodyPr/>
          <a:lstStyle/>
          <a:p>
            <a:r>
              <a:rPr lang="en-US" dirty="0"/>
              <a:t>Creating a Search Filter</a:t>
            </a:r>
          </a:p>
        </p:txBody>
      </p:sp>
      <p:sp>
        <p:nvSpPr>
          <p:cNvPr id="3" name="Content Placeholder 2">
            <a:extLst>
              <a:ext uri="{FF2B5EF4-FFF2-40B4-BE49-F238E27FC236}">
                <a16:creationId xmlns:a16="http://schemas.microsoft.com/office/drawing/2014/main" id="{D0C89E12-A818-46C2-8C65-168A500DDDBE}"/>
              </a:ext>
            </a:extLst>
          </p:cNvPr>
          <p:cNvSpPr>
            <a:spLocks noGrp="1"/>
          </p:cNvSpPr>
          <p:nvPr>
            <p:ph idx="1"/>
          </p:nvPr>
        </p:nvSpPr>
        <p:spPr>
          <a:xfrm>
            <a:off x="355107" y="1447800"/>
            <a:ext cx="8382000" cy="5181600"/>
          </a:xfrm>
        </p:spPr>
        <p:txBody>
          <a:bodyPr>
            <a:normAutofit/>
          </a:bodyPr>
          <a:lstStyle/>
          <a:p>
            <a:r>
              <a:rPr lang="en-US" sz="2400" dirty="0"/>
              <a:t>Assign filter string to local context variable</a:t>
            </a:r>
          </a:p>
          <a:p>
            <a:endParaRPr lang="en-US" sz="2400" dirty="0"/>
          </a:p>
          <a:p>
            <a:endParaRPr lang="en-US" sz="2400" dirty="0"/>
          </a:p>
          <a:p>
            <a:endParaRPr lang="en-US" sz="2400" dirty="0"/>
          </a:p>
          <a:p>
            <a:endParaRPr lang="en-US" sz="2400" dirty="0"/>
          </a:p>
          <a:p>
            <a:endParaRPr lang="en-US" sz="2400" dirty="0"/>
          </a:p>
          <a:p>
            <a:r>
              <a:rPr lang="en-US" sz="2400" dirty="0"/>
              <a:t>Configure expression for </a:t>
            </a:r>
            <a:r>
              <a:rPr lang="en-US" sz="2400" b="1" dirty="0"/>
              <a:t>Items</a:t>
            </a:r>
            <a:r>
              <a:rPr lang="en-US" sz="2400" dirty="0"/>
              <a:t> property to set filtering</a:t>
            </a:r>
          </a:p>
        </p:txBody>
      </p:sp>
      <p:pic>
        <p:nvPicPr>
          <p:cNvPr id="5" name="Picture 4">
            <a:extLst>
              <a:ext uri="{FF2B5EF4-FFF2-40B4-BE49-F238E27FC236}">
                <a16:creationId xmlns:a16="http://schemas.microsoft.com/office/drawing/2014/main" id="{C463F2C3-8E16-4E74-8733-5D08AA7B3F8F}"/>
              </a:ext>
            </a:extLst>
          </p:cNvPr>
          <p:cNvPicPr>
            <a:picLocks noChangeAspect="1"/>
          </p:cNvPicPr>
          <p:nvPr/>
        </p:nvPicPr>
        <p:blipFill rotWithShape="1">
          <a:blip r:embed="rId3"/>
          <a:srcRect l="28594"/>
          <a:stretch/>
        </p:blipFill>
        <p:spPr>
          <a:xfrm>
            <a:off x="789216" y="4822290"/>
            <a:ext cx="7848070" cy="1121310"/>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8B132251-8BD4-49F6-A77C-43E0529BC0B9}"/>
              </a:ext>
            </a:extLst>
          </p:cNvPr>
          <p:cNvPicPr>
            <a:picLocks noChangeAspect="1"/>
          </p:cNvPicPr>
          <p:nvPr/>
        </p:nvPicPr>
        <p:blipFill>
          <a:blip r:embed="rId4"/>
          <a:stretch>
            <a:fillRect/>
          </a:stretch>
        </p:blipFill>
        <p:spPr>
          <a:xfrm>
            <a:off x="789216" y="2038469"/>
            <a:ext cx="7513782" cy="1862594"/>
          </a:xfrm>
          <a:prstGeom prst="rect">
            <a:avLst/>
          </a:prstGeom>
          <a:ln>
            <a:solidFill>
              <a:schemeClr val="tx1">
                <a:lumMod val="50000"/>
                <a:lumOff val="50000"/>
              </a:schemeClr>
            </a:solidFill>
          </a:ln>
        </p:spPr>
      </p:pic>
    </p:spTree>
    <p:extLst>
      <p:ext uri="{BB962C8B-B14F-4D97-AF65-F5344CB8AC3E}">
        <p14:creationId xmlns:p14="http://schemas.microsoft.com/office/powerpoint/2010/main" val="169379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C773-5A19-4ACF-83B9-DCA3A4E4E7B1}"/>
              </a:ext>
            </a:extLst>
          </p:cNvPr>
          <p:cNvSpPr>
            <a:spLocks noGrp="1"/>
          </p:cNvSpPr>
          <p:nvPr>
            <p:ph type="title"/>
          </p:nvPr>
        </p:nvSpPr>
        <p:spPr/>
        <p:txBody>
          <a:bodyPr/>
          <a:lstStyle/>
          <a:p>
            <a:r>
              <a:rPr lang="en-US" dirty="0"/>
              <a:t>Filtering Data in a Table</a:t>
            </a:r>
          </a:p>
        </p:txBody>
      </p:sp>
    </p:spTree>
    <p:extLst>
      <p:ext uri="{BB962C8B-B14F-4D97-AF65-F5344CB8AC3E}">
        <p14:creationId xmlns:p14="http://schemas.microsoft.com/office/powerpoint/2010/main" val="225064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Screen Design Guidelines</a:t>
            </a:r>
          </a:p>
          <a:p>
            <a:pPr>
              <a:buFont typeface="Wingdings" panose="05000000000000000000" pitchFamily="2" charset="2"/>
              <a:buChar char="ü"/>
            </a:pPr>
            <a:r>
              <a:rPr lang="en-US" dirty="0"/>
              <a:t>Displaying Repeating Data using Galleries</a:t>
            </a:r>
          </a:p>
          <a:p>
            <a:pPr>
              <a:buFont typeface="Wingdings" panose="05000000000000000000" pitchFamily="2" charset="2"/>
              <a:buChar char="ü"/>
            </a:pPr>
            <a:r>
              <a:rPr lang="en-US" dirty="0"/>
              <a:t>Using Table Functions to Filter and Sort Data</a:t>
            </a:r>
          </a:p>
          <a:p>
            <a:pPr>
              <a:buFont typeface="Wingdings" panose="05000000000000000000" pitchFamily="2" charset="2"/>
              <a:buChar char="Ø"/>
            </a:pPr>
            <a:r>
              <a:rPr lang="en-US" dirty="0"/>
              <a:t>Updating Data using Edit Forms and Data Cards</a:t>
            </a:r>
          </a:p>
          <a:p>
            <a:r>
              <a:rPr lang="en-US" dirty="0"/>
              <a:t>Customizing SharePoint List Forms</a:t>
            </a:r>
          </a:p>
        </p:txBody>
      </p:sp>
    </p:spTree>
    <p:extLst>
      <p:ext uri="{BB962C8B-B14F-4D97-AF65-F5344CB8AC3E}">
        <p14:creationId xmlns:p14="http://schemas.microsoft.com/office/powerpoint/2010/main" val="278484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Working with Edit Forms and Data Cards</a:t>
            </a:r>
          </a:p>
        </p:txBody>
      </p:sp>
      <p:sp>
        <p:nvSpPr>
          <p:cNvPr id="6" name="Content Placeholder 5">
            <a:extLst>
              <a:ext uri="{FF2B5EF4-FFF2-40B4-BE49-F238E27FC236}">
                <a16:creationId xmlns:a16="http://schemas.microsoft.com/office/drawing/2014/main" id="{883EE232-1187-4C1F-B99D-E8A5FF29E6B6}"/>
              </a:ext>
            </a:extLst>
          </p:cNvPr>
          <p:cNvSpPr>
            <a:spLocks noGrp="1"/>
          </p:cNvSpPr>
          <p:nvPr>
            <p:ph idx="1"/>
          </p:nvPr>
        </p:nvSpPr>
        <p:spPr/>
        <p:txBody>
          <a:bodyPr>
            <a:normAutofit/>
          </a:bodyPr>
          <a:lstStyle/>
          <a:p>
            <a:r>
              <a:rPr lang="en-US" sz="2400" dirty="0"/>
              <a:t>Form acts as a container for data cards</a:t>
            </a:r>
          </a:p>
          <a:p>
            <a:pPr lvl="1"/>
            <a:r>
              <a:rPr lang="en-US" sz="2000" dirty="0"/>
              <a:t>Each form binds to a single record</a:t>
            </a:r>
          </a:p>
          <a:p>
            <a:pPr lvl="1"/>
            <a:r>
              <a:rPr lang="en-US" sz="2000" dirty="0"/>
              <a:t>Within a form, each data card binds to an underlying field</a:t>
            </a:r>
          </a:p>
          <a:p>
            <a:pPr lvl="1"/>
            <a:r>
              <a:rPr lang="en-US" sz="2000" dirty="0"/>
              <a:t>Each data card contains an encapsulated set of child controls</a:t>
            </a:r>
          </a:p>
        </p:txBody>
      </p:sp>
      <p:pic>
        <p:nvPicPr>
          <p:cNvPr id="4" name="Picture 3">
            <a:extLst>
              <a:ext uri="{FF2B5EF4-FFF2-40B4-BE49-F238E27FC236}">
                <a16:creationId xmlns:a16="http://schemas.microsoft.com/office/drawing/2014/main" id="{119E0A13-7DF8-48F9-A7D4-92DE546A2890}"/>
              </a:ext>
            </a:extLst>
          </p:cNvPr>
          <p:cNvPicPr>
            <a:picLocks noChangeAspect="1"/>
          </p:cNvPicPr>
          <p:nvPr/>
        </p:nvPicPr>
        <p:blipFill>
          <a:blip r:embed="rId3"/>
          <a:stretch>
            <a:fillRect/>
          </a:stretch>
        </p:blipFill>
        <p:spPr>
          <a:xfrm>
            <a:off x="914400" y="3200400"/>
            <a:ext cx="7661762" cy="3151053"/>
          </a:xfrm>
          <a:prstGeom prst="rect">
            <a:avLst/>
          </a:prstGeom>
          <a:ln>
            <a:solidFill>
              <a:schemeClr val="tx1"/>
            </a:solidFill>
          </a:ln>
        </p:spPr>
      </p:pic>
    </p:spTree>
    <p:extLst>
      <p:ext uri="{BB962C8B-B14F-4D97-AF65-F5344CB8AC3E}">
        <p14:creationId xmlns:p14="http://schemas.microsoft.com/office/powerpoint/2010/main" val="399554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Screen Design Guidelines</a:t>
            </a:r>
          </a:p>
          <a:p>
            <a:r>
              <a:rPr lang="en-US" dirty="0"/>
              <a:t>Displaying Repeating Data using Galleries</a:t>
            </a:r>
          </a:p>
          <a:p>
            <a:r>
              <a:rPr lang="en-US" dirty="0"/>
              <a:t>Using Table Functions to Filter and Sort Data</a:t>
            </a:r>
          </a:p>
          <a:p>
            <a:r>
              <a:rPr lang="en-US" dirty="0"/>
              <a:t>Updating Data using Edit Forms and Data Cards</a:t>
            </a:r>
          </a:p>
          <a:p>
            <a:r>
              <a:rPr lang="en-US" dirty="0"/>
              <a:t>Customizing SharePoint List Forms</a:t>
            </a:r>
          </a:p>
        </p:txBody>
      </p:sp>
    </p:spTree>
    <p:extLst>
      <p:ext uri="{BB962C8B-B14F-4D97-AF65-F5344CB8AC3E}">
        <p14:creationId xmlns:p14="http://schemas.microsoft.com/office/powerpoint/2010/main" val="281437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31C1-FFB4-4BD3-8D91-94AA64773D89}"/>
              </a:ext>
            </a:extLst>
          </p:cNvPr>
          <p:cNvSpPr>
            <a:spLocks noGrp="1"/>
          </p:cNvSpPr>
          <p:nvPr>
            <p:ph type="title"/>
          </p:nvPr>
        </p:nvSpPr>
        <p:spPr/>
        <p:txBody>
          <a:bodyPr/>
          <a:lstStyle/>
          <a:p>
            <a:r>
              <a:rPr lang="en-US" dirty="0"/>
              <a:t>Form Submission with Edit Forms</a:t>
            </a:r>
          </a:p>
        </p:txBody>
      </p:sp>
      <p:sp>
        <p:nvSpPr>
          <p:cNvPr id="3" name="Content Placeholder 2">
            <a:extLst>
              <a:ext uri="{FF2B5EF4-FFF2-40B4-BE49-F238E27FC236}">
                <a16:creationId xmlns:a16="http://schemas.microsoft.com/office/drawing/2014/main" id="{5D2CDADF-0B10-4555-A385-244FD4D90207}"/>
              </a:ext>
            </a:extLst>
          </p:cNvPr>
          <p:cNvSpPr>
            <a:spLocks noGrp="1"/>
          </p:cNvSpPr>
          <p:nvPr>
            <p:ph idx="1"/>
          </p:nvPr>
        </p:nvSpPr>
        <p:spPr>
          <a:xfrm>
            <a:off x="381000" y="1453744"/>
            <a:ext cx="8382000" cy="5181600"/>
          </a:xfrm>
        </p:spPr>
        <p:txBody>
          <a:bodyPr>
            <a:normAutofit/>
          </a:bodyPr>
          <a:lstStyle/>
          <a:p>
            <a:r>
              <a:rPr lang="en-US" sz="2000" dirty="0"/>
              <a:t>Update with Edit Form triggered by calling </a:t>
            </a:r>
            <a:r>
              <a:rPr lang="en-US" sz="2000" b="1" dirty="0" err="1"/>
              <a:t>SubmitForm</a:t>
            </a:r>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dirty="0"/>
              <a:t>Submit button should be disabled when form data is not valid</a:t>
            </a:r>
          </a:p>
        </p:txBody>
      </p:sp>
      <p:pic>
        <p:nvPicPr>
          <p:cNvPr id="4" name="Picture 3">
            <a:extLst>
              <a:ext uri="{FF2B5EF4-FFF2-40B4-BE49-F238E27FC236}">
                <a16:creationId xmlns:a16="http://schemas.microsoft.com/office/drawing/2014/main" id="{7B644E80-0013-4614-B4A2-12542E68BD69}"/>
              </a:ext>
            </a:extLst>
          </p:cNvPr>
          <p:cNvPicPr/>
          <p:nvPr/>
        </p:nvPicPr>
        <p:blipFill rotWithShape="1">
          <a:blip r:embed="rId3" cstate="print">
            <a:extLst>
              <a:ext uri="{28A0092B-C50C-407E-A947-70E740481C1C}">
                <a14:useLocalDpi xmlns:a14="http://schemas.microsoft.com/office/drawing/2010/main" val="0"/>
              </a:ext>
            </a:extLst>
          </a:blip>
          <a:srcRect b="19214"/>
          <a:stretch/>
        </p:blipFill>
        <p:spPr bwMode="auto">
          <a:xfrm>
            <a:off x="838200" y="1981200"/>
            <a:ext cx="5417483" cy="16764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BA5A094-7C42-49B6-898A-1877C515CF78}"/>
              </a:ext>
            </a:extLst>
          </p:cNvPr>
          <p:cNvPicPr/>
          <p:nvPr/>
        </p:nvPicPr>
        <p:blipFill rotWithShape="1">
          <a:blip r:embed="rId4">
            <a:extLst>
              <a:ext uri="{28A0092B-C50C-407E-A947-70E740481C1C}">
                <a14:useLocalDpi xmlns:a14="http://schemas.microsoft.com/office/drawing/2010/main" val="0"/>
              </a:ext>
            </a:extLst>
          </a:blip>
          <a:srcRect r="20896"/>
          <a:stretch/>
        </p:blipFill>
        <p:spPr bwMode="auto">
          <a:xfrm>
            <a:off x="838200" y="4419600"/>
            <a:ext cx="7870434" cy="1524000"/>
          </a:xfrm>
          <a:prstGeom prst="rect">
            <a:avLst/>
          </a:prstGeom>
          <a:noFill/>
          <a:ln w="9525" cap="flat" cmpd="sng" algn="ctr">
            <a:solidFill>
              <a:schemeClr val="tx1">
                <a:lumMod val="50000"/>
                <a:lumOff val="50000"/>
              </a:scheme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32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B394-5181-4A38-8A39-227E046A7332}"/>
              </a:ext>
            </a:extLst>
          </p:cNvPr>
          <p:cNvSpPr>
            <a:spLocks noGrp="1"/>
          </p:cNvSpPr>
          <p:nvPr>
            <p:ph type="title"/>
          </p:nvPr>
        </p:nvSpPr>
        <p:spPr/>
        <p:txBody>
          <a:bodyPr/>
          <a:lstStyle/>
          <a:p>
            <a:r>
              <a:rPr lang="en-US" dirty="0"/>
              <a:t>Custom Form Validation with Edit Forms</a:t>
            </a:r>
          </a:p>
        </p:txBody>
      </p:sp>
      <p:sp>
        <p:nvSpPr>
          <p:cNvPr id="4" name="Content Placeholder 3">
            <a:extLst>
              <a:ext uri="{FF2B5EF4-FFF2-40B4-BE49-F238E27FC236}">
                <a16:creationId xmlns:a16="http://schemas.microsoft.com/office/drawing/2014/main" id="{3B77FD2C-61AD-49D9-8065-0A3A2ED3B201}"/>
              </a:ext>
            </a:extLst>
          </p:cNvPr>
          <p:cNvSpPr>
            <a:spLocks noGrp="1"/>
          </p:cNvSpPr>
          <p:nvPr>
            <p:ph idx="1"/>
          </p:nvPr>
        </p:nvSpPr>
        <p:spPr/>
        <p:txBody>
          <a:bodyPr>
            <a:normAutofit/>
          </a:bodyPr>
          <a:lstStyle/>
          <a:p>
            <a:r>
              <a:rPr lang="en-US" sz="2400" dirty="0"/>
              <a:t>Data cards contain label control for error message</a:t>
            </a:r>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Set </a:t>
            </a:r>
            <a:r>
              <a:rPr lang="en-US" sz="2400" b="1" dirty="0"/>
              <a:t>Text</a:t>
            </a:r>
            <a:r>
              <a:rPr lang="en-US" sz="2400" dirty="0"/>
              <a:t> property of label to display error message</a:t>
            </a:r>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pic>
        <p:nvPicPr>
          <p:cNvPr id="3" name="Picture 2">
            <a:extLst>
              <a:ext uri="{FF2B5EF4-FFF2-40B4-BE49-F238E27FC236}">
                <a16:creationId xmlns:a16="http://schemas.microsoft.com/office/drawing/2014/main" id="{716D1105-4FA6-46D3-B75F-33BA0E34F9D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57400"/>
            <a:ext cx="1767062" cy="19431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5BB35C0A-9778-4E28-82E6-FAA29AA8ACE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38700"/>
            <a:ext cx="7793181" cy="1143000"/>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8FBC7315-404D-44CA-A57B-F30B9C5601F5}"/>
              </a:ext>
            </a:extLst>
          </p:cNvPr>
          <p:cNvPicPr/>
          <p:nvPr/>
        </p:nvPicPr>
        <p:blipFill rotWithShape="1">
          <a:blip r:embed="rId5" cstate="print">
            <a:extLst>
              <a:ext uri="{28A0092B-C50C-407E-A947-70E740481C1C}">
                <a14:useLocalDpi xmlns:a14="http://schemas.microsoft.com/office/drawing/2010/main" val="0"/>
              </a:ext>
            </a:extLst>
          </a:blip>
          <a:srcRect r="7451"/>
          <a:stretch/>
        </p:blipFill>
        <p:spPr bwMode="auto">
          <a:xfrm>
            <a:off x="2895600" y="2057400"/>
            <a:ext cx="5294654" cy="1908465"/>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311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C773-5A19-4ACF-83B9-DCA3A4E4E7B1}"/>
              </a:ext>
            </a:extLst>
          </p:cNvPr>
          <p:cNvSpPr>
            <a:spLocks noGrp="1"/>
          </p:cNvSpPr>
          <p:nvPr>
            <p:ph type="title"/>
          </p:nvPr>
        </p:nvSpPr>
        <p:spPr/>
        <p:txBody>
          <a:bodyPr/>
          <a:lstStyle/>
          <a:p>
            <a:r>
              <a:rPr lang="en-US" dirty="0"/>
              <a:t>Validating User Input Data with an Edit Form and Card Controls</a:t>
            </a:r>
          </a:p>
        </p:txBody>
      </p:sp>
    </p:spTree>
    <p:extLst>
      <p:ext uri="{BB962C8B-B14F-4D97-AF65-F5344CB8AC3E}">
        <p14:creationId xmlns:p14="http://schemas.microsoft.com/office/powerpoint/2010/main" val="30444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Screen Design Guidelines</a:t>
            </a:r>
          </a:p>
          <a:p>
            <a:pPr>
              <a:buFont typeface="Wingdings" panose="05000000000000000000" pitchFamily="2" charset="2"/>
              <a:buChar char="ü"/>
            </a:pPr>
            <a:r>
              <a:rPr lang="en-US" dirty="0"/>
              <a:t>Displaying Repeating Data using Galleries</a:t>
            </a:r>
          </a:p>
          <a:p>
            <a:pPr>
              <a:buFont typeface="Wingdings" panose="05000000000000000000" pitchFamily="2" charset="2"/>
              <a:buChar char="ü"/>
            </a:pPr>
            <a:r>
              <a:rPr lang="en-US" dirty="0"/>
              <a:t>Using Table Functions to Filter and Sort Data</a:t>
            </a:r>
          </a:p>
          <a:p>
            <a:pPr>
              <a:buFont typeface="Wingdings" panose="05000000000000000000" pitchFamily="2" charset="2"/>
              <a:buChar char="ü"/>
            </a:pPr>
            <a:r>
              <a:rPr lang="en-US" dirty="0"/>
              <a:t>Updating Data using Edit Forms and Data Cards</a:t>
            </a:r>
          </a:p>
          <a:p>
            <a:pPr>
              <a:buFont typeface="Wingdings" panose="05000000000000000000" pitchFamily="2" charset="2"/>
              <a:buChar char="Ø"/>
            </a:pPr>
            <a:r>
              <a:rPr lang="en-US" dirty="0"/>
              <a:t>Customizing SharePoint List Forms</a:t>
            </a:r>
          </a:p>
        </p:txBody>
      </p:sp>
    </p:spTree>
    <p:extLst>
      <p:ext uri="{BB962C8B-B14F-4D97-AF65-F5344CB8AC3E}">
        <p14:creationId xmlns:p14="http://schemas.microsoft.com/office/powerpoint/2010/main" val="395417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2C57-E284-43F9-BEF1-92DDA7C4F393}"/>
              </a:ext>
            </a:extLst>
          </p:cNvPr>
          <p:cNvSpPr>
            <a:spLocks noGrp="1"/>
          </p:cNvSpPr>
          <p:nvPr>
            <p:ph type="title"/>
          </p:nvPr>
        </p:nvSpPr>
        <p:spPr/>
        <p:txBody>
          <a:bodyPr/>
          <a:lstStyle/>
          <a:p>
            <a:r>
              <a:rPr lang="en-US" dirty="0"/>
              <a:t>Customizing SharePoint List Forms</a:t>
            </a:r>
          </a:p>
        </p:txBody>
      </p:sp>
      <p:sp>
        <p:nvSpPr>
          <p:cNvPr id="5" name="Content Placeholder 4">
            <a:extLst>
              <a:ext uri="{FF2B5EF4-FFF2-40B4-BE49-F238E27FC236}">
                <a16:creationId xmlns:a16="http://schemas.microsoft.com/office/drawing/2014/main" id="{575EFA21-510A-4BB4-AAA4-6CE0F38CBFE0}"/>
              </a:ext>
            </a:extLst>
          </p:cNvPr>
          <p:cNvSpPr>
            <a:spLocks noGrp="1"/>
          </p:cNvSpPr>
          <p:nvPr>
            <p:ph idx="1"/>
          </p:nvPr>
        </p:nvSpPr>
        <p:spPr/>
        <p:txBody>
          <a:bodyPr>
            <a:normAutofit/>
          </a:bodyPr>
          <a:lstStyle/>
          <a:p>
            <a:r>
              <a:rPr lang="en-US" sz="2400" dirty="0"/>
              <a:t>Modern SharePoint lists allow forms customization</a:t>
            </a:r>
          </a:p>
          <a:p>
            <a:pPr lvl="1"/>
            <a:r>
              <a:rPr lang="en-US" sz="2000" dirty="0"/>
              <a:t>Customized SharePoint lists provide custom UI using canvas apps</a:t>
            </a:r>
          </a:p>
        </p:txBody>
      </p:sp>
      <p:pic>
        <p:nvPicPr>
          <p:cNvPr id="3" name="Picture 2">
            <a:extLst>
              <a:ext uri="{FF2B5EF4-FFF2-40B4-BE49-F238E27FC236}">
                <a16:creationId xmlns:a16="http://schemas.microsoft.com/office/drawing/2014/main" id="{8DEB3179-5D2D-425D-95A8-03BD6D2AE493}"/>
              </a:ext>
            </a:extLst>
          </p:cNvPr>
          <p:cNvPicPr>
            <a:picLocks noChangeAspect="1"/>
          </p:cNvPicPr>
          <p:nvPr/>
        </p:nvPicPr>
        <p:blipFill>
          <a:blip r:embed="rId3"/>
          <a:stretch>
            <a:fillRect/>
          </a:stretch>
        </p:blipFill>
        <p:spPr>
          <a:xfrm>
            <a:off x="985837" y="2362199"/>
            <a:ext cx="6943725" cy="3743325"/>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6223C41-2313-433E-92F7-75151A90FED0}"/>
              </a:ext>
            </a:extLst>
          </p:cNvPr>
          <p:cNvSpPr/>
          <p:nvPr/>
        </p:nvSpPr>
        <p:spPr>
          <a:xfrm>
            <a:off x="4800600" y="4316919"/>
            <a:ext cx="496230" cy="255081"/>
          </a:xfrm>
          <a:prstGeom prst="rightArrow">
            <a:avLst>
              <a:gd name="adj1" fmla="val 75364"/>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Tree>
    <p:extLst>
      <p:ext uri="{BB962C8B-B14F-4D97-AF65-F5344CB8AC3E}">
        <p14:creationId xmlns:p14="http://schemas.microsoft.com/office/powerpoint/2010/main" val="250850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3B81-0B29-4799-8209-721A1BF6FF75}"/>
              </a:ext>
            </a:extLst>
          </p:cNvPr>
          <p:cNvSpPr>
            <a:spLocks noGrp="1"/>
          </p:cNvSpPr>
          <p:nvPr>
            <p:ph type="title"/>
          </p:nvPr>
        </p:nvSpPr>
        <p:spPr/>
        <p:txBody>
          <a:bodyPr/>
          <a:lstStyle/>
          <a:p>
            <a:r>
              <a:rPr lang="en-US" dirty="0"/>
              <a:t>Customizing the Form</a:t>
            </a:r>
          </a:p>
        </p:txBody>
      </p:sp>
      <p:sp>
        <p:nvSpPr>
          <p:cNvPr id="3" name="Content Placeholder 2">
            <a:extLst>
              <a:ext uri="{FF2B5EF4-FFF2-40B4-BE49-F238E27FC236}">
                <a16:creationId xmlns:a16="http://schemas.microsoft.com/office/drawing/2014/main" id="{49778C69-BD3B-405C-B494-BFE020ED6F61}"/>
              </a:ext>
            </a:extLst>
          </p:cNvPr>
          <p:cNvSpPr>
            <a:spLocks noGrp="1"/>
          </p:cNvSpPr>
          <p:nvPr>
            <p:ph idx="1"/>
          </p:nvPr>
        </p:nvSpPr>
        <p:spPr/>
        <p:txBody>
          <a:bodyPr/>
          <a:lstStyle/>
          <a:p>
            <a:r>
              <a:rPr lang="en-US" dirty="0"/>
              <a:t>SharePoint list data passed in connection</a:t>
            </a:r>
          </a:p>
        </p:txBody>
      </p:sp>
      <p:pic>
        <p:nvPicPr>
          <p:cNvPr id="4" name="Picture 3">
            <a:extLst>
              <a:ext uri="{FF2B5EF4-FFF2-40B4-BE49-F238E27FC236}">
                <a16:creationId xmlns:a16="http://schemas.microsoft.com/office/drawing/2014/main" id="{0810A07A-8C68-48B4-B6C1-F49AF0AF22A8}"/>
              </a:ext>
            </a:extLst>
          </p:cNvPr>
          <p:cNvPicPr>
            <a:picLocks noChangeAspect="1"/>
          </p:cNvPicPr>
          <p:nvPr/>
        </p:nvPicPr>
        <p:blipFill>
          <a:blip r:embed="rId3"/>
          <a:stretch>
            <a:fillRect/>
          </a:stretch>
        </p:blipFill>
        <p:spPr>
          <a:xfrm>
            <a:off x="914400" y="2057400"/>
            <a:ext cx="6515100" cy="4378394"/>
          </a:xfrm>
          <a:prstGeom prst="rect">
            <a:avLst/>
          </a:prstGeom>
          <a:ln>
            <a:solidFill>
              <a:schemeClr val="tx1">
                <a:lumMod val="50000"/>
                <a:lumOff val="50000"/>
              </a:schemeClr>
            </a:solidFill>
          </a:ln>
        </p:spPr>
      </p:pic>
    </p:spTree>
    <p:extLst>
      <p:ext uri="{BB962C8B-B14F-4D97-AF65-F5344CB8AC3E}">
        <p14:creationId xmlns:p14="http://schemas.microsoft.com/office/powerpoint/2010/main" val="63640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C07-F523-4358-A91E-881D7166A889}"/>
              </a:ext>
            </a:extLst>
          </p:cNvPr>
          <p:cNvSpPr>
            <a:spLocks noGrp="1"/>
          </p:cNvSpPr>
          <p:nvPr>
            <p:ph type="title"/>
          </p:nvPr>
        </p:nvSpPr>
        <p:spPr/>
        <p:txBody>
          <a:bodyPr/>
          <a:lstStyle/>
          <a:p>
            <a:r>
              <a:rPr lang="en-US" dirty="0"/>
              <a:t>Saving the Customized Form</a:t>
            </a:r>
          </a:p>
        </p:txBody>
      </p:sp>
      <p:sp>
        <p:nvSpPr>
          <p:cNvPr id="4" name="Content Placeholder 3">
            <a:extLst>
              <a:ext uri="{FF2B5EF4-FFF2-40B4-BE49-F238E27FC236}">
                <a16:creationId xmlns:a16="http://schemas.microsoft.com/office/drawing/2014/main" id="{B31810F8-B08D-4E6D-90BF-DF989EE1AB72}"/>
              </a:ext>
            </a:extLst>
          </p:cNvPr>
          <p:cNvSpPr>
            <a:spLocks noGrp="1"/>
          </p:cNvSpPr>
          <p:nvPr>
            <p:ph idx="1"/>
          </p:nvPr>
        </p:nvSpPr>
        <p:spPr/>
        <p:txBody>
          <a:bodyPr/>
          <a:lstStyle/>
          <a:p>
            <a:r>
              <a:rPr lang="en-US" dirty="0"/>
              <a:t>Canvas app is saved back into SharePoint site</a:t>
            </a:r>
          </a:p>
        </p:txBody>
      </p:sp>
      <p:pic>
        <p:nvPicPr>
          <p:cNvPr id="3" name="Picture 2">
            <a:extLst>
              <a:ext uri="{FF2B5EF4-FFF2-40B4-BE49-F238E27FC236}">
                <a16:creationId xmlns:a16="http://schemas.microsoft.com/office/drawing/2014/main" id="{DA54C847-A844-4BAC-A7BA-4E3E0557D455}"/>
              </a:ext>
            </a:extLst>
          </p:cNvPr>
          <p:cNvPicPr>
            <a:picLocks noChangeAspect="1"/>
          </p:cNvPicPr>
          <p:nvPr/>
        </p:nvPicPr>
        <p:blipFill>
          <a:blip r:embed="rId3"/>
          <a:stretch>
            <a:fillRect/>
          </a:stretch>
        </p:blipFill>
        <p:spPr>
          <a:xfrm>
            <a:off x="914400" y="2057400"/>
            <a:ext cx="6057900" cy="3667125"/>
          </a:xfrm>
          <a:prstGeom prst="rect">
            <a:avLst/>
          </a:prstGeom>
          <a:ln>
            <a:solidFill>
              <a:schemeClr val="tx1">
                <a:lumMod val="50000"/>
                <a:lumOff val="50000"/>
              </a:schemeClr>
            </a:solidFill>
          </a:ln>
        </p:spPr>
      </p:pic>
      <p:grpSp>
        <p:nvGrpSpPr>
          <p:cNvPr id="5" name="Group 4">
            <a:extLst>
              <a:ext uri="{FF2B5EF4-FFF2-40B4-BE49-F238E27FC236}">
                <a16:creationId xmlns:a16="http://schemas.microsoft.com/office/drawing/2014/main" id="{8A75FBD1-7EB8-4DB1-AE7A-9371FDA6D73A}"/>
              </a:ext>
            </a:extLst>
          </p:cNvPr>
          <p:cNvGrpSpPr/>
          <p:nvPr/>
        </p:nvGrpSpPr>
        <p:grpSpPr>
          <a:xfrm>
            <a:off x="921327" y="2057400"/>
            <a:ext cx="7117997" cy="4524375"/>
            <a:chOff x="685800" y="1371600"/>
            <a:chExt cx="7117997" cy="4524375"/>
          </a:xfrm>
        </p:grpSpPr>
        <p:pic>
          <p:nvPicPr>
            <p:cNvPr id="6" name="Picture 5">
              <a:extLst>
                <a:ext uri="{FF2B5EF4-FFF2-40B4-BE49-F238E27FC236}">
                  <a16:creationId xmlns:a16="http://schemas.microsoft.com/office/drawing/2014/main" id="{25ED607E-23C5-4417-AC77-A5DC7B51ABFD}"/>
                </a:ext>
              </a:extLst>
            </p:cNvPr>
            <p:cNvPicPr>
              <a:picLocks noChangeAspect="1"/>
            </p:cNvPicPr>
            <p:nvPr/>
          </p:nvPicPr>
          <p:blipFill>
            <a:blip r:embed="rId4"/>
            <a:stretch>
              <a:fillRect/>
            </a:stretch>
          </p:blipFill>
          <p:spPr>
            <a:xfrm>
              <a:off x="685800" y="1371600"/>
              <a:ext cx="6096000" cy="3923168"/>
            </a:xfrm>
            <a:prstGeom prst="rect">
              <a:avLst/>
            </a:prstGeom>
            <a:ln>
              <a:solidFill>
                <a:schemeClr val="tx1">
                  <a:lumMod val="50000"/>
                  <a:lumOff val="50000"/>
                </a:schemeClr>
              </a:solidFill>
            </a:ln>
          </p:spPr>
        </p:pic>
        <p:sp>
          <p:nvSpPr>
            <p:cNvPr id="7" name="Arrow: Right 6">
              <a:extLst>
                <a:ext uri="{FF2B5EF4-FFF2-40B4-BE49-F238E27FC236}">
                  <a16:creationId xmlns:a16="http://schemas.microsoft.com/office/drawing/2014/main" id="{83A3B2FF-0BA8-4DF8-83B8-7E2BD1D0E2C1}"/>
                </a:ext>
              </a:extLst>
            </p:cNvPr>
            <p:cNvSpPr/>
            <p:nvPr/>
          </p:nvSpPr>
          <p:spPr>
            <a:xfrm>
              <a:off x="2020711" y="4574822"/>
              <a:ext cx="457200" cy="3810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ABDFB19-90C4-4163-ADB6-9F336A6E2D37}"/>
                </a:ext>
              </a:extLst>
            </p:cNvPr>
            <p:cNvPicPr>
              <a:picLocks noChangeAspect="1"/>
            </p:cNvPicPr>
            <p:nvPr/>
          </p:nvPicPr>
          <p:blipFill>
            <a:blip r:embed="rId5"/>
            <a:stretch>
              <a:fillRect/>
            </a:stretch>
          </p:blipFill>
          <p:spPr>
            <a:xfrm>
              <a:off x="3812822" y="4343400"/>
              <a:ext cx="3990975" cy="1552575"/>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379757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D5A-0070-4F18-A726-923B4FF31A68}"/>
              </a:ext>
            </a:extLst>
          </p:cNvPr>
          <p:cNvSpPr>
            <a:spLocks noGrp="1"/>
          </p:cNvSpPr>
          <p:nvPr>
            <p:ph type="title"/>
          </p:nvPr>
        </p:nvSpPr>
        <p:spPr/>
        <p:txBody>
          <a:bodyPr/>
          <a:lstStyle/>
          <a:p>
            <a:r>
              <a:rPr lang="en-US" dirty="0"/>
              <a:t>Editing Items using a Customized Form</a:t>
            </a:r>
          </a:p>
        </p:txBody>
      </p:sp>
      <p:pic>
        <p:nvPicPr>
          <p:cNvPr id="3" name="Picture 2">
            <a:extLst>
              <a:ext uri="{FF2B5EF4-FFF2-40B4-BE49-F238E27FC236}">
                <a16:creationId xmlns:a16="http://schemas.microsoft.com/office/drawing/2014/main" id="{2482866E-A4CB-4D1F-9043-036459091BE6}"/>
              </a:ext>
            </a:extLst>
          </p:cNvPr>
          <p:cNvPicPr>
            <a:picLocks noChangeAspect="1"/>
          </p:cNvPicPr>
          <p:nvPr/>
        </p:nvPicPr>
        <p:blipFill>
          <a:blip r:embed="rId3"/>
          <a:stretch>
            <a:fillRect/>
          </a:stretch>
        </p:blipFill>
        <p:spPr>
          <a:xfrm>
            <a:off x="444824" y="1447800"/>
            <a:ext cx="8284309" cy="3962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9833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ED28-72FE-4EEF-B0FF-A1B94686BBD0}"/>
              </a:ext>
            </a:extLst>
          </p:cNvPr>
          <p:cNvSpPr>
            <a:spLocks noGrp="1"/>
          </p:cNvSpPr>
          <p:nvPr>
            <p:ph type="title"/>
          </p:nvPr>
        </p:nvSpPr>
        <p:spPr/>
        <p:txBody>
          <a:bodyPr/>
          <a:lstStyle/>
          <a:p>
            <a:r>
              <a:rPr lang="en-US" dirty="0"/>
              <a:t>Customizing SharePoint List Forms</a:t>
            </a:r>
          </a:p>
        </p:txBody>
      </p:sp>
    </p:spTree>
    <p:extLst>
      <p:ext uri="{BB962C8B-B14F-4D97-AF65-F5344CB8AC3E}">
        <p14:creationId xmlns:p14="http://schemas.microsoft.com/office/powerpoint/2010/main" val="347508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Screen Design Guidelines</a:t>
            </a:r>
          </a:p>
          <a:p>
            <a:pPr>
              <a:buFont typeface="Wingdings" panose="05000000000000000000" pitchFamily="2" charset="2"/>
              <a:buChar char="ü"/>
            </a:pPr>
            <a:r>
              <a:rPr lang="en-US" dirty="0"/>
              <a:t>Displaying Repeating Data using Galleries</a:t>
            </a:r>
          </a:p>
          <a:p>
            <a:pPr>
              <a:buFont typeface="Wingdings" panose="05000000000000000000" pitchFamily="2" charset="2"/>
              <a:buChar char="ü"/>
            </a:pPr>
            <a:r>
              <a:rPr lang="en-US" dirty="0"/>
              <a:t>Using Table Functions to Filter and Sort Data</a:t>
            </a:r>
          </a:p>
          <a:p>
            <a:pPr>
              <a:buFont typeface="Wingdings" panose="05000000000000000000" pitchFamily="2" charset="2"/>
              <a:buChar char="ü"/>
            </a:pPr>
            <a:r>
              <a:rPr lang="en-US" dirty="0"/>
              <a:t>Updating Data using Edit Forms and Data Cards</a:t>
            </a:r>
          </a:p>
          <a:p>
            <a:pPr>
              <a:buFont typeface="Wingdings" panose="05000000000000000000" pitchFamily="2" charset="2"/>
              <a:buChar char="ü"/>
            </a:pPr>
            <a:r>
              <a:rPr lang="en-US" dirty="0"/>
              <a:t>Customizing SharePoint List Forms</a:t>
            </a:r>
          </a:p>
        </p:txBody>
      </p:sp>
    </p:spTree>
    <p:extLst>
      <p:ext uri="{BB962C8B-B14F-4D97-AF65-F5344CB8AC3E}">
        <p14:creationId xmlns:p14="http://schemas.microsoft.com/office/powerpoint/2010/main" val="37445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1B18-F0D7-4103-ACE8-825683444AA9}"/>
              </a:ext>
            </a:extLst>
          </p:cNvPr>
          <p:cNvSpPr>
            <a:spLocks noGrp="1"/>
          </p:cNvSpPr>
          <p:nvPr>
            <p:ph type="title"/>
          </p:nvPr>
        </p:nvSpPr>
        <p:spPr/>
        <p:txBody>
          <a:bodyPr/>
          <a:lstStyle/>
          <a:p>
            <a:r>
              <a:rPr lang="en-US" dirty="0"/>
              <a:t>Challenges with Building Canvas Apps</a:t>
            </a:r>
          </a:p>
        </p:txBody>
      </p:sp>
      <p:sp>
        <p:nvSpPr>
          <p:cNvPr id="3" name="Content Placeholder 2">
            <a:extLst>
              <a:ext uri="{FF2B5EF4-FFF2-40B4-BE49-F238E27FC236}">
                <a16:creationId xmlns:a16="http://schemas.microsoft.com/office/drawing/2014/main" id="{774A78CB-70EB-403B-840D-2A8FA150FAC3}"/>
              </a:ext>
            </a:extLst>
          </p:cNvPr>
          <p:cNvSpPr>
            <a:spLocks noGrp="1"/>
          </p:cNvSpPr>
          <p:nvPr>
            <p:ph idx="1"/>
          </p:nvPr>
        </p:nvSpPr>
        <p:spPr/>
        <p:txBody>
          <a:bodyPr>
            <a:normAutofit/>
          </a:bodyPr>
          <a:lstStyle/>
          <a:p>
            <a:r>
              <a:rPr lang="en-US" sz="2400" dirty="0"/>
              <a:t>Who is the typical PowerApps application maker?</a:t>
            </a:r>
          </a:p>
          <a:p>
            <a:pPr lvl="1"/>
            <a:r>
              <a:rPr lang="en-US" sz="2000" dirty="0"/>
              <a:t>A developer without a software development background</a:t>
            </a:r>
          </a:p>
          <a:p>
            <a:endParaRPr lang="en-US" sz="2400" dirty="0"/>
          </a:p>
          <a:p>
            <a:r>
              <a:rPr lang="en-US" sz="2400" dirty="0"/>
              <a:t>What is the maker is responsible for?</a:t>
            </a:r>
          </a:p>
          <a:p>
            <a:pPr lvl="1"/>
            <a:r>
              <a:rPr lang="en-US" sz="2000" dirty="0"/>
              <a:t>designing, building, testing, deploying</a:t>
            </a:r>
          </a:p>
          <a:p>
            <a:pPr lvl="1"/>
            <a:endParaRPr lang="en-US" sz="2000" dirty="0"/>
          </a:p>
          <a:p>
            <a:r>
              <a:rPr lang="en-US" sz="2400" dirty="0"/>
              <a:t>What are the challenges in deploying canvas apps?</a:t>
            </a:r>
          </a:p>
          <a:p>
            <a:pPr lvl="1"/>
            <a:r>
              <a:rPr lang="en-US" sz="2000" dirty="0"/>
              <a:t>Building projects that are easy to maintain and extend</a:t>
            </a:r>
          </a:p>
          <a:p>
            <a:pPr lvl="1"/>
            <a:r>
              <a:rPr lang="en-US" sz="2000" dirty="0"/>
              <a:t>Building consistency across team members</a:t>
            </a:r>
          </a:p>
          <a:p>
            <a:pPr lvl="1"/>
            <a:r>
              <a:rPr lang="en-US" sz="2000" dirty="0"/>
              <a:t>Building canvas apps with better performance</a:t>
            </a:r>
          </a:p>
        </p:txBody>
      </p:sp>
    </p:spTree>
    <p:extLst>
      <p:ext uri="{BB962C8B-B14F-4D97-AF65-F5344CB8AC3E}">
        <p14:creationId xmlns:p14="http://schemas.microsoft.com/office/powerpoint/2010/main" val="96017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A2C6-27A5-462A-8959-92ABE729E3DE}"/>
              </a:ext>
            </a:extLst>
          </p:cNvPr>
          <p:cNvSpPr>
            <a:spLocks noGrp="1"/>
          </p:cNvSpPr>
          <p:nvPr>
            <p:ph type="title"/>
          </p:nvPr>
        </p:nvSpPr>
        <p:spPr/>
        <p:txBody>
          <a:bodyPr/>
          <a:lstStyle/>
          <a:p>
            <a:r>
              <a:rPr lang="en-US" dirty="0"/>
              <a:t>Read the Canvas Apps Whitepaper</a:t>
            </a:r>
          </a:p>
        </p:txBody>
      </p:sp>
      <p:sp>
        <p:nvSpPr>
          <p:cNvPr id="3" name="Content Placeholder 2">
            <a:extLst>
              <a:ext uri="{FF2B5EF4-FFF2-40B4-BE49-F238E27FC236}">
                <a16:creationId xmlns:a16="http://schemas.microsoft.com/office/drawing/2014/main" id="{0A8F4D1A-80DA-4F01-8714-74245CD53567}"/>
              </a:ext>
            </a:extLst>
          </p:cNvPr>
          <p:cNvSpPr>
            <a:spLocks noGrp="1"/>
          </p:cNvSpPr>
          <p:nvPr>
            <p:ph idx="1"/>
          </p:nvPr>
        </p:nvSpPr>
        <p:spPr/>
        <p:txBody>
          <a:bodyPr>
            <a:normAutofit/>
          </a:bodyPr>
          <a:lstStyle/>
          <a:p>
            <a:r>
              <a:rPr lang="en-US" sz="2400" dirty="0"/>
              <a:t>PowerApps canvas app coding standards and guidelines</a:t>
            </a:r>
            <a:br>
              <a:rPr lang="en-US" sz="2400" dirty="0"/>
            </a:br>
            <a:r>
              <a:rPr lang="en-US" sz="1300" dirty="0">
                <a:hlinkClick r:id="rId3"/>
              </a:rPr>
              <a:t>https://powerapps.microsoft.com/en-us/blog/powerapps-canvas-app-coding-standards-and-guidelines/</a:t>
            </a:r>
            <a:r>
              <a:rPr lang="en-US" sz="1300" dirty="0"/>
              <a:t> </a:t>
            </a:r>
          </a:p>
          <a:p>
            <a:r>
              <a:rPr lang="en-US" sz="2400" dirty="0"/>
              <a:t>As a builder, you should strive for…</a:t>
            </a:r>
          </a:p>
          <a:p>
            <a:pPr lvl="1"/>
            <a:r>
              <a:rPr lang="en-US" sz="2000" dirty="0"/>
              <a:t>Simplicity, Readability , Performance, Supportability, Accessibility</a:t>
            </a:r>
          </a:p>
          <a:p>
            <a:pPr lvl="1"/>
            <a:r>
              <a:rPr lang="en-US" sz="2000" dirty="0"/>
              <a:t>Ease of deployment and administration</a:t>
            </a:r>
          </a:p>
        </p:txBody>
      </p:sp>
      <p:pic>
        <p:nvPicPr>
          <p:cNvPr id="4" name="Picture 3">
            <a:extLst>
              <a:ext uri="{FF2B5EF4-FFF2-40B4-BE49-F238E27FC236}">
                <a16:creationId xmlns:a16="http://schemas.microsoft.com/office/drawing/2014/main" id="{F3DDD70F-7A7B-45E3-9C7D-D2558CADC1B2}"/>
              </a:ext>
            </a:extLst>
          </p:cNvPr>
          <p:cNvPicPr>
            <a:picLocks noChangeAspect="1"/>
          </p:cNvPicPr>
          <p:nvPr/>
        </p:nvPicPr>
        <p:blipFill>
          <a:blip r:embed="rId4"/>
          <a:stretch>
            <a:fillRect/>
          </a:stretch>
        </p:blipFill>
        <p:spPr>
          <a:xfrm>
            <a:off x="1123676" y="3451305"/>
            <a:ext cx="3718517" cy="3110873"/>
          </a:xfrm>
          <a:prstGeom prst="rect">
            <a:avLst/>
          </a:prstGeom>
          <a:ln>
            <a:solidFill>
              <a:schemeClr val="tx1"/>
            </a:solidFill>
          </a:ln>
        </p:spPr>
      </p:pic>
      <p:grpSp>
        <p:nvGrpSpPr>
          <p:cNvPr id="6" name="Group 5">
            <a:extLst>
              <a:ext uri="{FF2B5EF4-FFF2-40B4-BE49-F238E27FC236}">
                <a16:creationId xmlns:a16="http://schemas.microsoft.com/office/drawing/2014/main" id="{91A94635-7199-43AF-9639-8BC1CA32CBD0}"/>
              </a:ext>
            </a:extLst>
          </p:cNvPr>
          <p:cNvGrpSpPr/>
          <p:nvPr/>
        </p:nvGrpSpPr>
        <p:grpSpPr>
          <a:xfrm>
            <a:off x="5555372" y="4150086"/>
            <a:ext cx="2249117" cy="1242908"/>
            <a:chOff x="4456483" y="4724400"/>
            <a:chExt cx="2757771" cy="1524000"/>
          </a:xfrm>
        </p:grpSpPr>
        <p:pic>
          <p:nvPicPr>
            <p:cNvPr id="1026" name="Picture 2" descr="https://secure.gravatar.com/avatar/9d8a10815d6ff0cb8ce9ddbf6df3bb22?s=62&amp;d=mm&amp;r=g">
              <a:extLst>
                <a:ext uri="{FF2B5EF4-FFF2-40B4-BE49-F238E27FC236}">
                  <a16:creationId xmlns:a16="http://schemas.microsoft.com/office/drawing/2014/main" id="{335AE192-DC91-4CB1-9F39-9982F7001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5228" y="5021695"/>
              <a:ext cx="1209025" cy="120902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Image result for todd baginski powerapps">
              <a:extLst>
                <a:ext uri="{FF2B5EF4-FFF2-40B4-BE49-F238E27FC236}">
                  <a16:creationId xmlns:a16="http://schemas.microsoft.com/office/drawing/2014/main" id="{55BB22F8-D7FD-42CC-ABB9-1BF4B11BE3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500" t="6889" r="12167" b="20778"/>
            <a:stretch/>
          </p:blipFill>
          <p:spPr bwMode="auto">
            <a:xfrm>
              <a:off x="4456483" y="5029200"/>
              <a:ext cx="1219200" cy="12192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4E7D74-1143-4947-A6DF-2321251D66C4}"/>
                </a:ext>
              </a:extLst>
            </p:cNvPr>
            <p:cNvSpPr/>
            <p:nvPr/>
          </p:nvSpPr>
          <p:spPr>
            <a:xfrm>
              <a:off x="5995054" y="4724400"/>
              <a:ext cx="1219200" cy="28979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Pat Dunn</a:t>
              </a:r>
            </a:p>
          </p:txBody>
        </p:sp>
        <p:sp>
          <p:nvSpPr>
            <p:cNvPr id="8" name="Rectangle 7">
              <a:extLst>
                <a:ext uri="{FF2B5EF4-FFF2-40B4-BE49-F238E27FC236}">
                  <a16:creationId xmlns:a16="http://schemas.microsoft.com/office/drawing/2014/main" id="{CDF4F9C8-94CB-4AD3-8F91-3806E05574BB}"/>
                </a:ext>
              </a:extLst>
            </p:cNvPr>
            <p:cNvSpPr/>
            <p:nvPr/>
          </p:nvSpPr>
          <p:spPr>
            <a:xfrm>
              <a:off x="4456483" y="4731904"/>
              <a:ext cx="1219200" cy="28979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Todd Baginski</a:t>
              </a:r>
            </a:p>
          </p:txBody>
        </p:sp>
      </p:grpSp>
    </p:spTree>
    <p:extLst>
      <p:ext uri="{BB962C8B-B14F-4D97-AF65-F5344CB8AC3E}">
        <p14:creationId xmlns:p14="http://schemas.microsoft.com/office/powerpoint/2010/main" val="136660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3360-A81D-40EE-8D0B-CC094B627813}"/>
              </a:ext>
            </a:extLst>
          </p:cNvPr>
          <p:cNvSpPr>
            <a:spLocks noGrp="1"/>
          </p:cNvSpPr>
          <p:nvPr>
            <p:ph type="title"/>
          </p:nvPr>
        </p:nvSpPr>
        <p:spPr/>
        <p:txBody>
          <a:bodyPr/>
          <a:lstStyle/>
          <a:p>
            <a:r>
              <a:rPr lang="en-US" dirty="0"/>
              <a:t>Creating Screen Names</a:t>
            </a:r>
          </a:p>
        </p:txBody>
      </p:sp>
      <p:sp>
        <p:nvSpPr>
          <p:cNvPr id="3" name="Content Placeholder 2">
            <a:extLst>
              <a:ext uri="{FF2B5EF4-FFF2-40B4-BE49-F238E27FC236}">
                <a16:creationId xmlns:a16="http://schemas.microsoft.com/office/drawing/2014/main" id="{C706D95F-891F-4C56-A183-C2CDEEC1DA46}"/>
              </a:ext>
            </a:extLst>
          </p:cNvPr>
          <p:cNvSpPr>
            <a:spLocks noGrp="1"/>
          </p:cNvSpPr>
          <p:nvPr>
            <p:ph idx="1"/>
          </p:nvPr>
        </p:nvSpPr>
        <p:spPr/>
        <p:txBody>
          <a:bodyPr>
            <a:normAutofit/>
          </a:bodyPr>
          <a:lstStyle/>
          <a:p>
            <a:r>
              <a:rPr lang="en-US" sz="2400" dirty="0"/>
              <a:t>It's import to create screen names correctly</a:t>
            </a:r>
          </a:p>
          <a:p>
            <a:pPr lvl="1"/>
            <a:r>
              <a:rPr lang="en-US" sz="2000" dirty="0"/>
              <a:t>Screen names will be read aloud by screen readers</a:t>
            </a:r>
          </a:p>
          <a:p>
            <a:pPr lvl="1"/>
            <a:r>
              <a:rPr lang="en-US" sz="2000" dirty="0"/>
              <a:t>Names should include spaces and avoid abbreviations</a:t>
            </a:r>
          </a:p>
          <a:p>
            <a:pPr lvl="1"/>
            <a:r>
              <a:rPr lang="en-US" sz="2000" dirty="0"/>
              <a:t>Screen name should end with the word "Screen"</a:t>
            </a:r>
          </a:p>
          <a:p>
            <a:pPr lvl="1"/>
            <a:r>
              <a:rPr lang="en-US" sz="2000" dirty="0"/>
              <a:t>Screen name should reflect purpose of screen</a:t>
            </a:r>
          </a:p>
        </p:txBody>
      </p:sp>
      <p:pic>
        <p:nvPicPr>
          <p:cNvPr id="4" name="Picture 3">
            <a:extLst>
              <a:ext uri="{FF2B5EF4-FFF2-40B4-BE49-F238E27FC236}">
                <a16:creationId xmlns:a16="http://schemas.microsoft.com/office/drawing/2014/main" id="{7463BF9B-FBFE-4BB7-9DDD-018041F05DD9}"/>
              </a:ext>
            </a:extLst>
          </p:cNvPr>
          <p:cNvPicPr>
            <a:picLocks noChangeAspect="1"/>
          </p:cNvPicPr>
          <p:nvPr/>
        </p:nvPicPr>
        <p:blipFill>
          <a:blip r:embed="rId3"/>
          <a:stretch>
            <a:fillRect/>
          </a:stretch>
        </p:blipFill>
        <p:spPr>
          <a:xfrm>
            <a:off x="1143000" y="3562928"/>
            <a:ext cx="3124200" cy="3029527"/>
          </a:xfrm>
          <a:prstGeom prst="rect">
            <a:avLst/>
          </a:prstGeom>
          <a:ln>
            <a:solidFill>
              <a:schemeClr val="tx1"/>
            </a:solidFill>
          </a:ln>
        </p:spPr>
      </p:pic>
    </p:spTree>
    <p:extLst>
      <p:ext uri="{BB962C8B-B14F-4D97-AF65-F5344CB8AC3E}">
        <p14:creationId xmlns:p14="http://schemas.microsoft.com/office/powerpoint/2010/main" val="418421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46EA-4A4A-40DC-B1A0-2748519A6B24}"/>
              </a:ext>
            </a:extLst>
          </p:cNvPr>
          <p:cNvSpPr>
            <a:spLocks noGrp="1"/>
          </p:cNvSpPr>
          <p:nvPr>
            <p:ph type="title"/>
          </p:nvPr>
        </p:nvSpPr>
        <p:spPr/>
        <p:txBody>
          <a:bodyPr/>
          <a:lstStyle/>
          <a:p>
            <a:r>
              <a:rPr lang="en-US" dirty="0"/>
              <a:t>Control Naming</a:t>
            </a:r>
          </a:p>
        </p:txBody>
      </p:sp>
      <p:sp>
        <p:nvSpPr>
          <p:cNvPr id="3" name="Content Placeholder 2">
            <a:extLst>
              <a:ext uri="{FF2B5EF4-FFF2-40B4-BE49-F238E27FC236}">
                <a16:creationId xmlns:a16="http://schemas.microsoft.com/office/drawing/2014/main" id="{DDFB4065-4356-42C0-8AAB-6CA9C3E8E5B2}"/>
              </a:ext>
            </a:extLst>
          </p:cNvPr>
          <p:cNvSpPr>
            <a:spLocks noGrp="1"/>
          </p:cNvSpPr>
          <p:nvPr>
            <p:ph idx="1"/>
          </p:nvPr>
        </p:nvSpPr>
        <p:spPr/>
        <p:txBody>
          <a:bodyPr>
            <a:normAutofit/>
          </a:bodyPr>
          <a:lstStyle/>
          <a:p>
            <a:r>
              <a:rPr lang="en-US" sz="2400" dirty="0"/>
              <a:t>Control names cannot be duplicated across screens</a:t>
            </a:r>
          </a:p>
          <a:p>
            <a:pPr lvl="1"/>
            <a:r>
              <a:rPr lang="en-US" sz="2000" dirty="0"/>
              <a:t>Control names must be unique throughout project</a:t>
            </a:r>
          </a:p>
          <a:p>
            <a:r>
              <a:rPr lang="en-US" sz="2400" dirty="0"/>
              <a:t>You should standardize on control naming convention</a:t>
            </a:r>
          </a:p>
          <a:p>
            <a:pPr lvl="1"/>
            <a:r>
              <a:rPr lang="en-US" sz="2000" dirty="0"/>
              <a:t>Use prefixes and make control names as self-explanatory</a:t>
            </a:r>
          </a:p>
        </p:txBody>
      </p:sp>
      <p:graphicFrame>
        <p:nvGraphicFramePr>
          <p:cNvPr id="6" name="Table 5">
            <a:extLst>
              <a:ext uri="{FF2B5EF4-FFF2-40B4-BE49-F238E27FC236}">
                <a16:creationId xmlns:a16="http://schemas.microsoft.com/office/drawing/2014/main" id="{35FF2AC2-0578-468D-883E-A27730C9518E}"/>
              </a:ext>
            </a:extLst>
          </p:cNvPr>
          <p:cNvGraphicFramePr>
            <a:graphicFrameLocks noGrp="1"/>
          </p:cNvGraphicFramePr>
          <p:nvPr>
            <p:extLst>
              <p:ext uri="{D42A27DB-BD31-4B8C-83A1-F6EECF244321}">
                <p14:modId xmlns:p14="http://schemas.microsoft.com/office/powerpoint/2010/main" val="3663134723"/>
              </p:ext>
            </p:extLst>
          </p:nvPr>
        </p:nvGraphicFramePr>
        <p:xfrm>
          <a:off x="1143000" y="3235039"/>
          <a:ext cx="2662668" cy="3428997"/>
        </p:xfrm>
        <a:graphic>
          <a:graphicData uri="http://schemas.openxmlformats.org/drawingml/2006/table">
            <a:tbl>
              <a:tblPr>
                <a:tableStyleId>{5C22544A-7EE6-4342-B048-85BDC9FD1C3A}</a:tableStyleId>
              </a:tblPr>
              <a:tblGrid>
                <a:gridCol w="1493692">
                  <a:extLst>
                    <a:ext uri="{9D8B030D-6E8A-4147-A177-3AD203B41FA5}">
                      <a16:colId xmlns:a16="http://schemas.microsoft.com/office/drawing/2014/main" val="2971941135"/>
                    </a:ext>
                  </a:extLst>
                </a:gridCol>
                <a:gridCol w="1168976">
                  <a:extLst>
                    <a:ext uri="{9D8B030D-6E8A-4147-A177-3AD203B41FA5}">
                      <a16:colId xmlns:a16="http://schemas.microsoft.com/office/drawing/2014/main" val="2703689203"/>
                    </a:ext>
                  </a:extLst>
                </a:gridCol>
              </a:tblGrid>
              <a:tr h="311727">
                <a:tc>
                  <a:txBody>
                    <a:bodyPr/>
                    <a:lstStyle/>
                    <a:p>
                      <a:pPr algn="l" fontAlgn="b"/>
                      <a:r>
                        <a:rPr lang="en-US" sz="1500" u="none" strike="noStrike" dirty="0">
                          <a:effectLst/>
                        </a:rPr>
                        <a:t>button</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btn</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92680298"/>
                  </a:ext>
                </a:extLst>
              </a:tr>
              <a:tr h="311727">
                <a:tc>
                  <a:txBody>
                    <a:bodyPr/>
                    <a:lstStyle/>
                    <a:p>
                      <a:pPr algn="l" fontAlgn="b"/>
                      <a:r>
                        <a:rPr lang="en-US" sz="1500" u="none" strike="noStrike" dirty="0">
                          <a:effectLst/>
                        </a:rPr>
                        <a:t>camera control</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cam</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23208271"/>
                  </a:ext>
                </a:extLst>
              </a:tr>
              <a:tr h="311727">
                <a:tc>
                  <a:txBody>
                    <a:bodyPr/>
                    <a:lstStyle/>
                    <a:p>
                      <a:pPr algn="l" fontAlgn="b"/>
                      <a:r>
                        <a:rPr lang="en-US" sz="1500" u="none" strike="noStrike" dirty="0">
                          <a:effectLst/>
                        </a:rPr>
                        <a:t>canvas</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can</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15159"/>
                  </a:ext>
                </a:extLst>
              </a:tr>
              <a:tr h="311727">
                <a:tc>
                  <a:txBody>
                    <a:bodyPr/>
                    <a:lstStyle/>
                    <a:p>
                      <a:pPr algn="l" fontAlgn="b"/>
                      <a:r>
                        <a:rPr lang="en-US" sz="1500" u="none" strike="noStrike" dirty="0">
                          <a:effectLst/>
                        </a:rPr>
                        <a:t>card</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crd</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2605610"/>
                  </a:ext>
                </a:extLst>
              </a:tr>
              <a:tr h="311727">
                <a:tc>
                  <a:txBody>
                    <a:bodyPr/>
                    <a:lstStyle/>
                    <a:p>
                      <a:pPr algn="l" fontAlgn="b"/>
                      <a:r>
                        <a:rPr lang="en-US" sz="1500" u="none" strike="noStrike" dirty="0">
                          <a:effectLst/>
                        </a:rPr>
                        <a:t>collection</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a:effectLst/>
                        </a:rPr>
                        <a:t>col</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77332659"/>
                  </a:ext>
                </a:extLst>
              </a:tr>
              <a:tr h="311727">
                <a:tc>
                  <a:txBody>
                    <a:bodyPr/>
                    <a:lstStyle/>
                    <a:p>
                      <a:pPr algn="l" fontAlgn="b"/>
                      <a:r>
                        <a:rPr lang="en-US" sz="1500" u="none" strike="noStrike">
                          <a:effectLst/>
                        </a:rPr>
                        <a:t>combo box</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cmb</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06254973"/>
                  </a:ext>
                </a:extLst>
              </a:tr>
              <a:tr h="311727">
                <a:tc>
                  <a:txBody>
                    <a:bodyPr/>
                    <a:lstStyle/>
                    <a:p>
                      <a:pPr algn="l" fontAlgn="b"/>
                      <a:r>
                        <a:rPr lang="en-US" sz="1500" u="none" strike="noStrike" dirty="0">
                          <a:effectLst/>
                        </a:rPr>
                        <a:t>date picker</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dte</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10766659"/>
                  </a:ext>
                </a:extLst>
              </a:tr>
              <a:tr h="311727">
                <a:tc>
                  <a:txBody>
                    <a:bodyPr/>
                    <a:lstStyle/>
                    <a:p>
                      <a:pPr algn="l" fontAlgn="b"/>
                      <a:r>
                        <a:rPr lang="en-US" sz="1500" u="none" strike="noStrike">
                          <a:effectLst/>
                        </a:rPr>
                        <a:t>drop down</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drp</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3733821"/>
                  </a:ext>
                </a:extLst>
              </a:tr>
              <a:tr h="311727">
                <a:tc>
                  <a:txBody>
                    <a:bodyPr/>
                    <a:lstStyle/>
                    <a:p>
                      <a:pPr algn="l" fontAlgn="b"/>
                      <a:r>
                        <a:rPr lang="en-US" sz="1500" u="none" strike="noStrike">
                          <a:effectLst/>
                        </a:rPr>
                        <a:t>radio button</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a:effectLst/>
                        </a:rPr>
                        <a:t>rad</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5173124"/>
                  </a:ext>
                </a:extLst>
              </a:tr>
              <a:tr h="311727">
                <a:tc>
                  <a:txBody>
                    <a:bodyPr/>
                    <a:lstStyle/>
                    <a:p>
                      <a:pPr algn="l" fontAlgn="b"/>
                      <a:r>
                        <a:rPr lang="en-US" sz="1500" u="none" strike="noStrike">
                          <a:effectLst/>
                        </a:rPr>
                        <a:t>form</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frm</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953200"/>
                  </a:ext>
                </a:extLst>
              </a:tr>
              <a:tr h="311727">
                <a:tc>
                  <a:txBody>
                    <a:bodyPr/>
                    <a:lstStyle/>
                    <a:p>
                      <a:pPr algn="l" fontAlgn="b"/>
                      <a:r>
                        <a:rPr lang="en-US" sz="1500" u="none" strike="noStrike" dirty="0">
                          <a:effectLst/>
                        </a:rPr>
                        <a:t>gallery</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a:effectLst/>
                        </a:rPr>
                        <a:t>gal</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23394346"/>
                  </a:ext>
                </a:extLst>
              </a:tr>
            </a:tbl>
          </a:graphicData>
        </a:graphic>
      </p:graphicFrame>
      <p:graphicFrame>
        <p:nvGraphicFramePr>
          <p:cNvPr id="7" name="Table 6">
            <a:extLst>
              <a:ext uri="{FF2B5EF4-FFF2-40B4-BE49-F238E27FC236}">
                <a16:creationId xmlns:a16="http://schemas.microsoft.com/office/drawing/2014/main" id="{F86320A6-264C-4226-A571-A7AC7538FA1A}"/>
              </a:ext>
            </a:extLst>
          </p:cNvPr>
          <p:cNvGraphicFramePr>
            <a:graphicFrameLocks noGrp="1"/>
          </p:cNvGraphicFramePr>
          <p:nvPr>
            <p:extLst>
              <p:ext uri="{D42A27DB-BD31-4B8C-83A1-F6EECF244321}">
                <p14:modId xmlns:p14="http://schemas.microsoft.com/office/powerpoint/2010/main" val="3779909083"/>
              </p:ext>
            </p:extLst>
          </p:nvPr>
        </p:nvGraphicFramePr>
        <p:xfrm>
          <a:off x="4745184" y="3235039"/>
          <a:ext cx="3182216" cy="3428997"/>
        </p:xfrm>
        <a:graphic>
          <a:graphicData uri="http://schemas.openxmlformats.org/drawingml/2006/table">
            <a:tbl>
              <a:tblPr>
                <a:tableStyleId>{5C22544A-7EE6-4342-B048-85BDC9FD1C3A}</a:tableStyleId>
              </a:tblPr>
              <a:tblGrid>
                <a:gridCol w="2208068">
                  <a:extLst>
                    <a:ext uri="{9D8B030D-6E8A-4147-A177-3AD203B41FA5}">
                      <a16:colId xmlns:a16="http://schemas.microsoft.com/office/drawing/2014/main" val="1691107025"/>
                    </a:ext>
                  </a:extLst>
                </a:gridCol>
                <a:gridCol w="974148">
                  <a:extLst>
                    <a:ext uri="{9D8B030D-6E8A-4147-A177-3AD203B41FA5}">
                      <a16:colId xmlns:a16="http://schemas.microsoft.com/office/drawing/2014/main" val="586917499"/>
                    </a:ext>
                  </a:extLst>
                </a:gridCol>
              </a:tblGrid>
              <a:tr h="311727">
                <a:tc>
                  <a:txBody>
                    <a:bodyPr/>
                    <a:lstStyle/>
                    <a:p>
                      <a:pPr algn="l" fontAlgn="b"/>
                      <a:r>
                        <a:rPr lang="en-US" sz="1500" u="none" strike="noStrike" dirty="0">
                          <a:effectLst/>
                        </a:rPr>
                        <a:t>group</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grp</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56767716"/>
                  </a:ext>
                </a:extLst>
              </a:tr>
              <a:tr h="311727">
                <a:tc>
                  <a:txBody>
                    <a:bodyPr/>
                    <a:lstStyle/>
                    <a:p>
                      <a:pPr algn="l" fontAlgn="b"/>
                      <a:r>
                        <a:rPr lang="en-US" sz="1500" u="none" strike="noStrike">
                          <a:effectLst/>
                        </a:rPr>
                        <a:t>header page shape</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fdr</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5265717"/>
                  </a:ext>
                </a:extLst>
              </a:tr>
              <a:tr h="311727">
                <a:tc>
                  <a:txBody>
                    <a:bodyPr/>
                    <a:lstStyle/>
                    <a:p>
                      <a:pPr algn="l" fontAlgn="b"/>
                      <a:r>
                        <a:rPr lang="en-US" sz="1500" u="none" strike="noStrike">
                          <a:effectLst/>
                        </a:rPr>
                        <a:t>html text</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html</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20725022"/>
                  </a:ext>
                </a:extLst>
              </a:tr>
              <a:tr h="311727">
                <a:tc>
                  <a:txBody>
                    <a:bodyPr/>
                    <a:lstStyle/>
                    <a:p>
                      <a:pPr algn="l" fontAlgn="b"/>
                      <a:r>
                        <a:rPr lang="en-US" sz="1500" u="none" strike="noStrike">
                          <a:effectLst/>
                        </a:rPr>
                        <a:t>icon</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ico</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54721222"/>
                  </a:ext>
                </a:extLst>
              </a:tr>
              <a:tr h="311727">
                <a:tc>
                  <a:txBody>
                    <a:bodyPr/>
                    <a:lstStyle/>
                    <a:p>
                      <a:pPr algn="l" fontAlgn="b"/>
                      <a:r>
                        <a:rPr lang="en-US" sz="1500" u="none" strike="noStrike">
                          <a:effectLst/>
                        </a:rPr>
                        <a:t>image</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img</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67463141"/>
                  </a:ext>
                </a:extLst>
              </a:tr>
              <a:tr h="311727">
                <a:tc>
                  <a:txBody>
                    <a:bodyPr/>
                    <a:lstStyle/>
                    <a:p>
                      <a:pPr algn="l" fontAlgn="b"/>
                      <a:r>
                        <a:rPr lang="en-US" sz="1500" u="none" strike="noStrike">
                          <a:effectLst/>
                        </a:rPr>
                        <a:t>label</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lbl</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40277375"/>
                  </a:ext>
                </a:extLst>
              </a:tr>
              <a:tr h="311727">
                <a:tc>
                  <a:txBody>
                    <a:bodyPr/>
                    <a:lstStyle/>
                    <a:p>
                      <a:pPr algn="l" fontAlgn="b"/>
                      <a:r>
                        <a:rPr lang="en-US" sz="1500" u="none" strike="noStrike">
                          <a:effectLst/>
                        </a:rPr>
                        <a:t>page section shape</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sec</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94579169"/>
                  </a:ext>
                </a:extLst>
              </a:tr>
              <a:tr h="311727">
                <a:tc>
                  <a:txBody>
                    <a:bodyPr/>
                    <a:lstStyle/>
                    <a:p>
                      <a:pPr algn="l" fontAlgn="b"/>
                      <a:r>
                        <a:rPr lang="en-US" sz="1500" u="none" strike="noStrike" dirty="0">
                          <a:effectLst/>
                        </a:rPr>
                        <a:t>shapes (rectangle, etc.)</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shp</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25541821"/>
                  </a:ext>
                </a:extLst>
              </a:tr>
              <a:tr h="311727">
                <a:tc>
                  <a:txBody>
                    <a:bodyPr/>
                    <a:lstStyle/>
                    <a:p>
                      <a:pPr algn="l" fontAlgn="b"/>
                      <a:r>
                        <a:rPr lang="en-US" sz="1500" u="none" strike="noStrike">
                          <a:effectLst/>
                        </a:rPr>
                        <a:t>table data</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tbl</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92647229"/>
                  </a:ext>
                </a:extLst>
              </a:tr>
              <a:tr h="311727">
                <a:tc>
                  <a:txBody>
                    <a:bodyPr/>
                    <a:lstStyle/>
                    <a:p>
                      <a:pPr algn="l" fontAlgn="b"/>
                      <a:r>
                        <a:rPr lang="en-US" sz="1500" u="none" strike="noStrike">
                          <a:effectLst/>
                        </a:rPr>
                        <a:t>text input</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a:effectLst/>
                        </a:rPr>
                        <a:t>txt</a:t>
                      </a:r>
                      <a:endParaRPr lang="en-US" sz="1500" b="0" i="0" u="none" strike="noStrike">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1155082"/>
                  </a:ext>
                </a:extLst>
              </a:tr>
              <a:tr h="311727">
                <a:tc>
                  <a:txBody>
                    <a:bodyPr/>
                    <a:lstStyle/>
                    <a:p>
                      <a:pPr algn="l" fontAlgn="b"/>
                      <a:r>
                        <a:rPr lang="en-US" sz="1500" u="none" strike="noStrike" dirty="0">
                          <a:effectLst/>
                        </a:rPr>
                        <a:t>timer</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500" u="none" strike="noStrike" dirty="0" err="1">
                          <a:effectLst/>
                        </a:rPr>
                        <a:t>tim</a:t>
                      </a:r>
                      <a:endParaRPr lang="en-US" sz="1500" b="0" i="0" u="none" strike="noStrike" dirty="0">
                        <a:solidFill>
                          <a:srgbClr val="000000"/>
                        </a:solidFill>
                        <a:effectLst/>
                        <a:latin typeface="Calibri" panose="020F0502020204030204" pitchFamily="34" charset="0"/>
                      </a:endParaRPr>
                    </a:p>
                  </a:txBody>
                  <a:tcPr marL="38966" marR="38966" marT="38966" marB="38966"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54839455"/>
                  </a:ext>
                </a:extLst>
              </a:tr>
            </a:tbl>
          </a:graphicData>
        </a:graphic>
      </p:graphicFrame>
    </p:spTree>
    <p:extLst>
      <p:ext uri="{BB962C8B-B14F-4D97-AF65-F5344CB8AC3E}">
        <p14:creationId xmlns:p14="http://schemas.microsoft.com/office/powerpoint/2010/main" val="53644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D044-8543-4A40-9A03-98A7D8CBB75D}"/>
              </a:ext>
            </a:extLst>
          </p:cNvPr>
          <p:cNvSpPr>
            <a:spLocks noGrp="1"/>
          </p:cNvSpPr>
          <p:nvPr>
            <p:ph type="title"/>
          </p:nvPr>
        </p:nvSpPr>
        <p:spPr/>
        <p:txBody>
          <a:bodyPr/>
          <a:lstStyle/>
          <a:p>
            <a:r>
              <a:rPr lang="en-US" dirty="0"/>
              <a:t>Keeping Screens Maintainable</a:t>
            </a:r>
          </a:p>
        </p:txBody>
      </p:sp>
      <p:sp>
        <p:nvSpPr>
          <p:cNvPr id="3" name="Content Placeholder 2">
            <a:extLst>
              <a:ext uri="{FF2B5EF4-FFF2-40B4-BE49-F238E27FC236}">
                <a16:creationId xmlns:a16="http://schemas.microsoft.com/office/drawing/2014/main" id="{F5BB99B2-89C6-44BC-9FDB-FC8588E1BF2E}"/>
              </a:ext>
            </a:extLst>
          </p:cNvPr>
          <p:cNvSpPr>
            <a:spLocks noGrp="1"/>
          </p:cNvSpPr>
          <p:nvPr>
            <p:ph idx="1"/>
          </p:nvPr>
        </p:nvSpPr>
        <p:spPr/>
        <p:txBody>
          <a:bodyPr>
            <a:normAutofit/>
          </a:bodyPr>
          <a:lstStyle/>
          <a:p>
            <a:r>
              <a:rPr lang="en-US" sz="2400" dirty="0"/>
              <a:t>Each control name should be easy to read &amp; understand</a:t>
            </a:r>
          </a:p>
          <a:p>
            <a:endParaRPr lang="en-US" sz="2400" dirty="0"/>
          </a:p>
          <a:p>
            <a:endParaRPr lang="en-US" sz="2400" dirty="0"/>
          </a:p>
          <a:p>
            <a:endParaRPr lang="en-US" sz="2400" dirty="0"/>
          </a:p>
          <a:p>
            <a:endParaRPr lang="en-US" sz="2400" dirty="0"/>
          </a:p>
          <a:p>
            <a:r>
              <a:rPr lang="en-US" sz="2400" dirty="0"/>
              <a:t>Use grouping to isolate set of controls with single purpose</a:t>
            </a:r>
          </a:p>
        </p:txBody>
      </p:sp>
      <p:pic>
        <p:nvPicPr>
          <p:cNvPr id="4" name="Picture 3">
            <a:extLst>
              <a:ext uri="{FF2B5EF4-FFF2-40B4-BE49-F238E27FC236}">
                <a16:creationId xmlns:a16="http://schemas.microsoft.com/office/drawing/2014/main" id="{E3DDD5B0-2BA2-418A-9DF5-8B64D868630D}"/>
              </a:ext>
            </a:extLst>
          </p:cNvPr>
          <p:cNvPicPr>
            <a:picLocks noChangeAspect="1"/>
          </p:cNvPicPr>
          <p:nvPr/>
        </p:nvPicPr>
        <p:blipFill>
          <a:blip r:embed="rId3"/>
          <a:stretch>
            <a:fillRect/>
          </a:stretch>
        </p:blipFill>
        <p:spPr>
          <a:xfrm>
            <a:off x="838201" y="2057400"/>
            <a:ext cx="2362200" cy="1513997"/>
          </a:xfrm>
          <a:prstGeom prst="rect">
            <a:avLst/>
          </a:prstGeom>
          <a:ln>
            <a:solidFill>
              <a:schemeClr val="tx1"/>
            </a:solidFill>
          </a:ln>
        </p:spPr>
      </p:pic>
      <p:pic>
        <p:nvPicPr>
          <p:cNvPr id="5" name="Picture 4">
            <a:extLst>
              <a:ext uri="{FF2B5EF4-FFF2-40B4-BE49-F238E27FC236}">
                <a16:creationId xmlns:a16="http://schemas.microsoft.com/office/drawing/2014/main" id="{90B9FCA5-4150-4591-8A6E-46C1003EA0C2}"/>
              </a:ext>
            </a:extLst>
          </p:cNvPr>
          <p:cNvPicPr>
            <a:picLocks noChangeAspect="1"/>
          </p:cNvPicPr>
          <p:nvPr/>
        </p:nvPicPr>
        <p:blipFill>
          <a:blip r:embed="rId4"/>
          <a:stretch>
            <a:fillRect/>
          </a:stretch>
        </p:blipFill>
        <p:spPr>
          <a:xfrm>
            <a:off x="1939636" y="4333426"/>
            <a:ext cx="2133600" cy="2328301"/>
          </a:xfrm>
          <a:prstGeom prst="rect">
            <a:avLst/>
          </a:prstGeom>
          <a:ln>
            <a:solidFill>
              <a:schemeClr val="tx1"/>
            </a:solidFill>
          </a:ln>
        </p:spPr>
      </p:pic>
      <p:grpSp>
        <p:nvGrpSpPr>
          <p:cNvPr id="11" name="Group 10">
            <a:extLst>
              <a:ext uri="{FF2B5EF4-FFF2-40B4-BE49-F238E27FC236}">
                <a16:creationId xmlns:a16="http://schemas.microsoft.com/office/drawing/2014/main" id="{31F1FF60-CA31-4C2B-8435-B75655486394}"/>
              </a:ext>
            </a:extLst>
          </p:cNvPr>
          <p:cNvGrpSpPr/>
          <p:nvPr/>
        </p:nvGrpSpPr>
        <p:grpSpPr>
          <a:xfrm>
            <a:off x="501072" y="4532745"/>
            <a:ext cx="3297109" cy="1615605"/>
            <a:chOff x="501072" y="4532745"/>
            <a:chExt cx="3297109" cy="1615605"/>
          </a:xfrm>
        </p:grpSpPr>
        <p:sp>
          <p:nvSpPr>
            <p:cNvPr id="7" name="Rectangle 6">
              <a:extLst>
                <a:ext uri="{FF2B5EF4-FFF2-40B4-BE49-F238E27FC236}">
                  <a16:creationId xmlns:a16="http://schemas.microsoft.com/office/drawing/2014/main" id="{BBC4AE52-EF80-4A2E-9775-AFCDB4687F43}"/>
                </a:ext>
              </a:extLst>
            </p:cNvPr>
            <p:cNvSpPr/>
            <p:nvPr/>
          </p:nvSpPr>
          <p:spPr>
            <a:xfrm>
              <a:off x="2108635" y="4597084"/>
              <a:ext cx="1689546" cy="155126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389C0FD-90C2-4C6A-A14C-2A2A31F63B74}"/>
                </a:ext>
              </a:extLst>
            </p:cNvPr>
            <p:cNvSpPr/>
            <p:nvPr/>
          </p:nvSpPr>
          <p:spPr>
            <a:xfrm>
              <a:off x="501072" y="4532745"/>
              <a:ext cx="1524000" cy="381000"/>
            </a:xfrm>
            <a:prstGeom prst="rightArrow">
              <a:avLst>
                <a:gd name="adj1" fmla="val 67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Expanded Group</a:t>
              </a:r>
            </a:p>
          </p:txBody>
        </p:sp>
      </p:grpSp>
      <p:grpSp>
        <p:nvGrpSpPr>
          <p:cNvPr id="10" name="Group 9">
            <a:extLst>
              <a:ext uri="{FF2B5EF4-FFF2-40B4-BE49-F238E27FC236}">
                <a16:creationId xmlns:a16="http://schemas.microsoft.com/office/drawing/2014/main" id="{A6F29FDB-6EA8-4A51-8BC7-90D0211BC069}"/>
              </a:ext>
            </a:extLst>
          </p:cNvPr>
          <p:cNvGrpSpPr/>
          <p:nvPr/>
        </p:nvGrpSpPr>
        <p:grpSpPr>
          <a:xfrm>
            <a:off x="4572000" y="4333426"/>
            <a:ext cx="3463065" cy="995956"/>
            <a:chOff x="4572000" y="4333426"/>
            <a:chExt cx="3463065" cy="995956"/>
          </a:xfrm>
        </p:grpSpPr>
        <p:pic>
          <p:nvPicPr>
            <p:cNvPr id="6" name="Picture 5">
              <a:extLst>
                <a:ext uri="{FF2B5EF4-FFF2-40B4-BE49-F238E27FC236}">
                  <a16:creationId xmlns:a16="http://schemas.microsoft.com/office/drawing/2014/main" id="{4A5C5B72-36D0-41E0-A8DA-421D28F82E38}"/>
                </a:ext>
              </a:extLst>
            </p:cNvPr>
            <p:cNvPicPr>
              <a:picLocks noChangeAspect="1"/>
            </p:cNvPicPr>
            <p:nvPr/>
          </p:nvPicPr>
          <p:blipFill>
            <a:blip r:embed="rId5"/>
            <a:stretch>
              <a:fillRect/>
            </a:stretch>
          </p:blipFill>
          <p:spPr>
            <a:xfrm>
              <a:off x="6035665" y="4333426"/>
              <a:ext cx="1999400" cy="995956"/>
            </a:xfrm>
            <a:prstGeom prst="rect">
              <a:avLst/>
            </a:prstGeom>
            <a:ln>
              <a:solidFill>
                <a:schemeClr val="tx1"/>
              </a:solidFill>
            </a:ln>
          </p:spPr>
        </p:pic>
        <p:sp>
          <p:nvSpPr>
            <p:cNvPr id="9" name="Arrow: Right 8">
              <a:extLst>
                <a:ext uri="{FF2B5EF4-FFF2-40B4-BE49-F238E27FC236}">
                  <a16:creationId xmlns:a16="http://schemas.microsoft.com/office/drawing/2014/main" id="{C0210F8A-EE0D-42CA-8CED-33C0913B4CCC}"/>
                </a:ext>
              </a:extLst>
            </p:cNvPr>
            <p:cNvSpPr/>
            <p:nvPr/>
          </p:nvSpPr>
          <p:spPr>
            <a:xfrm>
              <a:off x="4572000" y="4532745"/>
              <a:ext cx="1524000" cy="381000"/>
            </a:xfrm>
            <a:prstGeom prst="rightArrow">
              <a:avLst>
                <a:gd name="adj1" fmla="val 67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Collapsed Group</a:t>
              </a:r>
            </a:p>
          </p:txBody>
        </p:sp>
      </p:grpSp>
    </p:spTree>
    <p:extLst>
      <p:ext uri="{BB962C8B-B14F-4D97-AF65-F5344CB8AC3E}">
        <p14:creationId xmlns:p14="http://schemas.microsoft.com/office/powerpoint/2010/main" val="287373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A112-15BB-4DB5-8761-2E91F855A5F4}"/>
              </a:ext>
            </a:extLst>
          </p:cNvPr>
          <p:cNvSpPr>
            <a:spLocks noGrp="1"/>
          </p:cNvSpPr>
          <p:nvPr>
            <p:ph type="title"/>
          </p:nvPr>
        </p:nvSpPr>
        <p:spPr/>
        <p:txBody>
          <a:bodyPr/>
          <a:lstStyle/>
          <a:p>
            <a:r>
              <a:rPr lang="en-US" dirty="0"/>
              <a:t>Relative Styling</a:t>
            </a:r>
          </a:p>
        </p:txBody>
      </p:sp>
      <p:sp>
        <p:nvSpPr>
          <p:cNvPr id="3" name="Content Placeholder 2">
            <a:extLst>
              <a:ext uri="{FF2B5EF4-FFF2-40B4-BE49-F238E27FC236}">
                <a16:creationId xmlns:a16="http://schemas.microsoft.com/office/drawing/2014/main" id="{4DE39CEE-17E2-443F-B37E-B927BAACF825}"/>
              </a:ext>
            </a:extLst>
          </p:cNvPr>
          <p:cNvSpPr>
            <a:spLocks noGrp="1"/>
          </p:cNvSpPr>
          <p:nvPr>
            <p:ph idx="1"/>
          </p:nvPr>
        </p:nvSpPr>
        <p:spPr/>
        <p:txBody>
          <a:bodyPr>
            <a:normAutofit/>
          </a:bodyPr>
          <a:lstStyle/>
          <a:p>
            <a:r>
              <a:rPr lang="en-US" sz="2400" dirty="0"/>
              <a:t>Calculate control property values from other controls</a:t>
            </a:r>
          </a:p>
          <a:p>
            <a:pPr lvl="1"/>
            <a:r>
              <a:rPr lang="en-US" sz="2000" dirty="0"/>
              <a:t>Common to use properties like X, Y, Width, Height, Size, Fill, etc.</a:t>
            </a:r>
          </a:p>
        </p:txBody>
      </p:sp>
      <p:pic>
        <p:nvPicPr>
          <p:cNvPr id="4" name="Picture 3">
            <a:extLst>
              <a:ext uri="{FF2B5EF4-FFF2-40B4-BE49-F238E27FC236}">
                <a16:creationId xmlns:a16="http://schemas.microsoft.com/office/drawing/2014/main" id="{F71A5930-E9C1-486F-A2D0-58FC46962E0F}"/>
              </a:ext>
            </a:extLst>
          </p:cNvPr>
          <p:cNvPicPr>
            <a:picLocks noChangeAspect="1"/>
          </p:cNvPicPr>
          <p:nvPr/>
        </p:nvPicPr>
        <p:blipFill>
          <a:blip r:embed="rId3"/>
          <a:stretch>
            <a:fillRect/>
          </a:stretch>
        </p:blipFill>
        <p:spPr>
          <a:xfrm>
            <a:off x="914400" y="2438400"/>
            <a:ext cx="7656783" cy="2527612"/>
          </a:xfrm>
          <a:prstGeom prst="rect">
            <a:avLst/>
          </a:prstGeom>
          <a:ln>
            <a:solidFill>
              <a:schemeClr val="tx1"/>
            </a:solidFill>
          </a:ln>
        </p:spPr>
      </p:pic>
    </p:spTree>
    <p:extLst>
      <p:ext uri="{BB962C8B-B14F-4D97-AF65-F5344CB8AC3E}">
        <p14:creationId xmlns:p14="http://schemas.microsoft.com/office/powerpoint/2010/main" val="145294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0746-651D-4ABD-9BBA-689DDCB5D3E6}"/>
              </a:ext>
            </a:extLst>
          </p:cNvPr>
          <p:cNvSpPr>
            <a:spLocks noGrp="1"/>
          </p:cNvSpPr>
          <p:nvPr>
            <p:ph type="title"/>
          </p:nvPr>
        </p:nvSpPr>
        <p:spPr/>
        <p:txBody>
          <a:bodyPr/>
          <a:lstStyle/>
          <a:p>
            <a:r>
              <a:rPr lang="en-US" dirty="0"/>
              <a:t>Designing Screens with Relative Styling</a:t>
            </a:r>
          </a:p>
        </p:txBody>
      </p:sp>
    </p:spTree>
    <p:extLst>
      <p:ext uri="{BB962C8B-B14F-4D97-AF65-F5344CB8AC3E}">
        <p14:creationId xmlns:p14="http://schemas.microsoft.com/office/powerpoint/2010/main" val="267955987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13485</TotalTime>
  <Words>3603</Words>
  <Application>Microsoft Office PowerPoint</Application>
  <PresentationFormat>On-screen Show (4:3)</PresentationFormat>
  <Paragraphs>260</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Lucida Console</vt:lpstr>
      <vt:lpstr>Segoe UI</vt:lpstr>
      <vt:lpstr>Segoe UI Light</vt:lpstr>
      <vt:lpstr>Wingdings</vt:lpstr>
      <vt:lpstr>CPT_Wave15</vt:lpstr>
      <vt:lpstr>Building Data-driven Canvas Apps</vt:lpstr>
      <vt:lpstr>Agenda</vt:lpstr>
      <vt:lpstr>Challenges with Building Canvas Apps</vt:lpstr>
      <vt:lpstr>Read the Canvas Apps Whitepaper</vt:lpstr>
      <vt:lpstr>Creating Screen Names</vt:lpstr>
      <vt:lpstr>Control Naming</vt:lpstr>
      <vt:lpstr>Keeping Screens Maintainable</vt:lpstr>
      <vt:lpstr>Relative Styling</vt:lpstr>
      <vt:lpstr>Designing Screens with Relative Styling</vt:lpstr>
      <vt:lpstr>Agenda</vt:lpstr>
      <vt:lpstr>Displaying Repeating Items using Galleries</vt:lpstr>
      <vt:lpstr>Creating Lists in SharePoint Online</vt:lpstr>
      <vt:lpstr>Creating galCustomers</vt:lpstr>
      <vt:lpstr>Agenda</vt:lpstr>
      <vt:lpstr>Creating galSearchButtons</vt:lpstr>
      <vt:lpstr>Creating a Search Filter</vt:lpstr>
      <vt:lpstr>Filtering Data in a Table</vt:lpstr>
      <vt:lpstr>Agenda</vt:lpstr>
      <vt:lpstr>Working with Edit Forms and Data Cards</vt:lpstr>
      <vt:lpstr>Form Submission with Edit Forms</vt:lpstr>
      <vt:lpstr>Custom Form Validation with Edit Forms</vt:lpstr>
      <vt:lpstr>Validating User Input Data with an Edit Form and Card Controls</vt:lpstr>
      <vt:lpstr>Agenda</vt:lpstr>
      <vt:lpstr>Customizing SharePoint List Forms</vt:lpstr>
      <vt:lpstr>Customizing the Form</vt:lpstr>
      <vt:lpstr>Saving the Customized Form</vt:lpstr>
      <vt:lpstr>Editing Items using a Customized Form</vt:lpstr>
      <vt:lpstr>Customizing SharePoint List Forms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Data-driven Canvas Apps</dc:title>
  <dc:creator>Ted Pattison</dc:creator>
  <cp:lastModifiedBy>Ted Pattison</cp:lastModifiedBy>
  <cp:revision>415</cp:revision>
  <dcterms:created xsi:type="dcterms:W3CDTF">2012-04-13T19:17:02Z</dcterms:created>
  <dcterms:modified xsi:type="dcterms:W3CDTF">2019-08-10T17:54:57Z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