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handoutMasterIdLst>
    <p:handoutMasterId r:id="rId26"/>
  </p:handoutMasterIdLst>
  <p:sldIdLst>
    <p:sldId id="279" r:id="rId6"/>
    <p:sldId id="281" r:id="rId7"/>
    <p:sldId id="306" r:id="rId8"/>
    <p:sldId id="1909" r:id="rId9"/>
    <p:sldId id="1924" r:id="rId10"/>
    <p:sldId id="1912" r:id="rId11"/>
    <p:sldId id="307" r:id="rId12"/>
    <p:sldId id="1922" r:id="rId13"/>
    <p:sldId id="1925" r:id="rId14"/>
    <p:sldId id="1923" r:id="rId15"/>
    <p:sldId id="1914" r:id="rId16"/>
    <p:sldId id="309" r:id="rId17"/>
    <p:sldId id="1915" r:id="rId18"/>
    <p:sldId id="1916" r:id="rId19"/>
    <p:sldId id="1926" r:id="rId20"/>
    <p:sldId id="310" r:id="rId21"/>
    <p:sldId id="1910" r:id="rId22"/>
    <p:sldId id="1911" r:id="rId23"/>
    <p:sldId id="311"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00B"/>
    <a:srgbClr val="74001E"/>
    <a:srgbClr val="FFFFCC"/>
    <a:srgbClr val="9F002D"/>
    <a:srgbClr val="4C2710"/>
    <a:srgbClr val="87451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6" autoAdjust="0"/>
    <p:restoredTop sz="68256" autoAdjust="0"/>
  </p:normalViewPr>
  <p:slideViewPr>
    <p:cSldViewPr>
      <p:cViewPr varScale="1">
        <p:scale>
          <a:sx n="55" d="100"/>
          <a:sy n="55" d="100"/>
        </p:scale>
        <p:origin x="2294" y="43"/>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0"/>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building a canvas app which allows users to browse a set of products and to add products into a shopping cart tracked using a local collection. Students will learn how to implement the required data access behavior for writing the shopping cart data out to an Azure SQL database or to a SharePoint list. The module examines techniques required to update data across two tables at once for scenarios where adding an Order record also requires adding multiple </a:t>
            </a:r>
            <a:r>
              <a:rPr lang="en-US" sz="1200" kern="1200" dirty="0" err="1">
                <a:solidFill>
                  <a:schemeClr val="tx1"/>
                </a:solidFill>
                <a:effectLst/>
                <a:latin typeface="+mn-lt"/>
                <a:ea typeface="+mn-ea"/>
                <a:cs typeface="+mn-cs"/>
              </a:rPr>
              <a:t>OrderDetail</a:t>
            </a:r>
            <a:r>
              <a:rPr lang="en-US" sz="1200" kern="1200" dirty="0">
                <a:solidFill>
                  <a:schemeClr val="tx1"/>
                </a:solidFill>
                <a:effectLst/>
                <a:latin typeface="+mn-lt"/>
                <a:ea typeface="+mn-ea"/>
                <a:cs typeface="+mn-cs"/>
              </a:rPr>
              <a:t> records with the primary key of the parent Order record. The module concludes with an examination of using PowerApps Studio to create Reusable Components which can be exported and shared across multiple canvas apps.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In simple scenarios, you can build canvas app screens using Edit Form controls to add new records and to edit existing records. However, as the scenario you are dealing with becomes more complicated, you might that Edit Form controls don't provide the flexibility you need to achieve the desired results. This is the case for Submit Order Screen in the Customer Ordering which must coordinate adding items between two list. More specifically, submitting an order will require adding one item to the Orders list and then one item to the </a:t>
            </a:r>
            <a:r>
              <a:rPr lang="en-US" sz="2400" dirty="0" err="1"/>
              <a:t>OrderDetails</a:t>
            </a:r>
            <a:r>
              <a:rPr lang="en-US" sz="2400" dirty="0"/>
              <a:t> list for each product in </a:t>
            </a:r>
            <a:r>
              <a:rPr lang="en-US" sz="2400" b="1" dirty="0" err="1"/>
              <a:t>colShoppingCart</a:t>
            </a:r>
            <a:r>
              <a:rPr lang="en-US" sz="2400" dirty="0"/>
              <a:t>.</a:t>
            </a:r>
          </a:p>
          <a:p>
            <a:endParaRPr lang="en-US" sz="2400" dirty="0"/>
          </a:p>
          <a:p>
            <a:r>
              <a:rPr lang="en-US" sz="2400" dirty="0"/>
              <a:t>Adding and updating records with the </a:t>
            </a:r>
            <a:r>
              <a:rPr lang="en-US" sz="2400" b="1" dirty="0"/>
              <a:t>Patch</a:t>
            </a:r>
            <a:r>
              <a:rPr lang="en-US" sz="2400" dirty="0"/>
              <a:t> function provides an alternative to Edit Form controls with greater flexibility. You can combine multiple calls to Patch in the formula for an event property when you require multiple updates in response to a user action such as submitting an order. You can also nest a call to </a:t>
            </a:r>
            <a:r>
              <a:rPr lang="en-US" sz="2000" b="1" dirty="0"/>
              <a:t>Patch</a:t>
            </a:r>
            <a:r>
              <a:rPr lang="en-US" sz="2000" dirty="0"/>
              <a:t> function inside the </a:t>
            </a:r>
            <a:r>
              <a:rPr lang="en-US" sz="2000" b="1" dirty="0" err="1"/>
              <a:t>ForAll</a:t>
            </a:r>
            <a:r>
              <a:rPr lang="en-US" sz="2000" dirty="0"/>
              <a:t> function as shown above on the slide. This makes it possible to the </a:t>
            </a:r>
            <a:r>
              <a:rPr lang="en-US" sz="2000" b="1" dirty="0"/>
              <a:t>Patch</a:t>
            </a:r>
            <a:r>
              <a:rPr lang="en-US" sz="2000" dirty="0"/>
              <a:t> function once for each record in the collection named </a:t>
            </a:r>
            <a:r>
              <a:rPr lang="en-US" sz="2000" b="1" dirty="0" err="1"/>
              <a:t>colShoppingCart</a:t>
            </a:r>
            <a:r>
              <a:rPr lang="en-US" sz="2000" dirty="0"/>
              <a:t>.</a:t>
            </a:r>
          </a:p>
          <a:p>
            <a:pPr lvl="1"/>
            <a:endParaRPr lang="en-US" sz="2000" dirty="0"/>
          </a:p>
          <a:p>
            <a:endParaRPr lang="en-US" dirty="0"/>
          </a:p>
        </p:txBody>
      </p:sp>
    </p:spTree>
    <p:extLst>
      <p:ext uri="{BB962C8B-B14F-4D97-AF65-F5344CB8AC3E}">
        <p14:creationId xmlns:p14="http://schemas.microsoft.com/office/powerpoint/2010/main" val="2467226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543642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understand that the </a:t>
            </a:r>
            <a:r>
              <a:rPr lang="en-US" b="1" dirty="0"/>
              <a:t>Patch</a:t>
            </a:r>
            <a:r>
              <a:rPr lang="en-US" dirty="0"/>
              <a:t> function has a very useful return value. When you call the </a:t>
            </a:r>
            <a:r>
              <a:rPr lang="en-US" b="1" dirty="0"/>
              <a:t>Patch</a:t>
            </a:r>
            <a:r>
              <a:rPr lang="en-US" dirty="0"/>
              <a:t> function to add a new SharePoint list item, the function returns a table with a single record containing the data for the new item. This provides you with an opportunity to retrieve the SharePoint list item ID that is generated by SharePoint whenever it creates a new list item.</a:t>
            </a:r>
          </a:p>
          <a:p>
            <a:endParaRPr lang="en-US" dirty="0"/>
          </a:p>
          <a:p>
            <a:r>
              <a:rPr lang="en-US" dirty="0"/>
              <a:t>The formula shown in the slide above demonstrates how to submit an order in the Customer Ordering app. The first call to </a:t>
            </a:r>
            <a:r>
              <a:rPr lang="en-US" b="1" dirty="0"/>
              <a:t>Patch</a:t>
            </a:r>
            <a:r>
              <a:rPr lang="en-US" dirty="0"/>
              <a:t> adds a new item to the SharePoint Orders list and its return value is stored in a collection named </a:t>
            </a:r>
            <a:r>
              <a:rPr lang="en-US" b="1" dirty="0" err="1"/>
              <a:t>colLastOrder</a:t>
            </a:r>
            <a:r>
              <a:rPr lang="en-US" dirty="0"/>
              <a:t> using a call to </a:t>
            </a:r>
            <a:r>
              <a:rPr lang="en-US" b="1" dirty="0" err="1"/>
              <a:t>ClearCollect</a:t>
            </a:r>
            <a:r>
              <a:rPr lang="en-US" dirty="0"/>
              <a:t>. The second call to </a:t>
            </a:r>
            <a:r>
              <a:rPr lang="en-US" b="1" dirty="0" err="1"/>
              <a:t>ClearCollect</a:t>
            </a:r>
            <a:r>
              <a:rPr lang="en-US" dirty="0"/>
              <a:t> contains a call to </a:t>
            </a:r>
            <a:r>
              <a:rPr lang="en-US" b="1" dirty="0" err="1"/>
              <a:t>ForAll</a:t>
            </a:r>
            <a:r>
              <a:rPr lang="en-US" dirty="0"/>
              <a:t> which executes the </a:t>
            </a:r>
            <a:r>
              <a:rPr lang="en-US" b="1" dirty="0"/>
              <a:t>Patch</a:t>
            </a:r>
            <a:r>
              <a:rPr lang="en-US" dirty="0"/>
              <a:t> function once for each record in </a:t>
            </a:r>
            <a:r>
              <a:rPr lang="en-US" b="1" dirty="0" err="1"/>
              <a:t>colShoppingCart</a:t>
            </a:r>
            <a:r>
              <a:rPr lang="en-US" dirty="0"/>
              <a:t>. A key point is that a new Order ID can be determined using the formula </a:t>
            </a:r>
            <a:r>
              <a:rPr lang="en-US" b="1" dirty="0"/>
              <a:t>First(</a:t>
            </a:r>
            <a:r>
              <a:rPr lang="en-US" b="1" dirty="0" err="1"/>
              <a:t>colLastOrder</a:t>
            </a:r>
            <a:r>
              <a:rPr lang="en-US" b="1" dirty="0"/>
              <a:t>).</a:t>
            </a:r>
            <a:r>
              <a:rPr lang="en-US" b="1" dirty="0" err="1"/>
              <a:t>OrderId</a:t>
            </a:r>
            <a:r>
              <a:rPr lang="en-US" dirty="0"/>
              <a:t>. It is important to retrieve the new order ID because it's value must be passed in the calls to </a:t>
            </a:r>
            <a:r>
              <a:rPr lang="en-US" b="1" dirty="0"/>
              <a:t>Patch</a:t>
            </a:r>
            <a:r>
              <a:rPr lang="en-US" dirty="0"/>
              <a:t> when creating </a:t>
            </a:r>
            <a:r>
              <a:rPr lang="en-US" dirty="0" err="1"/>
              <a:t>releated</a:t>
            </a:r>
            <a:r>
              <a:rPr lang="en-US" dirty="0"/>
              <a:t> items in the </a:t>
            </a:r>
            <a:r>
              <a:rPr lang="en-US" b="1" dirty="0" err="1"/>
              <a:t>OrderDetails</a:t>
            </a:r>
            <a:r>
              <a:rPr lang="en-US" dirty="0"/>
              <a:t> list.</a:t>
            </a:r>
          </a:p>
        </p:txBody>
      </p:sp>
    </p:spTree>
    <p:extLst>
      <p:ext uri="{BB962C8B-B14F-4D97-AF65-F5344CB8AC3E}">
        <p14:creationId xmlns:p14="http://schemas.microsoft.com/office/powerpoint/2010/main" val="2926855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Customer Ordering app you will create several collections named </a:t>
            </a:r>
            <a:r>
              <a:rPr lang="en-US" b="1" dirty="0" err="1"/>
              <a:t>colShoppingCart</a:t>
            </a:r>
            <a:r>
              <a:rPr lang="en-US" dirty="0"/>
              <a:t>, </a:t>
            </a:r>
            <a:r>
              <a:rPr lang="en-US" b="1" dirty="0" err="1"/>
              <a:t>colLastOrder</a:t>
            </a:r>
            <a:r>
              <a:rPr lang="en-US" dirty="0"/>
              <a:t> and </a:t>
            </a:r>
            <a:r>
              <a:rPr lang="en-US" b="1" dirty="0" err="1"/>
              <a:t>colLastOrderDetails</a:t>
            </a:r>
            <a:r>
              <a:rPr lang="en-US" dirty="0"/>
              <a:t>. Which of these collections should you use to display the details of an order </a:t>
            </a:r>
            <a:r>
              <a:rPr lang="en-US" dirty="0" err="1"/>
              <a:t>thay</a:t>
            </a:r>
            <a:r>
              <a:rPr lang="en-US" dirty="0"/>
              <a:t> has just been successfully submitted?</a:t>
            </a:r>
          </a:p>
          <a:p>
            <a:endParaRPr lang="en-US" dirty="0"/>
          </a:p>
          <a:p>
            <a:r>
              <a:rPr lang="en-US" dirty="0"/>
              <a:t> When you implement the </a:t>
            </a:r>
            <a:r>
              <a:rPr lang="en-US" b="1" dirty="0"/>
              <a:t>Order Confirmation Screen</a:t>
            </a:r>
            <a:r>
              <a:rPr lang="en-US" dirty="0"/>
              <a:t> of the Customer Ordering app, you will use the data in the </a:t>
            </a:r>
            <a:r>
              <a:rPr lang="en-US" b="1" dirty="0" err="1"/>
              <a:t>colLastOrder</a:t>
            </a:r>
            <a:r>
              <a:rPr lang="en-US" dirty="0"/>
              <a:t> collection and the </a:t>
            </a:r>
            <a:r>
              <a:rPr lang="en-US" b="1" dirty="0" err="1"/>
              <a:t>colLastOrderDetails</a:t>
            </a:r>
            <a:r>
              <a:rPr lang="en-US" b="0" dirty="0"/>
              <a:t> collection to display data to the user. While you might be tempted to display order submission details using data in the </a:t>
            </a:r>
            <a:r>
              <a:rPr lang="en-US" b="1" dirty="0" err="1"/>
              <a:t>colShoppingCart</a:t>
            </a:r>
            <a:r>
              <a:rPr lang="en-US" b="0" dirty="0"/>
              <a:t> collection, it's not a good idea. The </a:t>
            </a:r>
            <a:r>
              <a:rPr lang="en-US" b="1" dirty="0" err="1"/>
              <a:t>colShoppingCart</a:t>
            </a:r>
            <a:r>
              <a:rPr lang="en-US" b="0" dirty="0"/>
              <a:t> collection contains the data you attempted to write to SharePoint. But you really don't get a guarantee that the data in </a:t>
            </a:r>
            <a:r>
              <a:rPr lang="en-US" b="1" dirty="0" err="1"/>
              <a:t>colShoppingCart</a:t>
            </a:r>
            <a:r>
              <a:rPr lang="en-US" b="0" dirty="0"/>
              <a:t> has been successfully added to SharePoint. The benefit of using the data in </a:t>
            </a:r>
            <a:r>
              <a:rPr lang="en-US" dirty="0"/>
              <a:t>the </a:t>
            </a:r>
            <a:r>
              <a:rPr lang="en-US" b="1" dirty="0" err="1"/>
              <a:t>colLastOrder</a:t>
            </a:r>
            <a:r>
              <a:rPr lang="en-US" dirty="0"/>
              <a:t> collection and the </a:t>
            </a:r>
            <a:r>
              <a:rPr lang="en-US" b="1" dirty="0" err="1"/>
              <a:t>colLastOrderDetails</a:t>
            </a:r>
            <a:r>
              <a:rPr lang="en-US" b="0" dirty="0"/>
              <a:t> collection is that you get the guarantee that this data has been successfully added to SharePoint.</a:t>
            </a:r>
          </a:p>
        </p:txBody>
      </p:sp>
    </p:spTree>
    <p:extLst>
      <p:ext uri="{BB962C8B-B14F-4D97-AF65-F5344CB8AC3E}">
        <p14:creationId xmlns:p14="http://schemas.microsoft.com/office/powerpoint/2010/main" val="1279298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945711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experimental preview feature for canvas apps which allow you to add and work with reusable components in canvas app projects. You can enable this feature by configuring the </a:t>
            </a:r>
            <a:r>
              <a:rPr lang="en-US" b="1" dirty="0"/>
              <a:t>Components</a:t>
            </a:r>
            <a:r>
              <a:rPr lang="en-US" dirty="0"/>
              <a:t> setting for a canvas app which is available in the </a:t>
            </a:r>
            <a:r>
              <a:rPr lang="en-US" b="1" dirty="0"/>
              <a:t>File &gt; App settings &gt; Advanced settings</a:t>
            </a:r>
            <a:r>
              <a:rPr lang="en-US" dirty="0"/>
              <a:t> section.</a:t>
            </a:r>
          </a:p>
          <a:p>
            <a:endParaRPr lang="en-US" dirty="0"/>
          </a:p>
          <a:p>
            <a:r>
              <a:rPr lang="en-US" dirty="0"/>
              <a:t>Once you enable the </a:t>
            </a:r>
            <a:r>
              <a:rPr lang="en-US" b="1" dirty="0"/>
              <a:t>Components</a:t>
            </a:r>
            <a:r>
              <a:rPr lang="en-US" dirty="0"/>
              <a:t> setting for a canvas app project, you will see a </a:t>
            </a:r>
            <a:r>
              <a:rPr lang="en-US" b="1" dirty="0"/>
              <a:t>Components </a:t>
            </a:r>
            <a:r>
              <a:rPr lang="en-US" dirty="0"/>
              <a:t>tab at he top of the left tree view navigation menu. If you activate the </a:t>
            </a:r>
            <a:r>
              <a:rPr lang="en-US" b="1" dirty="0"/>
              <a:t>Components</a:t>
            </a:r>
            <a:r>
              <a:rPr lang="en-US" dirty="0"/>
              <a:t> tab, you will see a </a:t>
            </a:r>
            <a:r>
              <a:rPr lang="en-US" b="1" dirty="0"/>
              <a:t>New component</a:t>
            </a:r>
            <a:r>
              <a:rPr lang="en-US" dirty="0"/>
              <a:t> command that allows you to add a new component to your project.</a:t>
            </a:r>
          </a:p>
        </p:txBody>
      </p:sp>
    </p:spTree>
    <p:extLst>
      <p:ext uri="{BB962C8B-B14F-4D97-AF65-F5344CB8AC3E}">
        <p14:creationId xmlns:p14="http://schemas.microsoft.com/office/powerpoint/2010/main" val="140112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Once you have create a new component, the first step in designing the component is to </a:t>
            </a:r>
            <a:r>
              <a:rPr lang="en-US" sz="2000" dirty="0"/>
              <a:t>add component properties. Component properties can be defined as either input properties or output properties and provide the ability to pass data between the component and the hosting canvas app. After you have added the properties required by your component, you implement its appearance and behavior by adding controls and control property formulas just as you do build a screen.</a:t>
            </a:r>
          </a:p>
          <a:p>
            <a:endParaRPr lang="en-US" sz="2000" dirty="0"/>
          </a:p>
          <a:p>
            <a:r>
              <a:rPr lang="en-US" sz="2000" dirty="0"/>
              <a:t>Once you have created a component, you can then add instances of the component to the screens in the hosting canvas app. You can add more than one install of a component in a canvas app. For example, you can use a component to create a global navigation menu by creating one instance of the component on each screen where you want to display the global navigation menu.</a:t>
            </a:r>
          </a:p>
          <a:p>
            <a:endParaRPr lang="en-US" dirty="0"/>
          </a:p>
        </p:txBody>
      </p:sp>
    </p:spTree>
    <p:extLst>
      <p:ext uri="{BB962C8B-B14F-4D97-AF65-F5344CB8AC3E}">
        <p14:creationId xmlns:p14="http://schemas.microsoft.com/office/powerpoint/2010/main" val="32869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140144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8972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design and implement canvas apps with real-world functionality, you must learn to track application state using context variables, global variables and collections. The value assigned to a context variable or a global variable can be a </a:t>
            </a:r>
            <a:r>
              <a:rPr lang="en-US" sz="1200" dirty="0"/>
              <a:t>primitive value, a record or a table. Collections, on the other hand, are always created as tables.</a:t>
            </a:r>
            <a:endParaRPr lang="en-US" dirty="0"/>
          </a:p>
          <a:p>
            <a:endParaRPr lang="en-US" dirty="0"/>
          </a:p>
          <a:p>
            <a:r>
              <a:rPr lang="en-US" sz="2400" i="1" dirty="0"/>
              <a:t>Context variables</a:t>
            </a:r>
            <a:r>
              <a:rPr lang="en-US" sz="2400" dirty="0"/>
              <a:t> are local to a single screen. When you call the Navigate function, you can pass a </a:t>
            </a:r>
            <a:r>
              <a:rPr lang="en-US" sz="2400" dirty="0" err="1"/>
              <a:t>a</a:t>
            </a:r>
            <a:r>
              <a:rPr lang="en-US" sz="2400" dirty="0"/>
              <a:t> parameter containing a record which makes it possible to initialize context variables on the target screen. When you write behavior formulas for control properties within a specific screen, you can also create or update context variables by calling </a:t>
            </a:r>
            <a:r>
              <a:rPr lang="en-US" sz="2000" b="1" dirty="0" err="1">
                <a:solidFill>
                  <a:srgbClr val="002060"/>
                </a:solidFill>
              </a:rPr>
              <a:t>UpdateContext</a:t>
            </a:r>
            <a:r>
              <a:rPr lang="en-US" sz="2000" dirty="0">
                <a:solidFill>
                  <a:srgbClr val="002060"/>
                </a:solidFill>
              </a:rPr>
              <a:t>.</a:t>
            </a:r>
          </a:p>
          <a:p>
            <a:endParaRPr lang="en-US" sz="2000" dirty="0">
              <a:solidFill>
                <a:srgbClr val="002060"/>
              </a:solidFill>
            </a:endParaRPr>
          </a:p>
          <a:p>
            <a:r>
              <a:rPr lang="en-US" sz="2000" i="1" dirty="0">
                <a:solidFill>
                  <a:srgbClr val="002060"/>
                </a:solidFill>
              </a:rPr>
              <a:t>Global variables</a:t>
            </a:r>
            <a:r>
              <a:rPr lang="en-US" sz="2000" dirty="0">
                <a:solidFill>
                  <a:srgbClr val="002060"/>
                </a:solidFill>
              </a:rPr>
              <a:t> are different than context variables because they can be read or updated using formulas on any screen. You create global variables using the </a:t>
            </a:r>
            <a:r>
              <a:rPr lang="en-US" sz="2000" b="1" dirty="0">
                <a:solidFill>
                  <a:srgbClr val="002060"/>
                </a:solidFill>
              </a:rPr>
              <a:t>Set</a:t>
            </a:r>
            <a:r>
              <a:rPr lang="en-US" sz="2000" dirty="0">
                <a:solidFill>
                  <a:srgbClr val="002060"/>
                </a:solidFill>
              </a:rPr>
              <a:t> function.</a:t>
            </a:r>
          </a:p>
          <a:p>
            <a:endParaRPr lang="en-US" sz="2000" dirty="0">
              <a:solidFill>
                <a:srgbClr val="002060"/>
              </a:solidFill>
            </a:endParaRPr>
          </a:p>
          <a:p>
            <a:r>
              <a:rPr lang="en-US" sz="2000" dirty="0">
                <a:solidFill>
                  <a:srgbClr val="002060"/>
                </a:solidFill>
              </a:rPr>
              <a:t>Collections are a specialized type of global variable that can only hold a table or a blank value. You can create and update collections using the </a:t>
            </a:r>
            <a:r>
              <a:rPr lang="en-US" sz="2000" b="1" dirty="0">
                <a:solidFill>
                  <a:srgbClr val="002060"/>
                </a:solidFill>
              </a:rPr>
              <a:t>Collect</a:t>
            </a:r>
            <a:r>
              <a:rPr lang="en-US" sz="2000" dirty="0">
                <a:solidFill>
                  <a:srgbClr val="002060"/>
                </a:solidFill>
              </a:rPr>
              <a:t> function and </a:t>
            </a:r>
            <a:r>
              <a:rPr lang="en-US" sz="2000" dirty="0"/>
              <a:t>the </a:t>
            </a:r>
            <a:r>
              <a:rPr lang="en-US" sz="2000" b="1" dirty="0" err="1">
                <a:solidFill>
                  <a:srgbClr val="002060"/>
                </a:solidFill>
              </a:rPr>
              <a:t>ClearCollect</a:t>
            </a:r>
            <a:r>
              <a:rPr lang="en-US" sz="2000" dirty="0">
                <a:solidFill>
                  <a:srgbClr val="002060"/>
                </a:solidFill>
              </a:rPr>
              <a:t> function. You can remove all the records from a table using the </a:t>
            </a:r>
            <a:r>
              <a:rPr lang="en-US" sz="2000" b="1" dirty="0">
                <a:solidFill>
                  <a:srgbClr val="002060"/>
                </a:solidFill>
              </a:rPr>
              <a:t>Clear</a:t>
            </a:r>
            <a:r>
              <a:rPr lang="en-US" sz="2000" dirty="0">
                <a:solidFill>
                  <a:srgbClr val="002060"/>
                </a:solidFill>
              </a:rPr>
              <a:t> function. The features available with Collections go beyond what's available for context variable and global variables because you can use the </a:t>
            </a:r>
            <a:r>
              <a:rPr lang="en-US" sz="2000" b="1" dirty="0" err="1">
                <a:solidFill>
                  <a:srgbClr val="002060"/>
                </a:solidFill>
              </a:rPr>
              <a:t>SaveData</a:t>
            </a:r>
            <a:r>
              <a:rPr lang="en-US" sz="2000" dirty="0"/>
              <a:t> function and the </a:t>
            </a:r>
            <a:r>
              <a:rPr lang="en-US" sz="2000" b="1" dirty="0" err="1">
                <a:solidFill>
                  <a:srgbClr val="002060"/>
                </a:solidFill>
              </a:rPr>
              <a:t>LoadData</a:t>
            </a:r>
            <a:r>
              <a:rPr lang="en-US" sz="2000" dirty="0">
                <a:solidFill>
                  <a:srgbClr val="002060"/>
                </a:solidFill>
              </a:rPr>
              <a:t> function to persist and load collection data when a canvas app is run on a mobile device. Therefore, collections provide functionality in canvas apps which can be used to create an offline experience.</a:t>
            </a:r>
          </a:p>
          <a:p>
            <a:endParaRPr lang="en-US" dirty="0"/>
          </a:p>
        </p:txBody>
      </p:sp>
    </p:spTree>
    <p:extLst>
      <p:ext uri="{BB962C8B-B14F-4D97-AF65-F5344CB8AC3E}">
        <p14:creationId xmlns:p14="http://schemas.microsoft.com/office/powerpoint/2010/main" val="141041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When you create variables and collections, it is recommended you use consistent naming conventions which </a:t>
            </a:r>
            <a:r>
              <a:rPr lang="en-US" sz="1800" dirty="0"/>
              <a:t>indicate their type, purpose and scope. You can use the following naming conventions unless you have something else you like better.</a:t>
            </a:r>
          </a:p>
          <a:p>
            <a:endParaRPr lang="en-US" sz="1800" dirty="0"/>
          </a:p>
          <a:p>
            <a:r>
              <a:rPr lang="en-US" sz="1800" dirty="0"/>
              <a:t> - Collection names should start with </a:t>
            </a:r>
            <a:r>
              <a:rPr lang="en-US" sz="1800" b="1" dirty="0">
                <a:solidFill>
                  <a:schemeClr val="accent3">
                    <a:lumMod val="50000"/>
                  </a:schemeClr>
                </a:solidFill>
              </a:rPr>
              <a:t>col</a:t>
            </a:r>
            <a:r>
              <a:rPr lang="en-US" sz="1800" dirty="0"/>
              <a:t> (</a:t>
            </a:r>
            <a:r>
              <a:rPr lang="en-US" sz="1800" dirty="0" err="1"/>
              <a:t>e.g</a:t>
            </a:r>
            <a:r>
              <a:rPr lang="en-US" sz="1800" dirty="0"/>
              <a:t> </a:t>
            </a:r>
            <a:r>
              <a:rPr lang="en-US" sz="1800" b="1" dirty="0" err="1">
                <a:solidFill>
                  <a:schemeClr val="accent3">
                    <a:lumMod val="50000"/>
                  </a:schemeClr>
                </a:solidFill>
              </a:rPr>
              <a:t>colProductCatalog</a:t>
            </a:r>
            <a:r>
              <a:rPr lang="en-US" sz="1800" b="1" dirty="0">
                <a:solidFill>
                  <a:schemeClr val="accent3">
                    <a:lumMod val="50000"/>
                  </a:schemeClr>
                </a:solidFill>
              </a:rPr>
              <a:t>)</a:t>
            </a:r>
          </a:p>
          <a:p>
            <a:r>
              <a:rPr lang="en-US" sz="1800" dirty="0"/>
              <a:t> - Global variable names start with </a:t>
            </a:r>
            <a:r>
              <a:rPr lang="en-US" sz="1800" b="1" dirty="0" err="1">
                <a:solidFill>
                  <a:schemeClr val="accent3">
                    <a:lumMod val="50000"/>
                  </a:schemeClr>
                </a:solidFill>
              </a:rPr>
              <a:t>gbl</a:t>
            </a:r>
            <a:r>
              <a:rPr lang="en-US" sz="1800" dirty="0"/>
              <a:t> (e.g. </a:t>
            </a:r>
            <a:r>
              <a:rPr lang="en-US" sz="1800" b="1" dirty="0" err="1">
                <a:solidFill>
                  <a:schemeClr val="accent3">
                    <a:lumMod val="50000"/>
                  </a:schemeClr>
                </a:solidFill>
              </a:rPr>
              <a:t>gblCustomApiUrl</a:t>
            </a:r>
            <a:r>
              <a:rPr lang="en-US" sz="1800" b="0" dirty="0">
                <a:solidFill>
                  <a:schemeClr val="accent3">
                    <a:lumMod val="50000"/>
                  </a:schemeClr>
                </a:solidFill>
              </a:rPr>
              <a:t>)</a:t>
            </a:r>
          </a:p>
          <a:p>
            <a:r>
              <a:rPr lang="en-US" sz="1800" b="0" dirty="0">
                <a:solidFill>
                  <a:schemeClr val="accent3">
                    <a:lumMod val="50000"/>
                  </a:schemeClr>
                </a:solidFill>
              </a:rPr>
              <a:t> - C</a:t>
            </a:r>
            <a:r>
              <a:rPr lang="en-US" sz="1800" dirty="0"/>
              <a:t>ontext variables start should with </a:t>
            </a:r>
            <a:r>
              <a:rPr lang="en-US" sz="1800" b="1" dirty="0">
                <a:solidFill>
                  <a:schemeClr val="accent3">
                    <a:lumMod val="50000"/>
                  </a:schemeClr>
                </a:solidFill>
              </a:rPr>
              <a:t>loc</a:t>
            </a:r>
            <a:r>
              <a:rPr lang="en-US" sz="1800" dirty="0"/>
              <a:t> (e.g. </a:t>
            </a:r>
            <a:r>
              <a:rPr lang="en-US" sz="1800" b="1" dirty="0" err="1">
                <a:solidFill>
                  <a:schemeClr val="accent3">
                    <a:lumMod val="50000"/>
                  </a:schemeClr>
                </a:solidFill>
              </a:rPr>
              <a:t>locCustomerFilter</a:t>
            </a:r>
            <a:r>
              <a:rPr lang="en-US" sz="1800" b="0" dirty="0">
                <a:solidFill>
                  <a:schemeClr val="accent3">
                    <a:lumMod val="50000"/>
                  </a:schemeClr>
                </a:solidFill>
              </a:rPr>
              <a:t>)</a:t>
            </a:r>
          </a:p>
          <a:p>
            <a:endParaRPr lang="en-US" dirty="0"/>
          </a:p>
        </p:txBody>
      </p:sp>
    </p:spTree>
    <p:extLst>
      <p:ext uri="{BB962C8B-B14F-4D97-AF65-F5344CB8AC3E}">
        <p14:creationId xmlns:p14="http://schemas.microsoft.com/office/powerpoint/2010/main" val="358094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associated with this training module, you will continue to work on the canvas app named Customer Ordering and you will extend the behavior of this canvas app to provide a shopping cart experience. This will give you a chance to implement the behavior you need using collections.</a:t>
            </a:r>
          </a:p>
          <a:p>
            <a:endParaRPr lang="en-US" dirty="0"/>
          </a:p>
          <a:p>
            <a:r>
              <a:rPr lang="en-US" dirty="0"/>
              <a:t>In the Customer Ordering canvas app, you will add a screen named Browse Products Screen which allows to user to select products and a second screen named Submit Order Screen which allows users to submit an order with the products they have selected. You will implement behavior behind the Browse Products Screen to add records to a collection named </a:t>
            </a:r>
            <a:r>
              <a:rPr lang="en-US" b="1" dirty="0" err="1"/>
              <a:t>colShoppingCart</a:t>
            </a:r>
            <a:r>
              <a:rPr lang="en-US" dirty="0"/>
              <a:t> whenever the user selects a product and quantity. Then you will implement behavior behind the Submit Order Screen to read the items from </a:t>
            </a:r>
            <a:r>
              <a:rPr lang="en-US" b="1" dirty="0" err="1"/>
              <a:t>colShoppingCart</a:t>
            </a:r>
            <a:r>
              <a:rPr lang="en-US" dirty="0"/>
              <a:t>  and write then into a SharePoint list.</a:t>
            </a:r>
          </a:p>
        </p:txBody>
      </p:sp>
    </p:spTree>
    <p:extLst>
      <p:ext uri="{BB962C8B-B14F-4D97-AF65-F5344CB8AC3E}">
        <p14:creationId xmlns:p14="http://schemas.microsoft.com/office/powerpoint/2010/main" val="10593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 App object provide an </a:t>
            </a:r>
            <a:r>
              <a:rPr lang="en-US" sz="2400" b="1" dirty="0" err="1"/>
              <a:t>OnStart</a:t>
            </a:r>
            <a:r>
              <a:rPr lang="en-US" sz="2400" dirty="0"/>
              <a:t> property that can be used to initialize global variables and collections when a canvas apps starts up. The </a:t>
            </a:r>
            <a:r>
              <a:rPr lang="en-US" sz="2400" b="1" dirty="0" err="1"/>
              <a:t>OnStart</a:t>
            </a:r>
            <a:r>
              <a:rPr lang="en-US" sz="2400" dirty="0"/>
              <a:t> event property is often used to initialize variable values and to pre-load data from an external data source such as a database.</a:t>
            </a:r>
          </a:p>
          <a:p>
            <a:endParaRPr lang="en-US" sz="2400" dirty="0"/>
          </a:p>
          <a:p>
            <a:r>
              <a:rPr lang="en-US" sz="2400" dirty="0"/>
              <a:t>If you are dealing with a small table from an external datasource such as the Products list in the Customer Ordering app, you can optimize performance by loading the entire table into a collection (e.g. </a:t>
            </a:r>
            <a:r>
              <a:rPr lang="en-US" sz="2400" b="1" dirty="0" err="1"/>
              <a:t>colProductList</a:t>
            </a:r>
            <a:r>
              <a:rPr lang="en-US" sz="2400" dirty="0"/>
              <a:t>) when the application starts up. After that, you can bind a Gallery control to the collection instead of binding to the table in the external datasource. This can provide an optimization because you don't have to continually retrieve the same data for the products table over the lifetime of the application.</a:t>
            </a:r>
          </a:p>
        </p:txBody>
      </p:sp>
    </p:spTree>
    <p:extLst>
      <p:ext uri="{BB962C8B-B14F-4D97-AF65-F5344CB8AC3E}">
        <p14:creationId xmlns:p14="http://schemas.microsoft.com/office/powerpoint/2010/main" val="353797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379391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continue working on the Customer Ordering canvas app in the following lab, you must deal with a tricky design issue. You will be required to display a gallery showing products which allows the user to modify a </a:t>
            </a:r>
            <a:r>
              <a:rPr lang="en-US" b="1" dirty="0"/>
              <a:t>Quantity</a:t>
            </a:r>
            <a:r>
              <a:rPr lang="en-US" dirty="0"/>
              <a:t> value on a product-by-product basis. However, you cannot use a context variable or a global variable because they cannot be used to track a separate </a:t>
            </a:r>
            <a:r>
              <a:rPr lang="en-US" b="1" dirty="0"/>
              <a:t>Quantity</a:t>
            </a:r>
            <a:r>
              <a:rPr lang="en-US" dirty="0"/>
              <a:t> value for each product.</a:t>
            </a:r>
          </a:p>
          <a:p>
            <a:endParaRPr lang="en-US" dirty="0"/>
          </a:p>
          <a:p>
            <a:r>
              <a:rPr lang="en-US" sz="1200" dirty="0"/>
              <a:t>The solution to this problem involves loading the SharePoint </a:t>
            </a:r>
            <a:r>
              <a:rPr lang="en-US" sz="1200" b="1" dirty="0"/>
              <a:t>Products</a:t>
            </a:r>
            <a:r>
              <a:rPr lang="en-US" sz="1200" dirty="0"/>
              <a:t> list into a collection named </a:t>
            </a:r>
            <a:r>
              <a:rPr lang="en-US" sz="1200" b="1" dirty="0" err="1"/>
              <a:t>colProductCatalog</a:t>
            </a:r>
            <a:r>
              <a:rPr lang="en-US" sz="1200" dirty="0"/>
              <a:t> and adding a extra updatable column named </a:t>
            </a:r>
            <a:r>
              <a:rPr lang="en-US" sz="1200" b="1" dirty="0"/>
              <a:t>Quantity</a:t>
            </a:r>
            <a:r>
              <a:rPr lang="en-US" sz="1200" dirty="0"/>
              <a:t>. The formula shown at the top of the slide demonstrates how to accomplish this.</a:t>
            </a:r>
          </a:p>
          <a:p>
            <a:endParaRPr lang="en-US" sz="1200" dirty="0"/>
          </a:p>
          <a:p>
            <a:r>
              <a:rPr lang="en-US" sz="1200" dirty="0"/>
              <a:t>You can use the </a:t>
            </a:r>
            <a:r>
              <a:rPr lang="en-US" sz="1200" b="1" dirty="0"/>
              <a:t>Patch</a:t>
            </a:r>
            <a:r>
              <a:rPr lang="en-US" sz="1200" dirty="0"/>
              <a:t> function to update a column for a record in a collection. The two formulas shown at the bottom of the slide demonstrate how to use the Patch function to increment or decrement the product-specific quantity by a value of 1.</a:t>
            </a:r>
            <a:endParaRPr lang="en-US" dirty="0"/>
          </a:p>
        </p:txBody>
      </p:sp>
    </p:spTree>
    <p:extLst>
      <p:ext uri="{BB962C8B-B14F-4D97-AF65-F5344CB8AC3E}">
        <p14:creationId xmlns:p14="http://schemas.microsoft.com/office/powerpoint/2010/main" val="396034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703630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Building a Canvas App with a Shopping Cart</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Caching State using Variables and Collections</a:t>
            </a:r>
          </a:p>
          <a:p>
            <a:pPr lvl="0">
              <a:buFont typeface="Wingdings" panose="05000000000000000000" pitchFamily="2" charset="2"/>
              <a:buChar char="ü"/>
            </a:pPr>
            <a:r>
              <a:rPr lang="en-US" sz="2400" dirty="0"/>
              <a:t>Using a Collection to Track Shopping Cart Data</a:t>
            </a:r>
          </a:p>
          <a:p>
            <a:pPr>
              <a:buFont typeface="Wingdings" panose="05000000000000000000" pitchFamily="2" charset="2"/>
              <a:buChar char="Ø"/>
            </a:pPr>
            <a:r>
              <a:rPr lang="en-US" sz="2400" dirty="0"/>
              <a:t>Using Patch Instead of an Edit Form</a:t>
            </a:r>
          </a:p>
          <a:p>
            <a:pPr lvl="0"/>
            <a:r>
              <a:rPr lang="en-US" sz="2400" dirty="0"/>
              <a:t>Writing Shopping Cart Data to Back to SharePoint</a:t>
            </a:r>
          </a:p>
          <a:p>
            <a:pPr lvl="0"/>
            <a:r>
              <a:rPr lang="en-US" sz="2400" dirty="0"/>
              <a:t>Designing Reusable Components</a:t>
            </a:r>
          </a:p>
        </p:txBody>
      </p:sp>
    </p:spTree>
    <p:extLst>
      <p:ext uri="{BB962C8B-B14F-4D97-AF65-F5344CB8AC3E}">
        <p14:creationId xmlns:p14="http://schemas.microsoft.com/office/powerpoint/2010/main" val="143701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85A7-C99C-4815-ADFC-6DE114B60044}"/>
              </a:ext>
            </a:extLst>
          </p:cNvPr>
          <p:cNvSpPr>
            <a:spLocks noGrp="1"/>
          </p:cNvSpPr>
          <p:nvPr>
            <p:ph type="title"/>
          </p:nvPr>
        </p:nvSpPr>
        <p:spPr/>
        <p:txBody>
          <a:bodyPr/>
          <a:lstStyle/>
          <a:p>
            <a:r>
              <a:rPr lang="en-US" dirty="0"/>
              <a:t>Using Patch Instead of an Edit Form</a:t>
            </a:r>
          </a:p>
        </p:txBody>
      </p:sp>
      <p:sp>
        <p:nvSpPr>
          <p:cNvPr id="3" name="Content Placeholder 2">
            <a:extLst>
              <a:ext uri="{FF2B5EF4-FFF2-40B4-BE49-F238E27FC236}">
                <a16:creationId xmlns:a16="http://schemas.microsoft.com/office/drawing/2014/main" id="{7FD9CE14-2FA3-4C05-BCEE-3C20D7DAC0B1}"/>
              </a:ext>
            </a:extLst>
          </p:cNvPr>
          <p:cNvSpPr>
            <a:spLocks noGrp="1"/>
          </p:cNvSpPr>
          <p:nvPr>
            <p:ph idx="1"/>
          </p:nvPr>
        </p:nvSpPr>
        <p:spPr/>
        <p:txBody>
          <a:bodyPr>
            <a:normAutofit/>
          </a:bodyPr>
          <a:lstStyle/>
          <a:p>
            <a:r>
              <a:rPr lang="en-US" sz="2400" dirty="0"/>
              <a:t>Sometimes edit forms are not the best option</a:t>
            </a:r>
          </a:p>
          <a:p>
            <a:pPr lvl="1"/>
            <a:r>
              <a:rPr lang="en-US" sz="2000" b="1" dirty="0"/>
              <a:t>Patch</a:t>
            </a:r>
            <a:r>
              <a:rPr lang="en-US" sz="2000" dirty="0"/>
              <a:t> function used to create and update records in data source</a:t>
            </a:r>
          </a:p>
          <a:p>
            <a:pPr lvl="1"/>
            <a:endParaRPr lang="en-US" sz="2000" dirty="0"/>
          </a:p>
          <a:p>
            <a:pPr lvl="1"/>
            <a:endParaRPr lang="en-US" sz="2000" dirty="0"/>
          </a:p>
          <a:p>
            <a:pPr lvl="1"/>
            <a:endParaRPr lang="en-US" sz="2000" dirty="0"/>
          </a:p>
          <a:p>
            <a:pPr lvl="1"/>
            <a:endParaRPr lang="en-US" sz="2000" dirty="0"/>
          </a:p>
          <a:p>
            <a:endParaRPr lang="en-US" sz="2400" dirty="0"/>
          </a:p>
          <a:p>
            <a:pPr lvl="1"/>
            <a:r>
              <a:rPr lang="en-US" sz="2000" b="1" dirty="0"/>
              <a:t>Patch</a:t>
            </a:r>
            <a:r>
              <a:rPr lang="en-US" sz="2000" dirty="0"/>
              <a:t> function can be used with </a:t>
            </a:r>
            <a:r>
              <a:rPr lang="en-US" sz="2000" b="1" dirty="0" err="1"/>
              <a:t>ForAll</a:t>
            </a:r>
            <a:r>
              <a:rPr lang="en-US" sz="2000" dirty="0"/>
              <a:t> to insert multiple records</a:t>
            </a:r>
          </a:p>
          <a:p>
            <a:pPr lvl="1"/>
            <a:endParaRPr lang="en-US" sz="2000" dirty="0"/>
          </a:p>
        </p:txBody>
      </p:sp>
      <p:pic>
        <p:nvPicPr>
          <p:cNvPr id="4" name="Picture 3">
            <a:extLst>
              <a:ext uri="{FF2B5EF4-FFF2-40B4-BE49-F238E27FC236}">
                <a16:creationId xmlns:a16="http://schemas.microsoft.com/office/drawing/2014/main" id="{77F4DB20-CE88-4360-9B03-BDC24DEE3A34}"/>
              </a:ext>
            </a:extLst>
          </p:cNvPr>
          <p:cNvPicPr>
            <a:picLocks noChangeAspect="1"/>
          </p:cNvPicPr>
          <p:nvPr/>
        </p:nvPicPr>
        <p:blipFill>
          <a:blip r:embed="rId3"/>
          <a:stretch>
            <a:fillRect/>
          </a:stretch>
        </p:blipFill>
        <p:spPr>
          <a:xfrm>
            <a:off x="1145799" y="2362200"/>
            <a:ext cx="3426201" cy="1828800"/>
          </a:xfrm>
          <a:prstGeom prst="rect">
            <a:avLst/>
          </a:prstGeom>
          <a:ln>
            <a:solidFill>
              <a:schemeClr val="tx1"/>
            </a:solidFill>
          </a:ln>
        </p:spPr>
      </p:pic>
      <p:pic>
        <p:nvPicPr>
          <p:cNvPr id="5" name="Picture 4">
            <a:extLst>
              <a:ext uri="{FF2B5EF4-FFF2-40B4-BE49-F238E27FC236}">
                <a16:creationId xmlns:a16="http://schemas.microsoft.com/office/drawing/2014/main" id="{D4BCCA70-F85D-4901-9079-E7AB85F09864}"/>
              </a:ext>
            </a:extLst>
          </p:cNvPr>
          <p:cNvPicPr>
            <a:picLocks noChangeAspect="1"/>
          </p:cNvPicPr>
          <p:nvPr/>
        </p:nvPicPr>
        <p:blipFill>
          <a:blip r:embed="rId4"/>
          <a:stretch>
            <a:fillRect/>
          </a:stretch>
        </p:blipFill>
        <p:spPr>
          <a:xfrm>
            <a:off x="1175817" y="4662055"/>
            <a:ext cx="3099377" cy="1981200"/>
          </a:xfrm>
          <a:prstGeom prst="rect">
            <a:avLst/>
          </a:prstGeom>
          <a:ln>
            <a:solidFill>
              <a:schemeClr val="tx1"/>
            </a:solidFill>
          </a:ln>
        </p:spPr>
      </p:pic>
    </p:spTree>
    <p:extLst>
      <p:ext uri="{BB962C8B-B14F-4D97-AF65-F5344CB8AC3E}">
        <p14:creationId xmlns:p14="http://schemas.microsoft.com/office/powerpoint/2010/main" val="402232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Caching State using Variables and Collections</a:t>
            </a:r>
          </a:p>
          <a:p>
            <a:pPr lvl="0">
              <a:buFont typeface="Wingdings" panose="05000000000000000000" pitchFamily="2" charset="2"/>
              <a:buChar char="ü"/>
            </a:pPr>
            <a:r>
              <a:rPr lang="en-US" sz="2400" dirty="0"/>
              <a:t>Using a Collection to Track Shopping Cart Data</a:t>
            </a:r>
          </a:p>
          <a:p>
            <a:pPr>
              <a:buFont typeface="Wingdings" panose="05000000000000000000" pitchFamily="2" charset="2"/>
              <a:buChar char="ü"/>
            </a:pPr>
            <a:r>
              <a:rPr lang="en-US" sz="2400" dirty="0"/>
              <a:t>Using Patch Instead of an Edit Form</a:t>
            </a:r>
          </a:p>
          <a:p>
            <a:pPr lvl="0">
              <a:buFont typeface="Wingdings" panose="05000000000000000000" pitchFamily="2" charset="2"/>
              <a:buChar char="Ø"/>
            </a:pPr>
            <a:r>
              <a:rPr lang="en-US" sz="2400" dirty="0"/>
              <a:t>Writing Shopping Cart Data to Back to SharePoint</a:t>
            </a:r>
          </a:p>
          <a:p>
            <a:pPr lvl="0"/>
            <a:r>
              <a:rPr lang="en-US" sz="2400" dirty="0"/>
              <a:t>Designing Reusable Components</a:t>
            </a:r>
          </a:p>
        </p:txBody>
      </p:sp>
    </p:spTree>
    <p:extLst>
      <p:ext uri="{BB962C8B-B14F-4D97-AF65-F5344CB8AC3E}">
        <p14:creationId xmlns:p14="http://schemas.microsoft.com/office/powerpoint/2010/main" val="42299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CC258A-CB27-483D-9829-B27F3FD6E96D}"/>
              </a:ext>
            </a:extLst>
          </p:cNvPr>
          <p:cNvSpPr/>
          <p:nvPr/>
        </p:nvSpPr>
        <p:spPr>
          <a:xfrm>
            <a:off x="4592220" y="3586807"/>
            <a:ext cx="4399380" cy="1317702"/>
          </a:xfrm>
          <a:prstGeom prst="rect">
            <a:avLst/>
          </a:prstGeom>
          <a:solidFill>
            <a:srgbClr val="00206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400" b="1" dirty="0" err="1">
                <a:solidFill>
                  <a:schemeClr val="bg1"/>
                </a:solidFill>
              </a:rPr>
              <a:t>colLastOrderDetails</a:t>
            </a:r>
            <a:endParaRPr lang="en-US" sz="1400" b="1" dirty="0">
              <a:solidFill>
                <a:schemeClr val="bg1"/>
              </a:solidFill>
            </a:endParaRPr>
          </a:p>
        </p:txBody>
      </p:sp>
      <p:sp>
        <p:nvSpPr>
          <p:cNvPr id="9" name="Rectangle 8">
            <a:extLst>
              <a:ext uri="{FF2B5EF4-FFF2-40B4-BE49-F238E27FC236}">
                <a16:creationId xmlns:a16="http://schemas.microsoft.com/office/drawing/2014/main" id="{47346214-AE90-47BF-9B8E-85037FEFDA49}"/>
              </a:ext>
            </a:extLst>
          </p:cNvPr>
          <p:cNvSpPr/>
          <p:nvPr/>
        </p:nvSpPr>
        <p:spPr>
          <a:xfrm>
            <a:off x="4789015" y="1244834"/>
            <a:ext cx="4179494" cy="1018076"/>
          </a:xfrm>
          <a:prstGeom prst="rect">
            <a:avLst/>
          </a:prstGeom>
          <a:solidFill>
            <a:srgbClr val="00206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400" b="1" dirty="0" err="1">
                <a:solidFill>
                  <a:schemeClr val="bg1"/>
                </a:solidFill>
              </a:rPr>
              <a:t>colLastOrder</a:t>
            </a:r>
            <a:endParaRPr lang="en-US" sz="1400" b="1" dirty="0">
              <a:solidFill>
                <a:schemeClr val="bg1"/>
              </a:solidFill>
            </a:endParaRPr>
          </a:p>
        </p:txBody>
      </p:sp>
      <p:sp>
        <p:nvSpPr>
          <p:cNvPr id="2" name="Title 1">
            <a:extLst>
              <a:ext uri="{FF2B5EF4-FFF2-40B4-BE49-F238E27FC236}">
                <a16:creationId xmlns:a16="http://schemas.microsoft.com/office/drawing/2014/main" id="{4CBC19AC-1680-4BC6-AB58-28E93176D528}"/>
              </a:ext>
            </a:extLst>
          </p:cNvPr>
          <p:cNvSpPr>
            <a:spLocks noGrp="1"/>
          </p:cNvSpPr>
          <p:nvPr>
            <p:ph type="title"/>
          </p:nvPr>
        </p:nvSpPr>
        <p:spPr/>
        <p:txBody>
          <a:bodyPr/>
          <a:lstStyle/>
          <a:p>
            <a:r>
              <a:rPr lang="en-US" dirty="0"/>
              <a:t>Capturing Return Value from Patch</a:t>
            </a:r>
          </a:p>
        </p:txBody>
      </p:sp>
      <p:pic>
        <p:nvPicPr>
          <p:cNvPr id="3" name="Picture 2">
            <a:extLst>
              <a:ext uri="{FF2B5EF4-FFF2-40B4-BE49-F238E27FC236}">
                <a16:creationId xmlns:a16="http://schemas.microsoft.com/office/drawing/2014/main" id="{5389F006-27E0-40F9-8E3F-51CC4C06B3FE}"/>
              </a:ext>
            </a:extLst>
          </p:cNvPr>
          <p:cNvPicPr>
            <a:picLocks noChangeAspect="1"/>
          </p:cNvPicPr>
          <p:nvPr/>
        </p:nvPicPr>
        <p:blipFill>
          <a:blip r:embed="rId3"/>
          <a:stretch>
            <a:fillRect/>
          </a:stretch>
        </p:blipFill>
        <p:spPr>
          <a:xfrm>
            <a:off x="381000" y="1295400"/>
            <a:ext cx="4040348" cy="5195887"/>
          </a:xfrm>
          <a:prstGeom prst="rect">
            <a:avLst/>
          </a:prstGeom>
          <a:ln>
            <a:solidFill>
              <a:schemeClr val="tx1"/>
            </a:solidFill>
          </a:ln>
        </p:spPr>
      </p:pic>
      <p:pic>
        <p:nvPicPr>
          <p:cNvPr id="5" name="Picture 4">
            <a:extLst>
              <a:ext uri="{FF2B5EF4-FFF2-40B4-BE49-F238E27FC236}">
                <a16:creationId xmlns:a16="http://schemas.microsoft.com/office/drawing/2014/main" id="{2C20211A-CF8E-4957-9915-C5E8858AA1C3}"/>
              </a:ext>
            </a:extLst>
          </p:cNvPr>
          <p:cNvPicPr>
            <a:picLocks noChangeAspect="1"/>
          </p:cNvPicPr>
          <p:nvPr/>
        </p:nvPicPr>
        <p:blipFill>
          <a:blip r:embed="rId4"/>
          <a:stretch>
            <a:fillRect/>
          </a:stretch>
        </p:blipFill>
        <p:spPr>
          <a:xfrm>
            <a:off x="4874493" y="1315027"/>
            <a:ext cx="4032504" cy="512064"/>
          </a:xfrm>
          <a:prstGeom prst="rect">
            <a:avLst/>
          </a:prstGeom>
          <a:ln>
            <a:solidFill>
              <a:schemeClr val="tx1"/>
            </a:solidFill>
          </a:ln>
        </p:spPr>
      </p:pic>
      <p:sp>
        <p:nvSpPr>
          <p:cNvPr id="6" name="Arrow: Right 5">
            <a:extLst>
              <a:ext uri="{FF2B5EF4-FFF2-40B4-BE49-F238E27FC236}">
                <a16:creationId xmlns:a16="http://schemas.microsoft.com/office/drawing/2014/main" id="{25AAFAED-44C3-432B-98C9-D8136BFEF8E7}"/>
              </a:ext>
            </a:extLst>
          </p:cNvPr>
          <p:cNvSpPr/>
          <p:nvPr/>
        </p:nvSpPr>
        <p:spPr>
          <a:xfrm>
            <a:off x="1725815" y="1510607"/>
            <a:ext cx="3048000" cy="170873"/>
          </a:xfrm>
          <a:prstGeom prst="rightArrow">
            <a:avLst>
              <a:gd name="adj1" fmla="val 66450"/>
              <a:gd name="adj2" fmla="val 66603"/>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A5F8B30-170D-40F3-A298-1B9A41C1D00F}"/>
              </a:ext>
            </a:extLst>
          </p:cNvPr>
          <p:cNvPicPr>
            <a:picLocks noChangeAspect="1"/>
          </p:cNvPicPr>
          <p:nvPr/>
        </p:nvPicPr>
        <p:blipFill>
          <a:blip r:embed="rId5"/>
          <a:stretch>
            <a:fillRect/>
          </a:stretch>
        </p:blipFill>
        <p:spPr>
          <a:xfrm>
            <a:off x="4701299" y="3708867"/>
            <a:ext cx="4162917" cy="790632"/>
          </a:xfrm>
          <a:prstGeom prst="rect">
            <a:avLst/>
          </a:prstGeom>
          <a:ln>
            <a:solidFill>
              <a:schemeClr val="tx1"/>
            </a:solidFill>
          </a:ln>
        </p:spPr>
      </p:pic>
      <p:sp>
        <p:nvSpPr>
          <p:cNvPr id="8" name="Arrow: Right 7">
            <a:extLst>
              <a:ext uri="{FF2B5EF4-FFF2-40B4-BE49-F238E27FC236}">
                <a16:creationId xmlns:a16="http://schemas.microsoft.com/office/drawing/2014/main" id="{37C93CF4-6E6C-4B5C-8C28-E23CF4FDF01A}"/>
              </a:ext>
            </a:extLst>
          </p:cNvPr>
          <p:cNvSpPr/>
          <p:nvPr/>
        </p:nvSpPr>
        <p:spPr>
          <a:xfrm>
            <a:off x="2211548" y="3953379"/>
            <a:ext cx="2369688" cy="230694"/>
          </a:xfrm>
          <a:prstGeom prst="rightArrow">
            <a:avLst>
              <a:gd name="adj1" fmla="val 66450"/>
              <a:gd name="adj2" fmla="val 66603"/>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71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E47F-3AA0-45D4-A0B4-40A93DC4D890}"/>
              </a:ext>
            </a:extLst>
          </p:cNvPr>
          <p:cNvSpPr>
            <a:spLocks noGrp="1"/>
          </p:cNvSpPr>
          <p:nvPr>
            <p:ph type="title"/>
          </p:nvPr>
        </p:nvSpPr>
        <p:spPr/>
        <p:txBody>
          <a:bodyPr/>
          <a:lstStyle/>
          <a:p>
            <a:r>
              <a:rPr lang="en-US" dirty="0"/>
              <a:t>Populating UI from Cached State</a:t>
            </a:r>
          </a:p>
        </p:txBody>
      </p:sp>
      <p:pic>
        <p:nvPicPr>
          <p:cNvPr id="3" name="Picture 2">
            <a:extLst>
              <a:ext uri="{FF2B5EF4-FFF2-40B4-BE49-F238E27FC236}">
                <a16:creationId xmlns:a16="http://schemas.microsoft.com/office/drawing/2014/main" id="{368C6BA3-5576-471F-877B-4DF36A45FC05}"/>
              </a:ext>
            </a:extLst>
          </p:cNvPr>
          <p:cNvPicPr>
            <a:picLocks noChangeAspect="1"/>
          </p:cNvPicPr>
          <p:nvPr/>
        </p:nvPicPr>
        <p:blipFill>
          <a:blip r:embed="rId3"/>
          <a:stretch>
            <a:fillRect/>
          </a:stretch>
        </p:blipFill>
        <p:spPr>
          <a:xfrm>
            <a:off x="1547491" y="3058190"/>
            <a:ext cx="5905500" cy="3352490"/>
          </a:xfrm>
          <a:prstGeom prst="rect">
            <a:avLst/>
          </a:prstGeom>
        </p:spPr>
      </p:pic>
      <p:grpSp>
        <p:nvGrpSpPr>
          <p:cNvPr id="12" name="Group 11">
            <a:extLst>
              <a:ext uri="{FF2B5EF4-FFF2-40B4-BE49-F238E27FC236}">
                <a16:creationId xmlns:a16="http://schemas.microsoft.com/office/drawing/2014/main" id="{76DF7788-0E3A-4482-8B5A-62D70C5161E0}"/>
              </a:ext>
            </a:extLst>
          </p:cNvPr>
          <p:cNvGrpSpPr/>
          <p:nvPr/>
        </p:nvGrpSpPr>
        <p:grpSpPr>
          <a:xfrm>
            <a:off x="184550" y="1353449"/>
            <a:ext cx="4179494" cy="3470556"/>
            <a:chOff x="184550" y="1353449"/>
            <a:chExt cx="4179494" cy="3470556"/>
          </a:xfrm>
        </p:grpSpPr>
        <p:sp>
          <p:nvSpPr>
            <p:cNvPr id="5" name="Rectangle 4">
              <a:extLst>
                <a:ext uri="{FF2B5EF4-FFF2-40B4-BE49-F238E27FC236}">
                  <a16:creationId xmlns:a16="http://schemas.microsoft.com/office/drawing/2014/main" id="{DD1CA787-1956-4E51-BC18-5FFA9B5CB849}"/>
                </a:ext>
              </a:extLst>
            </p:cNvPr>
            <p:cNvSpPr/>
            <p:nvPr/>
          </p:nvSpPr>
          <p:spPr>
            <a:xfrm>
              <a:off x="184550" y="1353449"/>
              <a:ext cx="4179494" cy="1018076"/>
            </a:xfrm>
            <a:prstGeom prst="rect">
              <a:avLst/>
            </a:prstGeom>
            <a:solidFill>
              <a:srgbClr val="00206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400" b="1" dirty="0" err="1">
                  <a:solidFill>
                    <a:schemeClr val="bg1"/>
                  </a:solidFill>
                </a:rPr>
                <a:t>colLastOrder</a:t>
              </a:r>
              <a:endParaRPr lang="en-US" sz="1400" b="1" dirty="0">
                <a:solidFill>
                  <a:schemeClr val="bg1"/>
                </a:solidFill>
              </a:endParaRPr>
            </a:p>
          </p:txBody>
        </p:sp>
        <p:pic>
          <p:nvPicPr>
            <p:cNvPr id="6" name="Picture 5">
              <a:extLst>
                <a:ext uri="{FF2B5EF4-FFF2-40B4-BE49-F238E27FC236}">
                  <a16:creationId xmlns:a16="http://schemas.microsoft.com/office/drawing/2014/main" id="{C93689C9-382B-4BCE-8FEB-3A5F6F16A0B4}"/>
                </a:ext>
              </a:extLst>
            </p:cNvPr>
            <p:cNvPicPr>
              <a:picLocks noChangeAspect="1"/>
            </p:cNvPicPr>
            <p:nvPr/>
          </p:nvPicPr>
          <p:blipFill>
            <a:blip r:embed="rId4"/>
            <a:stretch>
              <a:fillRect/>
            </a:stretch>
          </p:blipFill>
          <p:spPr>
            <a:xfrm>
              <a:off x="270028" y="1423642"/>
              <a:ext cx="4032504" cy="512064"/>
            </a:xfrm>
            <a:prstGeom prst="rect">
              <a:avLst/>
            </a:prstGeom>
            <a:ln>
              <a:solidFill>
                <a:schemeClr val="tx1"/>
              </a:solidFill>
            </a:ln>
          </p:spPr>
        </p:pic>
        <p:sp>
          <p:nvSpPr>
            <p:cNvPr id="10" name="Freeform: Shape 9">
              <a:extLst>
                <a:ext uri="{FF2B5EF4-FFF2-40B4-BE49-F238E27FC236}">
                  <a16:creationId xmlns:a16="http://schemas.microsoft.com/office/drawing/2014/main" id="{3F32F229-33CF-46C2-91A5-95A029262F83}"/>
                </a:ext>
              </a:extLst>
            </p:cNvPr>
            <p:cNvSpPr/>
            <p:nvPr/>
          </p:nvSpPr>
          <p:spPr>
            <a:xfrm>
              <a:off x="861941" y="2367133"/>
              <a:ext cx="1025966" cy="2456872"/>
            </a:xfrm>
            <a:custGeom>
              <a:avLst/>
              <a:gdLst>
                <a:gd name="connsiteX0" fmla="*/ 896657 w 1025966"/>
                <a:gd name="connsiteY0" fmla="*/ 0 h 2456872"/>
                <a:gd name="connsiteX1" fmla="*/ 730 w 1025966"/>
                <a:gd name="connsiteY1" fmla="*/ 1265381 h 2456872"/>
                <a:gd name="connsiteX2" fmla="*/ 1025966 w 1025966"/>
                <a:gd name="connsiteY2" fmla="*/ 2456872 h 2456872"/>
              </a:gdLst>
              <a:ahLst/>
              <a:cxnLst>
                <a:cxn ang="0">
                  <a:pos x="connsiteX0" y="connsiteY0"/>
                </a:cxn>
                <a:cxn ang="0">
                  <a:pos x="connsiteX1" y="connsiteY1"/>
                </a:cxn>
                <a:cxn ang="0">
                  <a:pos x="connsiteX2" y="connsiteY2"/>
                </a:cxn>
              </a:cxnLst>
              <a:rect l="l" t="t" r="r" b="b"/>
              <a:pathLst>
                <a:path w="1025966" h="2456872">
                  <a:moveTo>
                    <a:pt x="896657" y="0"/>
                  </a:moveTo>
                  <a:cubicBezTo>
                    <a:pt x="437917" y="427951"/>
                    <a:pt x="-20822" y="855902"/>
                    <a:pt x="730" y="1265381"/>
                  </a:cubicBezTo>
                  <a:cubicBezTo>
                    <a:pt x="22281" y="1674860"/>
                    <a:pt x="524123" y="2065866"/>
                    <a:pt x="1025966" y="2456872"/>
                  </a:cubicBez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42C25D6-81D7-4775-A923-C4E323B753DC}"/>
              </a:ext>
            </a:extLst>
          </p:cNvPr>
          <p:cNvGrpSpPr/>
          <p:nvPr/>
        </p:nvGrpSpPr>
        <p:grpSpPr>
          <a:xfrm>
            <a:off x="4500241" y="1353449"/>
            <a:ext cx="4399380" cy="3218550"/>
            <a:chOff x="4500241" y="1353449"/>
            <a:chExt cx="4399380" cy="3218550"/>
          </a:xfrm>
        </p:grpSpPr>
        <p:sp>
          <p:nvSpPr>
            <p:cNvPr id="4" name="Rectangle 3">
              <a:extLst>
                <a:ext uri="{FF2B5EF4-FFF2-40B4-BE49-F238E27FC236}">
                  <a16:creationId xmlns:a16="http://schemas.microsoft.com/office/drawing/2014/main" id="{93529BE6-599C-4F17-A8AB-09802D0A9031}"/>
                </a:ext>
              </a:extLst>
            </p:cNvPr>
            <p:cNvSpPr/>
            <p:nvPr/>
          </p:nvSpPr>
          <p:spPr>
            <a:xfrm>
              <a:off x="4500241" y="1353449"/>
              <a:ext cx="4399380" cy="1265692"/>
            </a:xfrm>
            <a:prstGeom prst="rect">
              <a:avLst/>
            </a:prstGeom>
            <a:solidFill>
              <a:srgbClr val="00206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algn="ctr"/>
              <a:r>
                <a:rPr lang="en-US" sz="1400" b="1" dirty="0" err="1">
                  <a:solidFill>
                    <a:schemeClr val="bg1"/>
                  </a:solidFill>
                </a:rPr>
                <a:t>colLastOrderDetails</a:t>
              </a:r>
              <a:endParaRPr lang="en-US" sz="1400" b="1" dirty="0">
                <a:solidFill>
                  <a:schemeClr val="bg1"/>
                </a:solidFill>
              </a:endParaRPr>
            </a:p>
          </p:txBody>
        </p:sp>
        <p:pic>
          <p:nvPicPr>
            <p:cNvPr id="7" name="Picture 6">
              <a:extLst>
                <a:ext uri="{FF2B5EF4-FFF2-40B4-BE49-F238E27FC236}">
                  <a16:creationId xmlns:a16="http://schemas.microsoft.com/office/drawing/2014/main" id="{2DC06774-7562-411C-9E15-3585F8E2139F}"/>
                </a:ext>
              </a:extLst>
            </p:cNvPr>
            <p:cNvPicPr>
              <a:picLocks noChangeAspect="1"/>
            </p:cNvPicPr>
            <p:nvPr/>
          </p:nvPicPr>
          <p:blipFill>
            <a:blip r:embed="rId5"/>
            <a:stretch>
              <a:fillRect/>
            </a:stretch>
          </p:blipFill>
          <p:spPr>
            <a:xfrm>
              <a:off x="4600083" y="1447800"/>
              <a:ext cx="4162917" cy="790632"/>
            </a:xfrm>
            <a:prstGeom prst="rect">
              <a:avLst/>
            </a:prstGeom>
            <a:ln>
              <a:solidFill>
                <a:schemeClr val="tx1"/>
              </a:solidFill>
            </a:ln>
          </p:spPr>
        </p:pic>
        <p:sp>
          <p:nvSpPr>
            <p:cNvPr id="11" name="Freeform: Shape 10">
              <a:extLst>
                <a:ext uri="{FF2B5EF4-FFF2-40B4-BE49-F238E27FC236}">
                  <a16:creationId xmlns:a16="http://schemas.microsoft.com/office/drawing/2014/main" id="{0665047D-481C-4FB7-BCD6-D70780FE190E}"/>
                </a:ext>
              </a:extLst>
            </p:cNvPr>
            <p:cNvSpPr/>
            <p:nvPr/>
          </p:nvSpPr>
          <p:spPr>
            <a:xfrm>
              <a:off x="6934200" y="2619140"/>
              <a:ext cx="1204341" cy="1952859"/>
            </a:xfrm>
            <a:custGeom>
              <a:avLst/>
              <a:gdLst>
                <a:gd name="connsiteX0" fmla="*/ 175491 w 1081959"/>
                <a:gd name="connsiteY0" fmla="*/ 0 h 1828800"/>
                <a:gd name="connsiteX1" fmla="*/ 1080654 w 1081959"/>
                <a:gd name="connsiteY1" fmla="*/ 1293091 h 1828800"/>
                <a:gd name="connsiteX2" fmla="*/ 0 w 1081959"/>
                <a:gd name="connsiteY2" fmla="*/ 1828800 h 1828800"/>
              </a:gdLst>
              <a:ahLst/>
              <a:cxnLst>
                <a:cxn ang="0">
                  <a:pos x="connsiteX0" y="connsiteY0"/>
                </a:cxn>
                <a:cxn ang="0">
                  <a:pos x="connsiteX1" y="connsiteY1"/>
                </a:cxn>
                <a:cxn ang="0">
                  <a:pos x="connsiteX2" y="connsiteY2"/>
                </a:cxn>
              </a:cxnLst>
              <a:rect l="l" t="t" r="r" b="b"/>
              <a:pathLst>
                <a:path w="1081959" h="1828800">
                  <a:moveTo>
                    <a:pt x="175491" y="0"/>
                  </a:moveTo>
                  <a:cubicBezTo>
                    <a:pt x="642696" y="494145"/>
                    <a:pt x="1109902" y="988291"/>
                    <a:pt x="1080654" y="1293091"/>
                  </a:cubicBezTo>
                  <a:cubicBezTo>
                    <a:pt x="1051406" y="1597891"/>
                    <a:pt x="525703" y="1713345"/>
                    <a:pt x="0" y="1828800"/>
                  </a:cubicBezTo>
                </a:path>
              </a:pathLst>
            </a:custGeom>
            <a:noFill/>
            <a:ln>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113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5B24-2B32-4870-9506-1E3EBF234E53}"/>
              </a:ext>
            </a:extLst>
          </p:cNvPr>
          <p:cNvSpPr>
            <a:spLocks noGrp="1"/>
          </p:cNvSpPr>
          <p:nvPr>
            <p:ph type="title"/>
          </p:nvPr>
        </p:nvSpPr>
        <p:spPr/>
        <p:txBody>
          <a:bodyPr/>
          <a:lstStyle/>
          <a:p>
            <a:r>
              <a:rPr lang="en-US" dirty="0"/>
              <a:t>Writing Orders and Order Details to SharePoint using Patch</a:t>
            </a:r>
          </a:p>
        </p:txBody>
      </p:sp>
    </p:spTree>
    <p:extLst>
      <p:ext uri="{BB962C8B-B14F-4D97-AF65-F5344CB8AC3E}">
        <p14:creationId xmlns:p14="http://schemas.microsoft.com/office/powerpoint/2010/main" val="269521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Caching State using Variables and Collections</a:t>
            </a:r>
          </a:p>
          <a:p>
            <a:pPr lvl="0">
              <a:buFont typeface="Wingdings" panose="05000000000000000000" pitchFamily="2" charset="2"/>
              <a:buChar char="ü"/>
            </a:pPr>
            <a:r>
              <a:rPr lang="en-US" sz="2400" dirty="0"/>
              <a:t>Using a Collection to Track Shopping Cart Data</a:t>
            </a:r>
          </a:p>
          <a:p>
            <a:pPr lvl="0">
              <a:buFont typeface="Wingdings" panose="05000000000000000000" pitchFamily="2" charset="2"/>
              <a:buChar char="ü"/>
            </a:pPr>
            <a:r>
              <a:rPr lang="en-US" sz="2400" dirty="0"/>
              <a:t>Writing Shopping Cart Data to Back to SharePoint</a:t>
            </a:r>
          </a:p>
          <a:p>
            <a:pPr lvl="0">
              <a:buFont typeface="Wingdings" panose="05000000000000000000" pitchFamily="2" charset="2"/>
              <a:buChar char="Ø"/>
            </a:pPr>
            <a:r>
              <a:rPr lang="en-US" sz="2400" dirty="0"/>
              <a:t>Designing Reusable Components</a:t>
            </a:r>
          </a:p>
        </p:txBody>
      </p:sp>
    </p:spTree>
    <p:extLst>
      <p:ext uri="{BB962C8B-B14F-4D97-AF65-F5344CB8AC3E}">
        <p14:creationId xmlns:p14="http://schemas.microsoft.com/office/powerpoint/2010/main" val="211608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45F1-B073-4302-A74B-99CDF12D93C8}"/>
              </a:ext>
            </a:extLst>
          </p:cNvPr>
          <p:cNvSpPr>
            <a:spLocks noGrp="1"/>
          </p:cNvSpPr>
          <p:nvPr>
            <p:ph type="title"/>
          </p:nvPr>
        </p:nvSpPr>
        <p:spPr/>
        <p:txBody>
          <a:bodyPr/>
          <a:lstStyle/>
          <a:p>
            <a:r>
              <a:rPr lang="en-US" dirty="0"/>
              <a:t>Enabling Components in a Canvas App</a:t>
            </a:r>
          </a:p>
        </p:txBody>
      </p:sp>
      <p:pic>
        <p:nvPicPr>
          <p:cNvPr id="3" name="Picture 2">
            <a:extLst>
              <a:ext uri="{FF2B5EF4-FFF2-40B4-BE49-F238E27FC236}">
                <a16:creationId xmlns:a16="http://schemas.microsoft.com/office/drawing/2014/main" id="{31DA9529-E3CD-4CDF-902C-C90AD4F86A27}"/>
              </a:ext>
            </a:extLst>
          </p:cNvPr>
          <p:cNvPicPr>
            <a:picLocks noChangeAspect="1"/>
          </p:cNvPicPr>
          <p:nvPr/>
        </p:nvPicPr>
        <p:blipFill>
          <a:blip r:embed="rId3"/>
          <a:stretch>
            <a:fillRect/>
          </a:stretch>
        </p:blipFill>
        <p:spPr>
          <a:xfrm>
            <a:off x="212822" y="1245637"/>
            <a:ext cx="5365555" cy="3657600"/>
          </a:xfrm>
          <a:prstGeom prst="rect">
            <a:avLst/>
          </a:prstGeom>
          <a:ln>
            <a:solidFill>
              <a:schemeClr val="tx1"/>
            </a:solidFill>
          </a:ln>
        </p:spPr>
      </p:pic>
      <p:grpSp>
        <p:nvGrpSpPr>
          <p:cNvPr id="6" name="Group 5">
            <a:extLst>
              <a:ext uri="{FF2B5EF4-FFF2-40B4-BE49-F238E27FC236}">
                <a16:creationId xmlns:a16="http://schemas.microsoft.com/office/drawing/2014/main" id="{4DF3BABE-D2DA-4C7B-90E8-F71359D1BA43}"/>
              </a:ext>
            </a:extLst>
          </p:cNvPr>
          <p:cNvGrpSpPr/>
          <p:nvPr/>
        </p:nvGrpSpPr>
        <p:grpSpPr>
          <a:xfrm>
            <a:off x="4953000" y="4267200"/>
            <a:ext cx="3987414" cy="2458357"/>
            <a:chOff x="4953000" y="4267200"/>
            <a:chExt cx="3987414" cy="2458357"/>
          </a:xfrm>
        </p:grpSpPr>
        <p:pic>
          <p:nvPicPr>
            <p:cNvPr id="4" name="Picture 3">
              <a:extLst>
                <a:ext uri="{FF2B5EF4-FFF2-40B4-BE49-F238E27FC236}">
                  <a16:creationId xmlns:a16="http://schemas.microsoft.com/office/drawing/2014/main" id="{AACF1853-F857-4A4F-B742-3A7F117041EF}"/>
                </a:ext>
              </a:extLst>
            </p:cNvPr>
            <p:cNvPicPr>
              <a:picLocks noChangeAspect="1"/>
            </p:cNvPicPr>
            <p:nvPr/>
          </p:nvPicPr>
          <p:blipFill>
            <a:blip r:embed="rId4"/>
            <a:stretch>
              <a:fillRect/>
            </a:stretch>
          </p:blipFill>
          <p:spPr>
            <a:xfrm>
              <a:off x="6273414" y="4267200"/>
              <a:ext cx="2667000" cy="2458357"/>
            </a:xfrm>
            <a:prstGeom prst="rect">
              <a:avLst/>
            </a:prstGeom>
            <a:ln>
              <a:solidFill>
                <a:schemeClr val="tx1"/>
              </a:solidFill>
            </a:ln>
          </p:spPr>
        </p:pic>
        <p:sp>
          <p:nvSpPr>
            <p:cNvPr id="5" name="Arrow: Right 4">
              <a:extLst>
                <a:ext uri="{FF2B5EF4-FFF2-40B4-BE49-F238E27FC236}">
                  <a16:creationId xmlns:a16="http://schemas.microsoft.com/office/drawing/2014/main" id="{3EC33371-653E-4A70-B5B8-D56E49B0B6BD}"/>
                </a:ext>
              </a:extLst>
            </p:cNvPr>
            <p:cNvSpPr/>
            <p:nvPr/>
          </p:nvSpPr>
          <p:spPr>
            <a:xfrm>
              <a:off x="4953000" y="5610054"/>
              <a:ext cx="1066800" cy="609600"/>
            </a:xfrm>
            <a:prstGeom prst="rightArrow">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353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C5A8-0E99-4E75-8652-5EDBC29715A2}"/>
              </a:ext>
            </a:extLst>
          </p:cNvPr>
          <p:cNvSpPr>
            <a:spLocks noGrp="1"/>
          </p:cNvSpPr>
          <p:nvPr>
            <p:ph type="title"/>
          </p:nvPr>
        </p:nvSpPr>
        <p:spPr/>
        <p:txBody>
          <a:bodyPr/>
          <a:lstStyle/>
          <a:p>
            <a:r>
              <a:rPr lang="en-US" dirty="0"/>
              <a:t>Designing Components</a:t>
            </a:r>
          </a:p>
        </p:txBody>
      </p:sp>
      <p:sp>
        <p:nvSpPr>
          <p:cNvPr id="5" name="Content Placeholder 4">
            <a:extLst>
              <a:ext uri="{FF2B5EF4-FFF2-40B4-BE49-F238E27FC236}">
                <a16:creationId xmlns:a16="http://schemas.microsoft.com/office/drawing/2014/main" id="{762D56B4-58E5-43FD-9108-43813E50498A}"/>
              </a:ext>
            </a:extLst>
          </p:cNvPr>
          <p:cNvSpPr>
            <a:spLocks noGrp="1"/>
          </p:cNvSpPr>
          <p:nvPr>
            <p:ph idx="1"/>
          </p:nvPr>
        </p:nvSpPr>
        <p:spPr/>
        <p:txBody>
          <a:bodyPr>
            <a:normAutofit/>
          </a:bodyPr>
          <a:lstStyle/>
          <a:p>
            <a:r>
              <a:rPr lang="en-US" sz="2400" dirty="0"/>
              <a:t>Steps to using components</a:t>
            </a:r>
          </a:p>
          <a:p>
            <a:pPr lvl="1"/>
            <a:r>
              <a:rPr lang="en-US" sz="2000" dirty="0"/>
              <a:t>Create new component</a:t>
            </a:r>
          </a:p>
          <a:p>
            <a:pPr lvl="1"/>
            <a:r>
              <a:rPr lang="en-US" sz="2000" dirty="0"/>
              <a:t>Add component properties</a:t>
            </a:r>
          </a:p>
          <a:p>
            <a:pPr lvl="1"/>
            <a:r>
              <a:rPr lang="en-US" sz="2000" dirty="0"/>
              <a:t>Implement component UI and behavior</a:t>
            </a:r>
          </a:p>
          <a:p>
            <a:pPr lvl="1"/>
            <a:r>
              <a:rPr lang="en-US" sz="2000" dirty="0"/>
              <a:t>Add component to screens in your canvas apps</a:t>
            </a:r>
          </a:p>
        </p:txBody>
      </p:sp>
      <p:pic>
        <p:nvPicPr>
          <p:cNvPr id="4" name="Picture 3">
            <a:extLst>
              <a:ext uri="{FF2B5EF4-FFF2-40B4-BE49-F238E27FC236}">
                <a16:creationId xmlns:a16="http://schemas.microsoft.com/office/drawing/2014/main" id="{802EB78E-2B89-4562-A426-53F61F484AAA}"/>
              </a:ext>
            </a:extLst>
          </p:cNvPr>
          <p:cNvPicPr>
            <a:picLocks noChangeAspect="1"/>
          </p:cNvPicPr>
          <p:nvPr/>
        </p:nvPicPr>
        <p:blipFill>
          <a:blip r:embed="rId3"/>
          <a:stretch>
            <a:fillRect/>
          </a:stretch>
        </p:blipFill>
        <p:spPr>
          <a:xfrm>
            <a:off x="6345293" y="1371600"/>
            <a:ext cx="2450034" cy="1371600"/>
          </a:xfrm>
          <a:prstGeom prst="rect">
            <a:avLst/>
          </a:prstGeom>
          <a:ln>
            <a:solidFill>
              <a:schemeClr val="tx1"/>
            </a:solidFill>
          </a:ln>
        </p:spPr>
      </p:pic>
      <p:pic>
        <p:nvPicPr>
          <p:cNvPr id="6" name="Picture 5">
            <a:extLst>
              <a:ext uri="{FF2B5EF4-FFF2-40B4-BE49-F238E27FC236}">
                <a16:creationId xmlns:a16="http://schemas.microsoft.com/office/drawing/2014/main" id="{5A78463A-2656-4182-B1DA-EC76FF168385}"/>
              </a:ext>
            </a:extLst>
          </p:cNvPr>
          <p:cNvPicPr>
            <a:picLocks noChangeAspect="1"/>
          </p:cNvPicPr>
          <p:nvPr/>
        </p:nvPicPr>
        <p:blipFill>
          <a:blip r:embed="rId4"/>
          <a:stretch>
            <a:fillRect/>
          </a:stretch>
        </p:blipFill>
        <p:spPr>
          <a:xfrm>
            <a:off x="341746" y="3733800"/>
            <a:ext cx="8231392" cy="2202421"/>
          </a:xfrm>
          <a:prstGeom prst="rect">
            <a:avLst/>
          </a:prstGeom>
          <a:ln>
            <a:solidFill>
              <a:schemeClr val="tx1"/>
            </a:solidFill>
          </a:ln>
        </p:spPr>
      </p:pic>
    </p:spTree>
    <p:extLst>
      <p:ext uri="{BB962C8B-B14F-4D97-AF65-F5344CB8AC3E}">
        <p14:creationId xmlns:p14="http://schemas.microsoft.com/office/powerpoint/2010/main" val="28990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Caching State using Variables and Collections</a:t>
            </a:r>
          </a:p>
          <a:p>
            <a:pPr lvl="0">
              <a:buFont typeface="Wingdings" panose="05000000000000000000" pitchFamily="2" charset="2"/>
              <a:buChar char="ü"/>
            </a:pPr>
            <a:r>
              <a:rPr lang="en-US" sz="2400" dirty="0"/>
              <a:t>Using a Collection to Track Shopping Cart Data</a:t>
            </a:r>
          </a:p>
          <a:p>
            <a:pPr lvl="0">
              <a:buFont typeface="Wingdings" panose="05000000000000000000" pitchFamily="2" charset="2"/>
              <a:buChar char="ü"/>
            </a:pPr>
            <a:r>
              <a:rPr lang="en-US" sz="2400" dirty="0"/>
              <a:t>Writing Shopping Cart Data to Back to SharePoint</a:t>
            </a:r>
          </a:p>
          <a:p>
            <a:pPr lvl="0">
              <a:buFont typeface="Wingdings" panose="05000000000000000000" pitchFamily="2" charset="2"/>
              <a:buChar char="ü"/>
            </a:pPr>
            <a:r>
              <a:rPr lang="en-US" sz="2400" dirty="0"/>
              <a:t>Designing Reusable Components</a:t>
            </a:r>
          </a:p>
        </p:txBody>
      </p:sp>
    </p:spTree>
    <p:extLst>
      <p:ext uri="{BB962C8B-B14F-4D97-AF65-F5344CB8AC3E}">
        <p14:creationId xmlns:p14="http://schemas.microsoft.com/office/powerpoint/2010/main" val="221979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sz="2400" dirty="0"/>
              <a:t>Caching State using Variables and Collections</a:t>
            </a:r>
          </a:p>
          <a:p>
            <a:pPr lvl="0"/>
            <a:r>
              <a:rPr lang="en-US" sz="2400" dirty="0"/>
              <a:t>Using a Collection to Track Shopping Cart Data</a:t>
            </a:r>
          </a:p>
          <a:p>
            <a:pPr lvl="0"/>
            <a:r>
              <a:rPr lang="en-US" sz="2400" dirty="0"/>
              <a:t>Using Patch Instead of an Edit Form</a:t>
            </a:r>
          </a:p>
          <a:p>
            <a:pPr lvl="0"/>
            <a:r>
              <a:rPr lang="en-US" sz="2400" dirty="0"/>
              <a:t>Writing Shopping Cart Data to Back to SharePoint</a:t>
            </a:r>
          </a:p>
          <a:p>
            <a:pPr lvl="0"/>
            <a:r>
              <a:rPr lang="en-US" sz="2400" dirty="0"/>
              <a:t>Designing Reusable Components</a:t>
            </a:r>
          </a:p>
        </p:txBody>
      </p:sp>
    </p:spTree>
    <p:extLst>
      <p:ext uri="{BB962C8B-B14F-4D97-AF65-F5344CB8AC3E}">
        <p14:creationId xmlns:p14="http://schemas.microsoft.com/office/powerpoint/2010/main" val="1314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6F5D-232F-402D-ABF3-52F173F03FD6}"/>
              </a:ext>
            </a:extLst>
          </p:cNvPr>
          <p:cNvSpPr>
            <a:spLocks noGrp="1"/>
          </p:cNvSpPr>
          <p:nvPr>
            <p:ph type="title"/>
          </p:nvPr>
        </p:nvSpPr>
        <p:spPr/>
        <p:txBody>
          <a:bodyPr/>
          <a:lstStyle/>
          <a:p>
            <a:r>
              <a:rPr lang="en-US" dirty="0"/>
              <a:t>Designing with Variables and Collections</a:t>
            </a:r>
          </a:p>
        </p:txBody>
      </p:sp>
      <p:sp>
        <p:nvSpPr>
          <p:cNvPr id="4" name="Content Placeholder 3">
            <a:extLst>
              <a:ext uri="{FF2B5EF4-FFF2-40B4-BE49-F238E27FC236}">
                <a16:creationId xmlns:a16="http://schemas.microsoft.com/office/drawing/2014/main" id="{667C66E6-14B5-4E03-8A66-2754672AE129}"/>
              </a:ext>
            </a:extLst>
          </p:cNvPr>
          <p:cNvSpPr>
            <a:spLocks noGrp="1"/>
          </p:cNvSpPr>
          <p:nvPr>
            <p:ph idx="1"/>
          </p:nvPr>
        </p:nvSpPr>
        <p:spPr/>
        <p:txBody>
          <a:bodyPr>
            <a:normAutofit/>
          </a:bodyPr>
          <a:lstStyle/>
          <a:p>
            <a:r>
              <a:rPr lang="en-US" sz="2400" dirty="0"/>
              <a:t>Context variables</a:t>
            </a:r>
          </a:p>
          <a:p>
            <a:pPr lvl="1"/>
            <a:r>
              <a:rPr lang="en-US" sz="2000" dirty="0"/>
              <a:t>Created as primitive, record or table at screen scope</a:t>
            </a:r>
          </a:p>
          <a:p>
            <a:pPr lvl="1"/>
            <a:r>
              <a:rPr lang="en-US" sz="2000" dirty="0"/>
              <a:t>Managed using </a:t>
            </a:r>
            <a:r>
              <a:rPr lang="en-US" sz="2000" dirty="0" err="1">
                <a:solidFill>
                  <a:srgbClr val="002060"/>
                </a:solidFill>
              </a:rPr>
              <a:t>UpdateContext</a:t>
            </a:r>
            <a:r>
              <a:rPr lang="en-US" sz="2000" dirty="0"/>
              <a:t> and </a:t>
            </a:r>
            <a:r>
              <a:rPr lang="en-US" sz="2000" dirty="0">
                <a:solidFill>
                  <a:srgbClr val="002060"/>
                </a:solidFill>
              </a:rPr>
              <a:t>Navigate</a:t>
            </a:r>
          </a:p>
          <a:p>
            <a:pPr lvl="1"/>
            <a:endParaRPr lang="en-US" sz="2000" dirty="0"/>
          </a:p>
          <a:p>
            <a:r>
              <a:rPr lang="en-US" sz="2400" dirty="0"/>
              <a:t>Global variables</a:t>
            </a:r>
          </a:p>
          <a:p>
            <a:pPr lvl="1"/>
            <a:r>
              <a:rPr lang="en-US" sz="2000" dirty="0"/>
              <a:t>Created as primitive, record or table at app scope</a:t>
            </a:r>
          </a:p>
          <a:p>
            <a:pPr lvl="1"/>
            <a:r>
              <a:rPr lang="en-US" sz="2000" dirty="0"/>
              <a:t>Created and managed using </a:t>
            </a:r>
            <a:r>
              <a:rPr lang="en-US" sz="2000" dirty="0">
                <a:solidFill>
                  <a:srgbClr val="002060"/>
                </a:solidFill>
              </a:rPr>
              <a:t>Set</a:t>
            </a:r>
            <a:r>
              <a:rPr lang="en-US" sz="2000" dirty="0"/>
              <a:t> function</a:t>
            </a:r>
          </a:p>
          <a:p>
            <a:pPr lvl="1"/>
            <a:endParaRPr lang="en-US" sz="2000" dirty="0"/>
          </a:p>
          <a:p>
            <a:r>
              <a:rPr lang="en-US" sz="2400" dirty="0"/>
              <a:t>Collections</a:t>
            </a:r>
          </a:p>
          <a:p>
            <a:pPr lvl="1"/>
            <a:r>
              <a:rPr lang="en-US" sz="2000" dirty="0"/>
              <a:t>Created as tables at app scope</a:t>
            </a:r>
          </a:p>
          <a:p>
            <a:pPr lvl="1"/>
            <a:r>
              <a:rPr lang="en-US" sz="2000" dirty="0"/>
              <a:t>Managed using </a:t>
            </a:r>
            <a:r>
              <a:rPr lang="en-US" sz="2000" dirty="0">
                <a:solidFill>
                  <a:srgbClr val="002060"/>
                </a:solidFill>
              </a:rPr>
              <a:t>Collect</a:t>
            </a:r>
            <a:r>
              <a:rPr lang="en-US" sz="2000" dirty="0"/>
              <a:t>, </a:t>
            </a:r>
            <a:r>
              <a:rPr lang="en-US" sz="2000" dirty="0">
                <a:solidFill>
                  <a:srgbClr val="002060"/>
                </a:solidFill>
              </a:rPr>
              <a:t>Clear</a:t>
            </a:r>
            <a:r>
              <a:rPr lang="en-US" sz="2000" dirty="0"/>
              <a:t> and </a:t>
            </a:r>
            <a:r>
              <a:rPr lang="en-US" sz="2000" dirty="0" err="1">
                <a:solidFill>
                  <a:srgbClr val="002060"/>
                </a:solidFill>
              </a:rPr>
              <a:t>ClearCollect</a:t>
            </a:r>
            <a:endParaRPr lang="en-US" sz="2000" dirty="0">
              <a:solidFill>
                <a:srgbClr val="002060"/>
              </a:solidFill>
            </a:endParaRPr>
          </a:p>
          <a:p>
            <a:pPr lvl="1"/>
            <a:r>
              <a:rPr lang="en-US" sz="2000" dirty="0"/>
              <a:t>Can be stored to local device using </a:t>
            </a:r>
            <a:r>
              <a:rPr lang="en-US" sz="2000" dirty="0" err="1">
                <a:solidFill>
                  <a:srgbClr val="002060"/>
                </a:solidFill>
              </a:rPr>
              <a:t>SaveData</a:t>
            </a:r>
            <a:r>
              <a:rPr lang="en-US" sz="2000" dirty="0"/>
              <a:t> &amp; </a:t>
            </a:r>
            <a:r>
              <a:rPr lang="en-US" sz="2000" dirty="0" err="1">
                <a:solidFill>
                  <a:srgbClr val="002060"/>
                </a:solidFill>
              </a:rPr>
              <a:t>LoadData</a:t>
            </a:r>
            <a:endParaRPr lang="en-US" sz="2000" dirty="0">
              <a:solidFill>
                <a:srgbClr val="002060"/>
              </a:solidFill>
            </a:endParaRPr>
          </a:p>
        </p:txBody>
      </p:sp>
    </p:spTree>
    <p:extLst>
      <p:ext uri="{BB962C8B-B14F-4D97-AF65-F5344CB8AC3E}">
        <p14:creationId xmlns:p14="http://schemas.microsoft.com/office/powerpoint/2010/main" val="37147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DFE8-3EC6-4F71-A616-43C90A26E8F8}"/>
              </a:ext>
            </a:extLst>
          </p:cNvPr>
          <p:cNvSpPr>
            <a:spLocks noGrp="1"/>
          </p:cNvSpPr>
          <p:nvPr>
            <p:ph type="title"/>
          </p:nvPr>
        </p:nvSpPr>
        <p:spPr/>
        <p:txBody>
          <a:bodyPr/>
          <a:lstStyle/>
          <a:p>
            <a:r>
              <a:rPr lang="en-US" dirty="0"/>
              <a:t>Code Naming Conventions</a:t>
            </a:r>
          </a:p>
        </p:txBody>
      </p:sp>
      <p:sp>
        <p:nvSpPr>
          <p:cNvPr id="3" name="Content Placeholder 2">
            <a:extLst>
              <a:ext uri="{FF2B5EF4-FFF2-40B4-BE49-F238E27FC236}">
                <a16:creationId xmlns:a16="http://schemas.microsoft.com/office/drawing/2014/main" id="{B830506B-DBEC-486B-99A8-097B7C5E3A4B}"/>
              </a:ext>
            </a:extLst>
          </p:cNvPr>
          <p:cNvSpPr>
            <a:spLocks noGrp="1"/>
          </p:cNvSpPr>
          <p:nvPr>
            <p:ph idx="1"/>
          </p:nvPr>
        </p:nvSpPr>
        <p:spPr/>
        <p:txBody>
          <a:bodyPr>
            <a:normAutofit/>
          </a:bodyPr>
          <a:lstStyle/>
          <a:p>
            <a:r>
              <a:rPr lang="en-US" sz="2000" dirty="0"/>
              <a:t>Consistent naming conventions for variables &amp; collections</a:t>
            </a:r>
          </a:p>
          <a:p>
            <a:pPr lvl="1"/>
            <a:r>
              <a:rPr lang="en-US" sz="1800" dirty="0"/>
              <a:t>Names should indicate type, purpose and scope</a:t>
            </a:r>
          </a:p>
          <a:p>
            <a:pPr lvl="1"/>
            <a:r>
              <a:rPr lang="en-US" sz="1800" dirty="0"/>
              <a:t>Collection names start with </a:t>
            </a:r>
            <a:r>
              <a:rPr lang="en-US" sz="1800" b="1" dirty="0">
                <a:solidFill>
                  <a:schemeClr val="accent3">
                    <a:lumMod val="50000"/>
                  </a:schemeClr>
                </a:solidFill>
              </a:rPr>
              <a:t>col</a:t>
            </a:r>
            <a:r>
              <a:rPr lang="en-US" sz="1800" dirty="0"/>
              <a:t> such as </a:t>
            </a:r>
            <a:r>
              <a:rPr lang="en-US" sz="1800" b="1" dirty="0" err="1">
                <a:solidFill>
                  <a:schemeClr val="accent3">
                    <a:lumMod val="50000"/>
                  </a:schemeClr>
                </a:solidFill>
              </a:rPr>
              <a:t>colProductCatalog</a:t>
            </a:r>
            <a:endParaRPr lang="en-US" sz="1800" dirty="0">
              <a:solidFill>
                <a:schemeClr val="accent3">
                  <a:lumMod val="50000"/>
                </a:schemeClr>
              </a:solidFill>
            </a:endParaRPr>
          </a:p>
          <a:p>
            <a:pPr lvl="1"/>
            <a:r>
              <a:rPr lang="en-US" sz="1800" dirty="0"/>
              <a:t>Global variable names start with </a:t>
            </a:r>
            <a:r>
              <a:rPr lang="en-US" sz="1800" b="1" dirty="0" err="1">
                <a:solidFill>
                  <a:schemeClr val="accent3">
                    <a:lumMod val="50000"/>
                  </a:schemeClr>
                </a:solidFill>
              </a:rPr>
              <a:t>gbl</a:t>
            </a:r>
            <a:r>
              <a:rPr lang="en-US" sz="1800" dirty="0"/>
              <a:t> such as </a:t>
            </a:r>
            <a:r>
              <a:rPr lang="en-US" sz="1800" b="1" dirty="0" err="1">
                <a:solidFill>
                  <a:schemeClr val="accent3">
                    <a:lumMod val="50000"/>
                  </a:schemeClr>
                </a:solidFill>
              </a:rPr>
              <a:t>gblCustomApiUrl</a:t>
            </a:r>
            <a:endParaRPr lang="en-US" sz="1800" b="1" dirty="0">
              <a:solidFill>
                <a:schemeClr val="accent3">
                  <a:lumMod val="50000"/>
                </a:schemeClr>
              </a:solidFill>
            </a:endParaRPr>
          </a:p>
          <a:p>
            <a:pPr lvl="1"/>
            <a:r>
              <a:rPr lang="en-US" sz="1800" dirty="0"/>
              <a:t>Context variables start with </a:t>
            </a:r>
            <a:r>
              <a:rPr lang="en-US" sz="1800" b="1" dirty="0">
                <a:solidFill>
                  <a:schemeClr val="accent3">
                    <a:lumMod val="50000"/>
                  </a:schemeClr>
                </a:solidFill>
              </a:rPr>
              <a:t>loc</a:t>
            </a:r>
            <a:r>
              <a:rPr lang="en-US" sz="1800" dirty="0"/>
              <a:t> such as </a:t>
            </a:r>
            <a:r>
              <a:rPr lang="en-US" sz="1800" b="1" dirty="0" err="1">
                <a:solidFill>
                  <a:schemeClr val="accent3">
                    <a:lumMod val="50000"/>
                  </a:schemeClr>
                </a:solidFill>
              </a:rPr>
              <a:t>locCustomerFilter</a:t>
            </a:r>
            <a:endParaRPr lang="en-US" sz="1800" b="1" dirty="0">
              <a:solidFill>
                <a:schemeClr val="accent3">
                  <a:lumMod val="50000"/>
                </a:schemeClr>
              </a:solidFill>
            </a:endParaRPr>
          </a:p>
        </p:txBody>
      </p:sp>
      <p:pic>
        <p:nvPicPr>
          <p:cNvPr id="4" name="Picture 3">
            <a:extLst>
              <a:ext uri="{FF2B5EF4-FFF2-40B4-BE49-F238E27FC236}">
                <a16:creationId xmlns:a16="http://schemas.microsoft.com/office/drawing/2014/main" id="{6DE26AD1-FCD6-49C9-ABD9-0CEB39D575BD}"/>
              </a:ext>
            </a:extLst>
          </p:cNvPr>
          <p:cNvPicPr>
            <a:picLocks noChangeAspect="1"/>
          </p:cNvPicPr>
          <p:nvPr/>
        </p:nvPicPr>
        <p:blipFill rotWithShape="1">
          <a:blip r:embed="rId3"/>
          <a:srcRect r="33130" b="19778"/>
          <a:stretch/>
        </p:blipFill>
        <p:spPr>
          <a:xfrm>
            <a:off x="1143000" y="3352800"/>
            <a:ext cx="7339901" cy="3201444"/>
          </a:xfrm>
          <a:prstGeom prst="rect">
            <a:avLst/>
          </a:prstGeom>
          <a:ln>
            <a:solidFill>
              <a:schemeClr val="tx1"/>
            </a:solidFill>
          </a:ln>
        </p:spPr>
      </p:pic>
    </p:spTree>
    <p:extLst>
      <p:ext uri="{BB962C8B-B14F-4D97-AF65-F5344CB8AC3E}">
        <p14:creationId xmlns:p14="http://schemas.microsoft.com/office/powerpoint/2010/main" val="7651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5E1B22-3580-4C85-B6E8-BDD7C817539B}"/>
              </a:ext>
            </a:extLst>
          </p:cNvPr>
          <p:cNvSpPr/>
          <p:nvPr/>
        </p:nvSpPr>
        <p:spPr>
          <a:xfrm>
            <a:off x="3277631" y="2140458"/>
            <a:ext cx="3276600" cy="1340210"/>
          </a:xfrm>
          <a:prstGeom prst="rect">
            <a:avLst/>
          </a:prstGeom>
          <a:solidFill>
            <a:schemeClr val="accent2"/>
          </a:solidFill>
          <a:ln w="12700">
            <a:solidFill>
              <a:srgbClr val="1F100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err="1">
                <a:solidFill>
                  <a:schemeClr val="accent1">
                    <a:lumMod val="50000"/>
                  </a:schemeClr>
                </a:solidFill>
              </a:rPr>
              <a:t>colShoppingCart</a:t>
            </a:r>
            <a:r>
              <a:rPr lang="en-US" sz="1600" dirty="0">
                <a:solidFill>
                  <a:schemeClr val="accent1">
                    <a:lumMod val="50000"/>
                  </a:schemeClr>
                </a:solidFill>
              </a:rPr>
              <a:t> (local collection)</a:t>
            </a:r>
          </a:p>
        </p:txBody>
      </p:sp>
      <p:sp>
        <p:nvSpPr>
          <p:cNvPr id="2" name="Title 1">
            <a:extLst>
              <a:ext uri="{FF2B5EF4-FFF2-40B4-BE49-F238E27FC236}">
                <a16:creationId xmlns:a16="http://schemas.microsoft.com/office/drawing/2014/main" id="{03428941-53D0-4D96-B53D-FB7D7DF40737}"/>
              </a:ext>
            </a:extLst>
          </p:cNvPr>
          <p:cNvSpPr>
            <a:spLocks noGrp="1"/>
          </p:cNvSpPr>
          <p:nvPr>
            <p:ph type="title"/>
          </p:nvPr>
        </p:nvSpPr>
        <p:spPr/>
        <p:txBody>
          <a:bodyPr/>
          <a:lstStyle/>
          <a:p>
            <a:r>
              <a:rPr lang="en-US" dirty="0"/>
              <a:t>Designing Canvas Apps using Collections</a:t>
            </a:r>
          </a:p>
        </p:txBody>
      </p:sp>
      <p:sp>
        <p:nvSpPr>
          <p:cNvPr id="4" name="Content Placeholder 3">
            <a:extLst>
              <a:ext uri="{FF2B5EF4-FFF2-40B4-BE49-F238E27FC236}">
                <a16:creationId xmlns:a16="http://schemas.microsoft.com/office/drawing/2014/main" id="{0541818A-51FD-4385-9FCF-C23A7BB3DC4D}"/>
              </a:ext>
            </a:extLst>
          </p:cNvPr>
          <p:cNvSpPr>
            <a:spLocks noGrp="1"/>
          </p:cNvSpPr>
          <p:nvPr>
            <p:ph idx="1"/>
          </p:nvPr>
        </p:nvSpPr>
        <p:spPr>
          <a:xfrm>
            <a:off x="381000" y="1447800"/>
            <a:ext cx="8382000" cy="5181600"/>
          </a:xfrm>
        </p:spPr>
        <p:txBody>
          <a:bodyPr>
            <a:normAutofit/>
          </a:bodyPr>
          <a:lstStyle/>
          <a:p>
            <a:r>
              <a:rPr lang="en-US" sz="2400" dirty="0"/>
              <a:t>Browse Products Screen allows user to build collection</a:t>
            </a:r>
          </a:p>
          <a:p>
            <a:endParaRPr lang="en-US" sz="2400" dirty="0"/>
          </a:p>
          <a:p>
            <a:endParaRPr lang="en-US" sz="2400" dirty="0"/>
          </a:p>
          <a:p>
            <a:endParaRPr lang="en-US" sz="2400" dirty="0"/>
          </a:p>
          <a:p>
            <a:endParaRPr lang="en-US" sz="2400" dirty="0"/>
          </a:p>
          <a:p>
            <a:r>
              <a:rPr lang="en-US" sz="2400" dirty="0"/>
              <a:t>Submit Order Screen allows user to save to SharePoint</a:t>
            </a:r>
          </a:p>
          <a:p>
            <a:endParaRPr lang="en-US" sz="2400" dirty="0"/>
          </a:p>
        </p:txBody>
      </p:sp>
      <p:sp>
        <p:nvSpPr>
          <p:cNvPr id="3" name="Rectangle 2">
            <a:extLst>
              <a:ext uri="{FF2B5EF4-FFF2-40B4-BE49-F238E27FC236}">
                <a16:creationId xmlns:a16="http://schemas.microsoft.com/office/drawing/2014/main" id="{32401D0B-6564-42BF-8581-0BDDE0B05069}"/>
              </a:ext>
            </a:extLst>
          </p:cNvPr>
          <p:cNvSpPr/>
          <p:nvPr/>
        </p:nvSpPr>
        <p:spPr>
          <a:xfrm>
            <a:off x="819150" y="2185270"/>
            <a:ext cx="1600200" cy="1295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 Products Screen</a:t>
            </a:r>
          </a:p>
        </p:txBody>
      </p:sp>
      <p:cxnSp>
        <p:nvCxnSpPr>
          <p:cNvPr id="5" name="Straight Arrow Connector 4">
            <a:extLst>
              <a:ext uri="{FF2B5EF4-FFF2-40B4-BE49-F238E27FC236}">
                <a16:creationId xmlns:a16="http://schemas.microsoft.com/office/drawing/2014/main" id="{3C8275A1-D1DB-4809-8BB9-3B794FD2F76C}"/>
              </a:ext>
            </a:extLst>
          </p:cNvPr>
          <p:cNvCxnSpPr>
            <a:cxnSpLocks/>
            <a:stCxn id="3" idx="3"/>
          </p:cNvCxnSpPr>
          <p:nvPr/>
        </p:nvCxnSpPr>
        <p:spPr>
          <a:xfrm>
            <a:off x="2419350" y="2832970"/>
            <a:ext cx="8350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B9B94044-D066-4D3E-B7FF-8B289F42747F}"/>
              </a:ext>
            </a:extLst>
          </p:cNvPr>
          <p:cNvGraphicFramePr>
            <a:graphicFrameLocks noGrp="1"/>
          </p:cNvGraphicFramePr>
          <p:nvPr>
            <p:extLst>
              <p:ext uri="{D42A27DB-BD31-4B8C-83A1-F6EECF244321}">
                <p14:modId xmlns:p14="http://schemas.microsoft.com/office/powerpoint/2010/main" val="1315229215"/>
              </p:ext>
            </p:extLst>
          </p:nvPr>
        </p:nvGraphicFramePr>
        <p:xfrm>
          <a:off x="3505200" y="2540517"/>
          <a:ext cx="2819400" cy="820621"/>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39040799"/>
                    </a:ext>
                  </a:extLst>
                </a:gridCol>
                <a:gridCol w="882015">
                  <a:extLst>
                    <a:ext uri="{9D8B030D-6E8A-4147-A177-3AD203B41FA5}">
                      <a16:colId xmlns:a16="http://schemas.microsoft.com/office/drawing/2014/main" val="1989140149"/>
                    </a:ext>
                  </a:extLst>
                </a:gridCol>
                <a:gridCol w="794385">
                  <a:extLst>
                    <a:ext uri="{9D8B030D-6E8A-4147-A177-3AD203B41FA5}">
                      <a16:colId xmlns:a16="http://schemas.microsoft.com/office/drawing/2014/main" val="2611261724"/>
                    </a:ext>
                  </a:extLst>
                </a:gridCol>
                <a:gridCol w="685800">
                  <a:extLst>
                    <a:ext uri="{9D8B030D-6E8A-4147-A177-3AD203B41FA5}">
                      <a16:colId xmlns:a16="http://schemas.microsoft.com/office/drawing/2014/main" val="121280645"/>
                    </a:ext>
                  </a:extLst>
                </a:gridCol>
              </a:tblGrid>
              <a:tr h="215219">
                <a:tc>
                  <a:txBody>
                    <a:bodyPr/>
                    <a:lstStyle/>
                    <a:p>
                      <a:r>
                        <a:rPr lang="en-US" sz="1000" dirty="0"/>
                        <a:t>No</a:t>
                      </a:r>
                    </a:p>
                  </a:txBody>
                  <a:tcPr/>
                </a:tc>
                <a:tc>
                  <a:txBody>
                    <a:bodyPr/>
                    <a:lstStyle/>
                    <a:p>
                      <a:r>
                        <a:rPr lang="en-US" sz="1000" dirty="0"/>
                        <a:t>Product</a:t>
                      </a:r>
                    </a:p>
                  </a:txBody>
                  <a:tcPr/>
                </a:tc>
                <a:tc>
                  <a:txBody>
                    <a:bodyPr/>
                    <a:lstStyle/>
                    <a:p>
                      <a:r>
                        <a:rPr lang="en-US" sz="1000" dirty="0" err="1"/>
                        <a:t>ListPrice</a:t>
                      </a:r>
                      <a:endParaRPr lang="en-US" sz="1000" dirty="0"/>
                    </a:p>
                  </a:txBody>
                  <a:tcPr/>
                </a:tc>
                <a:tc>
                  <a:txBody>
                    <a:bodyPr/>
                    <a:lstStyle/>
                    <a:p>
                      <a:r>
                        <a:rPr lang="en-US" sz="1000" dirty="0"/>
                        <a:t>Total</a:t>
                      </a:r>
                    </a:p>
                  </a:txBody>
                  <a:tcPr/>
                </a:tc>
                <a:extLst>
                  <a:ext uri="{0D108BD9-81ED-4DB2-BD59-A6C34878D82A}">
                    <a16:rowId xmlns:a16="http://schemas.microsoft.com/office/drawing/2014/main" val="3751351584"/>
                  </a:ext>
                </a:extLst>
              </a:tr>
              <a:tr h="242121">
                <a:tc>
                  <a:txBody>
                    <a:bodyPr/>
                    <a:lstStyle/>
                    <a:p>
                      <a:pPr algn="ctr"/>
                      <a:r>
                        <a:rPr lang="en-US" sz="1200" dirty="0"/>
                        <a:t>1</a:t>
                      </a:r>
                    </a:p>
                  </a:txBody>
                  <a:tcPr/>
                </a:tc>
                <a:tc>
                  <a:txBody>
                    <a:bodyPr/>
                    <a:lstStyle/>
                    <a:p>
                      <a:r>
                        <a:rPr lang="en-US" sz="1200" dirty="0"/>
                        <a:t>Product 1</a:t>
                      </a:r>
                    </a:p>
                  </a:txBody>
                  <a:tcPr/>
                </a:tc>
                <a:tc>
                  <a:txBody>
                    <a:bodyPr/>
                    <a:lstStyle/>
                    <a:p>
                      <a:r>
                        <a:rPr lang="en-US" sz="1200" dirty="0"/>
                        <a:t>2.95</a:t>
                      </a:r>
                    </a:p>
                  </a:txBody>
                  <a:tcPr/>
                </a:tc>
                <a:tc>
                  <a:txBody>
                    <a:bodyPr/>
                    <a:lstStyle/>
                    <a:p>
                      <a:r>
                        <a:rPr lang="en-US" sz="1200" dirty="0"/>
                        <a:t>2.95</a:t>
                      </a:r>
                    </a:p>
                  </a:txBody>
                  <a:tcPr/>
                </a:tc>
                <a:extLst>
                  <a:ext uri="{0D108BD9-81ED-4DB2-BD59-A6C34878D82A}">
                    <a16:rowId xmlns:a16="http://schemas.microsoft.com/office/drawing/2014/main" val="2005091259"/>
                  </a:ext>
                </a:extLst>
              </a:tr>
              <a:tr h="302461">
                <a:tc>
                  <a:txBody>
                    <a:bodyPr/>
                    <a:lstStyle/>
                    <a:p>
                      <a:pPr algn="ctr"/>
                      <a:r>
                        <a:rPr lang="en-US" sz="1200" dirty="0"/>
                        <a:t>2</a:t>
                      </a:r>
                    </a:p>
                  </a:txBody>
                  <a:tcPr/>
                </a:tc>
                <a:tc>
                  <a:txBody>
                    <a:bodyPr/>
                    <a:lstStyle/>
                    <a:p>
                      <a:r>
                        <a:rPr lang="en-US" sz="1200" dirty="0"/>
                        <a:t>Product 2</a:t>
                      </a:r>
                    </a:p>
                  </a:txBody>
                  <a:tcPr/>
                </a:tc>
                <a:tc>
                  <a:txBody>
                    <a:bodyPr/>
                    <a:lstStyle/>
                    <a:p>
                      <a:r>
                        <a:rPr lang="en-US" sz="1200" dirty="0"/>
                        <a:t>4.95</a:t>
                      </a:r>
                    </a:p>
                  </a:txBody>
                  <a:tcPr/>
                </a:tc>
                <a:tc>
                  <a:txBody>
                    <a:bodyPr/>
                    <a:lstStyle/>
                    <a:p>
                      <a:r>
                        <a:rPr lang="en-US" sz="1200" dirty="0"/>
                        <a:t>9.90</a:t>
                      </a:r>
                    </a:p>
                  </a:txBody>
                  <a:tcPr/>
                </a:tc>
                <a:extLst>
                  <a:ext uri="{0D108BD9-81ED-4DB2-BD59-A6C34878D82A}">
                    <a16:rowId xmlns:a16="http://schemas.microsoft.com/office/drawing/2014/main" val="1349932768"/>
                  </a:ext>
                </a:extLst>
              </a:tr>
            </a:tbl>
          </a:graphicData>
        </a:graphic>
      </p:graphicFrame>
      <p:sp>
        <p:nvSpPr>
          <p:cNvPr id="9" name="Rectangle 8">
            <a:extLst>
              <a:ext uri="{FF2B5EF4-FFF2-40B4-BE49-F238E27FC236}">
                <a16:creationId xmlns:a16="http://schemas.microsoft.com/office/drawing/2014/main" id="{D97F103C-ABB1-48F1-8A83-80CDAA9EBC40}"/>
              </a:ext>
            </a:extLst>
          </p:cNvPr>
          <p:cNvSpPr/>
          <p:nvPr/>
        </p:nvSpPr>
        <p:spPr>
          <a:xfrm>
            <a:off x="3810000" y="4572000"/>
            <a:ext cx="1600200" cy="1295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a:t>
            </a:r>
          </a:p>
          <a:p>
            <a:pPr algn="ctr"/>
            <a:r>
              <a:rPr lang="en-US" dirty="0"/>
              <a:t>Order</a:t>
            </a:r>
          </a:p>
          <a:p>
            <a:pPr algn="ctr"/>
            <a:r>
              <a:rPr lang="en-US" dirty="0"/>
              <a:t>Screen</a:t>
            </a:r>
          </a:p>
        </p:txBody>
      </p:sp>
      <p:cxnSp>
        <p:nvCxnSpPr>
          <p:cNvPr id="21" name="Straight Arrow Connector 20">
            <a:extLst>
              <a:ext uri="{FF2B5EF4-FFF2-40B4-BE49-F238E27FC236}">
                <a16:creationId xmlns:a16="http://schemas.microsoft.com/office/drawing/2014/main" id="{2FC5408E-5819-49D9-B6FF-6AD42D461ED1}"/>
              </a:ext>
            </a:extLst>
          </p:cNvPr>
          <p:cNvCxnSpPr>
            <a:cxnSpLocks/>
            <a:stCxn id="9" idx="3"/>
          </p:cNvCxnSpPr>
          <p:nvPr/>
        </p:nvCxnSpPr>
        <p:spPr>
          <a:xfrm>
            <a:off x="5410200" y="5219700"/>
            <a:ext cx="381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50899C2-20DF-4716-9E99-F31C13BAB51C}"/>
              </a:ext>
            </a:extLst>
          </p:cNvPr>
          <p:cNvSpPr/>
          <p:nvPr/>
        </p:nvSpPr>
        <p:spPr>
          <a:xfrm>
            <a:off x="304800" y="4572000"/>
            <a:ext cx="3124200" cy="1340210"/>
          </a:xfrm>
          <a:prstGeom prst="rect">
            <a:avLst/>
          </a:prstGeom>
          <a:solidFill>
            <a:schemeClr val="accent2"/>
          </a:solidFill>
          <a:ln w="12700">
            <a:solidFill>
              <a:srgbClr val="1F100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solidFill>
                  <a:schemeClr val="accent1">
                    <a:lumMod val="50000"/>
                  </a:schemeClr>
                </a:solidFill>
              </a:rPr>
              <a:t>colShoppingCart</a:t>
            </a:r>
            <a:r>
              <a:rPr lang="en-US" sz="1400" dirty="0">
                <a:solidFill>
                  <a:schemeClr val="accent1">
                    <a:lumMod val="50000"/>
                  </a:schemeClr>
                </a:solidFill>
              </a:rPr>
              <a:t> (local collection)</a:t>
            </a:r>
          </a:p>
        </p:txBody>
      </p:sp>
      <p:graphicFrame>
        <p:nvGraphicFramePr>
          <p:cNvPr id="23" name="Table 22">
            <a:extLst>
              <a:ext uri="{FF2B5EF4-FFF2-40B4-BE49-F238E27FC236}">
                <a16:creationId xmlns:a16="http://schemas.microsoft.com/office/drawing/2014/main" id="{D4FD807B-D758-4342-B7AB-37942841331F}"/>
              </a:ext>
            </a:extLst>
          </p:cNvPr>
          <p:cNvGraphicFramePr>
            <a:graphicFrameLocks noGrp="1"/>
          </p:cNvGraphicFramePr>
          <p:nvPr>
            <p:extLst>
              <p:ext uri="{D42A27DB-BD31-4B8C-83A1-F6EECF244321}">
                <p14:modId xmlns:p14="http://schemas.microsoft.com/office/powerpoint/2010/main" val="2597787918"/>
              </p:ext>
            </p:extLst>
          </p:nvPr>
        </p:nvGraphicFramePr>
        <p:xfrm>
          <a:off x="469358" y="4901172"/>
          <a:ext cx="2819400" cy="820621"/>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39040799"/>
                    </a:ext>
                  </a:extLst>
                </a:gridCol>
                <a:gridCol w="882015">
                  <a:extLst>
                    <a:ext uri="{9D8B030D-6E8A-4147-A177-3AD203B41FA5}">
                      <a16:colId xmlns:a16="http://schemas.microsoft.com/office/drawing/2014/main" val="1989140149"/>
                    </a:ext>
                  </a:extLst>
                </a:gridCol>
                <a:gridCol w="794385">
                  <a:extLst>
                    <a:ext uri="{9D8B030D-6E8A-4147-A177-3AD203B41FA5}">
                      <a16:colId xmlns:a16="http://schemas.microsoft.com/office/drawing/2014/main" val="2611261724"/>
                    </a:ext>
                  </a:extLst>
                </a:gridCol>
                <a:gridCol w="685800">
                  <a:extLst>
                    <a:ext uri="{9D8B030D-6E8A-4147-A177-3AD203B41FA5}">
                      <a16:colId xmlns:a16="http://schemas.microsoft.com/office/drawing/2014/main" val="121280645"/>
                    </a:ext>
                  </a:extLst>
                </a:gridCol>
              </a:tblGrid>
              <a:tr h="215219">
                <a:tc>
                  <a:txBody>
                    <a:bodyPr/>
                    <a:lstStyle/>
                    <a:p>
                      <a:r>
                        <a:rPr lang="en-US" sz="1000" dirty="0"/>
                        <a:t>No</a:t>
                      </a:r>
                    </a:p>
                  </a:txBody>
                  <a:tcPr/>
                </a:tc>
                <a:tc>
                  <a:txBody>
                    <a:bodyPr/>
                    <a:lstStyle/>
                    <a:p>
                      <a:r>
                        <a:rPr lang="en-US" sz="1000" dirty="0"/>
                        <a:t>Product</a:t>
                      </a:r>
                    </a:p>
                  </a:txBody>
                  <a:tcPr/>
                </a:tc>
                <a:tc>
                  <a:txBody>
                    <a:bodyPr/>
                    <a:lstStyle/>
                    <a:p>
                      <a:r>
                        <a:rPr lang="en-US" sz="1000" dirty="0" err="1"/>
                        <a:t>ListPrice</a:t>
                      </a:r>
                      <a:endParaRPr lang="en-US" sz="1000" dirty="0"/>
                    </a:p>
                  </a:txBody>
                  <a:tcPr/>
                </a:tc>
                <a:tc>
                  <a:txBody>
                    <a:bodyPr/>
                    <a:lstStyle/>
                    <a:p>
                      <a:r>
                        <a:rPr lang="en-US" sz="1000" dirty="0"/>
                        <a:t>Total</a:t>
                      </a:r>
                    </a:p>
                  </a:txBody>
                  <a:tcPr/>
                </a:tc>
                <a:extLst>
                  <a:ext uri="{0D108BD9-81ED-4DB2-BD59-A6C34878D82A}">
                    <a16:rowId xmlns:a16="http://schemas.microsoft.com/office/drawing/2014/main" val="3751351584"/>
                  </a:ext>
                </a:extLst>
              </a:tr>
              <a:tr h="242121">
                <a:tc>
                  <a:txBody>
                    <a:bodyPr/>
                    <a:lstStyle/>
                    <a:p>
                      <a:pPr algn="ctr"/>
                      <a:r>
                        <a:rPr lang="en-US" sz="1200" dirty="0"/>
                        <a:t>1</a:t>
                      </a:r>
                    </a:p>
                  </a:txBody>
                  <a:tcPr/>
                </a:tc>
                <a:tc>
                  <a:txBody>
                    <a:bodyPr/>
                    <a:lstStyle/>
                    <a:p>
                      <a:r>
                        <a:rPr lang="en-US" sz="1200" dirty="0"/>
                        <a:t>Product 1</a:t>
                      </a:r>
                    </a:p>
                  </a:txBody>
                  <a:tcPr/>
                </a:tc>
                <a:tc>
                  <a:txBody>
                    <a:bodyPr/>
                    <a:lstStyle/>
                    <a:p>
                      <a:r>
                        <a:rPr lang="en-US" sz="1200" dirty="0"/>
                        <a:t>2.95</a:t>
                      </a:r>
                    </a:p>
                  </a:txBody>
                  <a:tcPr/>
                </a:tc>
                <a:tc>
                  <a:txBody>
                    <a:bodyPr/>
                    <a:lstStyle/>
                    <a:p>
                      <a:r>
                        <a:rPr lang="en-US" sz="1200" dirty="0"/>
                        <a:t>2.95</a:t>
                      </a:r>
                    </a:p>
                  </a:txBody>
                  <a:tcPr/>
                </a:tc>
                <a:extLst>
                  <a:ext uri="{0D108BD9-81ED-4DB2-BD59-A6C34878D82A}">
                    <a16:rowId xmlns:a16="http://schemas.microsoft.com/office/drawing/2014/main" val="2005091259"/>
                  </a:ext>
                </a:extLst>
              </a:tr>
              <a:tr h="302461">
                <a:tc>
                  <a:txBody>
                    <a:bodyPr/>
                    <a:lstStyle/>
                    <a:p>
                      <a:pPr algn="ctr"/>
                      <a:r>
                        <a:rPr lang="en-US" sz="1200" dirty="0"/>
                        <a:t>2</a:t>
                      </a:r>
                    </a:p>
                  </a:txBody>
                  <a:tcPr/>
                </a:tc>
                <a:tc>
                  <a:txBody>
                    <a:bodyPr/>
                    <a:lstStyle/>
                    <a:p>
                      <a:r>
                        <a:rPr lang="en-US" sz="1200" dirty="0"/>
                        <a:t>Product 2</a:t>
                      </a:r>
                    </a:p>
                  </a:txBody>
                  <a:tcPr/>
                </a:tc>
                <a:tc>
                  <a:txBody>
                    <a:bodyPr/>
                    <a:lstStyle/>
                    <a:p>
                      <a:r>
                        <a:rPr lang="en-US" sz="1200" dirty="0"/>
                        <a:t>4.95</a:t>
                      </a:r>
                    </a:p>
                  </a:txBody>
                  <a:tcPr/>
                </a:tc>
                <a:tc>
                  <a:txBody>
                    <a:bodyPr/>
                    <a:lstStyle/>
                    <a:p>
                      <a:r>
                        <a:rPr lang="en-US" sz="1200" dirty="0"/>
                        <a:t>9.90</a:t>
                      </a:r>
                    </a:p>
                  </a:txBody>
                  <a:tcPr/>
                </a:tc>
                <a:extLst>
                  <a:ext uri="{0D108BD9-81ED-4DB2-BD59-A6C34878D82A}">
                    <a16:rowId xmlns:a16="http://schemas.microsoft.com/office/drawing/2014/main" val="1349932768"/>
                  </a:ext>
                </a:extLst>
              </a:tr>
            </a:tbl>
          </a:graphicData>
        </a:graphic>
      </p:graphicFrame>
      <p:sp>
        <p:nvSpPr>
          <p:cNvPr id="24" name="Rectangle 23">
            <a:extLst>
              <a:ext uri="{FF2B5EF4-FFF2-40B4-BE49-F238E27FC236}">
                <a16:creationId xmlns:a16="http://schemas.microsoft.com/office/drawing/2014/main" id="{A8AE424F-D3BE-485D-A7ED-D19B076E28F0}"/>
              </a:ext>
            </a:extLst>
          </p:cNvPr>
          <p:cNvSpPr/>
          <p:nvPr/>
        </p:nvSpPr>
        <p:spPr>
          <a:xfrm>
            <a:off x="5791200" y="4572000"/>
            <a:ext cx="3124200" cy="1340210"/>
          </a:xfrm>
          <a:prstGeom prst="rect">
            <a:avLst/>
          </a:prstGeom>
          <a:solidFill>
            <a:schemeClr val="accent5">
              <a:lumMod val="40000"/>
              <a:lumOff val="60000"/>
            </a:schemeClr>
          </a:solidFill>
          <a:ln w="12700">
            <a:solidFill>
              <a:srgbClr val="1F100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solidFill>
                  <a:schemeClr val="accent1">
                    <a:lumMod val="50000"/>
                  </a:schemeClr>
                </a:solidFill>
              </a:rPr>
              <a:t>OrderDetails</a:t>
            </a:r>
            <a:r>
              <a:rPr lang="en-US" sz="1400" dirty="0">
                <a:solidFill>
                  <a:schemeClr val="accent1">
                    <a:lumMod val="50000"/>
                  </a:schemeClr>
                </a:solidFill>
              </a:rPr>
              <a:t> (SharePoint List)</a:t>
            </a:r>
          </a:p>
        </p:txBody>
      </p:sp>
      <p:graphicFrame>
        <p:nvGraphicFramePr>
          <p:cNvPr id="28" name="Table 27">
            <a:extLst>
              <a:ext uri="{FF2B5EF4-FFF2-40B4-BE49-F238E27FC236}">
                <a16:creationId xmlns:a16="http://schemas.microsoft.com/office/drawing/2014/main" id="{FF87C3C2-5D3D-4B0D-A96D-2A9925593326}"/>
              </a:ext>
            </a:extLst>
          </p:cNvPr>
          <p:cNvGraphicFramePr>
            <a:graphicFrameLocks noGrp="1"/>
          </p:cNvGraphicFramePr>
          <p:nvPr>
            <p:extLst>
              <p:ext uri="{D42A27DB-BD31-4B8C-83A1-F6EECF244321}">
                <p14:modId xmlns:p14="http://schemas.microsoft.com/office/powerpoint/2010/main" val="2053634973"/>
              </p:ext>
            </p:extLst>
          </p:nvPr>
        </p:nvGraphicFramePr>
        <p:xfrm>
          <a:off x="5955758" y="4901172"/>
          <a:ext cx="2819400" cy="820621"/>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39040799"/>
                    </a:ext>
                  </a:extLst>
                </a:gridCol>
                <a:gridCol w="882015">
                  <a:extLst>
                    <a:ext uri="{9D8B030D-6E8A-4147-A177-3AD203B41FA5}">
                      <a16:colId xmlns:a16="http://schemas.microsoft.com/office/drawing/2014/main" val="1989140149"/>
                    </a:ext>
                  </a:extLst>
                </a:gridCol>
                <a:gridCol w="794385">
                  <a:extLst>
                    <a:ext uri="{9D8B030D-6E8A-4147-A177-3AD203B41FA5}">
                      <a16:colId xmlns:a16="http://schemas.microsoft.com/office/drawing/2014/main" val="2611261724"/>
                    </a:ext>
                  </a:extLst>
                </a:gridCol>
                <a:gridCol w="685800">
                  <a:extLst>
                    <a:ext uri="{9D8B030D-6E8A-4147-A177-3AD203B41FA5}">
                      <a16:colId xmlns:a16="http://schemas.microsoft.com/office/drawing/2014/main" val="121280645"/>
                    </a:ext>
                  </a:extLst>
                </a:gridCol>
              </a:tblGrid>
              <a:tr h="215219">
                <a:tc>
                  <a:txBody>
                    <a:bodyPr/>
                    <a:lstStyle/>
                    <a:p>
                      <a:r>
                        <a:rPr lang="en-US" sz="1000" dirty="0"/>
                        <a:t>No</a:t>
                      </a:r>
                    </a:p>
                  </a:txBody>
                  <a:tcPr/>
                </a:tc>
                <a:tc>
                  <a:txBody>
                    <a:bodyPr/>
                    <a:lstStyle/>
                    <a:p>
                      <a:r>
                        <a:rPr lang="en-US" sz="1000" dirty="0"/>
                        <a:t>Product</a:t>
                      </a:r>
                    </a:p>
                  </a:txBody>
                  <a:tcPr/>
                </a:tc>
                <a:tc>
                  <a:txBody>
                    <a:bodyPr/>
                    <a:lstStyle/>
                    <a:p>
                      <a:r>
                        <a:rPr lang="en-US" sz="1000" dirty="0" err="1"/>
                        <a:t>ListPrice</a:t>
                      </a:r>
                      <a:endParaRPr lang="en-US" sz="1000" dirty="0"/>
                    </a:p>
                  </a:txBody>
                  <a:tcPr/>
                </a:tc>
                <a:tc>
                  <a:txBody>
                    <a:bodyPr/>
                    <a:lstStyle/>
                    <a:p>
                      <a:r>
                        <a:rPr lang="en-US" sz="1000" dirty="0"/>
                        <a:t>Total</a:t>
                      </a:r>
                    </a:p>
                  </a:txBody>
                  <a:tcPr/>
                </a:tc>
                <a:extLst>
                  <a:ext uri="{0D108BD9-81ED-4DB2-BD59-A6C34878D82A}">
                    <a16:rowId xmlns:a16="http://schemas.microsoft.com/office/drawing/2014/main" val="3751351584"/>
                  </a:ext>
                </a:extLst>
              </a:tr>
              <a:tr h="242121">
                <a:tc>
                  <a:txBody>
                    <a:bodyPr/>
                    <a:lstStyle/>
                    <a:p>
                      <a:pPr algn="ctr"/>
                      <a:r>
                        <a:rPr lang="en-US" sz="1200" dirty="0"/>
                        <a:t>1</a:t>
                      </a:r>
                    </a:p>
                  </a:txBody>
                  <a:tcPr/>
                </a:tc>
                <a:tc>
                  <a:txBody>
                    <a:bodyPr/>
                    <a:lstStyle/>
                    <a:p>
                      <a:r>
                        <a:rPr lang="en-US" sz="1200" dirty="0"/>
                        <a:t>Product 1</a:t>
                      </a:r>
                    </a:p>
                  </a:txBody>
                  <a:tcPr/>
                </a:tc>
                <a:tc>
                  <a:txBody>
                    <a:bodyPr/>
                    <a:lstStyle/>
                    <a:p>
                      <a:r>
                        <a:rPr lang="en-US" sz="1200" dirty="0"/>
                        <a:t>2.95</a:t>
                      </a:r>
                    </a:p>
                  </a:txBody>
                  <a:tcPr/>
                </a:tc>
                <a:tc>
                  <a:txBody>
                    <a:bodyPr/>
                    <a:lstStyle/>
                    <a:p>
                      <a:r>
                        <a:rPr lang="en-US" sz="1200" dirty="0"/>
                        <a:t>2.95</a:t>
                      </a:r>
                    </a:p>
                  </a:txBody>
                  <a:tcPr/>
                </a:tc>
                <a:extLst>
                  <a:ext uri="{0D108BD9-81ED-4DB2-BD59-A6C34878D82A}">
                    <a16:rowId xmlns:a16="http://schemas.microsoft.com/office/drawing/2014/main" val="2005091259"/>
                  </a:ext>
                </a:extLst>
              </a:tr>
              <a:tr h="302461">
                <a:tc>
                  <a:txBody>
                    <a:bodyPr/>
                    <a:lstStyle/>
                    <a:p>
                      <a:pPr algn="ctr"/>
                      <a:r>
                        <a:rPr lang="en-US" sz="1200" dirty="0"/>
                        <a:t>2</a:t>
                      </a:r>
                    </a:p>
                  </a:txBody>
                  <a:tcPr/>
                </a:tc>
                <a:tc>
                  <a:txBody>
                    <a:bodyPr/>
                    <a:lstStyle/>
                    <a:p>
                      <a:r>
                        <a:rPr lang="en-US" sz="1200" dirty="0"/>
                        <a:t>Product 2</a:t>
                      </a:r>
                    </a:p>
                  </a:txBody>
                  <a:tcPr/>
                </a:tc>
                <a:tc>
                  <a:txBody>
                    <a:bodyPr/>
                    <a:lstStyle/>
                    <a:p>
                      <a:r>
                        <a:rPr lang="en-US" sz="1200" dirty="0"/>
                        <a:t>4.95</a:t>
                      </a:r>
                    </a:p>
                  </a:txBody>
                  <a:tcPr/>
                </a:tc>
                <a:tc>
                  <a:txBody>
                    <a:bodyPr/>
                    <a:lstStyle/>
                    <a:p>
                      <a:r>
                        <a:rPr lang="en-US" sz="1200" dirty="0"/>
                        <a:t>9.90</a:t>
                      </a:r>
                    </a:p>
                  </a:txBody>
                  <a:tcPr/>
                </a:tc>
                <a:extLst>
                  <a:ext uri="{0D108BD9-81ED-4DB2-BD59-A6C34878D82A}">
                    <a16:rowId xmlns:a16="http://schemas.microsoft.com/office/drawing/2014/main" val="1349932768"/>
                  </a:ext>
                </a:extLst>
              </a:tr>
            </a:tbl>
          </a:graphicData>
        </a:graphic>
      </p:graphicFrame>
      <p:cxnSp>
        <p:nvCxnSpPr>
          <p:cNvPr id="29" name="Straight Arrow Connector 28">
            <a:extLst>
              <a:ext uri="{FF2B5EF4-FFF2-40B4-BE49-F238E27FC236}">
                <a16:creationId xmlns:a16="http://schemas.microsoft.com/office/drawing/2014/main" id="{4C087860-BB75-45A1-BF9E-608059043C96}"/>
              </a:ext>
            </a:extLst>
          </p:cNvPr>
          <p:cNvCxnSpPr>
            <a:cxnSpLocks/>
          </p:cNvCxnSpPr>
          <p:nvPr/>
        </p:nvCxnSpPr>
        <p:spPr>
          <a:xfrm>
            <a:off x="3429000" y="5219700"/>
            <a:ext cx="381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8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20C9-A764-4DBA-9CA3-09A27A9A4B01}"/>
              </a:ext>
            </a:extLst>
          </p:cNvPr>
          <p:cNvSpPr>
            <a:spLocks noGrp="1"/>
          </p:cNvSpPr>
          <p:nvPr>
            <p:ph type="title"/>
          </p:nvPr>
        </p:nvSpPr>
        <p:spPr/>
        <p:txBody>
          <a:bodyPr/>
          <a:lstStyle/>
          <a:p>
            <a:r>
              <a:rPr lang="en-US" dirty="0"/>
              <a:t>App </a:t>
            </a:r>
            <a:r>
              <a:rPr lang="en-US" dirty="0" err="1"/>
              <a:t>OnStart</a:t>
            </a:r>
            <a:endParaRPr lang="en-US" dirty="0"/>
          </a:p>
        </p:txBody>
      </p:sp>
      <p:sp>
        <p:nvSpPr>
          <p:cNvPr id="4" name="Content Placeholder 3">
            <a:extLst>
              <a:ext uri="{FF2B5EF4-FFF2-40B4-BE49-F238E27FC236}">
                <a16:creationId xmlns:a16="http://schemas.microsoft.com/office/drawing/2014/main" id="{FCC323A0-7735-4429-B7FF-AD4367F0A7C8}"/>
              </a:ext>
            </a:extLst>
          </p:cNvPr>
          <p:cNvSpPr>
            <a:spLocks noGrp="1"/>
          </p:cNvSpPr>
          <p:nvPr>
            <p:ph idx="1"/>
          </p:nvPr>
        </p:nvSpPr>
        <p:spPr/>
        <p:txBody>
          <a:bodyPr/>
          <a:lstStyle/>
          <a:p>
            <a:r>
              <a:rPr lang="en-US" sz="2400" dirty="0"/>
              <a:t>App </a:t>
            </a:r>
            <a:r>
              <a:rPr lang="en-US" sz="2400" b="1" dirty="0" err="1"/>
              <a:t>OnStart</a:t>
            </a:r>
            <a:r>
              <a:rPr lang="en-US" sz="2400" dirty="0"/>
              <a:t> property used to initialize state in app</a:t>
            </a:r>
          </a:p>
          <a:p>
            <a:pPr lvl="1"/>
            <a:r>
              <a:rPr lang="en-US" sz="2000" dirty="0"/>
              <a:t>Event provides support for initializing state in app at startup</a:t>
            </a:r>
          </a:p>
          <a:p>
            <a:pPr lvl="1"/>
            <a:r>
              <a:rPr lang="en-US" sz="2000" dirty="0"/>
              <a:t>Commonly used to initialize global variables and collections</a:t>
            </a:r>
          </a:p>
          <a:p>
            <a:pPr lvl="1"/>
            <a:r>
              <a:rPr lang="en-US" sz="2000" dirty="0"/>
              <a:t>Right-click </a:t>
            </a:r>
            <a:r>
              <a:rPr lang="en-US" sz="2000" b="1" dirty="0"/>
              <a:t>App</a:t>
            </a:r>
            <a:r>
              <a:rPr lang="en-US" sz="2000" dirty="0"/>
              <a:t> in left navigation to run </a:t>
            </a:r>
            <a:r>
              <a:rPr lang="en-US" sz="2000" b="1" dirty="0" err="1"/>
              <a:t>OnStart</a:t>
            </a:r>
            <a:r>
              <a:rPr lang="en-US" sz="2000" dirty="0"/>
              <a:t> while in editor</a:t>
            </a:r>
          </a:p>
          <a:p>
            <a:endParaRPr lang="en-US" dirty="0"/>
          </a:p>
        </p:txBody>
      </p:sp>
      <p:pic>
        <p:nvPicPr>
          <p:cNvPr id="5" name="Picture 4">
            <a:extLst>
              <a:ext uri="{FF2B5EF4-FFF2-40B4-BE49-F238E27FC236}">
                <a16:creationId xmlns:a16="http://schemas.microsoft.com/office/drawing/2014/main" id="{A48D5FBE-2BA9-46DF-9D10-A97B746C46CE}"/>
              </a:ext>
            </a:extLst>
          </p:cNvPr>
          <p:cNvPicPr>
            <a:picLocks noChangeAspect="1"/>
          </p:cNvPicPr>
          <p:nvPr/>
        </p:nvPicPr>
        <p:blipFill>
          <a:blip r:embed="rId3"/>
          <a:stretch>
            <a:fillRect/>
          </a:stretch>
        </p:blipFill>
        <p:spPr>
          <a:xfrm>
            <a:off x="914400" y="3323290"/>
            <a:ext cx="6667500" cy="2086910"/>
          </a:xfrm>
          <a:prstGeom prst="rect">
            <a:avLst/>
          </a:prstGeom>
          <a:ln>
            <a:solidFill>
              <a:schemeClr val="tx1">
                <a:lumMod val="50000"/>
                <a:lumOff val="50000"/>
              </a:schemeClr>
            </a:solidFill>
          </a:ln>
        </p:spPr>
      </p:pic>
    </p:spTree>
    <p:extLst>
      <p:ext uri="{BB962C8B-B14F-4D97-AF65-F5344CB8AC3E}">
        <p14:creationId xmlns:p14="http://schemas.microsoft.com/office/powerpoint/2010/main" val="184494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Caching State using Variables and Collections</a:t>
            </a:r>
          </a:p>
          <a:p>
            <a:pPr lvl="0">
              <a:buFont typeface="Wingdings" panose="05000000000000000000" pitchFamily="2" charset="2"/>
              <a:buChar char="Ø"/>
            </a:pPr>
            <a:r>
              <a:rPr lang="en-US" sz="2400" dirty="0"/>
              <a:t>Using a Collection to Track Shopping Cart Data</a:t>
            </a:r>
          </a:p>
          <a:p>
            <a:r>
              <a:rPr lang="en-US" sz="2400" dirty="0"/>
              <a:t>Using Patch Instead of an Edit Form</a:t>
            </a:r>
          </a:p>
          <a:p>
            <a:pPr lvl="0"/>
            <a:r>
              <a:rPr lang="en-US" sz="2400" dirty="0"/>
              <a:t>Writing Shopping Cart Data to Back to SharePoint</a:t>
            </a:r>
          </a:p>
          <a:p>
            <a:pPr lvl="0"/>
            <a:r>
              <a:rPr lang="en-US" sz="2400" dirty="0"/>
              <a:t>Designing Reusable Components</a:t>
            </a:r>
          </a:p>
        </p:txBody>
      </p:sp>
    </p:spTree>
    <p:extLst>
      <p:ext uri="{BB962C8B-B14F-4D97-AF65-F5344CB8AC3E}">
        <p14:creationId xmlns:p14="http://schemas.microsoft.com/office/powerpoint/2010/main" val="395570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F643-51D4-480B-AD71-5E18C13BF4F1}"/>
              </a:ext>
            </a:extLst>
          </p:cNvPr>
          <p:cNvSpPr>
            <a:spLocks noGrp="1"/>
          </p:cNvSpPr>
          <p:nvPr>
            <p:ph type="title"/>
          </p:nvPr>
        </p:nvSpPr>
        <p:spPr/>
        <p:txBody>
          <a:bodyPr/>
          <a:lstStyle/>
          <a:p>
            <a:r>
              <a:rPr lang="en-US" dirty="0"/>
              <a:t>Updatable Collection Columns</a:t>
            </a:r>
          </a:p>
        </p:txBody>
      </p:sp>
      <p:sp>
        <p:nvSpPr>
          <p:cNvPr id="18" name="Content Placeholder 17">
            <a:extLst>
              <a:ext uri="{FF2B5EF4-FFF2-40B4-BE49-F238E27FC236}">
                <a16:creationId xmlns:a16="http://schemas.microsoft.com/office/drawing/2014/main" id="{1EF6E6B1-AF68-4EFF-9640-7FFEFFD4D8FC}"/>
              </a:ext>
            </a:extLst>
          </p:cNvPr>
          <p:cNvSpPr>
            <a:spLocks noGrp="1"/>
          </p:cNvSpPr>
          <p:nvPr>
            <p:ph idx="1"/>
          </p:nvPr>
        </p:nvSpPr>
        <p:spPr/>
        <p:txBody>
          <a:bodyPr>
            <a:normAutofit/>
          </a:bodyPr>
          <a:lstStyle/>
          <a:p>
            <a:r>
              <a:rPr lang="en-US" sz="2400" dirty="0"/>
              <a:t>Often helpful to add updatable column to collections</a:t>
            </a:r>
          </a:p>
          <a:p>
            <a:endParaRPr lang="en-US" sz="2400" dirty="0"/>
          </a:p>
          <a:p>
            <a:endParaRPr lang="en-US" sz="2400" dirty="0"/>
          </a:p>
          <a:p>
            <a:endParaRPr lang="en-US" sz="2400" dirty="0"/>
          </a:p>
          <a:p>
            <a:endParaRPr lang="en-US" sz="2400" dirty="0"/>
          </a:p>
          <a:p>
            <a:endParaRPr lang="en-US" sz="2400" dirty="0"/>
          </a:p>
          <a:p>
            <a:r>
              <a:rPr lang="en-US" sz="2400" dirty="0"/>
              <a:t>Columns updated using calls to Patch</a:t>
            </a:r>
          </a:p>
        </p:txBody>
      </p:sp>
      <p:pic>
        <p:nvPicPr>
          <p:cNvPr id="4" name="Picture 3">
            <a:extLst>
              <a:ext uri="{FF2B5EF4-FFF2-40B4-BE49-F238E27FC236}">
                <a16:creationId xmlns:a16="http://schemas.microsoft.com/office/drawing/2014/main" id="{99EDA265-F19A-468F-BF2B-6FD06CAE04D5}"/>
              </a:ext>
            </a:extLst>
          </p:cNvPr>
          <p:cNvPicPr>
            <a:picLocks noChangeAspect="1"/>
          </p:cNvPicPr>
          <p:nvPr/>
        </p:nvPicPr>
        <p:blipFill rotWithShape="1">
          <a:blip r:embed="rId3"/>
          <a:srcRect b="11081"/>
          <a:stretch/>
        </p:blipFill>
        <p:spPr>
          <a:xfrm>
            <a:off x="785916" y="2596264"/>
            <a:ext cx="4343400" cy="1280302"/>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7EA7DB36-F7F1-4244-BD2F-E2D800A9F0AD}"/>
              </a:ext>
            </a:extLst>
          </p:cNvPr>
          <p:cNvPicPr>
            <a:picLocks noChangeAspect="1"/>
          </p:cNvPicPr>
          <p:nvPr/>
        </p:nvPicPr>
        <p:blipFill>
          <a:blip r:embed="rId4"/>
          <a:stretch>
            <a:fillRect/>
          </a:stretch>
        </p:blipFill>
        <p:spPr>
          <a:xfrm>
            <a:off x="797461" y="1972258"/>
            <a:ext cx="7783781" cy="437550"/>
          </a:xfrm>
          <a:prstGeom prst="rect">
            <a:avLst/>
          </a:prstGeom>
          <a:ln>
            <a:solidFill>
              <a:schemeClr val="tx1">
                <a:lumMod val="50000"/>
                <a:lumOff val="50000"/>
              </a:schemeClr>
            </a:solidFill>
          </a:ln>
        </p:spPr>
      </p:pic>
      <p:grpSp>
        <p:nvGrpSpPr>
          <p:cNvPr id="17" name="Group 16">
            <a:extLst>
              <a:ext uri="{FF2B5EF4-FFF2-40B4-BE49-F238E27FC236}">
                <a16:creationId xmlns:a16="http://schemas.microsoft.com/office/drawing/2014/main" id="{7E07DE9E-5E76-4370-AF8F-52ED4730FE33}"/>
              </a:ext>
            </a:extLst>
          </p:cNvPr>
          <p:cNvGrpSpPr/>
          <p:nvPr/>
        </p:nvGrpSpPr>
        <p:grpSpPr>
          <a:xfrm>
            <a:off x="406400" y="4829218"/>
            <a:ext cx="8229600" cy="1161963"/>
            <a:chOff x="533400" y="3685309"/>
            <a:chExt cx="8229600" cy="1161963"/>
          </a:xfrm>
        </p:grpSpPr>
        <p:pic>
          <p:nvPicPr>
            <p:cNvPr id="6" name="Picture 5">
              <a:extLst>
                <a:ext uri="{FF2B5EF4-FFF2-40B4-BE49-F238E27FC236}">
                  <a16:creationId xmlns:a16="http://schemas.microsoft.com/office/drawing/2014/main" id="{C8AE0566-8E23-4620-A1B5-2435C6764F74}"/>
                </a:ext>
              </a:extLst>
            </p:cNvPr>
            <p:cNvPicPr>
              <a:picLocks noChangeAspect="1"/>
            </p:cNvPicPr>
            <p:nvPr/>
          </p:nvPicPr>
          <p:blipFill>
            <a:blip r:embed="rId5"/>
            <a:stretch>
              <a:fillRect/>
            </a:stretch>
          </p:blipFill>
          <p:spPr>
            <a:xfrm>
              <a:off x="2274117" y="3939231"/>
              <a:ext cx="6488883" cy="339686"/>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1F4C939A-D495-45BE-A7E8-A07CC0D44BF8}"/>
                </a:ext>
              </a:extLst>
            </p:cNvPr>
            <p:cNvPicPr>
              <a:picLocks noChangeAspect="1"/>
            </p:cNvPicPr>
            <p:nvPr/>
          </p:nvPicPr>
          <p:blipFill>
            <a:blip r:embed="rId6"/>
            <a:stretch>
              <a:fillRect/>
            </a:stretch>
          </p:blipFill>
          <p:spPr>
            <a:xfrm>
              <a:off x="2262909" y="4481456"/>
              <a:ext cx="6445333" cy="365816"/>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6768B636-755F-41BC-AC1A-A0E7C5283E78}"/>
                </a:ext>
              </a:extLst>
            </p:cNvPr>
            <p:cNvPicPr>
              <a:picLocks noChangeAspect="1"/>
            </p:cNvPicPr>
            <p:nvPr/>
          </p:nvPicPr>
          <p:blipFill rotWithShape="1">
            <a:blip r:embed="rId3"/>
            <a:srcRect l="70176" t="50822" r="17544" b="17425"/>
            <a:stretch/>
          </p:blipFill>
          <p:spPr>
            <a:xfrm>
              <a:off x="533400" y="3685309"/>
              <a:ext cx="1256097" cy="1076657"/>
            </a:xfrm>
            <a:prstGeom prst="rect">
              <a:avLst/>
            </a:prstGeom>
            <a:ln>
              <a:solidFill>
                <a:schemeClr val="tx1">
                  <a:lumMod val="50000"/>
                  <a:lumOff val="50000"/>
                </a:schemeClr>
              </a:solidFill>
            </a:ln>
          </p:spPr>
        </p:pic>
        <p:cxnSp>
          <p:nvCxnSpPr>
            <p:cNvPr id="10" name="Straight Arrow Connector 9">
              <a:extLst>
                <a:ext uri="{FF2B5EF4-FFF2-40B4-BE49-F238E27FC236}">
                  <a16:creationId xmlns:a16="http://schemas.microsoft.com/office/drawing/2014/main" id="{37668833-67F5-4055-93BD-BF1A466108FE}"/>
                </a:ext>
              </a:extLst>
            </p:cNvPr>
            <p:cNvCxnSpPr>
              <a:cxnSpLocks/>
            </p:cNvCxnSpPr>
            <p:nvPr/>
          </p:nvCxnSpPr>
          <p:spPr>
            <a:xfrm flipV="1">
              <a:off x="1729509" y="4128655"/>
              <a:ext cx="533400" cy="1410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E003EE7-0319-4CA0-B712-700ACB578BA0}"/>
                </a:ext>
              </a:extLst>
            </p:cNvPr>
            <p:cNvCxnSpPr>
              <a:cxnSpLocks/>
            </p:cNvCxnSpPr>
            <p:nvPr/>
          </p:nvCxnSpPr>
          <p:spPr>
            <a:xfrm>
              <a:off x="1725852" y="4550328"/>
              <a:ext cx="481639" cy="1140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577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7036-C0E9-427A-A76E-5E7217F0D3AA}"/>
              </a:ext>
            </a:extLst>
          </p:cNvPr>
          <p:cNvSpPr>
            <a:spLocks noGrp="1"/>
          </p:cNvSpPr>
          <p:nvPr>
            <p:ph type="title"/>
          </p:nvPr>
        </p:nvSpPr>
        <p:spPr/>
        <p:txBody>
          <a:bodyPr/>
          <a:lstStyle/>
          <a:p>
            <a:r>
              <a:rPr lang="en-US" dirty="0"/>
              <a:t>Designing A UI Experience with a Shopping Cart</a:t>
            </a:r>
          </a:p>
        </p:txBody>
      </p:sp>
    </p:spTree>
    <p:extLst>
      <p:ext uri="{BB962C8B-B14F-4D97-AF65-F5344CB8AC3E}">
        <p14:creationId xmlns:p14="http://schemas.microsoft.com/office/powerpoint/2010/main" val="367795431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purl.org/dc/terms/"/>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11324</TotalTime>
  <Words>2272</Words>
  <Application>Microsoft Office PowerPoint</Application>
  <PresentationFormat>On-screen Show (4:3)</PresentationFormat>
  <Paragraphs>180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Lucida Console</vt:lpstr>
      <vt:lpstr>Wingdings</vt:lpstr>
      <vt:lpstr>CPT_Wave15</vt:lpstr>
      <vt:lpstr>Building a Canvas App with a Shopping Cart</vt:lpstr>
      <vt:lpstr>Agenda</vt:lpstr>
      <vt:lpstr>Designing with Variables and Collections</vt:lpstr>
      <vt:lpstr>Code Naming Conventions</vt:lpstr>
      <vt:lpstr>Designing Canvas Apps using Collections</vt:lpstr>
      <vt:lpstr>App OnStart</vt:lpstr>
      <vt:lpstr>Agenda</vt:lpstr>
      <vt:lpstr>Updatable Collection Columns</vt:lpstr>
      <vt:lpstr>Designing A UI Experience with a Shopping Cart</vt:lpstr>
      <vt:lpstr>Agenda</vt:lpstr>
      <vt:lpstr>Using Patch Instead of an Edit Form</vt:lpstr>
      <vt:lpstr>Agenda</vt:lpstr>
      <vt:lpstr>Capturing Return Value from Patch</vt:lpstr>
      <vt:lpstr>Populating UI from Cached State</vt:lpstr>
      <vt:lpstr>Writing Orders and Order Details to SharePoint using Patch</vt:lpstr>
      <vt:lpstr>Agenda</vt:lpstr>
      <vt:lpstr>Enabling Components in a Canvas App</vt:lpstr>
      <vt:lpstr>Designing Components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Canvas App with a Shopping Cart</dc:title>
  <dc:creator>Ted Pattison</dc:creator>
  <cp:lastModifiedBy>Ted Pattison</cp:lastModifiedBy>
  <cp:revision>376</cp:revision>
  <dcterms:created xsi:type="dcterms:W3CDTF">2012-04-13T19:17:02Z</dcterms:created>
  <dcterms:modified xsi:type="dcterms:W3CDTF">2020-03-31T18:03:15Z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