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279" r:id="rId6"/>
    <p:sldId id="406" r:id="rId7"/>
    <p:sldId id="321" r:id="rId8"/>
    <p:sldId id="345" r:id="rId9"/>
    <p:sldId id="326" r:id="rId10"/>
    <p:sldId id="395" r:id="rId11"/>
    <p:sldId id="327" r:id="rId12"/>
    <p:sldId id="420" r:id="rId13"/>
    <p:sldId id="306" r:id="rId14"/>
    <p:sldId id="300" r:id="rId15"/>
    <p:sldId id="301" r:id="rId16"/>
    <p:sldId id="302" r:id="rId17"/>
    <p:sldId id="413" r:id="rId18"/>
    <p:sldId id="412" r:id="rId19"/>
    <p:sldId id="299" r:id="rId20"/>
    <p:sldId id="371" r:id="rId21"/>
    <p:sldId id="421" r:id="rId22"/>
    <p:sldId id="377" r:id="rId23"/>
    <p:sldId id="317" r:id="rId24"/>
    <p:sldId id="393" r:id="rId25"/>
    <p:sldId id="402" r:id="rId26"/>
    <p:sldId id="357" r:id="rId27"/>
    <p:sldId id="422" r:id="rId28"/>
    <p:sldId id="396" r:id="rId29"/>
    <p:sldId id="364" r:id="rId30"/>
    <p:sldId id="397" r:id="rId31"/>
    <p:sldId id="398" r:id="rId32"/>
    <p:sldId id="399" r:id="rId33"/>
    <p:sldId id="405" r:id="rId34"/>
    <p:sldId id="400" r:id="rId35"/>
    <p:sldId id="391" r:id="rId36"/>
    <p:sldId id="401" r:id="rId37"/>
    <p:sldId id="431" r:id="rId38"/>
    <p:sldId id="432" r:id="rId39"/>
    <p:sldId id="423" r:id="rId40"/>
    <p:sldId id="303" r:id="rId41"/>
    <p:sldId id="426" r:id="rId42"/>
    <p:sldId id="427" r:id="rId43"/>
    <p:sldId id="428" r:id="rId44"/>
    <p:sldId id="429" r:id="rId45"/>
    <p:sldId id="411" r:id="rId46"/>
    <p:sldId id="425"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65997" autoAdjust="0"/>
  </p:normalViewPr>
  <p:slideViewPr>
    <p:cSldViewPr>
      <p:cViewPr varScale="1">
        <p:scale>
          <a:sx n="56" d="100"/>
          <a:sy n="56" d="100"/>
        </p:scale>
        <p:origin x="2016" y="5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fundamental concepts of Power Automates (aka Microsoft Flow) and gets students started building and testing flows in the Microsoft Flow design editor. Students will learn how to use flow triggers to build flows that can be scheduled, executed in response to external events or run on demand using a button on a mobile device. The module explains how data within a flow is propagated from step to step and discusses how to use control-of-flow actions to author advanced business logic. Students will learn the syntax for writing advanced expressions in Workflow Definition Language (WDL) to retrieve dynamic content, to perform type conversion and to design flows using loops, variables, arrays and custom objects.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96592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99466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23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93474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166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003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86996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411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91582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low.microsoft.com/"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 with Power Automate</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2B9D-CC1C-4467-9ACF-277A4DE3E107}"/>
              </a:ext>
            </a:extLst>
          </p:cNvPr>
          <p:cNvSpPr>
            <a:spLocks noGrp="1"/>
          </p:cNvSpPr>
          <p:nvPr>
            <p:ph type="title"/>
          </p:nvPr>
        </p:nvSpPr>
        <p:spPr/>
        <p:txBody>
          <a:bodyPr/>
          <a:lstStyle/>
          <a:p>
            <a:r>
              <a:rPr lang="en-US" dirty="0"/>
              <a:t>Creating a Flow Trigger by Manual Button</a:t>
            </a:r>
          </a:p>
        </p:txBody>
      </p:sp>
      <p:sp>
        <p:nvSpPr>
          <p:cNvPr id="8" name="Content Placeholder 7">
            <a:extLst>
              <a:ext uri="{FF2B5EF4-FFF2-40B4-BE49-F238E27FC236}">
                <a16:creationId xmlns:a16="http://schemas.microsoft.com/office/drawing/2014/main" id="{5967D328-ADC9-43CD-90EE-5ADC7BCF3C8F}"/>
              </a:ext>
            </a:extLst>
          </p:cNvPr>
          <p:cNvSpPr>
            <a:spLocks noGrp="1"/>
          </p:cNvSpPr>
          <p:nvPr>
            <p:ph idx="1"/>
          </p:nvPr>
        </p:nvSpPr>
        <p:spPr/>
        <p:txBody>
          <a:bodyPr>
            <a:normAutofit/>
          </a:bodyPr>
          <a:lstStyle/>
          <a:p>
            <a:r>
              <a:rPr lang="en-US" sz="2000" dirty="0"/>
              <a:t>Use Run button for Mobile as flow trigger</a:t>
            </a:r>
          </a:p>
          <a:p>
            <a:endParaRPr lang="en-US" sz="2000" dirty="0"/>
          </a:p>
          <a:p>
            <a:endParaRPr lang="en-US" sz="2000" dirty="0"/>
          </a:p>
          <a:p>
            <a:endParaRPr lang="en-US" sz="2000" dirty="0"/>
          </a:p>
          <a:p>
            <a:endParaRPr lang="en-US" sz="2000" dirty="0"/>
          </a:p>
          <a:p>
            <a:r>
              <a:rPr lang="en-US" sz="2000" dirty="0"/>
              <a:t>Trigger can be extended with one or more input fields</a:t>
            </a:r>
          </a:p>
        </p:txBody>
      </p:sp>
      <p:pic>
        <p:nvPicPr>
          <p:cNvPr id="3" name="Picture 2">
            <a:extLst>
              <a:ext uri="{FF2B5EF4-FFF2-40B4-BE49-F238E27FC236}">
                <a16:creationId xmlns:a16="http://schemas.microsoft.com/office/drawing/2014/main" id="{DCE9DDBB-7E19-4609-82FC-D6ABC244278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05000"/>
            <a:ext cx="2804160" cy="1524000"/>
          </a:xfrm>
          <a:prstGeom prst="rect">
            <a:avLst/>
          </a:prstGeom>
          <a:noFill/>
          <a:ln>
            <a:solidFill>
              <a:schemeClr val="tx1">
                <a:lumMod val="50000"/>
                <a:lumOff val="50000"/>
              </a:schemeClr>
            </a:solidFill>
          </a:ln>
        </p:spPr>
      </p:pic>
      <p:pic>
        <p:nvPicPr>
          <p:cNvPr id="7" name="Picture 6">
            <a:extLst>
              <a:ext uri="{FF2B5EF4-FFF2-40B4-BE49-F238E27FC236}">
                <a16:creationId xmlns:a16="http://schemas.microsoft.com/office/drawing/2014/main" id="{5858FCDE-7EC2-4693-9267-E456D3201F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244" y="3939822"/>
            <a:ext cx="4010584" cy="270651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3544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2B9D-CC1C-4467-9ACF-277A4DE3E107}"/>
              </a:ext>
            </a:extLst>
          </p:cNvPr>
          <p:cNvSpPr>
            <a:spLocks noGrp="1"/>
          </p:cNvSpPr>
          <p:nvPr>
            <p:ph type="title"/>
          </p:nvPr>
        </p:nvSpPr>
        <p:spPr/>
        <p:txBody>
          <a:bodyPr/>
          <a:lstStyle/>
          <a:p>
            <a:r>
              <a:rPr lang="en-US" dirty="0"/>
              <a:t>Building Out The Idea Tracker Flow</a:t>
            </a:r>
          </a:p>
        </p:txBody>
      </p:sp>
      <p:pic>
        <p:nvPicPr>
          <p:cNvPr id="5" name="Picture 4">
            <a:extLst>
              <a:ext uri="{FF2B5EF4-FFF2-40B4-BE49-F238E27FC236}">
                <a16:creationId xmlns:a16="http://schemas.microsoft.com/office/drawing/2014/main" id="{9FC8514D-82A3-4D61-9EB8-082BCF58B338}"/>
              </a:ext>
            </a:extLst>
          </p:cNvPr>
          <p:cNvPicPr>
            <a:picLocks noChangeAspect="1"/>
          </p:cNvPicPr>
          <p:nvPr/>
        </p:nvPicPr>
        <p:blipFill>
          <a:blip r:embed="rId2"/>
          <a:stretch>
            <a:fillRect/>
          </a:stretch>
        </p:blipFill>
        <p:spPr>
          <a:xfrm>
            <a:off x="762000" y="1143000"/>
            <a:ext cx="5886971" cy="5486400"/>
          </a:xfrm>
          <a:prstGeom prst="rect">
            <a:avLst/>
          </a:prstGeom>
          <a:ln>
            <a:solidFill>
              <a:schemeClr val="bg1">
                <a:lumMod val="50000"/>
              </a:schemeClr>
            </a:solidFill>
          </a:ln>
        </p:spPr>
      </p:pic>
    </p:spTree>
    <p:extLst>
      <p:ext uri="{BB962C8B-B14F-4D97-AF65-F5344CB8AC3E}">
        <p14:creationId xmlns:p14="http://schemas.microsoft.com/office/powerpoint/2010/main" val="32289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2B9D-CC1C-4467-9ACF-277A4DE3E107}"/>
              </a:ext>
            </a:extLst>
          </p:cNvPr>
          <p:cNvSpPr>
            <a:spLocks noGrp="1"/>
          </p:cNvSpPr>
          <p:nvPr>
            <p:ph type="title"/>
          </p:nvPr>
        </p:nvSpPr>
        <p:spPr/>
        <p:txBody>
          <a:bodyPr/>
          <a:lstStyle/>
          <a:p>
            <a:r>
              <a:rPr lang="en-US" dirty="0"/>
              <a:t>Where Should You Write the Idea?</a:t>
            </a:r>
          </a:p>
        </p:txBody>
      </p:sp>
      <p:sp>
        <p:nvSpPr>
          <p:cNvPr id="40" name="Content Placeholder 39">
            <a:extLst>
              <a:ext uri="{FF2B5EF4-FFF2-40B4-BE49-F238E27FC236}">
                <a16:creationId xmlns:a16="http://schemas.microsoft.com/office/drawing/2014/main" id="{16B8FB47-B98A-44BF-83F6-86C27C74CCF6}"/>
              </a:ext>
            </a:extLst>
          </p:cNvPr>
          <p:cNvSpPr>
            <a:spLocks noGrp="1"/>
          </p:cNvSpPr>
          <p:nvPr>
            <p:ph idx="1"/>
          </p:nvPr>
        </p:nvSpPr>
        <p:spPr/>
        <p:txBody>
          <a:bodyPr>
            <a:normAutofit/>
          </a:bodyPr>
          <a:lstStyle/>
          <a:p>
            <a:r>
              <a:rPr lang="en-US" sz="2000" dirty="0"/>
              <a:t>You can track the idea by sending an email</a:t>
            </a:r>
          </a:p>
          <a:p>
            <a:endParaRPr lang="en-US" sz="2000" dirty="0"/>
          </a:p>
          <a:p>
            <a:endParaRPr lang="en-US" sz="2000" dirty="0"/>
          </a:p>
          <a:p>
            <a:endParaRPr lang="en-US" sz="2000" dirty="0"/>
          </a:p>
          <a:p>
            <a:pPr lvl="2"/>
            <a:endParaRPr lang="en-US" sz="1200" dirty="0"/>
          </a:p>
          <a:p>
            <a:pPr lvl="1"/>
            <a:endParaRPr lang="en-US" sz="1600" dirty="0"/>
          </a:p>
          <a:p>
            <a:r>
              <a:rPr lang="en-US" sz="2000" dirty="0"/>
              <a:t>Or get even more extravagant</a:t>
            </a:r>
          </a:p>
        </p:txBody>
      </p:sp>
      <p:grpSp>
        <p:nvGrpSpPr>
          <p:cNvPr id="43" name="Group 42">
            <a:extLst>
              <a:ext uri="{FF2B5EF4-FFF2-40B4-BE49-F238E27FC236}">
                <a16:creationId xmlns:a16="http://schemas.microsoft.com/office/drawing/2014/main" id="{DD13B686-5D07-41C0-A0A9-5E361346AA89}"/>
              </a:ext>
            </a:extLst>
          </p:cNvPr>
          <p:cNvGrpSpPr/>
          <p:nvPr/>
        </p:nvGrpSpPr>
        <p:grpSpPr>
          <a:xfrm>
            <a:off x="914400" y="4053620"/>
            <a:ext cx="6477000" cy="2630805"/>
            <a:chOff x="914400" y="4053620"/>
            <a:chExt cx="6477000" cy="2630805"/>
          </a:xfrm>
        </p:grpSpPr>
        <p:sp>
          <p:nvSpPr>
            <p:cNvPr id="39" name="Rectangle 38">
              <a:extLst>
                <a:ext uri="{FF2B5EF4-FFF2-40B4-BE49-F238E27FC236}">
                  <a16:creationId xmlns:a16="http://schemas.microsoft.com/office/drawing/2014/main" id="{794B0244-83F4-4E3F-B9A7-C3205ED5F4D5}"/>
                </a:ext>
              </a:extLst>
            </p:cNvPr>
            <p:cNvSpPr/>
            <p:nvPr/>
          </p:nvSpPr>
          <p:spPr>
            <a:xfrm>
              <a:off x="914400" y="4053620"/>
              <a:ext cx="6477000" cy="263080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77D86C1-2F9E-4F87-8556-460665030679}"/>
                </a:ext>
              </a:extLst>
            </p:cNvPr>
            <p:cNvSpPr/>
            <p:nvPr/>
          </p:nvSpPr>
          <p:spPr>
            <a:xfrm>
              <a:off x="1129623" y="4969292"/>
              <a:ext cx="1080176" cy="59409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Idea</a:t>
              </a:r>
            </a:p>
          </p:txBody>
        </p:sp>
        <p:sp>
          <p:nvSpPr>
            <p:cNvPr id="6" name="Rectangle: Rounded Corners 5">
              <a:extLst>
                <a:ext uri="{FF2B5EF4-FFF2-40B4-BE49-F238E27FC236}">
                  <a16:creationId xmlns:a16="http://schemas.microsoft.com/office/drawing/2014/main" id="{94521F40-BB03-4A6D-90D8-3C6B180DCFD7}"/>
                </a:ext>
              </a:extLst>
            </p:cNvPr>
            <p:cNvSpPr/>
            <p:nvPr/>
          </p:nvSpPr>
          <p:spPr>
            <a:xfrm>
              <a:off x="2890281" y="4989208"/>
              <a:ext cx="1080177" cy="55426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rPr>
                <a:t>Flow</a:t>
              </a:r>
            </a:p>
          </p:txBody>
        </p:sp>
        <p:sp>
          <p:nvSpPr>
            <p:cNvPr id="7" name="Rectangle 6">
              <a:extLst>
                <a:ext uri="{FF2B5EF4-FFF2-40B4-BE49-F238E27FC236}">
                  <a16:creationId xmlns:a16="http://schemas.microsoft.com/office/drawing/2014/main" id="{D963D4B1-2866-439F-A7BE-31850C66AB2C}"/>
                </a:ext>
              </a:extLst>
            </p:cNvPr>
            <p:cNvSpPr/>
            <p:nvPr/>
          </p:nvSpPr>
          <p:spPr>
            <a:xfrm>
              <a:off x="5105400" y="4169825"/>
              <a:ext cx="2084417" cy="41533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Inbox</a:t>
              </a:r>
            </a:p>
          </p:txBody>
        </p:sp>
        <p:sp>
          <p:nvSpPr>
            <p:cNvPr id="8" name="Rectangle 7">
              <a:extLst>
                <a:ext uri="{FF2B5EF4-FFF2-40B4-BE49-F238E27FC236}">
                  <a16:creationId xmlns:a16="http://schemas.microsoft.com/office/drawing/2014/main" id="{FBCDA1C3-CD62-4D46-B146-EE08B2593C1C}"/>
                </a:ext>
              </a:extLst>
            </p:cNvPr>
            <p:cNvSpPr/>
            <p:nvPr/>
          </p:nvSpPr>
          <p:spPr>
            <a:xfrm>
              <a:off x="5123403" y="4703225"/>
              <a:ext cx="2084417" cy="36767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Excel</a:t>
              </a:r>
            </a:p>
          </p:txBody>
        </p:sp>
        <p:cxnSp>
          <p:nvCxnSpPr>
            <p:cNvPr id="9" name="Straight Arrow Connector 8">
              <a:extLst>
                <a:ext uri="{FF2B5EF4-FFF2-40B4-BE49-F238E27FC236}">
                  <a16:creationId xmlns:a16="http://schemas.microsoft.com/office/drawing/2014/main" id="{21B5A0E4-D170-4BD1-948E-05D2524B941A}"/>
                </a:ext>
              </a:extLst>
            </p:cNvPr>
            <p:cNvCxnSpPr>
              <a:cxnSpLocks/>
            </p:cNvCxnSpPr>
            <p:nvPr/>
          </p:nvCxnSpPr>
          <p:spPr>
            <a:xfrm>
              <a:off x="2209800" y="5266341"/>
              <a:ext cx="68048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526C27-493F-4A01-B5A6-DADCF05B5623}"/>
                </a:ext>
              </a:extLst>
            </p:cNvPr>
            <p:cNvCxnSpPr>
              <a:cxnSpLocks/>
              <a:stCxn id="6" idx="3"/>
              <a:endCxn id="7" idx="1"/>
            </p:cNvCxnSpPr>
            <p:nvPr/>
          </p:nvCxnSpPr>
          <p:spPr>
            <a:xfrm flipV="1">
              <a:off x="3970458" y="4377490"/>
              <a:ext cx="1134942" cy="888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4266BF3-4E61-41BE-9EEF-65DC797F019E}"/>
                </a:ext>
              </a:extLst>
            </p:cNvPr>
            <p:cNvCxnSpPr>
              <a:cxnSpLocks/>
              <a:stCxn id="6" idx="3"/>
              <a:endCxn id="8" idx="1"/>
            </p:cNvCxnSpPr>
            <p:nvPr/>
          </p:nvCxnSpPr>
          <p:spPr>
            <a:xfrm flipV="1">
              <a:off x="3970458" y="4887062"/>
              <a:ext cx="1152945" cy="3792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ADD3FE-C21C-41E6-A088-F3F1FC7BAE63}"/>
                </a:ext>
              </a:extLst>
            </p:cNvPr>
            <p:cNvSpPr/>
            <p:nvPr/>
          </p:nvSpPr>
          <p:spPr>
            <a:xfrm>
              <a:off x="5123402" y="5214689"/>
              <a:ext cx="2084417" cy="36767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SQL Server</a:t>
              </a:r>
            </a:p>
          </p:txBody>
        </p:sp>
        <p:sp>
          <p:nvSpPr>
            <p:cNvPr id="14" name="Rectangle 13">
              <a:extLst>
                <a:ext uri="{FF2B5EF4-FFF2-40B4-BE49-F238E27FC236}">
                  <a16:creationId xmlns:a16="http://schemas.microsoft.com/office/drawing/2014/main" id="{267755B4-765A-4783-B2B4-BF0A80710D60}"/>
                </a:ext>
              </a:extLst>
            </p:cNvPr>
            <p:cNvSpPr/>
            <p:nvPr/>
          </p:nvSpPr>
          <p:spPr>
            <a:xfrm>
              <a:off x="5105400" y="5693825"/>
              <a:ext cx="2084417" cy="36767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Mobile device </a:t>
              </a:r>
              <a:r>
                <a:rPr lang="en-US" sz="1400" dirty="0" err="1">
                  <a:solidFill>
                    <a:schemeClr val="tx1">
                      <a:lumMod val="65000"/>
                      <a:lumOff val="35000"/>
                    </a:schemeClr>
                  </a:solidFill>
                </a:rPr>
                <a:t>notication</a:t>
              </a:r>
              <a:endParaRPr lang="en-US" sz="1400" dirty="0">
                <a:solidFill>
                  <a:schemeClr val="tx1">
                    <a:lumMod val="65000"/>
                    <a:lumOff val="35000"/>
                  </a:schemeClr>
                </a:solidFill>
              </a:endParaRPr>
            </a:p>
          </p:txBody>
        </p:sp>
        <p:sp>
          <p:nvSpPr>
            <p:cNvPr id="15" name="Rectangle 14">
              <a:extLst>
                <a:ext uri="{FF2B5EF4-FFF2-40B4-BE49-F238E27FC236}">
                  <a16:creationId xmlns:a16="http://schemas.microsoft.com/office/drawing/2014/main" id="{1B5DD54A-FE47-4767-A187-246D835F69A8}"/>
                </a:ext>
              </a:extLst>
            </p:cNvPr>
            <p:cNvSpPr/>
            <p:nvPr/>
          </p:nvSpPr>
          <p:spPr>
            <a:xfrm>
              <a:off x="5123402" y="6179569"/>
              <a:ext cx="2084417" cy="36767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Instagram </a:t>
              </a:r>
              <a:r>
                <a:rPr lang="en-US" sz="1050" dirty="0">
                  <a:solidFill>
                    <a:schemeClr val="bg1">
                      <a:lumMod val="65000"/>
                    </a:schemeClr>
                  </a:solidFill>
                </a:rPr>
                <a:t>(whatever that is)</a:t>
              </a:r>
              <a:endParaRPr lang="en-US" sz="1400" dirty="0">
                <a:solidFill>
                  <a:schemeClr val="bg1">
                    <a:lumMod val="65000"/>
                  </a:schemeClr>
                </a:solidFill>
              </a:endParaRPr>
            </a:p>
          </p:txBody>
        </p:sp>
        <p:cxnSp>
          <p:nvCxnSpPr>
            <p:cNvPr id="19" name="Straight Arrow Connector 18">
              <a:extLst>
                <a:ext uri="{FF2B5EF4-FFF2-40B4-BE49-F238E27FC236}">
                  <a16:creationId xmlns:a16="http://schemas.microsoft.com/office/drawing/2014/main" id="{95846F72-F36C-47F1-86DD-D6D67E5A6040}"/>
                </a:ext>
              </a:extLst>
            </p:cNvPr>
            <p:cNvCxnSpPr>
              <a:cxnSpLocks/>
              <a:stCxn id="6" idx="3"/>
              <a:endCxn id="13" idx="1"/>
            </p:cNvCxnSpPr>
            <p:nvPr/>
          </p:nvCxnSpPr>
          <p:spPr>
            <a:xfrm>
              <a:off x="3970458" y="5266341"/>
              <a:ext cx="1152944" cy="1321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624547-A154-4690-8AC6-006D958C4C74}"/>
                </a:ext>
              </a:extLst>
            </p:cNvPr>
            <p:cNvCxnSpPr>
              <a:cxnSpLocks/>
              <a:stCxn id="6" idx="3"/>
              <a:endCxn id="14" idx="1"/>
            </p:cNvCxnSpPr>
            <p:nvPr/>
          </p:nvCxnSpPr>
          <p:spPr>
            <a:xfrm>
              <a:off x="3970458" y="5266341"/>
              <a:ext cx="1134942" cy="6113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B3B367C-9C21-47BD-85D1-5623892B78E8}"/>
                </a:ext>
              </a:extLst>
            </p:cNvPr>
            <p:cNvCxnSpPr>
              <a:cxnSpLocks/>
              <a:stCxn id="6" idx="3"/>
              <a:endCxn id="15" idx="1"/>
            </p:cNvCxnSpPr>
            <p:nvPr/>
          </p:nvCxnSpPr>
          <p:spPr>
            <a:xfrm>
              <a:off x="3970458" y="5266341"/>
              <a:ext cx="1152944" cy="10970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80824E12-ACD4-4231-9A53-F09022291951}"/>
              </a:ext>
            </a:extLst>
          </p:cNvPr>
          <p:cNvGrpSpPr/>
          <p:nvPr/>
        </p:nvGrpSpPr>
        <p:grpSpPr>
          <a:xfrm>
            <a:off x="914400" y="1939128"/>
            <a:ext cx="7563045" cy="1576972"/>
            <a:chOff x="914400" y="1939128"/>
            <a:chExt cx="7563045" cy="1576972"/>
          </a:xfrm>
        </p:grpSpPr>
        <p:pic>
          <p:nvPicPr>
            <p:cNvPr id="3" name="Picture 2">
              <a:extLst>
                <a:ext uri="{FF2B5EF4-FFF2-40B4-BE49-F238E27FC236}">
                  <a16:creationId xmlns:a16="http://schemas.microsoft.com/office/drawing/2014/main" id="{DFD6E593-3DD3-4213-8895-F697AED40C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88569"/>
              <a:ext cx="3981645" cy="1524282"/>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D3B4E88C-C866-4139-94E5-41C0AE27DB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39128"/>
              <a:ext cx="2336801" cy="1576972"/>
            </a:xfrm>
            <a:prstGeom prst="rect">
              <a:avLst/>
            </a:prstGeom>
            <a:noFill/>
            <a:ln>
              <a:solidFill>
                <a:schemeClr val="tx1">
                  <a:lumMod val="50000"/>
                  <a:lumOff val="50000"/>
                </a:schemeClr>
              </a:solidFill>
            </a:ln>
          </p:spPr>
        </p:pic>
        <p:sp>
          <p:nvSpPr>
            <p:cNvPr id="41" name="Arrow: Right 40">
              <a:extLst>
                <a:ext uri="{FF2B5EF4-FFF2-40B4-BE49-F238E27FC236}">
                  <a16:creationId xmlns:a16="http://schemas.microsoft.com/office/drawing/2014/main" id="{8B3D8380-9E32-46DA-AB34-A6C2C458DF30}"/>
                </a:ext>
              </a:extLst>
            </p:cNvPr>
            <p:cNvSpPr/>
            <p:nvPr/>
          </p:nvSpPr>
          <p:spPr>
            <a:xfrm>
              <a:off x="3505200" y="2438400"/>
              <a:ext cx="7620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19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361E-5DDD-403E-83F8-EA2806CCB471}"/>
              </a:ext>
            </a:extLst>
          </p:cNvPr>
          <p:cNvSpPr>
            <a:spLocks noGrp="1"/>
          </p:cNvSpPr>
          <p:nvPr>
            <p:ph type="title"/>
          </p:nvPr>
        </p:nvSpPr>
        <p:spPr/>
        <p:txBody>
          <a:bodyPr/>
          <a:lstStyle/>
          <a:p>
            <a:r>
              <a:rPr lang="en-US" dirty="0"/>
              <a:t>Testing a Flow</a:t>
            </a:r>
          </a:p>
        </p:txBody>
      </p:sp>
      <p:sp>
        <p:nvSpPr>
          <p:cNvPr id="3" name="Content Placeholder 2">
            <a:extLst>
              <a:ext uri="{FF2B5EF4-FFF2-40B4-BE49-F238E27FC236}">
                <a16:creationId xmlns:a16="http://schemas.microsoft.com/office/drawing/2014/main" id="{5F0159C2-1E4B-45A2-9577-7757BC3FAA68}"/>
              </a:ext>
            </a:extLst>
          </p:cNvPr>
          <p:cNvSpPr>
            <a:spLocks noGrp="1"/>
          </p:cNvSpPr>
          <p:nvPr>
            <p:ph idx="1"/>
          </p:nvPr>
        </p:nvSpPr>
        <p:spPr/>
        <p:txBody>
          <a:bodyPr/>
          <a:lstStyle/>
          <a:p>
            <a:r>
              <a:rPr lang="en-US" dirty="0"/>
              <a:t>Flow can be run/tested from edit mode</a:t>
            </a:r>
          </a:p>
        </p:txBody>
      </p:sp>
      <p:pic>
        <p:nvPicPr>
          <p:cNvPr id="4" name="Picture 3">
            <a:extLst>
              <a:ext uri="{FF2B5EF4-FFF2-40B4-BE49-F238E27FC236}">
                <a16:creationId xmlns:a16="http://schemas.microsoft.com/office/drawing/2014/main" id="{1E8252E9-ED84-4514-BEB9-00977F22485C}"/>
              </a:ext>
            </a:extLst>
          </p:cNvPr>
          <p:cNvPicPr>
            <a:picLocks noChangeAspect="1"/>
          </p:cNvPicPr>
          <p:nvPr/>
        </p:nvPicPr>
        <p:blipFill>
          <a:blip r:embed="rId2"/>
          <a:stretch>
            <a:fillRect/>
          </a:stretch>
        </p:blipFill>
        <p:spPr>
          <a:xfrm>
            <a:off x="742950" y="2057400"/>
            <a:ext cx="7658100" cy="4378365"/>
          </a:xfrm>
          <a:prstGeom prst="rect">
            <a:avLst/>
          </a:prstGeom>
          <a:ln>
            <a:solidFill>
              <a:schemeClr val="tx1"/>
            </a:solidFill>
          </a:ln>
        </p:spPr>
      </p:pic>
    </p:spTree>
    <p:extLst>
      <p:ext uri="{BB962C8B-B14F-4D97-AF65-F5344CB8AC3E}">
        <p14:creationId xmlns:p14="http://schemas.microsoft.com/office/powerpoint/2010/main" val="214202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7C60-9408-414E-96DC-AE3A7DC9082C}"/>
              </a:ext>
            </a:extLst>
          </p:cNvPr>
          <p:cNvSpPr>
            <a:spLocks noGrp="1"/>
          </p:cNvSpPr>
          <p:nvPr>
            <p:ph type="title"/>
          </p:nvPr>
        </p:nvSpPr>
        <p:spPr/>
        <p:txBody>
          <a:bodyPr/>
          <a:lstStyle/>
          <a:p>
            <a:r>
              <a:rPr lang="en-US" dirty="0"/>
              <a:t>Flow Checker</a:t>
            </a:r>
          </a:p>
        </p:txBody>
      </p:sp>
      <p:sp>
        <p:nvSpPr>
          <p:cNvPr id="3" name="Content Placeholder 2">
            <a:extLst>
              <a:ext uri="{FF2B5EF4-FFF2-40B4-BE49-F238E27FC236}">
                <a16:creationId xmlns:a16="http://schemas.microsoft.com/office/drawing/2014/main" id="{6447657F-C1F1-4A10-B62A-2B86A8F12851}"/>
              </a:ext>
            </a:extLst>
          </p:cNvPr>
          <p:cNvSpPr>
            <a:spLocks noGrp="1"/>
          </p:cNvSpPr>
          <p:nvPr>
            <p:ph idx="1"/>
          </p:nvPr>
        </p:nvSpPr>
        <p:spPr/>
        <p:txBody>
          <a:bodyPr>
            <a:normAutofit/>
          </a:bodyPr>
          <a:lstStyle/>
          <a:p>
            <a:r>
              <a:rPr lang="en-US" sz="2400" dirty="0"/>
              <a:t>Automatically checks flows for errors and omissions</a:t>
            </a:r>
          </a:p>
        </p:txBody>
      </p:sp>
      <p:pic>
        <p:nvPicPr>
          <p:cNvPr id="4" name="Picture 3">
            <a:extLst>
              <a:ext uri="{FF2B5EF4-FFF2-40B4-BE49-F238E27FC236}">
                <a16:creationId xmlns:a16="http://schemas.microsoft.com/office/drawing/2014/main" id="{6D70A44F-6C5B-4450-A75A-4B1F59223955}"/>
              </a:ext>
            </a:extLst>
          </p:cNvPr>
          <p:cNvPicPr>
            <a:picLocks noChangeAspect="1"/>
          </p:cNvPicPr>
          <p:nvPr/>
        </p:nvPicPr>
        <p:blipFill>
          <a:blip r:embed="rId2"/>
          <a:stretch>
            <a:fillRect/>
          </a:stretch>
        </p:blipFill>
        <p:spPr>
          <a:xfrm>
            <a:off x="762000" y="2014526"/>
            <a:ext cx="7921931" cy="4441207"/>
          </a:xfrm>
          <a:prstGeom prst="rect">
            <a:avLst/>
          </a:prstGeom>
          <a:solidFill>
            <a:schemeClr val="tx1"/>
          </a:solidFill>
          <a:ln>
            <a:solidFill>
              <a:schemeClr val="tx1"/>
            </a:solidFill>
          </a:ln>
        </p:spPr>
      </p:pic>
      <p:pic>
        <p:nvPicPr>
          <p:cNvPr id="5" name="Picture 4">
            <a:extLst>
              <a:ext uri="{FF2B5EF4-FFF2-40B4-BE49-F238E27FC236}">
                <a16:creationId xmlns:a16="http://schemas.microsoft.com/office/drawing/2014/main" id="{005AD258-F721-4BBA-B02F-364A543A757A}"/>
              </a:ext>
            </a:extLst>
          </p:cNvPr>
          <p:cNvPicPr>
            <a:picLocks noChangeAspect="1"/>
          </p:cNvPicPr>
          <p:nvPr/>
        </p:nvPicPr>
        <p:blipFill>
          <a:blip r:embed="rId3"/>
          <a:stretch>
            <a:fillRect/>
          </a:stretch>
        </p:blipFill>
        <p:spPr>
          <a:xfrm>
            <a:off x="757135" y="1933869"/>
            <a:ext cx="8048162" cy="4676075"/>
          </a:xfrm>
          <a:prstGeom prst="rect">
            <a:avLst/>
          </a:prstGeom>
          <a:ln>
            <a:solidFill>
              <a:schemeClr val="tx1"/>
            </a:solidFill>
          </a:ln>
        </p:spPr>
      </p:pic>
    </p:spTree>
    <p:extLst>
      <p:ext uri="{BB962C8B-B14F-4D97-AF65-F5344CB8AC3E}">
        <p14:creationId xmlns:p14="http://schemas.microsoft.com/office/powerpoint/2010/main" val="81361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2B9D-CC1C-4467-9ACF-277A4DE3E107}"/>
              </a:ext>
            </a:extLst>
          </p:cNvPr>
          <p:cNvSpPr>
            <a:spLocks noGrp="1"/>
          </p:cNvSpPr>
          <p:nvPr>
            <p:ph type="title"/>
          </p:nvPr>
        </p:nvSpPr>
        <p:spPr/>
        <p:txBody>
          <a:bodyPr/>
          <a:lstStyle/>
          <a:p>
            <a:r>
              <a:rPr lang="en-US" dirty="0"/>
              <a:t>Run History</a:t>
            </a:r>
          </a:p>
        </p:txBody>
      </p:sp>
      <p:sp>
        <p:nvSpPr>
          <p:cNvPr id="5" name="Content Placeholder 4">
            <a:extLst>
              <a:ext uri="{FF2B5EF4-FFF2-40B4-BE49-F238E27FC236}">
                <a16:creationId xmlns:a16="http://schemas.microsoft.com/office/drawing/2014/main" id="{7DDDFD71-77A7-49F3-AD5B-9728472DA3F1}"/>
              </a:ext>
            </a:extLst>
          </p:cNvPr>
          <p:cNvSpPr>
            <a:spLocks noGrp="1"/>
          </p:cNvSpPr>
          <p:nvPr>
            <p:ph idx="1"/>
          </p:nvPr>
        </p:nvSpPr>
        <p:spPr/>
        <p:txBody>
          <a:bodyPr>
            <a:normAutofit/>
          </a:bodyPr>
          <a:lstStyle/>
          <a:p>
            <a:r>
              <a:rPr lang="en-US" sz="2400" dirty="0"/>
              <a:t>Flow provides history flows that have run</a:t>
            </a:r>
          </a:p>
          <a:p>
            <a:endParaRPr lang="en-US" sz="2400" dirty="0"/>
          </a:p>
          <a:p>
            <a:endParaRPr lang="en-US" sz="2400" dirty="0"/>
          </a:p>
          <a:p>
            <a:endParaRPr lang="en-US" sz="2400" dirty="0"/>
          </a:p>
          <a:p>
            <a:r>
              <a:rPr lang="en-US" sz="2400" dirty="0"/>
              <a:t>Provides read-only view of data for auditing &amp; monitoring</a:t>
            </a:r>
          </a:p>
        </p:txBody>
      </p:sp>
      <p:pic>
        <p:nvPicPr>
          <p:cNvPr id="3" name="Picture 2">
            <a:extLst>
              <a:ext uri="{FF2B5EF4-FFF2-40B4-BE49-F238E27FC236}">
                <a16:creationId xmlns:a16="http://schemas.microsoft.com/office/drawing/2014/main" id="{A516B740-85A9-4411-B12A-B41CBF0CD494}"/>
              </a:ext>
            </a:extLst>
          </p:cNvPr>
          <p:cNvPicPr/>
          <p:nvPr/>
        </p:nvPicPr>
        <p:blipFill rotWithShape="1">
          <a:blip r:embed="rId2">
            <a:extLst>
              <a:ext uri="{28A0092B-C50C-407E-A947-70E740481C1C}">
                <a14:useLocalDpi xmlns:a14="http://schemas.microsoft.com/office/drawing/2010/main" val="0"/>
              </a:ext>
            </a:extLst>
          </a:blip>
          <a:srcRect r="12743"/>
          <a:stretch/>
        </p:blipFill>
        <p:spPr bwMode="auto">
          <a:xfrm>
            <a:off x="914400" y="1905000"/>
            <a:ext cx="4572000" cy="1408039"/>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29D6E492-F547-4C55-8C76-919B38176DCA}"/>
              </a:ext>
            </a:extLst>
          </p:cNvPr>
          <p:cNvPicPr/>
          <p:nvPr/>
        </p:nvPicPr>
        <p:blipFill rotWithShape="1">
          <a:blip r:embed="rId3" cstate="print">
            <a:extLst>
              <a:ext uri="{28A0092B-C50C-407E-A947-70E740481C1C}">
                <a14:useLocalDpi xmlns:a14="http://schemas.microsoft.com/office/drawing/2010/main" val="0"/>
              </a:ext>
            </a:extLst>
          </a:blip>
          <a:srcRect t="10077"/>
          <a:stretch/>
        </p:blipFill>
        <p:spPr bwMode="auto">
          <a:xfrm>
            <a:off x="838200" y="3897553"/>
            <a:ext cx="4111168" cy="2350847"/>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6552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9507-874C-4668-988A-8055CDFD3F63}"/>
              </a:ext>
            </a:extLst>
          </p:cNvPr>
          <p:cNvSpPr>
            <a:spLocks noGrp="1"/>
          </p:cNvSpPr>
          <p:nvPr>
            <p:ph type="title"/>
          </p:nvPr>
        </p:nvSpPr>
        <p:spPr/>
        <p:txBody>
          <a:bodyPr/>
          <a:lstStyle/>
          <a:p>
            <a:r>
              <a:rPr lang="en-US" dirty="0"/>
              <a:t>Creating and Testing a Simple Flow</a:t>
            </a:r>
          </a:p>
        </p:txBody>
      </p:sp>
    </p:spTree>
    <p:extLst>
      <p:ext uri="{BB962C8B-B14F-4D97-AF65-F5344CB8AC3E}">
        <p14:creationId xmlns:p14="http://schemas.microsoft.com/office/powerpoint/2010/main" val="291808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Automate Fundamentals</a:t>
            </a:r>
          </a:p>
          <a:p>
            <a:pPr>
              <a:buFont typeface="Wingdings" panose="05000000000000000000" pitchFamily="2" charset="2"/>
              <a:buChar char="ü"/>
            </a:pPr>
            <a:r>
              <a:rPr lang="en-US" dirty="0"/>
              <a:t>Creating and Testing Flows</a:t>
            </a:r>
          </a:p>
          <a:p>
            <a:pPr>
              <a:buFont typeface="Wingdings" panose="05000000000000000000" pitchFamily="2" charset="2"/>
              <a:buChar char="Ø"/>
            </a:pPr>
            <a:r>
              <a:rPr lang="en-US" dirty="0"/>
              <a:t>Using Control-of-Flow Actions</a:t>
            </a:r>
          </a:p>
          <a:p>
            <a:r>
              <a:rPr lang="en-US" dirty="0"/>
              <a:t>Writing Flow Expressions</a:t>
            </a:r>
          </a:p>
          <a:p>
            <a:r>
              <a:rPr lang="en-US" dirty="0"/>
              <a:t>Automating Document Generation</a:t>
            </a:r>
          </a:p>
        </p:txBody>
      </p:sp>
    </p:spTree>
    <p:extLst>
      <p:ext uri="{BB962C8B-B14F-4D97-AF65-F5344CB8AC3E}">
        <p14:creationId xmlns:p14="http://schemas.microsoft.com/office/powerpoint/2010/main" val="246634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11D-C5D3-4585-BC4F-FD91DA1F4F4B}"/>
              </a:ext>
            </a:extLst>
          </p:cNvPr>
          <p:cNvSpPr>
            <a:spLocks noGrp="1"/>
          </p:cNvSpPr>
          <p:nvPr>
            <p:ph type="title"/>
          </p:nvPr>
        </p:nvSpPr>
        <p:spPr/>
        <p:txBody>
          <a:bodyPr/>
          <a:lstStyle/>
          <a:p>
            <a:r>
              <a:rPr lang="en-US" dirty="0"/>
              <a:t>Control of Flow </a:t>
            </a:r>
          </a:p>
        </p:txBody>
      </p:sp>
      <p:sp>
        <p:nvSpPr>
          <p:cNvPr id="6" name="Content Placeholder 5">
            <a:extLst>
              <a:ext uri="{FF2B5EF4-FFF2-40B4-BE49-F238E27FC236}">
                <a16:creationId xmlns:a16="http://schemas.microsoft.com/office/drawing/2014/main" id="{1A8B06EA-FCBC-4763-B43D-87961688ECC5}"/>
              </a:ext>
            </a:extLst>
          </p:cNvPr>
          <p:cNvSpPr>
            <a:spLocks noGrp="1"/>
          </p:cNvSpPr>
          <p:nvPr>
            <p:ph idx="1"/>
          </p:nvPr>
        </p:nvSpPr>
        <p:spPr/>
        <p:txBody>
          <a:bodyPr>
            <a:normAutofit/>
          </a:bodyPr>
          <a:lstStyle/>
          <a:p>
            <a:r>
              <a:rPr lang="en-US" sz="2000" dirty="0"/>
              <a:t>Condition</a:t>
            </a:r>
          </a:p>
          <a:p>
            <a:pPr lvl="1"/>
            <a:r>
              <a:rPr lang="en-US" sz="1600" dirty="0"/>
              <a:t>Provides logical structure for If Then Else</a:t>
            </a:r>
          </a:p>
          <a:p>
            <a:r>
              <a:rPr lang="en-US" sz="2000" dirty="0"/>
              <a:t>Apply to each</a:t>
            </a:r>
          </a:p>
          <a:p>
            <a:pPr lvl="1"/>
            <a:r>
              <a:rPr lang="en-US" sz="1600" dirty="0"/>
              <a:t>Enumerate through collection (e.g. list items)</a:t>
            </a:r>
          </a:p>
          <a:p>
            <a:r>
              <a:rPr lang="en-US" sz="2000" dirty="0"/>
              <a:t>Do until</a:t>
            </a:r>
          </a:p>
          <a:p>
            <a:pPr lvl="1"/>
            <a:r>
              <a:rPr lang="en-US" sz="1600" dirty="0"/>
              <a:t>Repeat until condition changes</a:t>
            </a:r>
          </a:p>
          <a:p>
            <a:r>
              <a:rPr lang="en-US" sz="2000" dirty="0"/>
              <a:t>Scope</a:t>
            </a:r>
          </a:p>
          <a:p>
            <a:pPr lvl="1"/>
            <a:r>
              <a:rPr lang="en-US" sz="1600" dirty="0"/>
              <a:t>Create an action container with a private scope</a:t>
            </a:r>
          </a:p>
          <a:p>
            <a:r>
              <a:rPr lang="en-US" sz="2000" dirty="0"/>
              <a:t>Switch</a:t>
            </a:r>
          </a:p>
          <a:p>
            <a:pPr lvl="1"/>
            <a:r>
              <a:rPr lang="en-US" sz="1600" dirty="0"/>
              <a:t>Select Case flow</a:t>
            </a:r>
          </a:p>
          <a:p>
            <a:r>
              <a:rPr lang="en-US" sz="2000" dirty="0"/>
              <a:t>Terminate</a:t>
            </a:r>
          </a:p>
          <a:p>
            <a:pPr lvl="1"/>
            <a:r>
              <a:rPr lang="en-US" sz="1600" dirty="0"/>
              <a:t>Completes a flow</a:t>
            </a:r>
          </a:p>
        </p:txBody>
      </p:sp>
      <p:pic>
        <p:nvPicPr>
          <p:cNvPr id="3" name="Picture 2">
            <a:extLst>
              <a:ext uri="{FF2B5EF4-FFF2-40B4-BE49-F238E27FC236}">
                <a16:creationId xmlns:a16="http://schemas.microsoft.com/office/drawing/2014/main" id="{FC51FDDC-6CC5-4678-84FA-6152BDD7254E}"/>
              </a:ext>
            </a:extLst>
          </p:cNvPr>
          <p:cNvPicPr>
            <a:picLocks noChangeAspect="1"/>
          </p:cNvPicPr>
          <p:nvPr/>
        </p:nvPicPr>
        <p:blipFill>
          <a:blip r:embed="rId2"/>
          <a:stretch>
            <a:fillRect/>
          </a:stretch>
        </p:blipFill>
        <p:spPr>
          <a:xfrm>
            <a:off x="6019800" y="1447800"/>
            <a:ext cx="2438400" cy="4181475"/>
          </a:xfrm>
          <a:prstGeom prst="rect">
            <a:avLst/>
          </a:prstGeom>
          <a:ln>
            <a:solidFill>
              <a:schemeClr val="tx1">
                <a:lumMod val="50000"/>
                <a:lumOff val="50000"/>
              </a:schemeClr>
            </a:solidFill>
          </a:ln>
        </p:spPr>
      </p:pic>
    </p:spTree>
    <p:extLst>
      <p:ext uri="{BB962C8B-B14F-4D97-AF65-F5344CB8AC3E}">
        <p14:creationId xmlns:p14="http://schemas.microsoft.com/office/powerpoint/2010/main" val="81153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7783-24DA-4DA8-AAEC-59BC99E493E6}"/>
              </a:ext>
            </a:extLst>
          </p:cNvPr>
          <p:cNvSpPr>
            <a:spLocks noGrp="1"/>
          </p:cNvSpPr>
          <p:nvPr>
            <p:ph type="title"/>
          </p:nvPr>
        </p:nvSpPr>
        <p:spPr/>
        <p:txBody>
          <a:bodyPr/>
          <a:lstStyle/>
          <a:p>
            <a:r>
              <a:rPr lang="en-US" dirty="0"/>
              <a:t>Using a Condition</a:t>
            </a:r>
          </a:p>
        </p:txBody>
      </p:sp>
      <p:sp>
        <p:nvSpPr>
          <p:cNvPr id="4" name="Content Placeholder 3">
            <a:extLst>
              <a:ext uri="{FF2B5EF4-FFF2-40B4-BE49-F238E27FC236}">
                <a16:creationId xmlns:a16="http://schemas.microsoft.com/office/drawing/2014/main" id="{02B35887-22A0-482E-9A61-C6057C1C4776}"/>
              </a:ext>
            </a:extLst>
          </p:cNvPr>
          <p:cNvSpPr>
            <a:spLocks noGrp="1"/>
          </p:cNvSpPr>
          <p:nvPr>
            <p:ph idx="1"/>
          </p:nvPr>
        </p:nvSpPr>
        <p:spPr/>
        <p:txBody>
          <a:bodyPr>
            <a:normAutofit/>
          </a:bodyPr>
          <a:lstStyle/>
          <a:p>
            <a:r>
              <a:rPr lang="en-US" sz="2400" dirty="0"/>
              <a:t>Send alert email if expense amount greater than $500</a:t>
            </a:r>
          </a:p>
          <a:p>
            <a:pPr lvl="1"/>
            <a:r>
              <a:rPr lang="en-US" sz="2000" dirty="0"/>
              <a:t>Condition runs test which returns true or false</a:t>
            </a:r>
          </a:p>
          <a:p>
            <a:pPr lvl="1"/>
            <a:r>
              <a:rPr lang="en-US" sz="2000" dirty="0"/>
              <a:t>Condition provide </a:t>
            </a:r>
            <a:r>
              <a:rPr lang="en-US" sz="2000" b="1" dirty="0"/>
              <a:t>If yes</a:t>
            </a:r>
            <a:r>
              <a:rPr lang="en-US" sz="2000" dirty="0"/>
              <a:t> branch and </a:t>
            </a:r>
            <a:r>
              <a:rPr lang="en-US" sz="2000" b="1" dirty="0"/>
              <a:t>If no</a:t>
            </a:r>
            <a:r>
              <a:rPr lang="en-US" sz="2000" dirty="0"/>
              <a:t> branch</a:t>
            </a:r>
          </a:p>
        </p:txBody>
      </p:sp>
      <p:pic>
        <p:nvPicPr>
          <p:cNvPr id="3" name="Picture 2">
            <a:extLst>
              <a:ext uri="{FF2B5EF4-FFF2-40B4-BE49-F238E27FC236}">
                <a16:creationId xmlns:a16="http://schemas.microsoft.com/office/drawing/2014/main" id="{49B79C6C-6706-4635-A0A2-70929AD9E232}"/>
              </a:ext>
            </a:extLst>
          </p:cNvPr>
          <p:cNvPicPr>
            <a:picLocks noChangeAspect="1"/>
          </p:cNvPicPr>
          <p:nvPr/>
        </p:nvPicPr>
        <p:blipFill>
          <a:blip r:embed="rId2"/>
          <a:stretch>
            <a:fillRect/>
          </a:stretch>
        </p:blipFill>
        <p:spPr>
          <a:xfrm>
            <a:off x="412043" y="2895600"/>
            <a:ext cx="8351520" cy="3352800"/>
          </a:xfrm>
          <a:prstGeom prst="rect">
            <a:avLst/>
          </a:prstGeom>
          <a:ln>
            <a:solidFill>
              <a:schemeClr val="bg1">
                <a:lumMod val="50000"/>
              </a:schemeClr>
            </a:solidFill>
          </a:ln>
        </p:spPr>
      </p:pic>
    </p:spTree>
    <p:extLst>
      <p:ext uri="{BB962C8B-B14F-4D97-AF65-F5344CB8AC3E}">
        <p14:creationId xmlns:p14="http://schemas.microsoft.com/office/powerpoint/2010/main" val="7238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Power Automate Fundamentals</a:t>
            </a:r>
          </a:p>
          <a:p>
            <a:r>
              <a:rPr lang="en-US" dirty="0"/>
              <a:t>Creating and Testing Flows</a:t>
            </a:r>
          </a:p>
          <a:p>
            <a:r>
              <a:rPr lang="en-US" dirty="0"/>
              <a:t>Using Control-of-Flow Actions</a:t>
            </a:r>
          </a:p>
          <a:p>
            <a:r>
              <a:rPr lang="en-US" dirty="0"/>
              <a:t>Writing Flow Expressions</a:t>
            </a:r>
          </a:p>
          <a:p>
            <a:r>
              <a:rPr lang="en-US" dirty="0"/>
              <a:t>Automating Document Generation</a:t>
            </a:r>
          </a:p>
        </p:txBody>
      </p:sp>
    </p:spTree>
    <p:extLst>
      <p:ext uri="{BB962C8B-B14F-4D97-AF65-F5344CB8AC3E}">
        <p14:creationId xmlns:p14="http://schemas.microsoft.com/office/powerpoint/2010/main" val="253585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F577-DD9D-406B-B5D5-6951819999D5}"/>
              </a:ext>
            </a:extLst>
          </p:cNvPr>
          <p:cNvSpPr>
            <a:spLocks noGrp="1"/>
          </p:cNvSpPr>
          <p:nvPr>
            <p:ph type="title"/>
          </p:nvPr>
        </p:nvSpPr>
        <p:spPr/>
        <p:txBody>
          <a:bodyPr/>
          <a:lstStyle/>
          <a:p>
            <a:r>
              <a:rPr lang="en-US" dirty="0"/>
              <a:t>Switch Action</a:t>
            </a:r>
          </a:p>
        </p:txBody>
      </p:sp>
      <p:sp>
        <p:nvSpPr>
          <p:cNvPr id="4" name="Content Placeholder 3">
            <a:extLst>
              <a:ext uri="{FF2B5EF4-FFF2-40B4-BE49-F238E27FC236}">
                <a16:creationId xmlns:a16="http://schemas.microsoft.com/office/drawing/2014/main" id="{26AE2701-3FBE-4B49-B50B-C7F7B013726E}"/>
              </a:ext>
            </a:extLst>
          </p:cNvPr>
          <p:cNvSpPr>
            <a:spLocks noGrp="1"/>
          </p:cNvSpPr>
          <p:nvPr>
            <p:ph idx="1"/>
          </p:nvPr>
        </p:nvSpPr>
        <p:spPr/>
        <p:txBody>
          <a:bodyPr>
            <a:normAutofit/>
          </a:bodyPr>
          <a:lstStyle/>
          <a:p>
            <a:r>
              <a:rPr lang="en-US" sz="2400" dirty="0"/>
              <a:t>Switch actions provides cases</a:t>
            </a:r>
          </a:p>
          <a:p>
            <a:pPr lvl="1"/>
            <a:r>
              <a:rPr lang="en-US" sz="2000" dirty="0"/>
              <a:t>Each case represents separate execution path</a:t>
            </a:r>
          </a:p>
          <a:p>
            <a:pPr lvl="1"/>
            <a:r>
              <a:rPr lang="en-US" sz="2000" dirty="0"/>
              <a:t>Only one execution path will execute</a:t>
            </a:r>
          </a:p>
          <a:p>
            <a:pPr lvl="1"/>
            <a:r>
              <a:rPr lang="en-US" sz="2000" dirty="0"/>
              <a:t>Default case executes when no other case is matched</a:t>
            </a:r>
          </a:p>
        </p:txBody>
      </p:sp>
      <p:pic>
        <p:nvPicPr>
          <p:cNvPr id="3" name="Picture 2">
            <a:extLst>
              <a:ext uri="{FF2B5EF4-FFF2-40B4-BE49-F238E27FC236}">
                <a16:creationId xmlns:a16="http://schemas.microsoft.com/office/drawing/2014/main" id="{C6C2AB60-9D56-4DB0-8450-6BE68B2A08D3}"/>
              </a:ext>
            </a:extLst>
          </p:cNvPr>
          <p:cNvPicPr>
            <a:picLocks noChangeAspect="1"/>
          </p:cNvPicPr>
          <p:nvPr/>
        </p:nvPicPr>
        <p:blipFill rotWithShape="1">
          <a:blip r:embed="rId2"/>
          <a:srcRect r="10377"/>
          <a:stretch/>
        </p:blipFill>
        <p:spPr>
          <a:xfrm>
            <a:off x="710777" y="3200400"/>
            <a:ext cx="8276913" cy="3543032"/>
          </a:xfrm>
          <a:prstGeom prst="rect">
            <a:avLst/>
          </a:prstGeom>
          <a:ln>
            <a:solidFill>
              <a:schemeClr val="tx1">
                <a:lumMod val="65000"/>
                <a:lumOff val="35000"/>
              </a:schemeClr>
            </a:solidFill>
          </a:ln>
        </p:spPr>
      </p:pic>
    </p:spTree>
    <p:extLst>
      <p:ext uri="{BB962C8B-B14F-4D97-AF65-F5344CB8AC3E}">
        <p14:creationId xmlns:p14="http://schemas.microsoft.com/office/powerpoint/2010/main" val="372419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7597-1FC3-4ED4-8339-416973F71B4D}"/>
              </a:ext>
            </a:extLst>
          </p:cNvPr>
          <p:cNvSpPr>
            <a:spLocks noGrp="1"/>
          </p:cNvSpPr>
          <p:nvPr>
            <p:ph type="title"/>
          </p:nvPr>
        </p:nvSpPr>
        <p:spPr/>
        <p:txBody>
          <a:bodyPr/>
          <a:lstStyle/>
          <a:p>
            <a:r>
              <a:rPr lang="en-US" dirty="0"/>
              <a:t>Using Apply to Each</a:t>
            </a:r>
          </a:p>
        </p:txBody>
      </p:sp>
      <p:sp>
        <p:nvSpPr>
          <p:cNvPr id="5" name="Content Placeholder 4">
            <a:extLst>
              <a:ext uri="{FF2B5EF4-FFF2-40B4-BE49-F238E27FC236}">
                <a16:creationId xmlns:a16="http://schemas.microsoft.com/office/drawing/2014/main" id="{A6828746-8C97-44BD-A5C3-37EE9C2A7E7C}"/>
              </a:ext>
            </a:extLst>
          </p:cNvPr>
          <p:cNvSpPr>
            <a:spLocks noGrp="1"/>
          </p:cNvSpPr>
          <p:nvPr>
            <p:ph idx="1"/>
          </p:nvPr>
        </p:nvSpPr>
        <p:spPr/>
        <p:txBody>
          <a:bodyPr/>
          <a:lstStyle/>
          <a:p>
            <a:r>
              <a:rPr lang="en-US" dirty="0"/>
              <a:t>Automatically added when list is used from output</a:t>
            </a:r>
          </a:p>
          <a:p>
            <a:r>
              <a:rPr lang="en-US" dirty="0"/>
              <a:t>Destination step enumerates over list items</a:t>
            </a:r>
          </a:p>
        </p:txBody>
      </p:sp>
      <p:pic>
        <p:nvPicPr>
          <p:cNvPr id="4" name="Picture 3">
            <a:extLst>
              <a:ext uri="{FF2B5EF4-FFF2-40B4-BE49-F238E27FC236}">
                <a16:creationId xmlns:a16="http://schemas.microsoft.com/office/drawing/2014/main" id="{327B2494-E340-4E5C-B89C-CFD6659A592F}"/>
              </a:ext>
            </a:extLst>
          </p:cNvPr>
          <p:cNvPicPr>
            <a:picLocks noChangeAspect="1"/>
          </p:cNvPicPr>
          <p:nvPr/>
        </p:nvPicPr>
        <p:blipFill>
          <a:blip r:embed="rId3"/>
          <a:stretch>
            <a:fillRect/>
          </a:stretch>
        </p:blipFill>
        <p:spPr>
          <a:xfrm>
            <a:off x="838200" y="2590800"/>
            <a:ext cx="4027306" cy="3820160"/>
          </a:xfrm>
          <a:prstGeom prst="rect">
            <a:avLst/>
          </a:prstGeom>
          <a:ln>
            <a:solidFill>
              <a:schemeClr val="tx1">
                <a:lumMod val="50000"/>
                <a:lumOff val="50000"/>
              </a:schemeClr>
            </a:solidFill>
          </a:ln>
        </p:spPr>
      </p:pic>
    </p:spTree>
    <p:extLst>
      <p:ext uri="{BB962C8B-B14F-4D97-AF65-F5344CB8AC3E}">
        <p14:creationId xmlns:p14="http://schemas.microsoft.com/office/powerpoint/2010/main" val="26433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44B0-7FE7-498E-9DDF-E7D20925290A}"/>
              </a:ext>
            </a:extLst>
          </p:cNvPr>
          <p:cNvSpPr>
            <a:spLocks noGrp="1"/>
          </p:cNvSpPr>
          <p:nvPr>
            <p:ph type="title"/>
          </p:nvPr>
        </p:nvSpPr>
        <p:spPr/>
        <p:txBody>
          <a:bodyPr/>
          <a:lstStyle/>
          <a:p>
            <a:r>
              <a:rPr lang="en-US" dirty="0"/>
              <a:t>Terminate action</a:t>
            </a:r>
          </a:p>
        </p:txBody>
      </p:sp>
      <p:sp>
        <p:nvSpPr>
          <p:cNvPr id="5" name="Content Placeholder 4">
            <a:extLst>
              <a:ext uri="{FF2B5EF4-FFF2-40B4-BE49-F238E27FC236}">
                <a16:creationId xmlns:a16="http://schemas.microsoft.com/office/drawing/2014/main" id="{DAE737CB-749B-4061-921A-B787C25EA63F}"/>
              </a:ext>
            </a:extLst>
          </p:cNvPr>
          <p:cNvSpPr>
            <a:spLocks noGrp="1"/>
          </p:cNvSpPr>
          <p:nvPr>
            <p:ph idx="1"/>
          </p:nvPr>
        </p:nvSpPr>
        <p:spPr/>
        <p:txBody>
          <a:bodyPr>
            <a:normAutofit/>
          </a:bodyPr>
          <a:lstStyle/>
          <a:p>
            <a:r>
              <a:rPr lang="en-US" sz="2400" dirty="0"/>
              <a:t>Used to stop a flow at any point</a:t>
            </a:r>
          </a:p>
          <a:p>
            <a:pPr lvl="1"/>
            <a:r>
              <a:rPr lang="en-US" sz="2000" dirty="0"/>
              <a:t>Terminate status can be set to Succeeded, Cancelled, Failed</a:t>
            </a:r>
          </a:p>
        </p:txBody>
      </p:sp>
      <p:pic>
        <p:nvPicPr>
          <p:cNvPr id="6" name="Picture 5">
            <a:extLst>
              <a:ext uri="{FF2B5EF4-FFF2-40B4-BE49-F238E27FC236}">
                <a16:creationId xmlns:a16="http://schemas.microsoft.com/office/drawing/2014/main" id="{F8582060-84C6-415B-AE49-D953476C9845}"/>
              </a:ext>
            </a:extLst>
          </p:cNvPr>
          <p:cNvPicPr>
            <a:picLocks noChangeAspect="1"/>
          </p:cNvPicPr>
          <p:nvPr/>
        </p:nvPicPr>
        <p:blipFill>
          <a:blip r:embed="rId2"/>
          <a:stretch>
            <a:fillRect/>
          </a:stretch>
        </p:blipFill>
        <p:spPr>
          <a:xfrm>
            <a:off x="914400" y="2438400"/>
            <a:ext cx="7506358" cy="4191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230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Automate Fundamentals</a:t>
            </a:r>
          </a:p>
          <a:p>
            <a:pPr>
              <a:buFont typeface="Wingdings" panose="05000000000000000000" pitchFamily="2" charset="2"/>
              <a:buChar char="ü"/>
            </a:pPr>
            <a:r>
              <a:rPr lang="en-US" dirty="0"/>
              <a:t>Creating and Testing Flows</a:t>
            </a:r>
          </a:p>
          <a:p>
            <a:pPr>
              <a:buFont typeface="Wingdings" panose="05000000000000000000" pitchFamily="2" charset="2"/>
              <a:buChar char="ü"/>
            </a:pPr>
            <a:r>
              <a:rPr lang="en-US" dirty="0"/>
              <a:t>Using Control-of-Flow Actions</a:t>
            </a:r>
          </a:p>
          <a:p>
            <a:pPr>
              <a:buFont typeface="Wingdings" panose="05000000000000000000" pitchFamily="2" charset="2"/>
              <a:buChar char="Ø"/>
            </a:pPr>
            <a:r>
              <a:rPr lang="en-US" dirty="0"/>
              <a:t>Writing Flow Expressions</a:t>
            </a:r>
          </a:p>
          <a:p>
            <a:r>
              <a:rPr lang="en-US" dirty="0"/>
              <a:t>Automating Document Generation</a:t>
            </a:r>
          </a:p>
        </p:txBody>
      </p:sp>
    </p:spTree>
    <p:extLst>
      <p:ext uri="{BB962C8B-B14F-4D97-AF65-F5344CB8AC3E}">
        <p14:creationId xmlns:p14="http://schemas.microsoft.com/office/powerpoint/2010/main" val="309139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Writing Flow Expressions</a:t>
            </a:r>
          </a:p>
        </p:txBody>
      </p:sp>
      <p:sp>
        <p:nvSpPr>
          <p:cNvPr id="4" name="Content Placeholder 3">
            <a:extLst>
              <a:ext uri="{FF2B5EF4-FFF2-40B4-BE49-F238E27FC236}">
                <a16:creationId xmlns:a16="http://schemas.microsoft.com/office/drawing/2014/main" id="{F473E56E-8BEA-4B2A-9171-FC0CD7C6C4DD}"/>
              </a:ext>
            </a:extLst>
          </p:cNvPr>
          <p:cNvSpPr>
            <a:spLocks noGrp="1"/>
          </p:cNvSpPr>
          <p:nvPr>
            <p:ph idx="1"/>
          </p:nvPr>
        </p:nvSpPr>
        <p:spPr/>
        <p:txBody>
          <a:bodyPr/>
          <a:lstStyle/>
          <a:p>
            <a:r>
              <a:rPr lang="en-US" dirty="0"/>
              <a:t>Scenarios for writing Flow expressions</a:t>
            </a:r>
          </a:p>
          <a:p>
            <a:pPr lvl="1"/>
            <a:r>
              <a:rPr lang="en-US" dirty="0"/>
              <a:t>Perform string manipulation</a:t>
            </a:r>
          </a:p>
          <a:p>
            <a:pPr lvl="1"/>
            <a:r>
              <a:rPr lang="en-US" dirty="0"/>
              <a:t>Generate a GUID or a random number</a:t>
            </a:r>
          </a:p>
          <a:p>
            <a:pPr lvl="1"/>
            <a:r>
              <a:rPr lang="en-US" dirty="0"/>
              <a:t>Convert types</a:t>
            </a:r>
          </a:p>
          <a:p>
            <a:pPr lvl="1"/>
            <a:r>
              <a:rPr lang="en-US" dirty="0"/>
              <a:t>Perform simple inline calculations</a:t>
            </a:r>
          </a:p>
          <a:p>
            <a:pPr lvl="1"/>
            <a:r>
              <a:rPr lang="en-US" dirty="0"/>
              <a:t>Handling optional values</a:t>
            </a:r>
          </a:p>
          <a:p>
            <a:pPr lvl="1"/>
            <a:r>
              <a:rPr lang="en-US" dirty="0"/>
              <a:t>Writing conditional statements  using "If" statements</a:t>
            </a:r>
          </a:p>
          <a:p>
            <a:pPr lvl="1"/>
            <a:r>
              <a:rPr lang="en-US" dirty="0"/>
              <a:t>Working with arrays</a:t>
            </a:r>
          </a:p>
        </p:txBody>
      </p:sp>
    </p:spTree>
    <p:extLst>
      <p:ext uri="{BB962C8B-B14F-4D97-AF65-F5344CB8AC3E}">
        <p14:creationId xmlns:p14="http://schemas.microsoft.com/office/powerpoint/2010/main" val="248301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011-26BD-45C6-A2B4-29509434AE95}"/>
              </a:ext>
            </a:extLst>
          </p:cNvPr>
          <p:cNvSpPr>
            <a:spLocks noGrp="1"/>
          </p:cNvSpPr>
          <p:nvPr>
            <p:ph type="title"/>
          </p:nvPr>
        </p:nvSpPr>
        <p:spPr/>
        <p:txBody>
          <a:bodyPr/>
          <a:lstStyle/>
          <a:p>
            <a:r>
              <a:rPr lang="en-US" dirty="0"/>
              <a:t>Writing Expressions</a:t>
            </a:r>
          </a:p>
        </p:txBody>
      </p:sp>
      <p:sp>
        <p:nvSpPr>
          <p:cNvPr id="3" name="Content Placeholder 2">
            <a:extLst>
              <a:ext uri="{FF2B5EF4-FFF2-40B4-BE49-F238E27FC236}">
                <a16:creationId xmlns:a16="http://schemas.microsoft.com/office/drawing/2014/main" id="{A6BCBF92-952B-42FC-BA34-F797D6A4AECA}"/>
              </a:ext>
            </a:extLst>
          </p:cNvPr>
          <p:cNvSpPr>
            <a:spLocks noGrp="1"/>
          </p:cNvSpPr>
          <p:nvPr>
            <p:ph idx="1"/>
          </p:nvPr>
        </p:nvSpPr>
        <p:spPr/>
        <p:txBody>
          <a:bodyPr>
            <a:normAutofit/>
          </a:bodyPr>
          <a:lstStyle/>
          <a:p>
            <a:r>
              <a:rPr lang="en-US" sz="2400" dirty="0"/>
              <a:t>Expressions written in </a:t>
            </a:r>
            <a:r>
              <a:rPr lang="en-US" sz="2400" dirty="0" err="1"/>
              <a:t>fx</a:t>
            </a:r>
            <a:r>
              <a:rPr lang="en-US" sz="2400" dirty="0"/>
              <a:t> textbox</a:t>
            </a:r>
          </a:p>
          <a:p>
            <a:r>
              <a:rPr lang="en-US" sz="2400" dirty="0"/>
              <a:t>Click OK to enter expressions</a:t>
            </a:r>
          </a:p>
        </p:txBody>
      </p:sp>
      <p:pic>
        <p:nvPicPr>
          <p:cNvPr id="4" name="Picture 3">
            <a:extLst>
              <a:ext uri="{FF2B5EF4-FFF2-40B4-BE49-F238E27FC236}">
                <a16:creationId xmlns:a16="http://schemas.microsoft.com/office/drawing/2014/main" id="{B8A1C7A6-8533-49BD-8CF1-A76DEC1E29C2}"/>
              </a:ext>
            </a:extLst>
          </p:cNvPr>
          <p:cNvPicPr>
            <a:picLocks noChangeAspect="1"/>
          </p:cNvPicPr>
          <p:nvPr/>
        </p:nvPicPr>
        <p:blipFill>
          <a:blip r:embed="rId2"/>
          <a:stretch>
            <a:fillRect/>
          </a:stretch>
        </p:blipFill>
        <p:spPr>
          <a:xfrm>
            <a:off x="838200" y="2514600"/>
            <a:ext cx="4429125" cy="3771900"/>
          </a:xfrm>
          <a:prstGeom prst="rect">
            <a:avLst/>
          </a:prstGeom>
          <a:ln>
            <a:solidFill>
              <a:schemeClr val="tx1">
                <a:lumMod val="65000"/>
                <a:lumOff val="35000"/>
              </a:schemeClr>
            </a:solidFill>
          </a:ln>
        </p:spPr>
      </p:pic>
    </p:spTree>
    <p:extLst>
      <p:ext uri="{BB962C8B-B14F-4D97-AF65-F5344CB8AC3E}">
        <p14:creationId xmlns:p14="http://schemas.microsoft.com/office/powerpoint/2010/main" val="1631677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Workflow Definition Language (WDL)</a:t>
            </a:r>
          </a:p>
        </p:txBody>
      </p:sp>
      <p:sp>
        <p:nvSpPr>
          <p:cNvPr id="4" name="Content Placeholder 3">
            <a:extLst>
              <a:ext uri="{FF2B5EF4-FFF2-40B4-BE49-F238E27FC236}">
                <a16:creationId xmlns:a16="http://schemas.microsoft.com/office/drawing/2014/main" id="{610923C0-98A6-4710-B710-9B0371F83F85}"/>
              </a:ext>
            </a:extLst>
          </p:cNvPr>
          <p:cNvSpPr>
            <a:spLocks noGrp="1"/>
          </p:cNvSpPr>
          <p:nvPr>
            <p:ph idx="1"/>
          </p:nvPr>
        </p:nvSpPr>
        <p:spPr/>
        <p:txBody>
          <a:bodyPr>
            <a:normAutofit/>
          </a:bodyPr>
          <a:lstStyle/>
          <a:p>
            <a:r>
              <a:rPr lang="en-US" sz="2400" dirty="0"/>
              <a:t>Flow expressions written in Workflow Definition Language</a:t>
            </a:r>
          </a:p>
          <a:p>
            <a:pPr lvl="1"/>
            <a:r>
              <a:rPr lang="en-US" sz="2000" dirty="0"/>
              <a:t>Same language used in Azure Logic Apps</a:t>
            </a:r>
          </a:p>
          <a:p>
            <a:pPr lvl="1"/>
            <a:r>
              <a:rPr lang="en-US" sz="2000" dirty="0"/>
              <a:t>WDL is more powerful yet more complicated than PowerApps</a:t>
            </a:r>
          </a:p>
          <a:p>
            <a:pPr lvl="1"/>
            <a:r>
              <a:rPr lang="en-US" sz="2000" dirty="0"/>
              <a:t>WDL does not overload operators like PowerApps does</a:t>
            </a:r>
          </a:p>
          <a:p>
            <a:pPr lvl="1"/>
            <a:r>
              <a:rPr lang="en-US" sz="2000" dirty="0"/>
              <a:t>WDL requires single quotes instead of double quotes</a:t>
            </a:r>
          </a:p>
          <a:p>
            <a:pPr lvl="1"/>
            <a:endParaRPr lang="en-US" sz="2000" dirty="0"/>
          </a:p>
        </p:txBody>
      </p:sp>
      <p:grpSp>
        <p:nvGrpSpPr>
          <p:cNvPr id="3" name="Group 2">
            <a:extLst>
              <a:ext uri="{FF2B5EF4-FFF2-40B4-BE49-F238E27FC236}">
                <a16:creationId xmlns:a16="http://schemas.microsoft.com/office/drawing/2014/main" id="{A2B13AE7-BF0C-4875-B17E-48D01B7DB41A}"/>
              </a:ext>
            </a:extLst>
          </p:cNvPr>
          <p:cNvGrpSpPr/>
          <p:nvPr/>
        </p:nvGrpSpPr>
        <p:grpSpPr>
          <a:xfrm>
            <a:off x="1222343" y="3544449"/>
            <a:ext cx="6524657" cy="417951"/>
            <a:chOff x="1222343" y="3544449"/>
            <a:chExt cx="6524657" cy="417951"/>
          </a:xfrm>
        </p:grpSpPr>
        <p:pic>
          <p:nvPicPr>
            <p:cNvPr id="8" name="Picture 7">
              <a:extLst>
                <a:ext uri="{FF2B5EF4-FFF2-40B4-BE49-F238E27FC236}">
                  <a16:creationId xmlns:a16="http://schemas.microsoft.com/office/drawing/2014/main" id="{F51D13C5-1CDC-4AAD-8596-723FB794E4E5}"/>
                </a:ext>
              </a:extLst>
            </p:cNvPr>
            <p:cNvPicPr>
              <a:picLocks noChangeAspect="1"/>
            </p:cNvPicPr>
            <p:nvPr/>
          </p:nvPicPr>
          <p:blipFill>
            <a:blip r:embed="rId2"/>
            <a:stretch>
              <a:fillRect/>
            </a:stretch>
          </p:blipFill>
          <p:spPr>
            <a:xfrm>
              <a:off x="1222343" y="3544449"/>
              <a:ext cx="3666925" cy="417951"/>
            </a:xfrm>
            <a:prstGeom prst="rect">
              <a:avLst/>
            </a:prstGeom>
          </p:spPr>
        </p:pic>
        <p:sp>
          <p:nvSpPr>
            <p:cNvPr id="11" name="Arrow: Left 10">
              <a:extLst>
                <a:ext uri="{FF2B5EF4-FFF2-40B4-BE49-F238E27FC236}">
                  <a16:creationId xmlns:a16="http://schemas.microsoft.com/office/drawing/2014/main" id="{AEBDAA69-691F-40EF-AEB3-A8296F24353D}"/>
                </a:ext>
              </a:extLst>
            </p:cNvPr>
            <p:cNvSpPr/>
            <p:nvPr/>
          </p:nvSpPr>
          <p:spPr>
            <a:xfrm>
              <a:off x="4705782" y="3544449"/>
              <a:ext cx="3041218" cy="417951"/>
            </a:xfrm>
            <a:prstGeom prst="leftArrow">
              <a:avLst>
                <a:gd name="adj1" fmla="val 69938"/>
                <a:gd name="adj2" fmla="val 124323"/>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74001E"/>
                  </a:solidFill>
                </a:rPr>
                <a:t>  Invalid</a:t>
              </a:r>
              <a:r>
                <a:rPr lang="en-US" sz="1200" b="1" dirty="0">
                  <a:solidFill>
                    <a:srgbClr val="74001E"/>
                  </a:solidFill>
                </a:rPr>
                <a:t>:</a:t>
              </a:r>
              <a:r>
                <a:rPr lang="en-US" sz="1200" dirty="0">
                  <a:solidFill>
                    <a:srgbClr val="74001E"/>
                  </a:solidFill>
                </a:rPr>
                <a:t> no double quotes</a:t>
              </a:r>
            </a:p>
          </p:txBody>
        </p:sp>
      </p:grpSp>
      <p:grpSp>
        <p:nvGrpSpPr>
          <p:cNvPr id="12" name="Group 11">
            <a:extLst>
              <a:ext uri="{FF2B5EF4-FFF2-40B4-BE49-F238E27FC236}">
                <a16:creationId xmlns:a16="http://schemas.microsoft.com/office/drawing/2014/main" id="{4C3E3414-F045-4830-9A8A-D9F54107AFD4}"/>
              </a:ext>
            </a:extLst>
          </p:cNvPr>
          <p:cNvGrpSpPr/>
          <p:nvPr/>
        </p:nvGrpSpPr>
        <p:grpSpPr>
          <a:xfrm>
            <a:off x="1196484" y="4729223"/>
            <a:ext cx="6481098" cy="473152"/>
            <a:chOff x="1196484" y="4729223"/>
            <a:chExt cx="6481098" cy="473152"/>
          </a:xfrm>
        </p:grpSpPr>
        <p:pic>
          <p:nvPicPr>
            <p:cNvPr id="7" name="Picture 6">
              <a:extLst>
                <a:ext uri="{FF2B5EF4-FFF2-40B4-BE49-F238E27FC236}">
                  <a16:creationId xmlns:a16="http://schemas.microsoft.com/office/drawing/2014/main" id="{1766610E-D98F-4F7D-8F31-D6E3254E5069}"/>
                </a:ext>
              </a:extLst>
            </p:cNvPr>
            <p:cNvPicPr>
              <a:picLocks noChangeAspect="1"/>
            </p:cNvPicPr>
            <p:nvPr/>
          </p:nvPicPr>
          <p:blipFill>
            <a:blip r:embed="rId3"/>
            <a:stretch>
              <a:fillRect/>
            </a:stretch>
          </p:blipFill>
          <p:spPr>
            <a:xfrm>
              <a:off x="1196484" y="4729223"/>
              <a:ext cx="3737898" cy="473152"/>
            </a:xfrm>
            <a:prstGeom prst="rect">
              <a:avLst/>
            </a:prstGeom>
          </p:spPr>
        </p:pic>
        <p:sp>
          <p:nvSpPr>
            <p:cNvPr id="14" name="Arrow: Left 13">
              <a:extLst>
                <a:ext uri="{FF2B5EF4-FFF2-40B4-BE49-F238E27FC236}">
                  <a16:creationId xmlns:a16="http://schemas.microsoft.com/office/drawing/2014/main" id="{2F66835F-2AB0-4F4B-9BED-1D0F11211F94}"/>
                </a:ext>
              </a:extLst>
            </p:cNvPr>
            <p:cNvSpPr/>
            <p:nvPr/>
          </p:nvSpPr>
          <p:spPr>
            <a:xfrm>
              <a:off x="4636364" y="4756823"/>
              <a:ext cx="3041218" cy="417951"/>
            </a:xfrm>
            <a:prstGeom prst="leftArrow">
              <a:avLst>
                <a:gd name="adj1" fmla="val 69938"/>
                <a:gd name="adj2" fmla="val 124323"/>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74001E"/>
                  </a:solidFill>
                </a:rPr>
                <a:t>Invalid</a:t>
              </a:r>
              <a:r>
                <a:rPr lang="en-US" sz="1200" dirty="0">
                  <a:solidFill>
                    <a:srgbClr val="74001E"/>
                  </a:solidFill>
                </a:rPr>
                <a:t> : </a:t>
              </a:r>
              <a:r>
                <a:rPr lang="en-US" sz="1200" b="1" dirty="0">
                  <a:solidFill>
                    <a:srgbClr val="74001E"/>
                  </a:solidFill>
                </a:rPr>
                <a:t>+</a:t>
              </a:r>
              <a:r>
                <a:rPr lang="en-US" sz="1200" dirty="0">
                  <a:solidFill>
                    <a:srgbClr val="74001E"/>
                  </a:solidFill>
                </a:rPr>
                <a:t> operator not supported</a:t>
              </a:r>
            </a:p>
          </p:txBody>
        </p:sp>
      </p:grpSp>
      <p:grpSp>
        <p:nvGrpSpPr>
          <p:cNvPr id="13" name="Group 12">
            <a:extLst>
              <a:ext uri="{FF2B5EF4-FFF2-40B4-BE49-F238E27FC236}">
                <a16:creationId xmlns:a16="http://schemas.microsoft.com/office/drawing/2014/main" id="{735E1D58-7F04-412C-9D2A-2D07C3DB0550}"/>
              </a:ext>
            </a:extLst>
          </p:cNvPr>
          <p:cNvGrpSpPr/>
          <p:nvPr/>
        </p:nvGrpSpPr>
        <p:grpSpPr>
          <a:xfrm>
            <a:off x="1204370" y="5366423"/>
            <a:ext cx="6542630" cy="467540"/>
            <a:chOff x="1204370" y="5366423"/>
            <a:chExt cx="6542630" cy="467540"/>
          </a:xfrm>
        </p:grpSpPr>
        <p:pic>
          <p:nvPicPr>
            <p:cNvPr id="6" name="Picture 5">
              <a:extLst>
                <a:ext uri="{FF2B5EF4-FFF2-40B4-BE49-F238E27FC236}">
                  <a16:creationId xmlns:a16="http://schemas.microsoft.com/office/drawing/2014/main" id="{BD6D88C8-4E21-4725-9B3E-2DFF51B63ADB}"/>
                </a:ext>
              </a:extLst>
            </p:cNvPr>
            <p:cNvPicPr>
              <a:picLocks noChangeAspect="1"/>
            </p:cNvPicPr>
            <p:nvPr/>
          </p:nvPicPr>
          <p:blipFill>
            <a:blip r:embed="rId4"/>
            <a:stretch>
              <a:fillRect/>
            </a:stretch>
          </p:blipFill>
          <p:spPr>
            <a:xfrm>
              <a:off x="1204370" y="5368697"/>
              <a:ext cx="3722126" cy="465266"/>
            </a:xfrm>
            <a:prstGeom prst="rect">
              <a:avLst/>
            </a:prstGeom>
          </p:spPr>
        </p:pic>
        <p:sp>
          <p:nvSpPr>
            <p:cNvPr id="16" name="Arrow: Left 15">
              <a:extLst>
                <a:ext uri="{FF2B5EF4-FFF2-40B4-BE49-F238E27FC236}">
                  <a16:creationId xmlns:a16="http://schemas.microsoft.com/office/drawing/2014/main" id="{F2DB2524-FCA8-49A6-8340-C9C3BEA76814}"/>
                </a:ext>
              </a:extLst>
            </p:cNvPr>
            <p:cNvSpPr/>
            <p:nvPr/>
          </p:nvSpPr>
          <p:spPr>
            <a:xfrm>
              <a:off x="4705782" y="5366423"/>
              <a:ext cx="3041218" cy="417951"/>
            </a:xfrm>
            <a:prstGeom prst="leftArrow">
              <a:avLst>
                <a:gd name="adj1" fmla="val 69938"/>
                <a:gd name="adj2" fmla="val 124323"/>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74001E"/>
                  </a:solidFill>
                </a:rPr>
                <a:t>Invalid</a:t>
              </a:r>
              <a:r>
                <a:rPr lang="en-US" sz="1200" dirty="0">
                  <a:solidFill>
                    <a:srgbClr val="74001E"/>
                  </a:solidFill>
                </a:rPr>
                <a:t> : </a:t>
              </a:r>
              <a:r>
                <a:rPr lang="en-US" sz="1200" b="1" dirty="0">
                  <a:solidFill>
                    <a:srgbClr val="74001E"/>
                  </a:solidFill>
                </a:rPr>
                <a:t>&amp;</a:t>
              </a:r>
              <a:r>
                <a:rPr lang="en-US" sz="1200" dirty="0">
                  <a:solidFill>
                    <a:srgbClr val="74001E"/>
                  </a:solidFill>
                </a:rPr>
                <a:t> operator not supported</a:t>
              </a:r>
            </a:p>
          </p:txBody>
        </p:sp>
      </p:grpSp>
      <p:grpSp>
        <p:nvGrpSpPr>
          <p:cNvPr id="10" name="Group 9">
            <a:extLst>
              <a:ext uri="{FF2B5EF4-FFF2-40B4-BE49-F238E27FC236}">
                <a16:creationId xmlns:a16="http://schemas.microsoft.com/office/drawing/2014/main" id="{B7B8AD87-D828-4F48-A040-196DF0272A9E}"/>
              </a:ext>
            </a:extLst>
          </p:cNvPr>
          <p:cNvGrpSpPr/>
          <p:nvPr/>
        </p:nvGrpSpPr>
        <p:grpSpPr>
          <a:xfrm>
            <a:off x="1202628" y="4113380"/>
            <a:ext cx="6569772" cy="448203"/>
            <a:chOff x="1202628" y="4113380"/>
            <a:chExt cx="6569772" cy="448203"/>
          </a:xfrm>
        </p:grpSpPr>
        <p:pic>
          <p:nvPicPr>
            <p:cNvPr id="9" name="Picture 8">
              <a:extLst>
                <a:ext uri="{FF2B5EF4-FFF2-40B4-BE49-F238E27FC236}">
                  <a16:creationId xmlns:a16="http://schemas.microsoft.com/office/drawing/2014/main" id="{52B96964-139F-4581-873F-54DCDEA97E53}"/>
                </a:ext>
              </a:extLst>
            </p:cNvPr>
            <p:cNvPicPr>
              <a:picLocks noChangeAspect="1"/>
            </p:cNvPicPr>
            <p:nvPr/>
          </p:nvPicPr>
          <p:blipFill>
            <a:blip r:embed="rId5"/>
            <a:stretch>
              <a:fillRect/>
            </a:stretch>
          </p:blipFill>
          <p:spPr>
            <a:xfrm>
              <a:off x="1202628" y="4113380"/>
              <a:ext cx="3706354" cy="441608"/>
            </a:xfrm>
            <a:prstGeom prst="rect">
              <a:avLst/>
            </a:prstGeom>
          </p:spPr>
        </p:pic>
        <p:sp>
          <p:nvSpPr>
            <p:cNvPr id="17" name="Arrow: Left 16">
              <a:extLst>
                <a:ext uri="{FF2B5EF4-FFF2-40B4-BE49-F238E27FC236}">
                  <a16:creationId xmlns:a16="http://schemas.microsoft.com/office/drawing/2014/main" id="{801382AF-5ABF-449E-8335-9E0FAE9325BE}"/>
                </a:ext>
              </a:extLst>
            </p:cNvPr>
            <p:cNvSpPr/>
            <p:nvPr/>
          </p:nvSpPr>
          <p:spPr>
            <a:xfrm>
              <a:off x="4731182" y="4143632"/>
              <a:ext cx="3041218" cy="417951"/>
            </a:xfrm>
            <a:prstGeom prst="leftArrow">
              <a:avLst>
                <a:gd name="adj1" fmla="val 69938"/>
                <a:gd name="adj2" fmla="val 124323"/>
              </a:avLst>
            </a:prstGeom>
            <a:solidFill>
              <a:schemeClr val="accent2">
                <a:lumMod val="20000"/>
                <a:lumOff val="8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2E3917"/>
                  </a:solidFill>
                </a:rPr>
                <a:t>  Valid</a:t>
              </a:r>
              <a:endParaRPr lang="en-US" sz="1200" dirty="0">
                <a:solidFill>
                  <a:srgbClr val="2E3917"/>
                </a:solidFill>
              </a:endParaRPr>
            </a:p>
          </p:txBody>
        </p:sp>
      </p:grpSp>
      <p:grpSp>
        <p:nvGrpSpPr>
          <p:cNvPr id="15" name="Group 14">
            <a:extLst>
              <a:ext uri="{FF2B5EF4-FFF2-40B4-BE49-F238E27FC236}">
                <a16:creationId xmlns:a16="http://schemas.microsoft.com/office/drawing/2014/main" id="{159E0352-21FD-4E0E-BC66-1F182FC1DFD8}"/>
              </a:ext>
            </a:extLst>
          </p:cNvPr>
          <p:cNvGrpSpPr/>
          <p:nvPr/>
        </p:nvGrpSpPr>
        <p:grpSpPr>
          <a:xfrm>
            <a:off x="1201564" y="5982849"/>
            <a:ext cx="6545436" cy="417951"/>
            <a:chOff x="1201564" y="5982849"/>
            <a:chExt cx="6545436" cy="417951"/>
          </a:xfrm>
        </p:grpSpPr>
        <p:pic>
          <p:nvPicPr>
            <p:cNvPr id="5" name="Picture 4">
              <a:extLst>
                <a:ext uri="{FF2B5EF4-FFF2-40B4-BE49-F238E27FC236}">
                  <a16:creationId xmlns:a16="http://schemas.microsoft.com/office/drawing/2014/main" id="{9E5F8412-AE78-4728-B8E0-0AAF4B763039}"/>
                </a:ext>
              </a:extLst>
            </p:cNvPr>
            <p:cNvPicPr>
              <a:picLocks noChangeAspect="1"/>
            </p:cNvPicPr>
            <p:nvPr/>
          </p:nvPicPr>
          <p:blipFill>
            <a:blip r:embed="rId6"/>
            <a:stretch>
              <a:fillRect/>
            </a:stretch>
          </p:blipFill>
          <p:spPr>
            <a:xfrm>
              <a:off x="1201564" y="5998621"/>
              <a:ext cx="3722126" cy="402179"/>
            </a:xfrm>
            <a:prstGeom prst="rect">
              <a:avLst/>
            </a:prstGeom>
          </p:spPr>
        </p:pic>
        <p:sp>
          <p:nvSpPr>
            <p:cNvPr id="18" name="Arrow: Left 17">
              <a:extLst>
                <a:ext uri="{FF2B5EF4-FFF2-40B4-BE49-F238E27FC236}">
                  <a16:creationId xmlns:a16="http://schemas.microsoft.com/office/drawing/2014/main" id="{DA8DE3B2-5606-421A-BD82-5E6B78CDA3CF}"/>
                </a:ext>
              </a:extLst>
            </p:cNvPr>
            <p:cNvSpPr/>
            <p:nvPr/>
          </p:nvSpPr>
          <p:spPr>
            <a:xfrm>
              <a:off x="4705782" y="5982849"/>
              <a:ext cx="3041218" cy="417951"/>
            </a:xfrm>
            <a:prstGeom prst="leftArrow">
              <a:avLst>
                <a:gd name="adj1" fmla="val 69938"/>
                <a:gd name="adj2" fmla="val 124323"/>
              </a:avLst>
            </a:prstGeom>
            <a:solidFill>
              <a:schemeClr val="accent2">
                <a:lumMod val="20000"/>
                <a:lumOff val="8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2E3917"/>
                  </a:solidFill>
                </a:rPr>
                <a:t>  Valid</a:t>
              </a:r>
              <a:endParaRPr lang="en-US" sz="1200" dirty="0">
                <a:solidFill>
                  <a:srgbClr val="2E3917"/>
                </a:solidFill>
              </a:endParaRPr>
            </a:p>
          </p:txBody>
        </p:sp>
      </p:grpSp>
    </p:spTree>
    <p:extLst>
      <p:ext uri="{BB962C8B-B14F-4D97-AF65-F5344CB8AC3E}">
        <p14:creationId xmlns:p14="http://schemas.microsoft.com/office/powerpoint/2010/main" val="230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Working with Strings</a:t>
            </a:r>
          </a:p>
        </p:txBody>
      </p:sp>
      <p:sp>
        <p:nvSpPr>
          <p:cNvPr id="4" name="Content Placeholder 3">
            <a:extLst>
              <a:ext uri="{FF2B5EF4-FFF2-40B4-BE49-F238E27FC236}">
                <a16:creationId xmlns:a16="http://schemas.microsoft.com/office/drawing/2014/main" id="{82054BD7-B629-4AAC-AB7C-C54907561D75}"/>
              </a:ext>
            </a:extLst>
          </p:cNvPr>
          <p:cNvSpPr>
            <a:spLocks noGrp="1"/>
          </p:cNvSpPr>
          <p:nvPr>
            <p:ph idx="1"/>
          </p:nvPr>
        </p:nvSpPr>
        <p:spPr/>
        <p:txBody>
          <a:bodyPr>
            <a:normAutofit/>
          </a:bodyPr>
          <a:lstStyle/>
          <a:p>
            <a:r>
              <a:rPr lang="en-US" sz="2000" dirty="0"/>
              <a:t>Parse text together using </a:t>
            </a:r>
            <a:r>
              <a:rPr lang="en-US" sz="2000" b="1" dirty="0" err="1"/>
              <a:t>concat</a:t>
            </a:r>
            <a:r>
              <a:rPr lang="en-US" sz="2000" b="1" dirty="0"/>
              <a:t>()</a:t>
            </a:r>
          </a:p>
          <a:p>
            <a:r>
              <a:rPr lang="en-US" sz="2000" dirty="0"/>
              <a:t>Parse out text using </a:t>
            </a:r>
            <a:r>
              <a:rPr lang="en-US" sz="2000" b="1" dirty="0"/>
              <a:t>substring()</a:t>
            </a:r>
          </a:p>
          <a:p>
            <a:r>
              <a:rPr lang="en-US" sz="2000" dirty="0"/>
              <a:t>Convert casing using </a:t>
            </a:r>
            <a:r>
              <a:rPr lang="en-US" sz="2000" b="1" dirty="0" err="1"/>
              <a:t>toLower</a:t>
            </a:r>
            <a:r>
              <a:rPr lang="en-US" sz="2000" b="1" dirty="0"/>
              <a:t>()</a:t>
            </a:r>
            <a:r>
              <a:rPr lang="en-US" sz="2000" dirty="0"/>
              <a:t> and </a:t>
            </a:r>
            <a:r>
              <a:rPr lang="en-US" sz="2000" b="1" dirty="0" err="1"/>
              <a:t>toUpper</a:t>
            </a:r>
            <a:r>
              <a:rPr lang="en-US" sz="2000" b="1" dirty="0"/>
              <a:t>()</a:t>
            </a:r>
          </a:p>
          <a:p>
            <a:r>
              <a:rPr lang="en-US" sz="2000" dirty="0"/>
              <a:t>Search string using </a:t>
            </a:r>
            <a:r>
              <a:rPr lang="en-US" sz="2000" b="1" dirty="0" err="1"/>
              <a:t>indexOf</a:t>
            </a:r>
            <a:r>
              <a:rPr lang="en-US" sz="2000" dirty="0"/>
              <a:t> and </a:t>
            </a:r>
            <a:r>
              <a:rPr lang="en-US" sz="2000" b="1" dirty="0" err="1"/>
              <a:t>startsWith</a:t>
            </a:r>
            <a:r>
              <a:rPr lang="en-US" sz="2000" b="1" dirty="0"/>
              <a:t>()</a:t>
            </a:r>
          </a:p>
          <a:p>
            <a:r>
              <a:rPr lang="en-US" sz="2000" dirty="0"/>
              <a:t>Create new GUID identifier using </a:t>
            </a:r>
            <a:r>
              <a:rPr lang="en-US" sz="2000" b="1" dirty="0" err="1"/>
              <a:t>guid</a:t>
            </a:r>
            <a:r>
              <a:rPr lang="en-US" sz="2000" b="1" dirty="0"/>
              <a:t>()</a:t>
            </a:r>
          </a:p>
        </p:txBody>
      </p:sp>
      <p:grpSp>
        <p:nvGrpSpPr>
          <p:cNvPr id="6" name="Group 5">
            <a:extLst>
              <a:ext uri="{FF2B5EF4-FFF2-40B4-BE49-F238E27FC236}">
                <a16:creationId xmlns:a16="http://schemas.microsoft.com/office/drawing/2014/main" id="{7A8042ED-B3AD-4669-971E-E2F246913678}"/>
              </a:ext>
            </a:extLst>
          </p:cNvPr>
          <p:cNvGrpSpPr/>
          <p:nvPr/>
        </p:nvGrpSpPr>
        <p:grpSpPr>
          <a:xfrm>
            <a:off x="539978" y="3581400"/>
            <a:ext cx="7835444" cy="2207253"/>
            <a:chOff x="648587" y="3736347"/>
            <a:chExt cx="6753446" cy="1902453"/>
          </a:xfrm>
        </p:grpSpPr>
        <p:pic>
          <p:nvPicPr>
            <p:cNvPr id="3" name="Picture 2">
              <a:extLst>
                <a:ext uri="{FF2B5EF4-FFF2-40B4-BE49-F238E27FC236}">
                  <a16:creationId xmlns:a16="http://schemas.microsoft.com/office/drawing/2014/main" id="{ACD4C05F-5916-45C9-90F6-0324C2B589EC}"/>
                </a:ext>
              </a:extLst>
            </p:cNvPr>
            <p:cNvPicPr>
              <a:picLocks noChangeAspect="1"/>
            </p:cNvPicPr>
            <p:nvPr/>
          </p:nvPicPr>
          <p:blipFill rotWithShape="1">
            <a:blip r:embed="rId2"/>
            <a:srcRect l="62609" t="3575" b="58261"/>
            <a:stretch/>
          </p:blipFill>
          <p:spPr>
            <a:xfrm>
              <a:off x="648587" y="3736347"/>
              <a:ext cx="3276600" cy="1881188"/>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1A5F1A2-DF98-4C77-9452-81DD13E27398}"/>
                </a:ext>
              </a:extLst>
            </p:cNvPr>
            <p:cNvPicPr>
              <a:picLocks noChangeAspect="1"/>
            </p:cNvPicPr>
            <p:nvPr/>
          </p:nvPicPr>
          <p:blipFill rotWithShape="1">
            <a:blip r:embed="rId2"/>
            <a:srcRect l="62609" t="40193" b="21642"/>
            <a:stretch/>
          </p:blipFill>
          <p:spPr>
            <a:xfrm>
              <a:off x="4125433" y="3757612"/>
              <a:ext cx="3276600" cy="1881188"/>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332210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Performing Arithmetic Operations</a:t>
            </a:r>
          </a:p>
        </p:txBody>
      </p:sp>
      <p:sp>
        <p:nvSpPr>
          <p:cNvPr id="4" name="Content Placeholder 3">
            <a:extLst>
              <a:ext uri="{FF2B5EF4-FFF2-40B4-BE49-F238E27FC236}">
                <a16:creationId xmlns:a16="http://schemas.microsoft.com/office/drawing/2014/main" id="{F5D19496-477D-4EE4-B889-6650A5EC071D}"/>
              </a:ext>
            </a:extLst>
          </p:cNvPr>
          <p:cNvSpPr>
            <a:spLocks noGrp="1"/>
          </p:cNvSpPr>
          <p:nvPr>
            <p:ph idx="1"/>
          </p:nvPr>
        </p:nvSpPr>
        <p:spPr/>
        <p:txBody>
          <a:bodyPr/>
          <a:lstStyle/>
          <a:p>
            <a:r>
              <a:rPr lang="en-US" dirty="0"/>
              <a:t>You cannot use standard arithmetic operators</a:t>
            </a:r>
          </a:p>
          <a:p>
            <a:pPr lvl="1"/>
            <a:r>
              <a:rPr lang="en-US" dirty="0"/>
              <a:t>No support for familiar operators such as </a:t>
            </a:r>
            <a:r>
              <a:rPr lang="en-US" b="1" dirty="0">
                <a:solidFill>
                  <a:schemeClr val="accent6">
                    <a:lumMod val="50000"/>
                  </a:schemeClr>
                </a:solidFill>
              </a:rPr>
              <a:t>+</a:t>
            </a:r>
            <a:r>
              <a:rPr lang="en-US" dirty="0"/>
              <a:t>, </a:t>
            </a:r>
            <a:r>
              <a:rPr lang="en-US" sz="2800" b="1" dirty="0">
                <a:solidFill>
                  <a:schemeClr val="accent6">
                    <a:lumMod val="50000"/>
                  </a:schemeClr>
                </a:solidFill>
              </a:rPr>
              <a:t>-</a:t>
            </a:r>
            <a:r>
              <a:rPr lang="en-US" dirty="0"/>
              <a:t>, </a:t>
            </a:r>
            <a:r>
              <a:rPr lang="en-US" sz="2800" b="1" dirty="0">
                <a:solidFill>
                  <a:schemeClr val="accent6">
                    <a:lumMod val="50000"/>
                  </a:schemeClr>
                </a:solidFill>
              </a:rPr>
              <a:t>*</a:t>
            </a:r>
            <a:r>
              <a:rPr lang="en-US" dirty="0"/>
              <a:t>, </a:t>
            </a:r>
            <a:r>
              <a:rPr lang="en-US" sz="2800" b="1" dirty="0">
                <a:solidFill>
                  <a:schemeClr val="accent6">
                    <a:lumMod val="50000"/>
                  </a:schemeClr>
                </a:solidFill>
              </a:rPr>
              <a:t>/</a:t>
            </a:r>
          </a:p>
          <a:p>
            <a:pPr lvl="1"/>
            <a:r>
              <a:rPr lang="en-US" dirty="0"/>
              <a:t>This does not work: </a:t>
            </a:r>
            <a:r>
              <a:rPr lang="en-US" b="1" dirty="0">
                <a:solidFill>
                  <a:srgbClr val="002060"/>
                </a:solidFill>
              </a:rPr>
              <a:t>2 + 2</a:t>
            </a:r>
          </a:p>
          <a:p>
            <a:pPr lvl="1"/>
            <a:r>
              <a:rPr lang="en-US" dirty="0"/>
              <a:t>This works: </a:t>
            </a:r>
            <a:r>
              <a:rPr lang="en-US" b="1" dirty="0">
                <a:solidFill>
                  <a:srgbClr val="002060"/>
                </a:solidFill>
              </a:rPr>
              <a:t>add(2, 2)</a:t>
            </a:r>
          </a:p>
          <a:p>
            <a:pPr lvl="1"/>
            <a:endParaRPr lang="en-US" b="1" dirty="0">
              <a:solidFill>
                <a:schemeClr val="accent6">
                  <a:lumMod val="50000"/>
                </a:schemeClr>
              </a:solidFill>
            </a:endParaRPr>
          </a:p>
          <a:p>
            <a:pPr lvl="1"/>
            <a:endParaRPr lang="en-US" b="1" dirty="0">
              <a:solidFill>
                <a:schemeClr val="accent6">
                  <a:lumMod val="50000"/>
                </a:schemeClr>
              </a:solidFill>
            </a:endParaRPr>
          </a:p>
        </p:txBody>
      </p:sp>
      <p:grpSp>
        <p:nvGrpSpPr>
          <p:cNvPr id="6" name="Group 5">
            <a:extLst>
              <a:ext uri="{FF2B5EF4-FFF2-40B4-BE49-F238E27FC236}">
                <a16:creationId xmlns:a16="http://schemas.microsoft.com/office/drawing/2014/main" id="{A2F62509-95FA-4841-818E-7E6A26996564}"/>
              </a:ext>
            </a:extLst>
          </p:cNvPr>
          <p:cNvGrpSpPr/>
          <p:nvPr/>
        </p:nvGrpSpPr>
        <p:grpSpPr>
          <a:xfrm>
            <a:off x="990599" y="3657600"/>
            <a:ext cx="7235315" cy="1752600"/>
            <a:chOff x="1369060" y="3581400"/>
            <a:chExt cx="6291580" cy="1524000"/>
          </a:xfrm>
        </p:grpSpPr>
        <p:pic>
          <p:nvPicPr>
            <p:cNvPr id="3" name="Picture 2">
              <a:extLst>
                <a:ext uri="{FF2B5EF4-FFF2-40B4-BE49-F238E27FC236}">
                  <a16:creationId xmlns:a16="http://schemas.microsoft.com/office/drawing/2014/main" id="{B6728B74-C034-4004-BDE7-6ADC30FAC552}"/>
                </a:ext>
              </a:extLst>
            </p:cNvPr>
            <p:cNvPicPr>
              <a:picLocks noChangeAspect="1"/>
            </p:cNvPicPr>
            <p:nvPr/>
          </p:nvPicPr>
          <p:blipFill rotWithShape="1">
            <a:blip r:embed="rId2"/>
            <a:srcRect l="63090" t="3232" r="62" b="64444"/>
            <a:stretch/>
          </p:blipFill>
          <p:spPr>
            <a:xfrm>
              <a:off x="1369060" y="3581400"/>
              <a:ext cx="3088640" cy="152400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1EC63449-9AC3-4A48-8CE1-B29A1A0567FE}"/>
                </a:ext>
              </a:extLst>
            </p:cNvPr>
            <p:cNvPicPr>
              <a:picLocks noChangeAspect="1"/>
            </p:cNvPicPr>
            <p:nvPr/>
          </p:nvPicPr>
          <p:blipFill rotWithShape="1">
            <a:blip r:embed="rId2"/>
            <a:srcRect l="63090" t="33939" r="62" b="33737"/>
            <a:stretch/>
          </p:blipFill>
          <p:spPr>
            <a:xfrm>
              <a:off x="4572000" y="3581400"/>
              <a:ext cx="3088640" cy="1524000"/>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730586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Working with Dates and Time</a:t>
            </a:r>
          </a:p>
        </p:txBody>
      </p:sp>
      <p:sp>
        <p:nvSpPr>
          <p:cNvPr id="4" name="Content Placeholder 3">
            <a:extLst>
              <a:ext uri="{FF2B5EF4-FFF2-40B4-BE49-F238E27FC236}">
                <a16:creationId xmlns:a16="http://schemas.microsoft.com/office/drawing/2014/main" id="{53123B2C-7022-48C8-A395-F954F8D9CE41}"/>
              </a:ext>
            </a:extLst>
          </p:cNvPr>
          <p:cNvSpPr>
            <a:spLocks noGrp="1"/>
          </p:cNvSpPr>
          <p:nvPr>
            <p:ph idx="1"/>
          </p:nvPr>
        </p:nvSpPr>
        <p:spPr/>
        <p:txBody>
          <a:bodyPr>
            <a:normAutofit/>
          </a:bodyPr>
          <a:lstStyle/>
          <a:p>
            <a:r>
              <a:rPr lang="en-US" sz="2400" dirty="0"/>
              <a:t>Get Greenwich Meantime using </a:t>
            </a:r>
            <a:r>
              <a:rPr lang="en-US" sz="2400" b="1" dirty="0" err="1">
                <a:solidFill>
                  <a:schemeClr val="accent6">
                    <a:lumMod val="50000"/>
                  </a:schemeClr>
                </a:solidFill>
              </a:rPr>
              <a:t>utcnow</a:t>
            </a:r>
            <a:r>
              <a:rPr lang="en-US" sz="2400" b="1" dirty="0">
                <a:solidFill>
                  <a:schemeClr val="accent6">
                    <a:lumMod val="50000"/>
                  </a:schemeClr>
                </a:solidFill>
              </a:rPr>
              <a:t>()</a:t>
            </a:r>
          </a:p>
          <a:p>
            <a:r>
              <a:rPr lang="en-US" sz="2400" dirty="0"/>
              <a:t>Use </a:t>
            </a:r>
            <a:r>
              <a:rPr lang="en-US" sz="2400" b="1" dirty="0">
                <a:solidFill>
                  <a:schemeClr val="accent6">
                    <a:lumMod val="50000"/>
                  </a:schemeClr>
                </a:solidFill>
              </a:rPr>
              <a:t>add*()</a:t>
            </a:r>
            <a:r>
              <a:rPr lang="en-US" sz="2400" dirty="0"/>
              <a:t> functions to move time back/forward</a:t>
            </a:r>
          </a:p>
          <a:p>
            <a:r>
              <a:rPr lang="en-US" sz="2400" b="1" dirty="0" err="1">
                <a:solidFill>
                  <a:schemeClr val="accent6">
                    <a:lumMod val="50000"/>
                  </a:schemeClr>
                </a:solidFill>
              </a:rPr>
              <a:t>convertTimeZone</a:t>
            </a:r>
            <a:r>
              <a:rPr lang="en-US" sz="2400" b="1" dirty="0">
                <a:solidFill>
                  <a:schemeClr val="accent6">
                    <a:lumMod val="50000"/>
                  </a:schemeClr>
                </a:solidFill>
              </a:rPr>
              <a:t>()</a:t>
            </a:r>
            <a:r>
              <a:rPr lang="en-US" sz="2400" dirty="0"/>
              <a:t> used to handle local times</a:t>
            </a:r>
          </a:p>
          <a:p>
            <a:r>
              <a:rPr lang="en-US" sz="2400" b="1" dirty="0" err="1">
                <a:solidFill>
                  <a:schemeClr val="accent6">
                    <a:lumMod val="50000"/>
                  </a:schemeClr>
                </a:solidFill>
              </a:rPr>
              <a:t>formatDateTime</a:t>
            </a:r>
            <a:r>
              <a:rPr lang="en-US" sz="2400" b="1" dirty="0">
                <a:solidFill>
                  <a:schemeClr val="accent6">
                    <a:lumMod val="50000"/>
                  </a:schemeClr>
                </a:solidFill>
              </a:rPr>
              <a:t>()</a:t>
            </a:r>
            <a:r>
              <a:rPr lang="en-US" sz="2400" dirty="0"/>
              <a:t> used to format </a:t>
            </a:r>
          </a:p>
        </p:txBody>
      </p:sp>
      <p:grpSp>
        <p:nvGrpSpPr>
          <p:cNvPr id="6" name="Group 5">
            <a:extLst>
              <a:ext uri="{FF2B5EF4-FFF2-40B4-BE49-F238E27FC236}">
                <a16:creationId xmlns:a16="http://schemas.microsoft.com/office/drawing/2014/main" id="{5804A494-7E45-4A1D-B23D-17B45FDCFEF1}"/>
              </a:ext>
            </a:extLst>
          </p:cNvPr>
          <p:cNvGrpSpPr/>
          <p:nvPr/>
        </p:nvGrpSpPr>
        <p:grpSpPr>
          <a:xfrm>
            <a:off x="845574" y="3505200"/>
            <a:ext cx="7612626" cy="2895600"/>
            <a:chOff x="1219200" y="3429000"/>
            <a:chExt cx="6210300" cy="2362200"/>
          </a:xfrm>
        </p:grpSpPr>
        <p:pic>
          <p:nvPicPr>
            <p:cNvPr id="3" name="Picture 2">
              <a:extLst>
                <a:ext uri="{FF2B5EF4-FFF2-40B4-BE49-F238E27FC236}">
                  <a16:creationId xmlns:a16="http://schemas.microsoft.com/office/drawing/2014/main" id="{4A55AA5F-5B23-46B0-9045-037BAB473B0F}"/>
                </a:ext>
              </a:extLst>
            </p:cNvPr>
            <p:cNvPicPr>
              <a:picLocks noChangeAspect="1"/>
            </p:cNvPicPr>
            <p:nvPr/>
          </p:nvPicPr>
          <p:blipFill rotWithShape="1">
            <a:blip r:embed="rId2"/>
            <a:srcRect l="62857" t="1693" b="45821"/>
            <a:stretch/>
          </p:blipFill>
          <p:spPr>
            <a:xfrm>
              <a:off x="1219200" y="3429001"/>
              <a:ext cx="2971800" cy="2362199"/>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8660F798-B88C-4143-AD29-FA2063429234}"/>
                </a:ext>
              </a:extLst>
            </p:cNvPr>
            <p:cNvPicPr>
              <a:picLocks noChangeAspect="1"/>
            </p:cNvPicPr>
            <p:nvPr/>
          </p:nvPicPr>
          <p:blipFill rotWithShape="1">
            <a:blip r:embed="rId2"/>
            <a:srcRect l="62857" t="52541"/>
            <a:stretch/>
          </p:blipFill>
          <p:spPr>
            <a:xfrm>
              <a:off x="4457700" y="3429000"/>
              <a:ext cx="2971800" cy="2135982"/>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208237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C3EF-64CB-417A-B7CD-B9471D84019C}"/>
              </a:ext>
            </a:extLst>
          </p:cNvPr>
          <p:cNvSpPr>
            <a:spLocks noGrp="1"/>
          </p:cNvSpPr>
          <p:nvPr>
            <p:ph type="title"/>
          </p:nvPr>
        </p:nvSpPr>
        <p:spPr/>
        <p:txBody>
          <a:bodyPr/>
          <a:lstStyle/>
          <a:p>
            <a:r>
              <a:rPr lang="en-US" dirty="0"/>
              <a:t>What is Power Automate?</a:t>
            </a:r>
          </a:p>
        </p:txBody>
      </p:sp>
      <p:sp>
        <p:nvSpPr>
          <p:cNvPr id="3" name="Content Placeholder 2">
            <a:extLst>
              <a:ext uri="{FF2B5EF4-FFF2-40B4-BE49-F238E27FC236}">
                <a16:creationId xmlns:a16="http://schemas.microsoft.com/office/drawing/2014/main" id="{3B39CAF5-891A-4947-862C-D0C2F1F0423C}"/>
              </a:ext>
            </a:extLst>
          </p:cNvPr>
          <p:cNvSpPr>
            <a:spLocks noGrp="1"/>
          </p:cNvSpPr>
          <p:nvPr>
            <p:ph idx="1"/>
          </p:nvPr>
        </p:nvSpPr>
        <p:spPr/>
        <p:txBody>
          <a:bodyPr>
            <a:normAutofit/>
          </a:bodyPr>
          <a:lstStyle/>
          <a:p>
            <a:r>
              <a:rPr lang="en-US" sz="2400" dirty="0"/>
              <a:t>Service for automating business and workflow processes</a:t>
            </a:r>
          </a:p>
          <a:p>
            <a:pPr lvl="1"/>
            <a:r>
              <a:rPr lang="en-US" sz="2000" dirty="0"/>
              <a:t>You use Power Automate by creating and running "flows"</a:t>
            </a:r>
          </a:p>
          <a:p>
            <a:pPr lvl="1"/>
            <a:r>
              <a:rPr lang="en-US" sz="2000" dirty="0"/>
              <a:t>Power Automate provides browser-based flow editing experience</a:t>
            </a:r>
          </a:p>
          <a:p>
            <a:pPr lvl="1"/>
            <a:r>
              <a:rPr lang="en-US" sz="2000" dirty="0"/>
              <a:t>Power Automate originally went by the name of "Microsoft Flow"</a:t>
            </a:r>
          </a:p>
          <a:p>
            <a:pPr lvl="1"/>
            <a:endParaRPr lang="en-US" sz="2000" dirty="0"/>
          </a:p>
          <a:p>
            <a:r>
              <a:rPr lang="en-US" sz="2400" dirty="0"/>
              <a:t>What can you automate by creating a flow?</a:t>
            </a:r>
          </a:p>
          <a:p>
            <a:pPr lvl="1"/>
            <a:r>
              <a:rPr lang="en-US" sz="2000" dirty="0"/>
              <a:t>Sending notifications</a:t>
            </a:r>
          </a:p>
          <a:p>
            <a:pPr lvl="1"/>
            <a:r>
              <a:rPr lang="en-US" sz="2000" dirty="0"/>
              <a:t>Importing and exporting data</a:t>
            </a:r>
          </a:p>
          <a:p>
            <a:pPr lvl="1"/>
            <a:r>
              <a:rPr lang="en-US" sz="2000" dirty="0"/>
              <a:t>Generating Microsoft Word documents</a:t>
            </a:r>
          </a:p>
          <a:p>
            <a:pPr lvl="1"/>
            <a:r>
              <a:rPr lang="en-US" sz="2000" dirty="0"/>
              <a:t>Automating approvals</a:t>
            </a:r>
          </a:p>
        </p:txBody>
      </p:sp>
    </p:spTree>
    <p:extLst>
      <p:ext uri="{BB962C8B-B14F-4D97-AF65-F5344CB8AC3E}">
        <p14:creationId xmlns:p14="http://schemas.microsoft.com/office/powerpoint/2010/main" val="86314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92F6DF4-B761-4063-ACB9-1645D3247EB5}"/>
              </a:ext>
            </a:extLst>
          </p:cNvPr>
          <p:cNvSpPr/>
          <p:nvPr/>
        </p:nvSpPr>
        <p:spPr>
          <a:xfrm>
            <a:off x="1255956" y="2133600"/>
            <a:ext cx="1258644" cy="15562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8A77800-C7D2-4809-AE5A-42A6F3CA4966}"/>
              </a:ext>
            </a:extLst>
          </p:cNvPr>
          <p:cNvSpPr>
            <a:spLocks noGrp="1"/>
          </p:cNvSpPr>
          <p:nvPr>
            <p:ph idx="1"/>
          </p:nvPr>
        </p:nvSpPr>
        <p:spPr>
          <a:xfrm>
            <a:off x="413327" y="1219200"/>
            <a:ext cx="8382000" cy="5181600"/>
          </a:xfrm>
        </p:spPr>
        <p:txBody>
          <a:bodyPr>
            <a:normAutofit/>
          </a:bodyPr>
          <a:lstStyle/>
          <a:p>
            <a:r>
              <a:rPr lang="en-US" sz="2400" dirty="0"/>
              <a:t>Flow arrays are zero-based</a:t>
            </a:r>
          </a:p>
          <a:p>
            <a:pPr lvl="1"/>
            <a:r>
              <a:rPr lang="en-US" sz="2000" dirty="0"/>
              <a:t>Primitive value arrays</a:t>
            </a:r>
          </a:p>
          <a:p>
            <a:endParaRPr lang="en-US" sz="2400" dirty="0"/>
          </a:p>
          <a:p>
            <a:endParaRPr lang="en-US" sz="2400" dirty="0"/>
          </a:p>
          <a:p>
            <a:endParaRPr lang="en-US" sz="2400" dirty="0"/>
          </a:p>
          <a:p>
            <a:pPr lvl="1"/>
            <a:endParaRPr lang="en-US" sz="2000" dirty="0"/>
          </a:p>
          <a:p>
            <a:pPr lvl="1"/>
            <a:r>
              <a:rPr lang="en-US" sz="2000" dirty="0"/>
              <a:t>Object arrays</a:t>
            </a:r>
          </a:p>
        </p:txBody>
      </p:sp>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Understanding Arrays in Flow</a:t>
            </a:r>
          </a:p>
        </p:txBody>
      </p:sp>
      <p:sp>
        <p:nvSpPr>
          <p:cNvPr id="11" name="Rectangle 10">
            <a:extLst>
              <a:ext uri="{FF2B5EF4-FFF2-40B4-BE49-F238E27FC236}">
                <a16:creationId xmlns:a16="http://schemas.microsoft.com/office/drawing/2014/main" id="{365794AA-8D48-4572-B6BA-E1F998EA8578}"/>
              </a:ext>
            </a:extLst>
          </p:cNvPr>
          <p:cNvSpPr/>
          <p:nvPr/>
        </p:nvSpPr>
        <p:spPr>
          <a:xfrm>
            <a:off x="1244411" y="4302324"/>
            <a:ext cx="7726680" cy="23275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2036C381-3275-4151-864C-550DAF90F5C2}"/>
              </a:ext>
            </a:extLst>
          </p:cNvPr>
          <p:cNvGraphicFramePr>
            <a:graphicFrameLocks noGrp="1"/>
          </p:cNvGraphicFramePr>
          <p:nvPr>
            <p:extLst/>
          </p:nvPr>
        </p:nvGraphicFramePr>
        <p:xfrm>
          <a:off x="1270735" y="4331419"/>
          <a:ext cx="481657" cy="2286000"/>
        </p:xfrm>
        <a:graphic>
          <a:graphicData uri="http://schemas.openxmlformats.org/drawingml/2006/table">
            <a:tbl>
              <a:tblPr firstRow="1" bandRow="1">
                <a:tableStyleId>{5C22544A-7EE6-4342-B048-85BDC9FD1C3A}</a:tableStyleId>
              </a:tblPr>
              <a:tblGrid>
                <a:gridCol w="481657">
                  <a:extLst>
                    <a:ext uri="{9D8B030D-6E8A-4147-A177-3AD203B41FA5}">
                      <a16:colId xmlns:a16="http://schemas.microsoft.com/office/drawing/2014/main" val="2301762224"/>
                    </a:ext>
                  </a:extLst>
                </a:gridCol>
              </a:tblGrid>
              <a:tr h="45720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7755046"/>
                  </a:ext>
                </a:extLst>
              </a:tr>
              <a:tr h="457200">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2921415"/>
                  </a:ext>
                </a:extLst>
              </a:tr>
              <a:tr h="457200">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901376"/>
                  </a:ext>
                </a:extLst>
              </a:tr>
              <a:tr h="457200">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1536603"/>
                  </a:ext>
                </a:extLst>
              </a:tr>
              <a:tr h="457200">
                <a:tc>
                  <a:txBody>
                    <a:bodyPr/>
                    <a:lstStyle/>
                    <a:p>
                      <a:pPr algn="ctr"/>
                      <a:r>
                        <a:rPr lang="en-U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750612"/>
                  </a:ext>
                </a:extLst>
              </a:tr>
            </a:tbl>
          </a:graphicData>
        </a:graphic>
      </p:graphicFrame>
      <p:pic>
        <p:nvPicPr>
          <p:cNvPr id="13" name="Picture 12">
            <a:extLst>
              <a:ext uri="{FF2B5EF4-FFF2-40B4-BE49-F238E27FC236}">
                <a16:creationId xmlns:a16="http://schemas.microsoft.com/office/drawing/2014/main" id="{8A0AB96A-5410-468A-820E-80CD2E6481FD}"/>
              </a:ext>
            </a:extLst>
          </p:cNvPr>
          <p:cNvPicPr>
            <a:picLocks noChangeAspect="1"/>
          </p:cNvPicPr>
          <p:nvPr/>
        </p:nvPicPr>
        <p:blipFill>
          <a:blip r:embed="rId2"/>
          <a:stretch>
            <a:fillRect/>
          </a:stretch>
        </p:blipFill>
        <p:spPr>
          <a:xfrm>
            <a:off x="1779091" y="4329386"/>
            <a:ext cx="7162906" cy="2263095"/>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867494D8-7820-4784-8978-F49140982CCE}"/>
              </a:ext>
            </a:extLst>
          </p:cNvPr>
          <p:cNvPicPr>
            <a:picLocks noChangeAspect="1"/>
          </p:cNvPicPr>
          <p:nvPr/>
        </p:nvPicPr>
        <p:blipFill rotWithShape="1">
          <a:blip r:embed="rId2"/>
          <a:srcRect t="16835" r="83946"/>
          <a:stretch/>
        </p:blipFill>
        <p:spPr>
          <a:xfrm>
            <a:off x="1572411" y="2175757"/>
            <a:ext cx="907572" cy="1485429"/>
          </a:xfrm>
          <a:prstGeom prst="rect">
            <a:avLst/>
          </a:prstGeom>
          <a:ln>
            <a:solidFill>
              <a:schemeClr val="tx1">
                <a:lumMod val="50000"/>
                <a:lumOff val="50000"/>
              </a:schemeClr>
            </a:solidFill>
          </a:ln>
        </p:spPr>
      </p:pic>
      <p:graphicFrame>
        <p:nvGraphicFramePr>
          <p:cNvPr id="15" name="Table 14">
            <a:extLst>
              <a:ext uri="{FF2B5EF4-FFF2-40B4-BE49-F238E27FC236}">
                <a16:creationId xmlns:a16="http://schemas.microsoft.com/office/drawing/2014/main" id="{1509C76C-6F5D-4585-89CF-C6D6EF66B84C}"/>
              </a:ext>
            </a:extLst>
          </p:cNvPr>
          <p:cNvGraphicFramePr>
            <a:graphicFrameLocks noGrp="1"/>
          </p:cNvGraphicFramePr>
          <p:nvPr>
            <p:extLst/>
          </p:nvPr>
        </p:nvGraphicFramePr>
        <p:xfrm>
          <a:off x="1279265" y="2170147"/>
          <a:ext cx="304800" cy="1499432"/>
        </p:xfrm>
        <a:graphic>
          <a:graphicData uri="http://schemas.openxmlformats.org/drawingml/2006/table">
            <a:tbl>
              <a:tblPr firstRow="1" bandRow="1">
                <a:tableStyleId>{5940675A-B579-460E-94D1-54222C63F5DA}</a:tableStyleId>
              </a:tblPr>
              <a:tblGrid>
                <a:gridCol w="304800">
                  <a:extLst>
                    <a:ext uri="{9D8B030D-6E8A-4147-A177-3AD203B41FA5}">
                      <a16:colId xmlns:a16="http://schemas.microsoft.com/office/drawing/2014/main" val="2301762224"/>
                    </a:ext>
                  </a:extLst>
                </a:gridCol>
              </a:tblGrid>
              <a:tr h="374858">
                <a:tc>
                  <a:txBody>
                    <a:bodyPr/>
                    <a:lstStyle/>
                    <a:p>
                      <a:pPr algn="ctr"/>
                      <a:r>
                        <a:rPr lang="en-US" sz="1600" dirty="0"/>
                        <a:t>0</a:t>
                      </a:r>
                    </a:p>
                  </a:txBody>
                  <a:tcPr>
                    <a:solidFill>
                      <a:schemeClr val="bg1"/>
                    </a:solidFill>
                  </a:tcPr>
                </a:tc>
                <a:extLst>
                  <a:ext uri="{0D108BD9-81ED-4DB2-BD59-A6C34878D82A}">
                    <a16:rowId xmlns:a16="http://schemas.microsoft.com/office/drawing/2014/main" val="3307755046"/>
                  </a:ext>
                </a:extLst>
              </a:tr>
              <a:tr h="374858">
                <a:tc>
                  <a:txBody>
                    <a:bodyPr/>
                    <a:lstStyle/>
                    <a:p>
                      <a:pPr algn="ctr"/>
                      <a:r>
                        <a:rPr lang="en-US" sz="1600" dirty="0"/>
                        <a:t>1</a:t>
                      </a:r>
                    </a:p>
                  </a:txBody>
                  <a:tcPr>
                    <a:solidFill>
                      <a:schemeClr val="bg1"/>
                    </a:solidFill>
                  </a:tcPr>
                </a:tc>
                <a:extLst>
                  <a:ext uri="{0D108BD9-81ED-4DB2-BD59-A6C34878D82A}">
                    <a16:rowId xmlns:a16="http://schemas.microsoft.com/office/drawing/2014/main" val="2222921415"/>
                  </a:ext>
                </a:extLst>
              </a:tr>
              <a:tr h="374858">
                <a:tc>
                  <a:txBody>
                    <a:bodyPr/>
                    <a:lstStyle/>
                    <a:p>
                      <a:pPr algn="ctr"/>
                      <a:r>
                        <a:rPr lang="en-US" sz="1600" dirty="0"/>
                        <a:t>2</a:t>
                      </a:r>
                    </a:p>
                  </a:txBody>
                  <a:tcPr>
                    <a:solidFill>
                      <a:schemeClr val="bg1"/>
                    </a:solidFill>
                  </a:tcPr>
                </a:tc>
                <a:extLst>
                  <a:ext uri="{0D108BD9-81ED-4DB2-BD59-A6C34878D82A}">
                    <a16:rowId xmlns:a16="http://schemas.microsoft.com/office/drawing/2014/main" val="3505901376"/>
                  </a:ext>
                </a:extLst>
              </a:tr>
              <a:tr h="374858">
                <a:tc>
                  <a:txBody>
                    <a:bodyPr/>
                    <a:lstStyle/>
                    <a:p>
                      <a:pPr algn="ctr"/>
                      <a:r>
                        <a:rPr lang="en-US" sz="1600" dirty="0"/>
                        <a:t>3</a:t>
                      </a:r>
                    </a:p>
                  </a:txBody>
                  <a:tcPr>
                    <a:solidFill>
                      <a:schemeClr val="bg1"/>
                    </a:solidFill>
                  </a:tcPr>
                </a:tc>
                <a:extLst>
                  <a:ext uri="{0D108BD9-81ED-4DB2-BD59-A6C34878D82A}">
                    <a16:rowId xmlns:a16="http://schemas.microsoft.com/office/drawing/2014/main" val="3541536603"/>
                  </a:ext>
                </a:extLst>
              </a:tr>
            </a:tbl>
          </a:graphicData>
        </a:graphic>
      </p:graphicFrame>
    </p:spTree>
    <p:extLst>
      <p:ext uri="{BB962C8B-B14F-4D97-AF65-F5344CB8AC3E}">
        <p14:creationId xmlns:p14="http://schemas.microsoft.com/office/powerpoint/2010/main" val="2078669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99624A-BB90-4B79-A55C-51F3BEE4CA9A}"/>
              </a:ext>
            </a:extLst>
          </p:cNvPr>
          <p:cNvSpPr/>
          <p:nvPr/>
        </p:nvSpPr>
        <p:spPr>
          <a:xfrm>
            <a:off x="381000" y="3657600"/>
            <a:ext cx="8001000" cy="2895600"/>
          </a:xfrm>
          <a:prstGeom prst="rect">
            <a:avLst/>
          </a:prstGeom>
          <a:solidFill>
            <a:schemeClr val="accent2">
              <a:lumMod val="20000"/>
              <a:lumOff val="80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600" dirty="0">
                <a:solidFill>
                  <a:schemeClr val="tx1"/>
                </a:solidFill>
                <a:latin typeface="Lucida Console" panose="020B0609040504020204" pitchFamily="49" charset="0"/>
              </a:rPr>
              <a:t>body('</a:t>
            </a:r>
            <a:r>
              <a:rPr lang="en-US" sz="1600" dirty="0" err="1">
                <a:solidFill>
                  <a:schemeClr val="tx1"/>
                </a:solidFill>
                <a:latin typeface="Lucida Console" panose="020B0609040504020204" pitchFamily="49" charset="0"/>
              </a:rPr>
              <a:t>Get_items</a:t>
            </a:r>
            <a:r>
              <a:rPr lang="en-US" sz="1600" dirty="0">
                <a:solidFill>
                  <a:schemeClr val="tx1"/>
                </a:solidFill>
                <a:latin typeface="Lucida Console" panose="020B0609040504020204" pitchFamily="49" charset="0"/>
              </a:rPr>
              <a:t>')?['value']</a:t>
            </a:r>
          </a:p>
        </p:txBody>
      </p:sp>
      <p:sp>
        <p:nvSpPr>
          <p:cNvPr id="8" name="Rectangle 7">
            <a:extLst>
              <a:ext uri="{FF2B5EF4-FFF2-40B4-BE49-F238E27FC236}">
                <a16:creationId xmlns:a16="http://schemas.microsoft.com/office/drawing/2014/main" id="{8C923B9D-37E2-40FD-8F8A-3A780074D0B2}"/>
              </a:ext>
            </a:extLst>
          </p:cNvPr>
          <p:cNvSpPr/>
          <p:nvPr/>
        </p:nvSpPr>
        <p:spPr>
          <a:xfrm>
            <a:off x="532120" y="4114800"/>
            <a:ext cx="7726680" cy="23275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Accessing an Array using ['value']</a:t>
            </a:r>
          </a:p>
        </p:txBody>
      </p:sp>
      <p:graphicFrame>
        <p:nvGraphicFramePr>
          <p:cNvPr id="7" name="Table 6">
            <a:extLst>
              <a:ext uri="{FF2B5EF4-FFF2-40B4-BE49-F238E27FC236}">
                <a16:creationId xmlns:a16="http://schemas.microsoft.com/office/drawing/2014/main" id="{C9E3FDFB-36A7-48D7-9CF8-B1FFAD4974AC}"/>
              </a:ext>
            </a:extLst>
          </p:cNvPr>
          <p:cNvGraphicFramePr>
            <a:graphicFrameLocks noGrp="1"/>
          </p:cNvGraphicFramePr>
          <p:nvPr>
            <p:extLst/>
          </p:nvPr>
        </p:nvGraphicFramePr>
        <p:xfrm>
          <a:off x="558444" y="4143895"/>
          <a:ext cx="481657" cy="2286000"/>
        </p:xfrm>
        <a:graphic>
          <a:graphicData uri="http://schemas.openxmlformats.org/drawingml/2006/table">
            <a:tbl>
              <a:tblPr firstRow="1" bandRow="1">
                <a:tableStyleId>{5C22544A-7EE6-4342-B048-85BDC9FD1C3A}</a:tableStyleId>
              </a:tblPr>
              <a:tblGrid>
                <a:gridCol w="481657">
                  <a:extLst>
                    <a:ext uri="{9D8B030D-6E8A-4147-A177-3AD203B41FA5}">
                      <a16:colId xmlns:a16="http://schemas.microsoft.com/office/drawing/2014/main" val="2301762224"/>
                    </a:ext>
                  </a:extLst>
                </a:gridCol>
              </a:tblGrid>
              <a:tr h="45720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07755046"/>
                  </a:ext>
                </a:extLst>
              </a:tr>
              <a:tr h="457200">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2921415"/>
                  </a:ext>
                </a:extLst>
              </a:tr>
              <a:tr h="457200">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901376"/>
                  </a:ext>
                </a:extLst>
              </a:tr>
              <a:tr h="457200">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1536603"/>
                  </a:ext>
                </a:extLst>
              </a:tr>
              <a:tr h="457200">
                <a:tc>
                  <a:txBody>
                    <a:bodyPr/>
                    <a:lstStyle/>
                    <a:p>
                      <a:pPr algn="ctr"/>
                      <a:r>
                        <a:rPr lang="en-U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750612"/>
                  </a:ext>
                </a:extLst>
              </a:tr>
            </a:tbl>
          </a:graphicData>
        </a:graphic>
      </p:graphicFrame>
      <p:pic>
        <p:nvPicPr>
          <p:cNvPr id="5" name="Picture 4">
            <a:extLst>
              <a:ext uri="{FF2B5EF4-FFF2-40B4-BE49-F238E27FC236}">
                <a16:creationId xmlns:a16="http://schemas.microsoft.com/office/drawing/2014/main" id="{82C09B89-D7A4-47C7-BBDB-7EE1BE3CC4C0}"/>
              </a:ext>
            </a:extLst>
          </p:cNvPr>
          <p:cNvPicPr>
            <a:picLocks noChangeAspect="1"/>
          </p:cNvPicPr>
          <p:nvPr/>
        </p:nvPicPr>
        <p:blipFill>
          <a:blip r:embed="rId2"/>
          <a:stretch>
            <a:fillRect/>
          </a:stretch>
        </p:blipFill>
        <p:spPr>
          <a:xfrm>
            <a:off x="1066800" y="4141862"/>
            <a:ext cx="7162906" cy="2263095"/>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DEA5E84B-8E7A-493F-AEDC-8E0E22C1B991}"/>
              </a:ext>
            </a:extLst>
          </p:cNvPr>
          <p:cNvPicPr>
            <a:picLocks noChangeAspect="1"/>
          </p:cNvPicPr>
          <p:nvPr/>
        </p:nvPicPr>
        <p:blipFill>
          <a:blip r:embed="rId3"/>
          <a:stretch>
            <a:fillRect/>
          </a:stretch>
        </p:blipFill>
        <p:spPr>
          <a:xfrm>
            <a:off x="698375" y="1219200"/>
            <a:ext cx="7239000" cy="2417111"/>
          </a:xfrm>
          <a:prstGeom prst="rect">
            <a:avLst/>
          </a:prstGeom>
        </p:spPr>
      </p:pic>
    </p:spTree>
    <p:extLst>
      <p:ext uri="{BB962C8B-B14F-4D97-AF65-F5344CB8AC3E}">
        <p14:creationId xmlns:p14="http://schemas.microsoft.com/office/powerpoint/2010/main" val="3701158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532F-4B04-4A07-906B-F0F2D00A6450}"/>
              </a:ext>
            </a:extLst>
          </p:cNvPr>
          <p:cNvSpPr>
            <a:spLocks noGrp="1"/>
          </p:cNvSpPr>
          <p:nvPr>
            <p:ph type="title"/>
          </p:nvPr>
        </p:nvSpPr>
        <p:spPr/>
        <p:txBody>
          <a:bodyPr/>
          <a:lstStyle/>
          <a:p>
            <a:r>
              <a:rPr lang="en-US" dirty="0"/>
              <a:t>Retrieving List Items</a:t>
            </a:r>
          </a:p>
        </p:txBody>
      </p:sp>
      <p:sp>
        <p:nvSpPr>
          <p:cNvPr id="4" name="Content Placeholder 3">
            <a:extLst>
              <a:ext uri="{FF2B5EF4-FFF2-40B4-BE49-F238E27FC236}">
                <a16:creationId xmlns:a16="http://schemas.microsoft.com/office/drawing/2014/main" id="{53D76DA1-C42A-4A86-8CF2-7BA9ECC9C718}"/>
              </a:ext>
            </a:extLst>
          </p:cNvPr>
          <p:cNvSpPr>
            <a:spLocks noGrp="1"/>
          </p:cNvSpPr>
          <p:nvPr>
            <p:ph idx="1"/>
          </p:nvPr>
        </p:nvSpPr>
        <p:spPr/>
        <p:txBody>
          <a:bodyPr>
            <a:normAutofit/>
          </a:bodyPr>
          <a:lstStyle/>
          <a:p>
            <a:r>
              <a:rPr lang="en-US" sz="2400" dirty="0"/>
              <a:t>Use </a:t>
            </a:r>
            <a:r>
              <a:rPr lang="en-US" sz="2400" b="1" dirty="0"/>
              <a:t>first()</a:t>
            </a:r>
            <a:r>
              <a:rPr lang="en-US" sz="2400" dirty="0"/>
              <a:t> and </a:t>
            </a:r>
            <a:r>
              <a:rPr lang="en-US" sz="2400" b="1" dirty="0"/>
              <a:t>last()</a:t>
            </a:r>
            <a:r>
              <a:rPr lang="en-US" sz="2400" dirty="0"/>
              <a:t> to get lead at head or tail</a:t>
            </a:r>
          </a:p>
          <a:p>
            <a:r>
              <a:rPr lang="en-US" sz="2400" dirty="0"/>
              <a:t>Individual items retrieved using zero-based array syntax</a:t>
            </a:r>
          </a:p>
          <a:p>
            <a:pPr lvl="1"/>
            <a:r>
              <a:rPr lang="en-US" sz="2000" dirty="0">
                <a:solidFill>
                  <a:schemeClr val="tx1">
                    <a:lumMod val="50000"/>
                    <a:lumOff val="50000"/>
                  </a:schemeClr>
                </a:solidFill>
              </a:rPr>
              <a:t>SharePoint list item array -</a:t>
            </a:r>
            <a:r>
              <a:rPr lang="en-US" sz="2000" dirty="0"/>
              <a:t> </a:t>
            </a:r>
            <a:r>
              <a:rPr lang="en-US" sz="1600" b="1" dirty="0">
                <a:solidFill>
                  <a:srgbClr val="002060"/>
                </a:solidFill>
                <a:latin typeface="Lucida Console" panose="020B0609040504020204" pitchFamily="49" charset="0"/>
              </a:rPr>
              <a:t>body('</a:t>
            </a:r>
            <a:r>
              <a:rPr lang="en-US" sz="1600" b="1" dirty="0" err="1">
                <a:solidFill>
                  <a:srgbClr val="002060"/>
                </a:solidFill>
                <a:latin typeface="Lucida Console" panose="020B0609040504020204" pitchFamily="49" charset="0"/>
              </a:rPr>
              <a:t>Get_items</a:t>
            </a:r>
            <a:r>
              <a:rPr lang="en-US" sz="1600" b="1" dirty="0">
                <a:solidFill>
                  <a:srgbClr val="002060"/>
                </a:solidFill>
                <a:latin typeface="Lucida Console" panose="020B0609040504020204" pitchFamily="49" charset="0"/>
              </a:rPr>
              <a:t>')?['value']</a:t>
            </a:r>
            <a:endParaRPr lang="en-US" sz="2000" b="1" dirty="0">
              <a:solidFill>
                <a:srgbClr val="002060"/>
              </a:solidFill>
              <a:latin typeface="Lucida Console" panose="020B0609040504020204" pitchFamily="49" charset="0"/>
            </a:endParaRPr>
          </a:p>
          <a:p>
            <a:pPr lvl="1"/>
            <a:r>
              <a:rPr lang="en-US" sz="2000" dirty="0">
                <a:solidFill>
                  <a:schemeClr val="tx1">
                    <a:lumMod val="50000"/>
                    <a:lumOff val="50000"/>
                  </a:schemeClr>
                </a:solidFill>
              </a:rPr>
              <a:t>First list item in array - </a:t>
            </a:r>
            <a:r>
              <a:rPr lang="en-US" sz="1600" b="1" dirty="0">
                <a:solidFill>
                  <a:srgbClr val="002060"/>
                </a:solidFill>
                <a:latin typeface="Lucida Console" panose="020B0609040504020204" pitchFamily="49" charset="0"/>
              </a:rPr>
              <a:t>body('</a:t>
            </a:r>
            <a:r>
              <a:rPr lang="en-US" sz="1600" b="1" dirty="0" err="1">
                <a:solidFill>
                  <a:srgbClr val="002060"/>
                </a:solidFill>
                <a:latin typeface="Lucida Console" panose="020B0609040504020204" pitchFamily="49" charset="0"/>
              </a:rPr>
              <a:t>Get_items</a:t>
            </a:r>
            <a:r>
              <a:rPr lang="en-US" sz="1600" b="1" dirty="0">
                <a:solidFill>
                  <a:srgbClr val="002060"/>
                </a:solidFill>
                <a:latin typeface="Lucida Console" panose="020B0609040504020204" pitchFamily="49" charset="0"/>
              </a:rPr>
              <a:t>')?['value'][0]</a:t>
            </a:r>
          </a:p>
          <a:p>
            <a:pPr lvl="1"/>
            <a:r>
              <a:rPr lang="en-US" sz="2000" dirty="0">
                <a:solidFill>
                  <a:schemeClr val="tx1">
                    <a:lumMod val="50000"/>
                    <a:lumOff val="50000"/>
                  </a:schemeClr>
                </a:solidFill>
              </a:rPr>
              <a:t>Field value of first item -</a:t>
            </a:r>
            <a:r>
              <a:rPr lang="en-US" sz="2000" dirty="0"/>
              <a:t> </a:t>
            </a:r>
            <a:r>
              <a:rPr lang="en-US" sz="1600" b="1" dirty="0">
                <a:solidFill>
                  <a:srgbClr val="002060"/>
                </a:solidFill>
                <a:latin typeface="Lucida Console" panose="020B0609040504020204" pitchFamily="49" charset="0"/>
              </a:rPr>
              <a:t>body('</a:t>
            </a:r>
            <a:r>
              <a:rPr lang="en-US" sz="1600" b="1" dirty="0" err="1">
                <a:solidFill>
                  <a:srgbClr val="002060"/>
                </a:solidFill>
                <a:latin typeface="Lucida Console" panose="020B0609040504020204" pitchFamily="49" charset="0"/>
              </a:rPr>
              <a:t>Get_items</a:t>
            </a:r>
            <a:r>
              <a:rPr lang="en-US" sz="1600" b="1" dirty="0">
                <a:solidFill>
                  <a:srgbClr val="002060"/>
                </a:solidFill>
                <a:latin typeface="Lucida Console" panose="020B0609040504020204" pitchFamily="49" charset="0"/>
              </a:rPr>
              <a:t>')?['value'][0]['ID']</a:t>
            </a:r>
            <a:endParaRPr lang="en-US" sz="2000" b="1" dirty="0">
              <a:solidFill>
                <a:srgbClr val="002060"/>
              </a:solidFill>
              <a:latin typeface="Lucida Console" panose="020B0609040504020204" pitchFamily="49" charset="0"/>
            </a:endParaRPr>
          </a:p>
        </p:txBody>
      </p:sp>
      <p:pic>
        <p:nvPicPr>
          <p:cNvPr id="5" name="Picture 4">
            <a:extLst>
              <a:ext uri="{FF2B5EF4-FFF2-40B4-BE49-F238E27FC236}">
                <a16:creationId xmlns:a16="http://schemas.microsoft.com/office/drawing/2014/main" id="{1315BE2B-09C9-401E-AE70-529949986C00}"/>
              </a:ext>
            </a:extLst>
          </p:cNvPr>
          <p:cNvPicPr>
            <a:picLocks noChangeAspect="1"/>
          </p:cNvPicPr>
          <p:nvPr/>
        </p:nvPicPr>
        <p:blipFill rotWithShape="1">
          <a:blip r:embed="rId3"/>
          <a:srcRect r="38255"/>
          <a:stretch/>
        </p:blipFill>
        <p:spPr>
          <a:xfrm>
            <a:off x="278409" y="3771900"/>
            <a:ext cx="3962400" cy="1981200"/>
          </a:xfrm>
          <a:prstGeom prst="rect">
            <a:avLst/>
          </a:prstGeom>
          <a:ln>
            <a:solidFill>
              <a:schemeClr val="tx1">
                <a:lumMod val="75000"/>
                <a:lumOff val="25000"/>
              </a:schemeClr>
            </a:solidFill>
          </a:ln>
        </p:spPr>
      </p:pic>
      <p:pic>
        <p:nvPicPr>
          <p:cNvPr id="6" name="Picture 5">
            <a:extLst>
              <a:ext uri="{FF2B5EF4-FFF2-40B4-BE49-F238E27FC236}">
                <a16:creationId xmlns:a16="http://schemas.microsoft.com/office/drawing/2014/main" id="{783441C7-B7C8-4DF2-A0CE-586B2977F2F4}"/>
              </a:ext>
            </a:extLst>
          </p:cNvPr>
          <p:cNvPicPr>
            <a:picLocks noChangeAspect="1"/>
          </p:cNvPicPr>
          <p:nvPr/>
        </p:nvPicPr>
        <p:blipFill rotWithShape="1">
          <a:blip r:embed="rId3"/>
          <a:srcRect l="61745" t="34482" b="17241"/>
          <a:stretch/>
        </p:blipFill>
        <p:spPr>
          <a:xfrm>
            <a:off x="4367074" y="3771900"/>
            <a:ext cx="4498517" cy="1752600"/>
          </a:xfrm>
          <a:prstGeom prst="rect">
            <a:avLst/>
          </a:prstGeom>
          <a:ln>
            <a:solidFill>
              <a:schemeClr val="tx1">
                <a:lumMod val="75000"/>
                <a:lumOff val="25000"/>
              </a:schemeClr>
            </a:solidFill>
          </a:ln>
        </p:spPr>
      </p:pic>
    </p:spTree>
    <p:extLst>
      <p:ext uri="{BB962C8B-B14F-4D97-AF65-F5344CB8AC3E}">
        <p14:creationId xmlns:p14="http://schemas.microsoft.com/office/powerpoint/2010/main" val="1554062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1AD1-48E2-4FDF-B92D-F51FFA3395D3}"/>
              </a:ext>
            </a:extLst>
          </p:cNvPr>
          <p:cNvSpPr>
            <a:spLocks noGrp="1"/>
          </p:cNvSpPr>
          <p:nvPr>
            <p:ph type="title"/>
          </p:nvPr>
        </p:nvSpPr>
        <p:spPr/>
        <p:txBody>
          <a:bodyPr/>
          <a:lstStyle/>
          <a:p>
            <a:r>
              <a:rPr lang="en-US" dirty="0"/>
              <a:t>Writing Expressions with item()</a:t>
            </a:r>
          </a:p>
        </p:txBody>
      </p:sp>
      <p:sp>
        <p:nvSpPr>
          <p:cNvPr id="3" name="Content Placeholder 2">
            <a:extLst>
              <a:ext uri="{FF2B5EF4-FFF2-40B4-BE49-F238E27FC236}">
                <a16:creationId xmlns:a16="http://schemas.microsoft.com/office/drawing/2014/main" id="{9EE32760-64C2-46B7-9232-2644EB0F50E1}"/>
              </a:ext>
            </a:extLst>
          </p:cNvPr>
          <p:cNvSpPr>
            <a:spLocks noGrp="1"/>
          </p:cNvSpPr>
          <p:nvPr>
            <p:ph idx="1"/>
          </p:nvPr>
        </p:nvSpPr>
        <p:spPr/>
        <p:txBody>
          <a:bodyPr>
            <a:normAutofit/>
          </a:bodyPr>
          <a:lstStyle/>
          <a:p>
            <a:r>
              <a:rPr lang="en-US" sz="2400" dirty="0"/>
              <a:t>You can access current item inside flow loops</a:t>
            </a:r>
          </a:p>
          <a:p>
            <a:pPr lvl="1"/>
            <a:r>
              <a:rPr lang="en-US" sz="2000" dirty="0"/>
              <a:t>Use </a:t>
            </a:r>
            <a:r>
              <a:rPr lang="en-US" sz="1600" b="1" dirty="0">
                <a:solidFill>
                  <a:schemeClr val="accent3">
                    <a:lumMod val="50000"/>
                  </a:schemeClr>
                </a:solidFill>
                <a:latin typeface="Lucida Console" panose="020B0609040504020204" pitchFamily="49" charset="0"/>
              </a:rPr>
              <a:t>item()</a:t>
            </a:r>
            <a:r>
              <a:rPr lang="en-US" sz="2000" dirty="0"/>
              <a:t> function provided by WDL</a:t>
            </a:r>
          </a:p>
          <a:p>
            <a:pPr lvl="1"/>
            <a:r>
              <a:rPr lang="en-US" sz="2000" dirty="0"/>
              <a:t>Example below formats all company names in upper case</a:t>
            </a:r>
          </a:p>
          <a:p>
            <a:pPr lvl="1"/>
            <a:r>
              <a:rPr lang="en-US" sz="2000" dirty="0"/>
              <a:t>R</a:t>
            </a:r>
            <a:r>
              <a:rPr lang="en-US" sz="1800" dirty="0"/>
              <a:t>equires using </a:t>
            </a:r>
            <a:r>
              <a:rPr lang="en-US" sz="1400" b="1" dirty="0" err="1">
                <a:solidFill>
                  <a:schemeClr val="accent3">
                    <a:lumMod val="50000"/>
                  </a:schemeClr>
                </a:solidFill>
                <a:latin typeface="Lucida Console" panose="020B0609040504020204" pitchFamily="49" charset="0"/>
              </a:rPr>
              <a:t>toUpper</a:t>
            </a:r>
            <a:r>
              <a:rPr lang="en-US" sz="1400" b="1" dirty="0">
                <a:solidFill>
                  <a:schemeClr val="accent3">
                    <a:lumMod val="50000"/>
                  </a:schemeClr>
                </a:solidFill>
                <a:latin typeface="Lucida Console" panose="020B0609040504020204" pitchFamily="49" charset="0"/>
              </a:rPr>
              <a:t>(item()['Company'])</a:t>
            </a:r>
            <a:r>
              <a:rPr lang="en-US" sz="1800" dirty="0"/>
              <a:t> in Apply to each loop</a:t>
            </a:r>
          </a:p>
          <a:p>
            <a:pPr lvl="1"/>
            <a:endParaRPr lang="en-US" sz="2000" dirty="0"/>
          </a:p>
        </p:txBody>
      </p:sp>
      <p:pic>
        <p:nvPicPr>
          <p:cNvPr id="4" name="Picture 3">
            <a:extLst>
              <a:ext uri="{FF2B5EF4-FFF2-40B4-BE49-F238E27FC236}">
                <a16:creationId xmlns:a16="http://schemas.microsoft.com/office/drawing/2014/main" id="{89FAA7B8-822B-4EE8-9A9E-E5D9C8DB6CCA}"/>
              </a:ext>
            </a:extLst>
          </p:cNvPr>
          <p:cNvPicPr>
            <a:picLocks noChangeAspect="1"/>
          </p:cNvPicPr>
          <p:nvPr/>
        </p:nvPicPr>
        <p:blipFill>
          <a:blip r:embed="rId2"/>
          <a:stretch>
            <a:fillRect/>
          </a:stretch>
        </p:blipFill>
        <p:spPr>
          <a:xfrm>
            <a:off x="1143000" y="3193384"/>
            <a:ext cx="6324600" cy="3436016"/>
          </a:xfrm>
          <a:prstGeom prst="rect">
            <a:avLst/>
          </a:prstGeom>
          <a:ln>
            <a:solidFill>
              <a:schemeClr val="tx1">
                <a:lumMod val="75000"/>
                <a:lumOff val="25000"/>
              </a:schemeClr>
            </a:solidFill>
          </a:ln>
        </p:spPr>
      </p:pic>
    </p:spTree>
    <p:extLst>
      <p:ext uri="{BB962C8B-B14F-4D97-AF65-F5344CB8AC3E}">
        <p14:creationId xmlns:p14="http://schemas.microsoft.com/office/powerpoint/2010/main" val="1772246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CFBC-5798-44ED-8383-C76D1536D497}"/>
              </a:ext>
            </a:extLst>
          </p:cNvPr>
          <p:cNvSpPr>
            <a:spLocks noGrp="1"/>
          </p:cNvSpPr>
          <p:nvPr>
            <p:ph type="title"/>
          </p:nvPr>
        </p:nvSpPr>
        <p:spPr/>
        <p:txBody>
          <a:bodyPr/>
          <a:lstStyle/>
          <a:p>
            <a:r>
              <a:rPr lang="en-US" sz="2400" dirty="0"/>
              <a:t>Enumerating through SharePoint List Items to Perform Cleanup Operations</a:t>
            </a:r>
          </a:p>
        </p:txBody>
      </p:sp>
    </p:spTree>
    <p:extLst>
      <p:ext uri="{BB962C8B-B14F-4D97-AF65-F5344CB8AC3E}">
        <p14:creationId xmlns:p14="http://schemas.microsoft.com/office/powerpoint/2010/main" val="22526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Automate Fundamentals</a:t>
            </a:r>
          </a:p>
          <a:p>
            <a:pPr>
              <a:buFont typeface="Wingdings" panose="05000000000000000000" pitchFamily="2" charset="2"/>
              <a:buChar char="ü"/>
            </a:pPr>
            <a:r>
              <a:rPr lang="en-US" dirty="0"/>
              <a:t>Creating and Testing Flows</a:t>
            </a:r>
          </a:p>
          <a:p>
            <a:pPr>
              <a:buFont typeface="Wingdings" panose="05000000000000000000" pitchFamily="2" charset="2"/>
              <a:buChar char="ü"/>
            </a:pPr>
            <a:r>
              <a:rPr lang="en-US" dirty="0"/>
              <a:t>Using Control-of-Flow Actions</a:t>
            </a:r>
          </a:p>
          <a:p>
            <a:pPr>
              <a:buFont typeface="Wingdings" panose="05000000000000000000" pitchFamily="2" charset="2"/>
              <a:buChar char="ü"/>
            </a:pPr>
            <a:r>
              <a:rPr lang="en-US" dirty="0"/>
              <a:t>Writing Flow Expressions</a:t>
            </a:r>
          </a:p>
          <a:p>
            <a:pPr>
              <a:buFont typeface="Wingdings" panose="05000000000000000000" pitchFamily="2" charset="2"/>
              <a:buChar char="Ø"/>
            </a:pPr>
            <a:r>
              <a:rPr lang="en-US" dirty="0"/>
              <a:t>Automating Document Generation</a:t>
            </a:r>
          </a:p>
        </p:txBody>
      </p:sp>
    </p:spTree>
    <p:extLst>
      <p:ext uri="{BB962C8B-B14F-4D97-AF65-F5344CB8AC3E}">
        <p14:creationId xmlns:p14="http://schemas.microsoft.com/office/powerpoint/2010/main" val="513873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2B9D-CC1C-4467-9ACF-277A4DE3E107}"/>
              </a:ext>
            </a:extLst>
          </p:cNvPr>
          <p:cNvSpPr>
            <a:spLocks noGrp="1"/>
          </p:cNvSpPr>
          <p:nvPr>
            <p:ph type="title"/>
          </p:nvPr>
        </p:nvSpPr>
        <p:spPr/>
        <p:txBody>
          <a:bodyPr/>
          <a:lstStyle/>
          <a:p>
            <a:r>
              <a:rPr lang="en-US" dirty="0"/>
              <a:t>Adding Flows for SharePoint Selected Item</a:t>
            </a:r>
          </a:p>
        </p:txBody>
      </p:sp>
      <p:sp>
        <p:nvSpPr>
          <p:cNvPr id="3" name="Content Placeholder 2">
            <a:extLst>
              <a:ext uri="{FF2B5EF4-FFF2-40B4-BE49-F238E27FC236}">
                <a16:creationId xmlns:a16="http://schemas.microsoft.com/office/drawing/2014/main" id="{BCDE58D8-AC87-4671-9EBE-2574EE2A5410}"/>
              </a:ext>
            </a:extLst>
          </p:cNvPr>
          <p:cNvSpPr>
            <a:spLocks noGrp="1"/>
          </p:cNvSpPr>
          <p:nvPr>
            <p:ph idx="1"/>
          </p:nvPr>
        </p:nvSpPr>
        <p:spPr>
          <a:xfrm>
            <a:off x="360285" y="1178746"/>
            <a:ext cx="8382000" cy="5181600"/>
          </a:xfrm>
        </p:spPr>
        <p:txBody>
          <a:bodyPr>
            <a:normAutofit/>
          </a:bodyPr>
          <a:lstStyle/>
          <a:p>
            <a:r>
              <a:rPr lang="en-US" sz="2000" dirty="0"/>
              <a:t>You can create a flow for a specific SharePoint list</a:t>
            </a:r>
          </a:p>
          <a:p>
            <a:endParaRPr lang="en-US" sz="2000" dirty="0"/>
          </a:p>
          <a:p>
            <a:endParaRPr lang="en-US" sz="2000" dirty="0"/>
          </a:p>
          <a:p>
            <a:endParaRPr lang="en-US" sz="2000" dirty="0"/>
          </a:p>
          <a:p>
            <a:endParaRPr lang="en-US" sz="2000" dirty="0"/>
          </a:p>
          <a:p>
            <a:r>
              <a:rPr lang="en-US" sz="2000" dirty="0"/>
              <a:t>Select option to </a:t>
            </a:r>
            <a:r>
              <a:rPr lang="en-US" sz="2000" dirty="0">
                <a:solidFill>
                  <a:schemeClr val="accent3">
                    <a:lumMod val="50000"/>
                  </a:schemeClr>
                </a:solidFill>
              </a:rPr>
              <a:t>Complete a custom action for the selected item</a:t>
            </a:r>
          </a:p>
        </p:txBody>
      </p:sp>
      <p:pic>
        <p:nvPicPr>
          <p:cNvPr id="5" name="Picture 4">
            <a:extLst>
              <a:ext uri="{FF2B5EF4-FFF2-40B4-BE49-F238E27FC236}">
                <a16:creationId xmlns:a16="http://schemas.microsoft.com/office/drawing/2014/main" id="{A77FAE45-431B-480F-8C6A-05845AB10ED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901" y="1651012"/>
            <a:ext cx="6934201" cy="1379233"/>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257DFF73-D8D6-43C6-9B7E-70F1EF028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81" y="3681591"/>
            <a:ext cx="1725519" cy="2678756"/>
          </a:xfrm>
          <a:prstGeom prst="rect">
            <a:avLst/>
          </a:prstGeom>
          <a:noFill/>
          <a:ln>
            <a:solidFill>
              <a:schemeClr val="tx1">
                <a:lumMod val="50000"/>
                <a:lumOff val="50000"/>
              </a:schemeClr>
            </a:solidFill>
          </a:ln>
        </p:spPr>
      </p:pic>
      <p:pic>
        <p:nvPicPr>
          <p:cNvPr id="7" name="Picture 6">
            <a:extLst>
              <a:ext uri="{FF2B5EF4-FFF2-40B4-BE49-F238E27FC236}">
                <a16:creationId xmlns:a16="http://schemas.microsoft.com/office/drawing/2014/main" id="{D194684B-B357-4576-AFA0-2814061A9A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681591"/>
            <a:ext cx="2435021" cy="137923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999093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3DD4-7CA5-4B44-8DA9-69139CB497E2}"/>
              </a:ext>
            </a:extLst>
          </p:cNvPr>
          <p:cNvSpPr>
            <a:spLocks noGrp="1"/>
          </p:cNvSpPr>
          <p:nvPr>
            <p:ph type="title"/>
          </p:nvPr>
        </p:nvSpPr>
        <p:spPr/>
        <p:txBody>
          <a:bodyPr/>
          <a:lstStyle/>
          <a:p>
            <a:r>
              <a:rPr lang="en-US" dirty="0"/>
              <a:t>Custom Action for Selected Item Flow</a:t>
            </a:r>
          </a:p>
        </p:txBody>
      </p:sp>
      <p:sp>
        <p:nvSpPr>
          <p:cNvPr id="6" name="Content Placeholder 5">
            <a:extLst>
              <a:ext uri="{FF2B5EF4-FFF2-40B4-BE49-F238E27FC236}">
                <a16:creationId xmlns:a16="http://schemas.microsoft.com/office/drawing/2014/main" id="{77CE6B05-B30B-44BD-AF1C-5B5A2E757209}"/>
              </a:ext>
            </a:extLst>
          </p:cNvPr>
          <p:cNvSpPr>
            <a:spLocks noGrp="1"/>
          </p:cNvSpPr>
          <p:nvPr>
            <p:ph idx="1"/>
          </p:nvPr>
        </p:nvSpPr>
        <p:spPr/>
        <p:txBody>
          <a:bodyPr>
            <a:normAutofit/>
          </a:bodyPr>
          <a:lstStyle/>
          <a:p>
            <a:r>
              <a:rPr lang="en-US" sz="2400" dirty="0"/>
              <a:t>Flow is initially created with a trigger and an action</a:t>
            </a:r>
          </a:p>
          <a:p>
            <a:pPr lvl="1"/>
            <a:r>
              <a:rPr lang="en-US" sz="2000" dirty="0"/>
              <a:t>Flow created with a </a:t>
            </a:r>
            <a:r>
              <a:rPr lang="en-US" sz="2000" b="1" dirty="0"/>
              <a:t>For a selected item</a:t>
            </a:r>
            <a:r>
              <a:rPr lang="en-US" sz="2000" dirty="0"/>
              <a:t> trigger</a:t>
            </a:r>
          </a:p>
          <a:p>
            <a:pPr lvl="1"/>
            <a:r>
              <a:rPr lang="en-US" sz="2000" dirty="0"/>
              <a:t>Flow also contain </a:t>
            </a:r>
            <a:r>
              <a:rPr lang="en-US" sz="2000" b="1" dirty="0"/>
              <a:t>Get item</a:t>
            </a:r>
            <a:r>
              <a:rPr lang="en-US" sz="2000" dirty="0"/>
              <a:t> action to get list item field values</a:t>
            </a:r>
          </a:p>
        </p:txBody>
      </p:sp>
      <p:pic>
        <p:nvPicPr>
          <p:cNvPr id="4" name="Picture 3">
            <a:extLst>
              <a:ext uri="{FF2B5EF4-FFF2-40B4-BE49-F238E27FC236}">
                <a16:creationId xmlns:a16="http://schemas.microsoft.com/office/drawing/2014/main" id="{A5E559DE-5FD3-49F1-BF6B-04A0120DF158}"/>
              </a:ext>
            </a:extLst>
          </p:cNvPr>
          <p:cNvPicPr>
            <a:picLocks noChangeAspect="1"/>
          </p:cNvPicPr>
          <p:nvPr/>
        </p:nvPicPr>
        <p:blipFill>
          <a:blip r:embed="rId2"/>
          <a:stretch>
            <a:fillRect/>
          </a:stretch>
        </p:blipFill>
        <p:spPr>
          <a:xfrm>
            <a:off x="1143000" y="2743200"/>
            <a:ext cx="5562600" cy="37620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3885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A7A2-F630-450D-95A6-8428DDBFEC02}"/>
              </a:ext>
            </a:extLst>
          </p:cNvPr>
          <p:cNvSpPr>
            <a:spLocks noGrp="1"/>
          </p:cNvSpPr>
          <p:nvPr>
            <p:ph type="title"/>
          </p:nvPr>
        </p:nvSpPr>
        <p:spPr/>
        <p:txBody>
          <a:bodyPr/>
          <a:lstStyle/>
          <a:p>
            <a:r>
              <a:rPr lang="en-US" dirty="0"/>
              <a:t>Word Online Connector</a:t>
            </a:r>
          </a:p>
        </p:txBody>
      </p:sp>
      <p:sp>
        <p:nvSpPr>
          <p:cNvPr id="3" name="Content Placeholder 2">
            <a:extLst>
              <a:ext uri="{FF2B5EF4-FFF2-40B4-BE49-F238E27FC236}">
                <a16:creationId xmlns:a16="http://schemas.microsoft.com/office/drawing/2014/main" id="{4843140A-B290-45A8-B292-4F1EF3DC6817}"/>
              </a:ext>
            </a:extLst>
          </p:cNvPr>
          <p:cNvSpPr>
            <a:spLocks noGrp="1"/>
          </p:cNvSpPr>
          <p:nvPr>
            <p:ph idx="1"/>
          </p:nvPr>
        </p:nvSpPr>
        <p:spPr/>
        <p:txBody>
          <a:bodyPr>
            <a:normAutofit/>
          </a:bodyPr>
          <a:lstStyle/>
          <a:p>
            <a:r>
              <a:rPr lang="en-US" sz="2400" dirty="0"/>
              <a:t>Word Online connectors provides two valuable actions</a:t>
            </a:r>
          </a:p>
          <a:p>
            <a:pPr lvl="1"/>
            <a:r>
              <a:rPr lang="en-US" sz="2000" dirty="0"/>
              <a:t>Populate a Microsoft Word template</a:t>
            </a:r>
          </a:p>
          <a:p>
            <a:pPr lvl="1"/>
            <a:r>
              <a:rPr lang="en-US" sz="2000" dirty="0"/>
              <a:t>Convert Word Document to PDF</a:t>
            </a:r>
          </a:p>
        </p:txBody>
      </p:sp>
      <p:pic>
        <p:nvPicPr>
          <p:cNvPr id="5" name="Picture 4">
            <a:extLst>
              <a:ext uri="{FF2B5EF4-FFF2-40B4-BE49-F238E27FC236}">
                <a16:creationId xmlns:a16="http://schemas.microsoft.com/office/drawing/2014/main" id="{8926176C-9734-41B9-8EB1-C050780302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2971800"/>
            <a:ext cx="4460761" cy="2514600"/>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1039F061-7DED-4488-A3C7-A98CDEA7D045}"/>
              </a:ext>
            </a:extLst>
          </p:cNvPr>
          <p:cNvPicPr>
            <a:picLocks noChangeAspect="1"/>
          </p:cNvPicPr>
          <p:nvPr/>
        </p:nvPicPr>
        <p:blipFill>
          <a:blip r:embed="rId3"/>
          <a:stretch>
            <a:fillRect/>
          </a:stretch>
        </p:blipFill>
        <p:spPr>
          <a:xfrm>
            <a:off x="381000" y="2971800"/>
            <a:ext cx="3298698" cy="2971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89692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A839-F1AA-4950-A31B-AA73DCC632A4}"/>
              </a:ext>
            </a:extLst>
          </p:cNvPr>
          <p:cNvSpPr>
            <a:spLocks noGrp="1"/>
          </p:cNvSpPr>
          <p:nvPr>
            <p:ph type="title"/>
          </p:nvPr>
        </p:nvSpPr>
        <p:spPr/>
        <p:txBody>
          <a:bodyPr/>
          <a:lstStyle/>
          <a:p>
            <a:r>
              <a:rPr lang="en-US" dirty="0"/>
              <a:t>Populate a Microsoft Word template</a:t>
            </a:r>
          </a:p>
        </p:txBody>
      </p:sp>
      <p:sp>
        <p:nvSpPr>
          <p:cNvPr id="5" name="Content Placeholder 4">
            <a:extLst>
              <a:ext uri="{FF2B5EF4-FFF2-40B4-BE49-F238E27FC236}">
                <a16:creationId xmlns:a16="http://schemas.microsoft.com/office/drawing/2014/main" id="{80D3FC3B-5355-416E-A89D-CA6D6E9FEA24}"/>
              </a:ext>
            </a:extLst>
          </p:cNvPr>
          <p:cNvSpPr>
            <a:spLocks noGrp="1"/>
          </p:cNvSpPr>
          <p:nvPr>
            <p:ph idx="1"/>
          </p:nvPr>
        </p:nvSpPr>
        <p:spPr/>
        <p:txBody>
          <a:bodyPr>
            <a:normAutofit/>
          </a:bodyPr>
          <a:lstStyle/>
          <a:p>
            <a:r>
              <a:rPr lang="en-US" sz="2400" dirty="0"/>
              <a:t>Using Populate a Microsoft Word template action</a:t>
            </a:r>
          </a:p>
          <a:p>
            <a:pPr lvl="1"/>
            <a:r>
              <a:rPr lang="en-US" sz="2000" dirty="0"/>
              <a:t>Select Word document template with named content controls</a:t>
            </a:r>
          </a:p>
          <a:p>
            <a:pPr lvl="1"/>
            <a:r>
              <a:rPr lang="en-US" sz="2000" dirty="0"/>
              <a:t>Dynamically add content into named content controls</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Populate a Microsoft Word template doesn't create file</a:t>
            </a:r>
          </a:p>
          <a:p>
            <a:pPr lvl="1"/>
            <a:r>
              <a:rPr lang="en-US" sz="2000" dirty="0"/>
              <a:t>You must add another action to actually create the DOCX file</a:t>
            </a:r>
          </a:p>
        </p:txBody>
      </p:sp>
      <p:pic>
        <p:nvPicPr>
          <p:cNvPr id="3" name="Picture 2">
            <a:extLst>
              <a:ext uri="{FF2B5EF4-FFF2-40B4-BE49-F238E27FC236}">
                <a16:creationId xmlns:a16="http://schemas.microsoft.com/office/drawing/2014/main" id="{9DFE05DF-79B3-485F-927C-DC00C1C56CD9}"/>
              </a:ext>
            </a:extLst>
          </p:cNvPr>
          <p:cNvPicPr/>
          <p:nvPr/>
        </p:nvPicPr>
        <p:blipFill rotWithShape="1">
          <a:blip r:embed="rId2" cstate="print">
            <a:extLst>
              <a:ext uri="{28A0092B-C50C-407E-A947-70E740481C1C}">
                <a14:useLocalDpi xmlns:a14="http://schemas.microsoft.com/office/drawing/2010/main" val="0"/>
              </a:ext>
            </a:extLst>
          </a:blip>
          <a:srcRect l="1955"/>
          <a:stretch/>
        </p:blipFill>
        <p:spPr bwMode="auto">
          <a:xfrm>
            <a:off x="1300257" y="5444288"/>
            <a:ext cx="2972860" cy="1185112"/>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79DF20EF-DC64-42D8-BE1C-9BBA53FB9D62}"/>
              </a:ext>
            </a:extLst>
          </p:cNvPr>
          <p:cNvPicPr/>
          <p:nvPr/>
        </p:nvPicPr>
        <p:blipFill rotWithShape="1">
          <a:blip r:embed="rId3" cstate="print">
            <a:extLst>
              <a:ext uri="{28A0092B-C50C-407E-A947-70E740481C1C}">
                <a14:useLocalDpi xmlns:a14="http://schemas.microsoft.com/office/drawing/2010/main" val="0"/>
              </a:ext>
            </a:extLst>
          </a:blip>
          <a:srcRect l="1078" r="38504" b="42424"/>
          <a:stretch/>
        </p:blipFill>
        <p:spPr bwMode="auto">
          <a:xfrm>
            <a:off x="1143000" y="2743200"/>
            <a:ext cx="3122719" cy="167750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25381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Blocks of Power Automate</a:t>
            </a:r>
          </a:p>
        </p:txBody>
      </p:sp>
      <p:sp>
        <p:nvSpPr>
          <p:cNvPr id="5" name="Content Placeholder 4"/>
          <p:cNvSpPr>
            <a:spLocks noGrp="1"/>
          </p:cNvSpPr>
          <p:nvPr>
            <p:ph idx="1"/>
          </p:nvPr>
        </p:nvSpPr>
        <p:spPr>
          <a:xfrm>
            <a:off x="381000" y="1447800"/>
            <a:ext cx="8382000" cy="5181600"/>
          </a:xfrm>
        </p:spPr>
        <p:txBody>
          <a:bodyPr>
            <a:normAutofit/>
          </a:bodyPr>
          <a:lstStyle/>
          <a:p>
            <a:r>
              <a:rPr lang="en-US" sz="2400" dirty="0"/>
              <a:t>Flows are created using the following building blocks</a:t>
            </a:r>
          </a:p>
          <a:p>
            <a:pPr lvl="1"/>
            <a:r>
              <a:rPr lang="en-US" sz="2000" b="1" dirty="0"/>
              <a:t>Triggers</a:t>
            </a:r>
            <a:r>
              <a:rPr lang="en-US" sz="2000" dirty="0"/>
              <a:t> - events that start a flow</a:t>
            </a:r>
          </a:p>
          <a:p>
            <a:pPr lvl="1"/>
            <a:r>
              <a:rPr lang="en-US" sz="2000" b="1" dirty="0"/>
              <a:t>Actions</a:t>
            </a:r>
            <a:r>
              <a:rPr lang="en-US" sz="2000" dirty="0"/>
              <a:t> - tasks and operation executed by flow</a:t>
            </a:r>
          </a:p>
          <a:p>
            <a:pPr lvl="1"/>
            <a:r>
              <a:rPr lang="en-US" sz="2000" b="1" dirty="0"/>
              <a:t>Services</a:t>
            </a:r>
            <a:r>
              <a:rPr lang="en-US" sz="2000" dirty="0"/>
              <a:t> - sources and destinations for data</a:t>
            </a:r>
          </a:p>
          <a:p>
            <a:pPr lvl="1"/>
            <a:r>
              <a:rPr lang="en-US" sz="2000" b="1" dirty="0"/>
              <a:t>Connectors </a:t>
            </a:r>
            <a:r>
              <a:rPr lang="en-US" sz="2000" dirty="0"/>
              <a:t>- wrappers to communicate with service APIs</a:t>
            </a:r>
          </a:p>
          <a:p>
            <a:endParaRPr lang="en-US" sz="2400" dirty="0"/>
          </a:p>
        </p:txBody>
      </p:sp>
      <p:pic>
        <p:nvPicPr>
          <p:cNvPr id="6" name="Picture 5">
            <a:extLst>
              <a:ext uri="{FF2B5EF4-FFF2-40B4-BE49-F238E27FC236}">
                <a16:creationId xmlns:a16="http://schemas.microsoft.com/office/drawing/2014/main" id="{AFFE2A08-C17A-4495-9B52-92B224795406}"/>
              </a:ext>
            </a:extLst>
          </p:cNvPr>
          <p:cNvPicPr>
            <a:picLocks noChangeAspect="1"/>
          </p:cNvPicPr>
          <p:nvPr/>
        </p:nvPicPr>
        <p:blipFill>
          <a:blip r:embed="rId2"/>
          <a:stretch>
            <a:fillRect/>
          </a:stretch>
        </p:blipFill>
        <p:spPr>
          <a:xfrm>
            <a:off x="3314903" y="3505200"/>
            <a:ext cx="2437007" cy="3153130"/>
          </a:xfrm>
          <a:prstGeom prst="rect">
            <a:avLst/>
          </a:prstGeom>
          <a:ln>
            <a:solidFill>
              <a:schemeClr val="tx1">
                <a:lumMod val="50000"/>
                <a:lumOff val="50000"/>
              </a:schemeClr>
            </a:solidFill>
          </a:ln>
        </p:spPr>
      </p:pic>
      <p:grpSp>
        <p:nvGrpSpPr>
          <p:cNvPr id="2" name="Group 1">
            <a:extLst>
              <a:ext uri="{FF2B5EF4-FFF2-40B4-BE49-F238E27FC236}">
                <a16:creationId xmlns:a16="http://schemas.microsoft.com/office/drawing/2014/main" id="{D4BF37A9-AEC5-4368-99B2-1107C66264BC}"/>
              </a:ext>
            </a:extLst>
          </p:cNvPr>
          <p:cNvGrpSpPr/>
          <p:nvPr/>
        </p:nvGrpSpPr>
        <p:grpSpPr>
          <a:xfrm>
            <a:off x="210819" y="4529222"/>
            <a:ext cx="8628381" cy="995062"/>
            <a:chOff x="238964" y="4453022"/>
            <a:chExt cx="8628381" cy="995062"/>
          </a:xfrm>
        </p:grpSpPr>
        <p:sp>
          <p:nvSpPr>
            <p:cNvPr id="9" name="Rectangle: Rounded Corners 8">
              <a:extLst>
                <a:ext uri="{FF2B5EF4-FFF2-40B4-BE49-F238E27FC236}">
                  <a16:creationId xmlns:a16="http://schemas.microsoft.com/office/drawing/2014/main" id="{5A419283-5789-4FFA-AEEA-0C0CDDB5C4D4}"/>
                </a:ext>
              </a:extLst>
            </p:cNvPr>
            <p:cNvSpPr/>
            <p:nvPr/>
          </p:nvSpPr>
          <p:spPr>
            <a:xfrm>
              <a:off x="7492691" y="4453022"/>
              <a:ext cx="1374654" cy="8850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SharePoint List</a:t>
              </a:r>
            </a:p>
          </p:txBody>
        </p:sp>
        <p:sp>
          <p:nvSpPr>
            <p:cNvPr id="10" name="Rectangle: Rounded Corners 9">
              <a:extLst>
                <a:ext uri="{FF2B5EF4-FFF2-40B4-BE49-F238E27FC236}">
                  <a16:creationId xmlns:a16="http://schemas.microsoft.com/office/drawing/2014/main" id="{5322B19E-F15A-491F-B349-30A604B82984}"/>
                </a:ext>
              </a:extLst>
            </p:cNvPr>
            <p:cNvSpPr/>
            <p:nvPr/>
          </p:nvSpPr>
          <p:spPr>
            <a:xfrm>
              <a:off x="238964" y="4563044"/>
              <a:ext cx="1374654" cy="88504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Custom Web API</a:t>
              </a:r>
            </a:p>
          </p:txBody>
        </p:sp>
      </p:grpSp>
      <p:grpSp>
        <p:nvGrpSpPr>
          <p:cNvPr id="3" name="Group 2">
            <a:extLst>
              <a:ext uri="{FF2B5EF4-FFF2-40B4-BE49-F238E27FC236}">
                <a16:creationId xmlns:a16="http://schemas.microsoft.com/office/drawing/2014/main" id="{0C8B6FF6-6CFD-4028-828A-9538A55AF581}"/>
              </a:ext>
            </a:extLst>
          </p:cNvPr>
          <p:cNvGrpSpPr/>
          <p:nvPr/>
        </p:nvGrpSpPr>
        <p:grpSpPr>
          <a:xfrm>
            <a:off x="1702558" y="4749267"/>
            <a:ext cx="5638267" cy="675901"/>
            <a:chOff x="1730703" y="4673067"/>
            <a:chExt cx="5638267" cy="675901"/>
          </a:xfrm>
        </p:grpSpPr>
        <p:sp>
          <p:nvSpPr>
            <p:cNvPr id="8" name="Arrow: Right 7">
              <a:extLst>
                <a:ext uri="{FF2B5EF4-FFF2-40B4-BE49-F238E27FC236}">
                  <a16:creationId xmlns:a16="http://schemas.microsoft.com/office/drawing/2014/main" id="{F25AFEBC-90D9-4AC0-90F0-BC70508CCD30}"/>
                </a:ext>
              </a:extLst>
            </p:cNvPr>
            <p:cNvSpPr/>
            <p:nvPr/>
          </p:nvSpPr>
          <p:spPr>
            <a:xfrm>
              <a:off x="5899273" y="4673067"/>
              <a:ext cx="1469697" cy="664995"/>
            </a:xfrm>
            <a:prstGeom prst="rightArrow">
              <a:avLst>
                <a:gd name="adj1" fmla="val 63187"/>
                <a:gd name="adj2" fmla="val 6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SharePoint</a:t>
              </a:r>
            </a:p>
            <a:p>
              <a:pPr algn="ctr"/>
              <a:r>
                <a:rPr lang="en-US" sz="1200" dirty="0"/>
                <a:t>Connector</a:t>
              </a:r>
            </a:p>
          </p:txBody>
        </p:sp>
        <p:sp>
          <p:nvSpPr>
            <p:cNvPr id="11" name="Arrow: Right 10">
              <a:extLst>
                <a:ext uri="{FF2B5EF4-FFF2-40B4-BE49-F238E27FC236}">
                  <a16:creationId xmlns:a16="http://schemas.microsoft.com/office/drawing/2014/main" id="{0B40ED7F-86C4-4346-8F92-70CC33DD63CF}"/>
                </a:ext>
              </a:extLst>
            </p:cNvPr>
            <p:cNvSpPr/>
            <p:nvPr/>
          </p:nvSpPr>
          <p:spPr>
            <a:xfrm>
              <a:off x="1730703" y="4683973"/>
              <a:ext cx="1469697" cy="664995"/>
            </a:xfrm>
            <a:prstGeom prst="rightArrow">
              <a:avLst>
                <a:gd name="adj1" fmla="val 63187"/>
                <a:gd name="adj2" fmla="val 6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Connector</a:t>
              </a:r>
            </a:p>
          </p:txBody>
        </p:sp>
      </p:grpSp>
    </p:spTree>
    <p:extLst>
      <p:ext uri="{BB962C8B-B14F-4D97-AF65-F5344CB8AC3E}">
        <p14:creationId xmlns:p14="http://schemas.microsoft.com/office/powerpoint/2010/main" val="37297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96EB-C003-443D-9DFD-04B36E1F1A5A}"/>
              </a:ext>
            </a:extLst>
          </p:cNvPr>
          <p:cNvSpPr>
            <a:spLocks noGrp="1"/>
          </p:cNvSpPr>
          <p:nvPr>
            <p:ph type="title"/>
          </p:nvPr>
        </p:nvSpPr>
        <p:spPr/>
        <p:txBody>
          <a:bodyPr/>
          <a:lstStyle/>
          <a:p>
            <a:r>
              <a:rPr lang="en-US" dirty="0"/>
              <a:t>Running a For a Selected Item Flow</a:t>
            </a:r>
          </a:p>
        </p:txBody>
      </p:sp>
      <p:sp>
        <p:nvSpPr>
          <p:cNvPr id="6" name="Content Placeholder 5">
            <a:extLst>
              <a:ext uri="{FF2B5EF4-FFF2-40B4-BE49-F238E27FC236}">
                <a16:creationId xmlns:a16="http://schemas.microsoft.com/office/drawing/2014/main" id="{2EF16975-DA8E-47E7-B863-928DD7D49632}"/>
              </a:ext>
            </a:extLst>
          </p:cNvPr>
          <p:cNvSpPr>
            <a:spLocks noGrp="1"/>
          </p:cNvSpPr>
          <p:nvPr>
            <p:ph idx="1"/>
          </p:nvPr>
        </p:nvSpPr>
        <p:spPr/>
        <p:txBody>
          <a:bodyPr>
            <a:normAutofit/>
          </a:bodyPr>
          <a:lstStyle/>
          <a:p>
            <a:r>
              <a:rPr lang="en-US" sz="2400" dirty="0"/>
              <a:t>For a selected item flow runs on one item at a time</a:t>
            </a:r>
          </a:p>
          <a:p>
            <a:pPr lvl="1"/>
            <a:r>
              <a:rPr lang="en-US" sz="2000" dirty="0"/>
              <a:t>Make sure just one item is selected then drop down Flow menu</a:t>
            </a:r>
          </a:p>
          <a:p>
            <a:pPr lvl="1"/>
            <a:endParaRPr lang="en-US" sz="2000" dirty="0"/>
          </a:p>
          <a:p>
            <a:pPr lvl="1"/>
            <a:endParaRPr lang="en-US" sz="2000" dirty="0"/>
          </a:p>
          <a:p>
            <a:pPr lvl="1"/>
            <a:endParaRPr lang="en-US" sz="2000" dirty="0"/>
          </a:p>
          <a:p>
            <a:pPr lvl="1"/>
            <a:endParaRPr lang="en-US" sz="2000" dirty="0"/>
          </a:p>
          <a:p>
            <a:pPr lvl="1"/>
            <a:r>
              <a:rPr lang="en-US" sz="2000" dirty="0"/>
              <a:t>For a select item flows should appear in dropdown menu</a:t>
            </a:r>
          </a:p>
          <a:p>
            <a:pPr lvl="1"/>
            <a:endParaRPr lang="en-US" sz="2000" dirty="0"/>
          </a:p>
        </p:txBody>
      </p:sp>
      <p:pic>
        <p:nvPicPr>
          <p:cNvPr id="3" name="Picture 2">
            <a:extLst>
              <a:ext uri="{FF2B5EF4-FFF2-40B4-BE49-F238E27FC236}">
                <a16:creationId xmlns:a16="http://schemas.microsoft.com/office/drawing/2014/main" id="{036C77CE-380F-442E-8333-996F802E47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975" y="2349227"/>
            <a:ext cx="6755552" cy="1285875"/>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B6101C28-BF32-4555-91ED-3628ABBE87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70566"/>
            <a:ext cx="5667786" cy="121583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532531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2BA7-BCFC-4B38-8735-686D14458E03}"/>
              </a:ext>
            </a:extLst>
          </p:cNvPr>
          <p:cNvSpPr>
            <a:spLocks noGrp="1"/>
          </p:cNvSpPr>
          <p:nvPr>
            <p:ph type="title"/>
          </p:nvPr>
        </p:nvSpPr>
        <p:spPr/>
        <p:txBody>
          <a:bodyPr/>
          <a:lstStyle/>
          <a:p>
            <a:r>
              <a:rPr lang="en-US" dirty="0"/>
              <a:t>Generating DOCX Files with the Word Online Connector</a:t>
            </a:r>
          </a:p>
        </p:txBody>
      </p:sp>
    </p:spTree>
    <p:extLst>
      <p:ext uri="{BB962C8B-B14F-4D97-AF65-F5344CB8AC3E}">
        <p14:creationId xmlns:p14="http://schemas.microsoft.com/office/powerpoint/2010/main" val="2501182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Automate Fundamentals</a:t>
            </a:r>
          </a:p>
          <a:p>
            <a:pPr>
              <a:buFont typeface="Wingdings" panose="05000000000000000000" pitchFamily="2" charset="2"/>
              <a:buChar char="ü"/>
            </a:pPr>
            <a:r>
              <a:rPr lang="en-US" dirty="0"/>
              <a:t>Creating and Testing Flows</a:t>
            </a:r>
          </a:p>
          <a:p>
            <a:pPr>
              <a:buFont typeface="Wingdings" panose="05000000000000000000" pitchFamily="2" charset="2"/>
              <a:buChar char="ü"/>
            </a:pPr>
            <a:r>
              <a:rPr lang="en-US" dirty="0"/>
              <a:t>Using Control-of-Flow Actions</a:t>
            </a:r>
          </a:p>
          <a:p>
            <a:pPr>
              <a:buFont typeface="Wingdings" panose="05000000000000000000" pitchFamily="2" charset="2"/>
              <a:buChar char="ü"/>
            </a:pPr>
            <a:r>
              <a:rPr lang="en-US" dirty="0"/>
              <a:t>Writing Flow Expressions</a:t>
            </a:r>
          </a:p>
          <a:p>
            <a:pPr>
              <a:buFont typeface="Wingdings" panose="05000000000000000000" pitchFamily="2" charset="2"/>
              <a:buChar char="ü"/>
            </a:pPr>
            <a:r>
              <a:rPr lang="en-US" dirty="0"/>
              <a:t>Automating Document Generation</a:t>
            </a:r>
          </a:p>
        </p:txBody>
      </p:sp>
    </p:spTree>
    <p:extLst>
      <p:ext uri="{BB962C8B-B14F-4D97-AF65-F5344CB8AC3E}">
        <p14:creationId xmlns:p14="http://schemas.microsoft.com/office/powerpoint/2010/main" val="9848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Flow Trigger Types</a:t>
            </a:r>
          </a:p>
        </p:txBody>
      </p:sp>
      <p:sp>
        <p:nvSpPr>
          <p:cNvPr id="4" name="Content Placeholder 3">
            <a:extLst>
              <a:ext uri="{FF2B5EF4-FFF2-40B4-BE49-F238E27FC236}">
                <a16:creationId xmlns:a16="http://schemas.microsoft.com/office/drawing/2014/main" id="{58BBCCC9-29DF-4FB1-B28D-DF50E5816F66}"/>
              </a:ext>
            </a:extLst>
          </p:cNvPr>
          <p:cNvSpPr>
            <a:spLocks noGrp="1"/>
          </p:cNvSpPr>
          <p:nvPr>
            <p:ph idx="1"/>
          </p:nvPr>
        </p:nvSpPr>
        <p:spPr/>
        <p:txBody>
          <a:bodyPr>
            <a:normAutofit/>
          </a:bodyPr>
          <a:lstStyle/>
          <a:p>
            <a:r>
              <a:rPr lang="en-US" sz="2000" dirty="0"/>
              <a:t>Scheduled Flow Triggers</a:t>
            </a:r>
          </a:p>
          <a:p>
            <a:pPr lvl="1"/>
            <a:r>
              <a:rPr lang="en-US" sz="1800" dirty="0"/>
              <a:t>Runs periodically based on an interval</a:t>
            </a:r>
          </a:p>
          <a:p>
            <a:pPr lvl="1"/>
            <a:endParaRPr lang="en-US" sz="2000" dirty="0"/>
          </a:p>
          <a:p>
            <a:pPr lvl="1"/>
            <a:endParaRPr lang="en-US" sz="2000" dirty="0"/>
          </a:p>
          <a:p>
            <a:r>
              <a:rPr lang="en-US" sz="2000" dirty="0"/>
              <a:t>Automated Flow Triggers</a:t>
            </a:r>
          </a:p>
          <a:p>
            <a:pPr lvl="1"/>
            <a:r>
              <a:rPr lang="en-US" sz="1800" dirty="0"/>
              <a:t>Runs when something happens</a:t>
            </a:r>
          </a:p>
          <a:p>
            <a:endParaRPr lang="en-US" sz="2200" dirty="0"/>
          </a:p>
          <a:p>
            <a:pPr lvl="1"/>
            <a:endParaRPr lang="en-US" sz="1800" dirty="0"/>
          </a:p>
          <a:p>
            <a:r>
              <a:rPr lang="en-US" sz="2000" dirty="0"/>
              <a:t>On-demand Flow Triggers</a:t>
            </a:r>
          </a:p>
          <a:p>
            <a:pPr lvl="1"/>
            <a:r>
              <a:rPr lang="en-US" sz="1800" dirty="0"/>
              <a:t>Runs when a user clicks a button</a:t>
            </a:r>
          </a:p>
        </p:txBody>
      </p:sp>
      <p:pic>
        <p:nvPicPr>
          <p:cNvPr id="8" name="Picture 7">
            <a:extLst>
              <a:ext uri="{FF2B5EF4-FFF2-40B4-BE49-F238E27FC236}">
                <a16:creationId xmlns:a16="http://schemas.microsoft.com/office/drawing/2014/main" id="{1CD319C0-7D7D-4589-86CE-6E16B1308D0B}"/>
              </a:ext>
            </a:extLst>
          </p:cNvPr>
          <p:cNvPicPr>
            <a:picLocks noChangeAspect="1"/>
          </p:cNvPicPr>
          <p:nvPr/>
        </p:nvPicPr>
        <p:blipFill>
          <a:blip r:embed="rId2"/>
          <a:stretch>
            <a:fillRect/>
          </a:stretch>
        </p:blipFill>
        <p:spPr>
          <a:xfrm>
            <a:off x="1161176" y="2286000"/>
            <a:ext cx="1104900" cy="514350"/>
          </a:xfrm>
          <a:prstGeom prst="rect">
            <a:avLst/>
          </a:prstGeom>
          <a:solidFill>
            <a:schemeClr val="tx1">
              <a:lumMod val="50000"/>
              <a:lumOff val="50000"/>
            </a:schemeClr>
          </a:solidFill>
          <a:ln>
            <a:solidFill>
              <a:schemeClr val="tx1">
                <a:lumMod val="50000"/>
                <a:lumOff val="50000"/>
              </a:schemeClr>
            </a:solidFill>
          </a:ln>
        </p:spPr>
      </p:pic>
      <p:grpSp>
        <p:nvGrpSpPr>
          <p:cNvPr id="3" name="Group 2">
            <a:extLst>
              <a:ext uri="{FF2B5EF4-FFF2-40B4-BE49-F238E27FC236}">
                <a16:creationId xmlns:a16="http://schemas.microsoft.com/office/drawing/2014/main" id="{3B1911E6-4131-4337-B461-E7B311CB5DD7}"/>
              </a:ext>
            </a:extLst>
          </p:cNvPr>
          <p:cNvGrpSpPr/>
          <p:nvPr/>
        </p:nvGrpSpPr>
        <p:grpSpPr>
          <a:xfrm>
            <a:off x="1161176" y="3796291"/>
            <a:ext cx="6763624" cy="522720"/>
            <a:chOff x="1161176" y="3796291"/>
            <a:chExt cx="6763624" cy="522720"/>
          </a:xfrm>
        </p:grpSpPr>
        <p:pic>
          <p:nvPicPr>
            <p:cNvPr id="9" name="Picture 8">
              <a:extLst>
                <a:ext uri="{FF2B5EF4-FFF2-40B4-BE49-F238E27FC236}">
                  <a16:creationId xmlns:a16="http://schemas.microsoft.com/office/drawing/2014/main" id="{0E0367AB-AC6B-4629-8618-AB1F033F6E68}"/>
                </a:ext>
              </a:extLst>
            </p:cNvPr>
            <p:cNvPicPr>
              <a:picLocks noChangeAspect="1"/>
            </p:cNvPicPr>
            <p:nvPr/>
          </p:nvPicPr>
          <p:blipFill>
            <a:blip r:embed="rId3"/>
            <a:stretch>
              <a:fillRect/>
            </a:stretch>
          </p:blipFill>
          <p:spPr>
            <a:xfrm>
              <a:off x="5705475" y="3796291"/>
              <a:ext cx="2219325" cy="514350"/>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CC711899-FC66-481E-8BBD-6AE0BBFEFFF7}"/>
                </a:ext>
              </a:extLst>
            </p:cNvPr>
            <p:cNvPicPr>
              <a:picLocks noChangeAspect="1"/>
            </p:cNvPicPr>
            <p:nvPr/>
          </p:nvPicPr>
          <p:blipFill>
            <a:blip r:embed="rId4"/>
            <a:stretch>
              <a:fillRect/>
            </a:stretch>
          </p:blipFill>
          <p:spPr>
            <a:xfrm>
              <a:off x="1161176" y="3796291"/>
              <a:ext cx="2102002" cy="522720"/>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37FA219C-B58A-4A58-9320-5CAFD4D4967C}"/>
                </a:ext>
              </a:extLst>
            </p:cNvPr>
            <p:cNvPicPr>
              <a:picLocks noChangeAspect="1"/>
            </p:cNvPicPr>
            <p:nvPr/>
          </p:nvPicPr>
          <p:blipFill>
            <a:blip r:embed="rId5"/>
            <a:stretch>
              <a:fillRect/>
            </a:stretch>
          </p:blipFill>
          <p:spPr>
            <a:xfrm>
              <a:off x="3480862" y="3796291"/>
              <a:ext cx="2005538" cy="522720"/>
            </a:xfrm>
            <a:prstGeom prst="rect">
              <a:avLst/>
            </a:prstGeom>
            <a:ln>
              <a:solidFill>
                <a:schemeClr val="tx1">
                  <a:lumMod val="50000"/>
                  <a:lumOff val="50000"/>
                </a:schemeClr>
              </a:solidFill>
            </a:ln>
          </p:spPr>
        </p:pic>
      </p:grpSp>
      <p:grpSp>
        <p:nvGrpSpPr>
          <p:cNvPr id="5" name="Group 4">
            <a:extLst>
              <a:ext uri="{FF2B5EF4-FFF2-40B4-BE49-F238E27FC236}">
                <a16:creationId xmlns:a16="http://schemas.microsoft.com/office/drawing/2014/main" id="{05233580-32A6-42B9-BFD8-88045E0BDAB2}"/>
              </a:ext>
            </a:extLst>
          </p:cNvPr>
          <p:cNvGrpSpPr/>
          <p:nvPr/>
        </p:nvGrpSpPr>
        <p:grpSpPr>
          <a:xfrm>
            <a:off x="1163485" y="5296480"/>
            <a:ext cx="3941915" cy="604149"/>
            <a:chOff x="1163485" y="5296480"/>
            <a:chExt cx="3941915" cy="604149"/>
          </a:xfrm>
        </p:grpSpPr>
        <p:pic>
          <p:nvPicPr>
            <p:cNvPr id="12" name="Picture 11">
              <a:extLst>
                <a:ext uri="{FF2B5EF4-FFF2-40B4-BE49-F238E27FC236}">
                  <a16:creationId xmlns:a16="http://schemas.microsoft.com/office/drawing/2014/main" id="{7BAA9904-D6C5-475A-9E95-B9EED53E21E3}"/>
                </a:ext>
              </a:extLst>
            </p:cNvPr>
            <p:cNvPicPr>
              <a:picLocks noChangeAspect="1"/>
            </p:cNvPicPr>
            <p:nvPr/>
          </p:nvPicPr>
          <p:blipFill>
            <a:blip r:embed="rId6"/>
            <a:stretch>
              <a:fillRect/>
            </a:stretch>
          </p:blipFill>
          <p:spPr>
            <a:xfrm>
              <a:off x="1163485" y="5296480"/>
              <a:ext cx="2219325" cy="604149"/>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9EA3B681-9260-4FE7-899C-4DF5F9426CF0}"/>
                </a:ext>
              </a:extLst>
            </p:cNvPr>
            <p:cNvPicPr>
              <a:picLocks noChangeAspect="1"/>
            </p:cNvPicPr>
            <p:nvPr/>
          </p:nvPicPr>
          <p:blipFill>
            <a:blip r:embed="rId7"/>
            <a:stretch>
              <a:fillRect/>
            </a:stretch>
          </p:blipFill>
          <p:spPr>
            <a:xfrm>
              <a:off x="3687976" y="5296480"/>
              <a:ext cx="1417424" cy="604148"/>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38218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DA59-E3A6-4E20-821C-2CC4420D51B7}"/>
              </a:ext>
            </a:extLst>
          </p:cNvPr>
          <p:cNvSpPr>
            <a:spLocks noGrp="1"/>
          </p:cNvSpPr>
          <p:nvPr>
            <p:ph type="title"/>
          </p:nvPr>
        </p:nvSpPr>
        <p:spPr/>
        <p:txBody>
          <a:bodyPr/>
          <a:lstStyle/>
          <a:p>
            <a:r>
              <a:rPr lang="en-US" dirty="0"/>
              <a:t>Core Action Categories</a:t>
            </a:r>
          </a:p>
        </p:txBody>
      </p:sp>
      <p:sp>
        <p:nvSpPr>
          <p:cNvPr id="7" name="Content Placeholder 6">
            <a:extLst>
              <a:ext uri="{FF2B5EF4-FFF2-40B4-BE49-F238E27FC236}">
                <a16:creationId xmlns:a16="http://schemas.microsoft.com/office/drawing/2014/main" id="{82FBA92E-8AF0-4682-99EC-C22B91FC3C64}"/>
              </a:ext>
            </a:extLst>
          </p:cNvPr>
          <p:cNvSpPr>
            <a:spLocks noGrp="1"/>
          </p:cNvSpPr>
          <p:nvPr>
            <p:ph idx="1"/>
          </p:nvPr>
        </p:nvSpPr>
        <p:spPr/>
        <p:txBody>
          <a:bodyPr>
            <a:normAutofit/>
          </a:bodyPr>
          <a:lstStyle/>
          <a:p>
            <a:r>
              <a:rPr lang="en-US" sz="2000" b="1" dirty="0"/>
              <a:t>Control</a:t>
            </a:r>
            <a:r>
              <a:rPr lang="en-US" sz="2000" dirty="0"/>
              <a:t>: actions to provide control-of-flow</a:t>
            </a:r>
          </a:p>
          <a:p>
            <a:r>
              <a:rPr lang="en-US" sz="2000" b="1" dirty="0"/>
              <a:t>Variables</a:t>
            </a:r>
            <a:r>
              <a:rPr lang="en-US" sz="2000" dirty="0"/>
              <a:t>: actions to manage state within flow lifetime</a:t>
            </a:r>
          </a:p>
          <a:p>
            <a:r>
              <a:rPr lang="en-US" sz="2000" b="1" dirty="0"/>
              <a:t>Data operations</a:t>
            </a:r>
            <a:r>
              <a:rPr lang="en-US" sz="2000" dirty="0"/>
              <a:t>: action to process data &amp; prepare content</a:t>
            </a:r>
          </a:p>
        </p:txBody>
      </p:sp>
      <p:pic>
        <p:nvPicPr>
          <p:cNvPr id="3" name="Picture 2">
            <a:extLst>
              <a:ext uri="{FF2B5EF4-FFF2-40B4-BE49-F238E27FC236}">
                <a16:creationId xmlns:a16="http://schemas.microsoft.com/office/drawing/2014/main" id="{8D85DDB0-9488-4F64-AA95-1AEFCEFF5441}"/>
              </a:ext>
            </a:extLst>
          </p:cNvPr>
          <p:cNvPicPr>
            <a:picLocks noChangeAspect="1"/>
          </p:cNvPicPr>
          <p:nvPr/>
        </p:nvPicPr>
        <p:blipFill>
          <a:blip r:embed="rId2"/>
          <a:stretch>
            <a:fillRect/>
          </a:stretch>
        </p:blipFill>
        <p:spPr>
          <a:xfrm>
            <a:off x="867440" y="2907220"/>
            <a:ext cx="1901952" cy="3261551"/>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2EA916C4-0111-40F0-B2C4-FD2662B36385}"/>
              </a:ext>
            </a:extLst>
          </p:cNvPr>
          <p:cNvPicPr>
            <a:picLocks noChangeAspect="1"/>
          </p:cNvPicPr>
          <p:nvPr/>
        </p:nvPicPr>
        <p:blipFill>
          <a:blip r:embed="rId3"/>
          <a:stretch>
            <a:fillRect/>
          </a:stretch>
        </p:blipFill>
        <p:spPr>
          <a:xfrm>
            <a:off x="3173205" y="2907220"/>
            <a:ext cx="1909382" cy="3306128"/>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51EFAFC-6D22-45AA-B8BA-B36179D91818}"/>
              </a:ext>
            </a:extLst>
          </p:cNvPr>
          <p:cNvPicPr>
            <a:picLocks noChangeAspect="1"/>
          </p:cNvPicPr>
          <p:nvPr/>
        </p:nvPicPr>
        <p:blipFill>
          <a:blip r:embed="rId4"/>
          <a:stretch>
            <a:fillRect/>
          </a:stretch>
        </p:blipFill>
        <p:spPr>
          <a:xfrm>
            <a:off x="5486400" y="2907220"/>
            <a:ext cx="1976247" cy="3722180"/>
          </a:xfrm>
          <a:prstGeom prst="rect">
            <a:avLst/>
          </a:prstGeom>
          <a:solidFill>
            <a:schemeClr val="tx1">
              <a:lumMod val="50000"/>
              <a:lumOff val="50000"/>
            </a:schemeClr>
          </a:solidFill>
          <a:ln>
            <a:solidFill>
              <a:schemeClr val="tx1">
                <a:lumMod val="50000"/>
                <a:lumOff val="50000"/>
              </a:schemeClr>
            </a:solidFill>
          </a:ln>
        </p:spPr>
      </p:pic>
    </p:spTree>
    <p:extLst>
      <p:ext uri="{BB962C8B-B14F-4D97-AF65-F5344CB8AC3E}">
        <p14:creationId xmlns:p14="http://schemas.microsoft.com/office/powerpoint/2010/main" val="323477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2AD90-9947-4E10-9143-7D0E3B604DC5}"/>
              </a:ext>
            </a:extLst>
          </p:cNvPr>
          <p:cNvSpPr/>
          <p:nvPr/>
        </p:nvSpPr>
        <p:spPr>
          <a:xfrm>
            <a:off x="1143000" y="2971800"/>
            <a:ext cx="7086600" cy="36576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Flow</a:t>
            </a:r>
          </a:p>
        </p:txBody>
      </p:sp>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sz="2700" dirty="0"/>
              <a:t>Data Automatically Flows from Step to Step</a:t>
            </a:r>
          </a:p>
        </p:txBody>
      </p:sp>
      <p:sp>
        <p:nvSpPr>
          <p:cNvPr id="4" name="Content Placeholder 3">
            <a:extLst>
              <a:ext uri="{FF2B5EF4-FFF2-40B4-BE49-F238E27FC236}">
                <a16:creationId xmlns:a16="http://schemas.microsoft.com/office/drawing/2014/main" id="{6EE93BD7-C017-4B62-AEB9-C36839E9582A}"/>
              </a:ext>
            </a:extLst>
          </p:cNvPr>
          <p:cNvSpPr>
            <a:spLocks noGrp="1"/>
          </p:cNvSpPr>
          <p:nvPr>
            <p:ph idx="1"/>
          </p:nvPr>
        </p:nvSpPr>
        <p:spPr/>
        <p:txBody>
          <a:bodyPr>
            <a:normAutofit/>
          </a:bodyPr>
          <a:lstStyle/>
          <a:p>
            <a:r>
              <a:rPr lang="en-US" sz="2000" dirty="0"/>
              <a:t>Data in flows added by step outputs</a:t>
            </a:r>
          </a:p>
          <a:p>
            <a:pPr lvl="1"/>
            <a:r>
              <a:rPr lang="en-US" sz="1800" dirty="0"/>
              <a:t>Data added in step output is available in later steps</a:t>
            </a:r>
          </a:p>
          <a:p>
            <a:pPr lvl="1"/>
            <a:r>
              <a:rPr lang="en-US" sz="1800" dirty="0"/>
              <a:t>It's easy to configure step input data using output data in previous steps</a:t>
            </a:r>
          </a:p>
          <a:p>
            <a:pPr lvl="1"/>
            <a:r>
              <a:rPr lang="en-US" sz="1800" dirty="0"/>
              <a:t>Certain outputs displayed/hidden based on types of input and output</a:t>
            </a:r>
          </a:p>
        </p:txBody>
      </p:sp>
      <p:grpSp>
        <p:nvGrpSpPr>
          <p:cNvPr id="37" name="Group 36">
            <a:extLst>
              <a:ext uri="{FF2B5EF4-FFF2-40B4-BE49-F238E27FC236}">
                <a16:creationId xmlns:a16="http://schemas.microsoft.com/office/drawing/2014/main" id="{E0F5F218-8F2A-40F1-8C33-FDA163195F1D}"/>
              </a:ext>
            </a:extLst>
          </p:cNvPr>
          <p:cNvGrpSpPr/>
          <p:nvPr/>
        </p:nvGrpSpPr>
        <p:grpSpPr>
          <a:xfrm>
            <a:off x="1249926" y="3352800"/>
            <a:ext cx="6827274" cy="762000"/>
            <a:chOff x="1326126" y="3352800"/>
            <a:chExt cx="6827274" cy="762000"/>
          </a:xfrm>
        </p:grpSpPr>
        <p:grpSp>
          <p:nvGrpSpPr>
            <p:cNvPr id="33" name="Group 32">
              <a:extLst>
                <a:ext uri="{FF2B5EF4-FFF2-40B4-BE49-F238E27FC236}">
                  <a16:creationId xmlns:a16="http://schemas.microsoft.com/office/drawing/2014/main" id="{8DB3E3EC-CD29-40D7-9215-D71E57E08A1D}"/>
                </a:ext>
              </a:extLst>
            </p:cNvPr>
            <p:cNvGrpSpPr/>
            <p:nvPr/>
          </p:nvGrpSpPr>
          <p:grpSpPr>
            <a:xfrm>
              <a:off x="1326126" y="3352800"/>
              <a:ext cx="6827274" cy="762000"/>
              <a:chOff x="1326126" y="3352800"/>
              <a:chExt cx="6827274" cy="762000"/>
            </a:xfrm>
          </p:grpSpPr>
          <p:sp>
            <p:nvSpPr>
              <p:cNvPr id="6" name="Rectangle 5">
                <a:extLst>
                  <a:ext uri="{FF2B5EF4-FFF2-40B4-BE49-F238E27FC236}">
                    <a16:creationId xmlns:a16="http://schemas.microsoft.com/office/drawing/2014/main" id="{804FB0DE-1431-4C3E-8369-DF84F50F3D76}"/>
                  </a:ext>
                </a:extLst>
              </p:cNvPr>
              <p:cNvSpPr/>
              <p:nvPr/>
            </p:nvSpPr>
            <p:spPr>
              <a:xfrm>
                <a:off x="1326126" y="3352800"/>
                <a:ext cx="6827274" cy="762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Trigger</a:t>
                </a:r>
              </a:p>
            </p:txBody>
          </p:sp>
          <p:grpSp>
            <p:nvGrpSpPr>
              <p:cNvPr id="11" name="Group 10">
                <a:extLst>
                  <a:ext uri="{FF2B5EF4-FFF2-40B4-BE49-F238E27FC236}">
                    <a16:creationId xmlns:a16="http://schemas.microsoft.com/office/drawing/2014/main" id="{E707EF10-5464-4164-BE3B-26EE39F1D00A}"/>
                  </a:ext>
                </a:extLst>
              </p:cNvPr>
              <p:cNvGrpSpPr/>
              <p:nvPr/>
            </p:nvGrpSpPr>
            <p:grpSpPr>
              <a:xfrm>
                <a:off x="2545326" y="3733800"/>
                <a:ext cx="3352800" cy="228600"/>
                <a:chOff x="2362200" y="3886200"/>
                <a:chExt cx="4191000" cy="228600"/>
              </a:xfrm>
            </p:grpSpPr>
            <p:sp>
              <p:nvSpPr>
                <p:cNvPr id="7" name="Rectangle 6">
                  <a:extLst>
                    <a:ext uri="{FF2B5EF4-FFF2-40B4-BE49-F238E27FC236}">
                      <a16:creationId xmlns:a16="http://schemas.microsoft.com/office/drawing/2014/main" id="{AC43BE93-DBE4-47F1-B030-8A3DB6CDD909}"/>
                    </a:ext>
                  </a:extLst>
                </p:cNvPr>
                <p:cNvSpPr/>
                <p:nvPr/>
              </p:nvSpPr>
              <p:spPr>
                <a:xfrm>
                  <a:off x="23622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Name</a:t>
                  </a:r>
                </a:p>
              </p:txBody>
            </p:sp>
            <p:sp>
              <p:nvSpPr>
                <p:cNvPr id="9" name="Rectangle 8">
                  <a:extLst>
                    <a:ext uri="{FF2B5EF4-FFF2-40B4-BE49-F238E27FC236}">
                      <a16:creationId xmlns:a16="http://schemas.microsoft.com/office/drawing/2014/main" id="{D4F9EA28-CDCB-4966-8A87-33C0C16D0F9E}"/>
                    </a:ext>
                  </a:extLst>
                </p:cNvPr>
                <p:cNvSpPr/>
                <p:nvPr/>
              </p:nvSpPr>
              <p:spPr>
                <a:xfrm>
                  <a:off x="36576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Size</a:t>
                  </a:r>
                </a:p>
              </p:txBody>
            </p:sp>
            <p:sp>
              <p:nvSpPr>
                <p:cNvPr id="10" name="Rectangle 9">
                  <a:extLst>
                    <a:ext uri="{FF2B5EF4-FFF2-40B4-BE49-F238E27FC236}">
                      <a16:creationId xmlns:a16="http://schemas.microsoft.com/office/drawing/2014/main" id="{FF1C554C-9083-45EE-8C78-7114F31808A5}"/>
                    </a:ext>
                  </a:extLst>
                </p:cNvPr>
                <p:cNvSpPr/>
                <p:nvPr/>
              </p:nvSpPr>
              <p:spPr>
                <a:xfrm>
                  <a:off x="4962832" y="3886200"/>
                  <a:ext cx="1590368"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Content</a:t>
                  </a:r>
                </a:p>
              </p:txBody>
            </p:sp>
          </p:grpSp>
        </p:grpSp>
        <p:sp>
          <p:nvSpPr>
            <p:cNvPr id="8" name="Rectangle 7">
              <a:extLst>
                <a:ext uri="{FF2B5EF4-FFF2-40B4-BE49-F238E27FC236}">
                  <a16:creationId xmlns:a16="http://schemas.microsoft.com/office/drawing/2014/main" id="{4638670D-0F9D-4490-B18C-EDE39B91BB41}"/>
                </a:ext>
              </a:extLst>
            </p:cNvPr>
            <p:cNvSpPr/>
            <p:nvPr/>
          </p:nvSpPr>
          <p:spPr>
            <a:xfrm>
              <a:off x="1498372" y="3733800"/>
              <a:ext cx="100393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ucida Console" panose="020B0609040504020204" pitchFamily="49" charset="0"/>
                </a:rPr>
                <a:t>Outputs:</a:t>
              </a:r>
            </a:p>
          </p:txBody>
        </p:sp>
      </p:grpSp>
      <p:grpSp>
        <p:nvGrpSpPr>
          <p:cNvPr id="34" name="Group 33">
            <a:extLst>
              <a:ext uri="{FF2B5EF4-FFF2-40B4-BE49-F238E27FC236}">
                <a16:creationId xmlns:a16="http://schemas.microsoft.com/office/drawing/2014/main" id="{27C0338B-0B2A-43B3-9400-29E43F287A1A}"/>
              </a:ext>
            </a:extLst>
          </p:cNvPr>
          <p:cNvGrpSpPr/>
          <p:nvPr/>
        </p:nvGrpSpPr>
        <p:grpSpPr>
          <a:xfrm>
            <a:off x="1249926" y="4267200"/>
            <a:ext cx="6827274" cy="1143000"/>
            <a:chOff x="1326126" y="4267200"/>
            <a:chExt cx="6827274" cy="1143000"/>
          </a:xfrm>
        </p:grpSpPr>
        <p:sp>
          <p:nvSpPr>
            <p:cNvPr id="12" name="Rectangle 11">
              <a:extLst>
                <a:ext uri="{FF2B5EF4-FFF2-40B4-BE49-F238E27FC236}">
                  <a16:creationId xmlns:a16="http://schemas.microsoft.com/office/drawing/2014/main" id="{C92AFD35-DFD3-46C0-8B65-3E9C71C3A3FB}"/>
                </a:ext>
              </a:extLst>
            </p:cNvPr>
            <p:cNvSpPr/>
            <p:nvPr/>
          </p:nvSpPr>
          <p:spPr>
            <a:xfrm>
              <a:off x="1326126" y="4267200"/>
              <a:ext cx="6827274" cy="1143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Action 1</a:t>
              </a:r>
            </a:p>
          </p:txBody>
        </p:sp>
        <p:sp>
          <p:nvSpPr>
            <p:cNvPr id="13" name="Rectangle 12">
              <a:extLst>
                <a:ext uri="{FF2B5EF4-FFF2-40B4-BE49-F238E27FC236}">
                  <a16:creationId xmlns:a16="http://schemas.microsoft.com/office/drawing/2014/main" id="{1C5E13DA-3F80-4217-875A-AE3F60387E4F}"/>
                </a:ext>
              </a:extLst>
            </p:cNvPr>
            <p:cNvSpPr/>
            <p:nvPr/>
          </p:nvSpPr>
          <p:spPr>
            <a:xfrm>
              <a:off x="1498372" y="4648200"/>
              <a:ext cx="100393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ucida Console" panose="020B0609040504020204" pitchFamily="49" charset="0"/>
                </a:rPr>
                <a:t>Inputs:</a:t>
              </a:r>
            </a:p>
          </p:txBody>
        </p:sp>
        <p:grpSp>
          <p:nvGrpSpPr>
            <p:cNvPr id="14" name="Group 13">
              <a:extLst>
                <a:ext uri="{FF2B5EF4-FFF2-40B4-BE49-F238E27FC236}">
                  <a16:creationId xmlns:a16="http://schemas.microsoft.com/office/drawing/2014/main" id="{C2D9EEF8-E135-4A53-A7F9-0A994B413CBF}"/>
                </a:ext>
              </a:extLst>
            </p:cNvPr>
            <p:cNvGrpSpPr/>
            <p:nvPr/>
          </p:nvGrpSpPr>
          <p:grpSpPr>
            <a:xfrm>
              <a:off x="2545326" y="4648200"/>
              <a:ext cx="3352800" cy="228600"/>
              <a:chOff x="2362200" y="3886200"/>
              <a:chExt cx="4191000" cy="228600"/>
            </a:xfrm>
          </p:grpSpPr>
          <p:sp>
            <p:nvSpPr>
              <p:cNvPr id="15" name="Rectangle 14">
                <a:extLst>
                  <a:ext uri="{FF2B5EF4-FFF2-40B4-BE49-F238E27FC236}">
                    <a16:creationId xmlns:a16="http://schemas.microsoft.com/office/drawing/2014/main" id="{0D438A31-FECE-4D82-9205-021E7BE1F9A7}"/>
                  </a:ext>
                </a:extLst>
              </p:cNvPr>
              <p:cNvSpPr/>
              <p:nvPr/>
            </p:nvSpPr>
            <p:spPr>
              <a:xfrm>
                <a:off x="23622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Name</a:t>
                </a:r>
              </a:p>
            </p:txBody>
          </p:sp>
          <p:sp>
            <p:nvSpPr>
              <p:cNvPr id="16" name="Rectangle 15">
                <a:extLst>
                  <a:ext uri="{FF2B5EF4-FFF2-40B4-BE49-F238E27FC236}">
                    <a16:creationId xmlns:a16="http://schemas.microsoft.com/office/drawing/2014/main" id="{165806CF-13E7-40A9-9483-E31E1445C196}"/>
                  </a:ext>
                </a:extLst>
              </p:cNvPr>
              <p:cNvSpPr/>
              <p:nvPr/>
            </p:nvSpPr>
            <p:spPr>
              <a:xfrm>
                <a:off x="36576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Size</a:t>
                </a:r>
              </a:p>
            </p:txBody>
          </p:sp>
          <p:sp>
            <p:nvSpPr>
              <p:cNvPr id="17" name="Rectangle 16">
                <a:extLst>
                  <a:ext uri="{FF2B5EF4-FFF2-40B4-BE49-F238E27FC236}">
                    <a16:creationId xmlns:a16="http://schemas.microsoft.com/office/drawing/2014/main" id="{3E3A167B-2363-4ED8-BA4D-6C36E76B5D61}"/>
                  </a:ext>
                </a:extLst>
              </p:cNvPr>
              <p:cNvSpPr/>
              <p:nvPr/>
            </p:nvSpPr>
            <p:spPr>
              <a:xfrm>
                <a:off x="4962832" y="3886200"/>
                <a:ext cx="1590368"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Content</a:t>
                </a:r>
              </a:p>
            </p:txBody>
          </p:sp>
        </p:grpSp>
      </p:grpSp>
      <p:grpSp>
        <p:nvGrpSpPr>
          <p:cNvPr id="35" name="Group 34">
            <a:extLst>
              <a:ext uri="{FF2B5EF4-FFF2-40B4-BE49-F238E27FC236}">
                <a16:creationId xmlns:a16="http://schemas.microsoft.com/office/drawing/2014/main" id="{95BDA62E-9BCD-4FAA-9FAB-D64F45A0AD2A}"/>
              </a:ext>
            </a:extLst>
          </p:cNvPr>
          <p:cNvGrpSpPr/>
          <p:nvPr/>
        </p:nvGrpSpPr>
        <p:grpSpPr>
          <a:xfrm>
            <a:off x="1422172" y="5029200"/>
            <a:ext cx="3058634" cy="228600"/>
            <a:chOff x="1498372" y="5029200"/>
            <a:chExt cx="3058634" cy="228600"/>
          </a:xfrm>
        </p:grpSpPr>
        <p:sp>
          <p:nvSpPr>
            <p:cNvPr id="18" name="Rectangle 17">
              <a:extLst>
                <a:ext uri="{FF2B5EF4-FFF2-40B4-BE49-F238E27FC236}">
                  <a16:creationId xmlns:a16="http://schemas.microsoft.com/office/drawing/2014/main" id="{07FE3A96-6B3B-4844-8BED-ECD10E48CAFD}"/>
                </a:ext>
              </a:extLst>
            </p:cNvPr>
            <p:cNvSpPr/>
            <p:nvPr/>
          </p:nvSpPr>
          <p:spPr>
            <a:xfrm>
              <a:off x="1498372" y="5029200"/>
              <a:ext cx="100393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ucida Console" panose="020B0609040504020204" pitchFamily="49" charset="0"/>
                </a:rPr>
                <a:t>Outputs:</a:t>
              </a:r>
            </a:p>
          </p:txBody>
        </p:sp>
        <p:grpSp>
          <p:nvGrpSpPr>
            <p:cNvPr id="19" name="Group 18">
              <a:extLst>
                <a:ext uri="{FF2B5EF4-FFF2-40B4-BE49-F238E27FC236}">
                  <a16:creationId xmlns:a16="http://schemas.microsoft.com/office/drawing/2014/main" id="{8A8ED89A-241D-4807-8FDE-1444E80522E7}"/>
                </a:ext>
              </a:extLst>
            </p:cNvPr>
            <p:cNvGrpSpPr/>
            <p:nvPr/>
          </p:nvGrpSpPr>
          <p:grpSpPr>
            <a:xfrm>
              <a:off x="2545326" y="5029200"/>
              <a:ext cx="2011680" cy="228600"/>
              <a:chOff x="2362200" y="3886200"/>
              <a:chExt cx="2514600" cy="228600"/>
            </a:xfrm>
          </p:grpSpPr>
          <p:sp>
            <p:nvSpPr>
              <p:cNvPr id="20" name="Rectangle 19">
                <a:extLst>
                  <a:ext uri="{FF2B5EF4-FFF2-40B4-BE49-F238E27FC236}">
                    <a16:creationId xmlns:a16="http://schemas.microsoft.com/office/drawing/2014/main" id="{B8F3E95A-D60C-4B71-956B-FE5B94828DA7}"/>
                  </a:ext>
                </a:extLst>
              </p:cNvPr>
              <p:cNvSpPr/>
              <p:nvPr/>
            </p:nvSpPr>
            <p:spPr>
              <a:xfrm>
                <a:off x="23622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Title</a:t>
                </a:r>
              </a:p>
            </p:txBody>
          </p:sp>
          <p:sp>
            <p:nvSpPr>
              <p:cNvPr id="21" name="Rectangle 20">
                <a:extLst>
                  <a:ext uri="{FF2B5EF4-FFF2-40B4-BE49-F238E27FC236}">
                    <a16:creationId xmlns:a16="http://schemas.microsoft.com/office/drawing/2014/main" id="{F15C255F-C2D2-4F0F-95B3-E18DE81AABAA}"/>
                  </a:ext>
                </a:extLst>
              </p:cNvPr>
              <p:cNvSpPr/>
              <p:nvPr/>
            </p:nvSpPr>
            <p:spPr>
              <a:xfrm>
                <a:off x="36576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Count</a:t>
                </a:r>
              </a:p>
            </p:txBody>
          </p:sp>
        </p:grpSp>
      </p:grpSp>
      <p:grpSp>
        <p:nvGrpSpPr>
          <p:cNvPr id="36" name="Group 35">
            <a:extLst>
              <a:ext uri="{FF2B5EF4-FFF2-40B4-BE49-F238E27FC236}">
                <a16:creationId xmlns:a16="http://schemas.microsoft.com/office/drawing/2014/main" id="{0E7E50B3-5379-4270-A605-552CF2C8683E}"/>
              </a:ext>
            </a:extLst>
          </p:cNvPr>
          <p:cNvGrpSpPr/>
          <p:nvPr/>
        </p:nvGrpSpPr>
        <p:grpSpPr>
          <a:xfrm>
            <a:off x="1249926" y="5562600"/>
            <a:ext cx="6827274" cy="876300"/>
            <a:chOff x="1326126" y="5562600"/>
            <a:chExt cx="6827274" cy="876300"/>
          </a:xfrm>
        </p:grpSpPr>
        <p:sp>
          <p:nvSpPr>
            <p:cNvPr id="23" name="Rectangle 22">
              <a:extLst>
                <a:ext uri="{FF2B5EF4-FFF2-40B4-BE49-F238E27FC236}">
                  <a16:creationId xmlns:a16="http://schemas.microsoft.com/office/drawing/2014/main" id="{ECC214B1-60B2-415B-A63A-2449F843157C}"/>
                </a:ext>
              </a:extLst>
            </p:cNvPr>
            <p:cNvSpPr/>
            <p:nvPr/>
          </p:nvSpPr>
          <p:spPr>
            <a:xfrm>
              <a:off x="1326126" y="5562600"/>
              <a:ext cx="6827274" cy="8763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Action 2</a:t>
              </a:r>
            </a:p>
          </p:txBody>
        </p:sp>
        <p:sp>
          <p:nvSpPr>
            <p:cNvPr id="24" name="Rectangle 23">
              <a:extLst>
                <a:ext uri="{FF2B5EF4-FFF2-40B4-BE49-F238E27FC236}">
                  <a16:creationId xmlns:a16="http://schemas.microsoft.com/office/drawing/2014/main" id="{FC37B36A-4734-4597-9D01-7F3314C33FF2}"/>
                </a:ext>
              </a:extLst>
            </p:cNvPr>
            <p:cNvSpPr/>
            <p:nvPr/>
          </p:nvSpPr>
          <p:spPr>
            <a:xfrm>
              <a:off x="1498372" y="5943600"/>
              <a:ext cx="100393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Lucida Console" panose="020B0609040504020204" pitchFamily="49" charset="0"/>
                </a:rPr>
                <a:t>Inputs:</a:t>
              </a:r>
            </a:p>
          </p:txBody>
        </p:sp>
        <p:grpSp>
          <p:nvGrpSpPr>
            <p:cNvPr id="25" name="Group 24">
              <a:extLst>
                <a:ext uri="{FF2B5EF4-FFF2-40B4-BE49-F238E27FC236}">
                  <a16:creationId xmlns:a16="http://schemas.microsoft.com/office/drawing/2014/main" id="{B4CA7C02-3F69-44D4-B7A7-B983CB5A2D99}"/>
                </a:ext>
              </a:extLst>
            </p:cNvPr>
            <p:cNvGrpSpPr/>
            <p:nvPr/>
          </p:nvGrpSpPr>
          <p:grpSpPr>
            <a:xfrm>
              <a:off x="2545326" y="5943600"/>
              <a:ext cx="3352800" cy="228600"/>
              <a:chOff x="2362200" y="3886200"/>
              <a:chExt cx="4191000" cy="228600"/>
            </a:xfrm>
          </p:grpSpPr>
          <p:sp>
            <p:nvSpPr>
              <p:cNvPr id="26" name="Rectangle 25">
                <a:extLst>
                  <a:ext uri="{FF2B5EF4-FFF2-40B4-BE49-F238E27FC236}">
                    <a16:creationId xmlns:a16="http://schemas.microsoft.com/office/drawing/2014/main" id="{18296D73-2617-4E11-9D9A-A84C504DA7D5}"/>
                  </a:ext>
                </a:extLst>
              </p:cNvPr>
              <p:cNvSpPr/>
              <p:nvPr/>
            </p:nvSpPr>
            <p:spPr>
              <a:xfrm>
                <a:off x="23622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Name</a:t>
                </a:r>
              </a:p>
            </p:txBody>
          </p:sp>
          <p:sp>
            <p:nvSpPr>
              <p:cNvPr id="27" name="Rectangle 26">
                <a:extLst>
                  <a:ext uri="{FF2B5EF4-FFF2-40B4-BE49-F238E27FC236}">
                    <a16:creationId xmlns:a16="http://schemas.microsoft.com/office/drawing/2014/main" id="{821C9EB7-41C4-4160-9F84-5628178EDE3F}"/>
                  </a:ext>
                </a:extLst>
              </p:cNvPr>
              <p:cNvSpPr/>
              <p:nvPr/>
            </p:nvSpPr>
            <p:spPr>
              <a:xfrm>
                <a:off x="3657600" y="3886200"/>
                <a:ext cx="121920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Size</a:t>
                </a:r>
              </a:p>
            </p:txBody>
          </p:sp>
          <p:sp>
            <p:nvSpPr>
              <p:cNvPr id="28" name="Rectangle 27">
                <a:extLst>
                  <a:ext uri="{FF2B5EF4-FFF2-40B4-BE49-F238E27FC236}">
                    <a16:creationId xmlns:a16="http://schemas.microsoft.com/office/drawing/2014/main" id="{CC9B5416-0BEB-442F-9F33-725C523497C8}"/>
                  </a:ext>
                </a:extLst>
              </p:cNvPr>
              <p:cNvSpPr/>
              <p:nvPr/>
            </p:nvSpPr>
            <p:spPr>
              <a:xfrm>
                <a:off x="4962832" y="3886200"/>
                <a:ext cx="1590368"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File Content</a:t>
                </a:r>
              </a:p>
            </p:txBody>
          </p:sp>
        </p:grpSp>
        <p:sp>
          <p:nvSpPr>
            <p:cNvPr id="31" name="Rectangle 30">
              <a:extLst>
                <a:ext uri="{FF2B5EF4-FFF2-40B4-BE49-F238E27FC236}">
                  <a16:creationId xmlns:a16="http://schemas.microsoft.com/office/drawing/2014/main" id="{E8B7F070-C784-4D4A-BBE2-9071315A80B6}"/>
                </a:ext>
              </a:extLst>
            </p:cNvPr>
            <p:cNvSpPr/>
            <p:nvPr/>
          </p:nvSpPr>
          <p:spPr>
            <a:xfrm>
              <a:off x="5966952" y="5943600"/>
              <a:ext cx="97536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Title</a:t>
              </a:r>
            </a:p>
          </p:txBody>
        </p:sp>
        <p:sp>
          <p:nvSpPr>
            <p:cNvPr id="32" name="Rectangle 31">
              <a:extLst>
                <a:ext uri="{FF2B5EF4-FFF2-40B4-BE49-F238E27FC236}">
                  <a16:creationId xmlns:a16="http://schemas.microsoft.com/office/drawing/2014/main" id="{4E055B93-DEEC-4EE5-B4A6-30738B0D61A4}"/>
                </a:ext>
              </a:extLst>
            </p:cNvPr>
            <p:cNvSpPr/>
            <p:nvPr/>
          </p:nvSpPr>
          <p:spPr>
            <a:xfrm>
              <a:off x="7018758" y="5943600"/>
              <a:ext cx="975360" cy="228600"/>
            </a:xfrm>
            <a:prstGeom prst="rect">
              <a:avLst/>
            </a:prstGeom>
            <a:solidFill>
              <a:schemeClr val="accent2">
                <a:lumMod val="20000"/>
                <a:lumOff val="8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Lucida Console" panose="020B0609040504020204" pitchFamily="49" charset="0"/>
                </a:rPr>
                <a:t>Count</a:t>
              </a:r>
            </a:p>
          </p:txBody>
        </p:sp>
      </p:grpSp>
    </p:spTree>
    <p:extLst>
      <p:ext uri="{BB962C8B-B14F-4D97-AF65-F5344CB8AC3E}">
        <p14:creationId xmlns:p14="http://schemas.microsoft.com/office/powerpoint/2010/main" val="345573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Power Automate Fundamentals</a:t>
            </a:r>
          </a:p>
          <a:p>
            <a:pPr>
              <a:buFont typeface="Wingdings" panose="05000000000000000000" pitchFamily="2" charset="2"/>
              <a:buChar char="Ø"/>
            </a:pPr>
            <a:r>
              <a:rPr lang="en-US" dirty="0"/>
              <a:t>Creating and Testing Flows</a:t>
            </a:r>
          </a:p>
          <a:p>
            <a:r>
              <a:rPr lang="en-US" dirty="0"/>
              <a:t>Using Control-of-Flow Actions</a:t>
            </a:r>
          </a:p>
          <a:p>
            <a:r>
              <a:rPr lang="en-US" dirty="0"/>
              <a:t>Writing Flow Expressions</a:t>
            </a:r>
          </a:p>
          <a:p>
            <a:r>
              <a:rPr lang="en-US" dirty="0"/>
              <a:t>Automating Document Generation</a:t>
            </a:r>
          </a:p>
        </p:txBody>
      </p:sp>
    </p:spTree>
    <p:extLst>
      <p:ext uri="{BB962C8B-B14F-4D97-AF65-F5344CB8AC3E}">
        <p14:creationId xmlns:p14="http://schemas.microsoft.com/office/powerpoint/2010/main" val="90528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C90DF2-7DB0-4532-8523-0FEF2D05FB67}"/>
              </a:ext>
            </a:extLst>
          </p:cNvPr>
          <p:cNvPicPr>
            <a:picLocks noChangeAspect="1"/>
          </p:cNvPicPr>
          <p:nvPr/>
        </p:nvPicPr>
        <p:blipFill rotWithShape="1">
          <a:blip r:embed="rId2"/>
          <a:srcRect r="38134"/>
          <a:stretch/>
        </p:blipFill>
        <p:spPr>
          <a:xfrm>
            <a:off x="838200" y="2819400"/>
            <a:ext cx="6788396" cy="3657600"/>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D8BFEF38-2512-4737-9DE9-FBA0B95CBBCC}"/>
              </a:ext>
            </a:extLst>
          </p:cNvPr>
          <p:cNvSpPr>
            <a:spLocks noGrp="1"/>
          </p:cNvSpPr>
          <p:nvPr>
            <p:ph type="title"/>
          </p:nvPr>
        </p:nvSpPr>
        <p:spPr/>
        <p:txBody>
          <a:bodyPr/>
          <a:lstStyle/>
          <a:p>
            <a:r>
              <a:rPr lang="en-US" dirty="0"/>
              <a:t>Creating and Managing Flows</a:t>
            </a:r>
          </a:p>
        </p:txBody>
      </p:sp>
      <p:sp>
        <p:nvSpPr>
          <p:cNvPr id="3" name="Content Placeholder 2">
            <a:extLst>
              <a:ext uri="{FF2B5EF4-FFF2-40B4-BE49-F238E27FC236}">
                <a16:creationId xmlns:a16="http://schemas.microsoft.com/office/drawing/2014/main" id="{5EA698BF-490C-4C74-BE75-A259FC183876}"/>
              </a:ext>
            </a:extLst>
          </p:cNvPr>
          <p:cNvSpPr>
            <a:spLocks noGrp="1"/>
          </p:cNvSpPr>
          <p:nvPr>
            <p:ph idx="1"/>
          </p:nvPr>
        </p:nvSpPr>
        <p:spPr/>
        <p:txBody>
          <a:bodyPr>
            <a:normAutofit/>
          </a:bodyPr>
          <a:lstStyle/>
          <a:p>
            <a:r>
              <a:rPr lang="en-US" sz="2400" dirty="0"/>
              <a:t>Power Automate user portal used to manage &amp; edit flows</a:t>
            </a:r>
          </a:p>
          <a:p>
            <a:pPr lvl="1"/>
            <a:r>
              <a:rPr lang="en-US" sz="2000" dirty="0"/>
              <a:t>Accessible through </a:t>
            </a:r>
            <a:r>
              <a:rPr lang="en-US" sz="2000" dirty="0">
                <a:hlinkClick r:id="rId3"/>
              </a:rPr>
              <a:t>https://flow.microsoft.com</a:t>
            </a:r>
            <a:r>
              <a:rPr lang="en-US" sz="2000" dirty="0"/>
              <a:t> </a:t>
            </a:r>
          </a:p>
          <a:p>
            <a:pPr lvl="1"/>
            <a:r>
              <a:rPr lang="en-US" sz="2000" dirty="0"/>
              <a:t>Flow can be created from blank or from template</a:t>
            </a:r>
          </a:p>
        </p:txBody>
      </p:sp>
      <p:grpSp>
        <p:nvGrpSpPr>
          <p:cNvPr id="8" name="Group 7">
            <a:extLst>
              <a:ext uri="{FF2B5EF4-FFF2-40B4-BE49-F238E27FC236}">
                <a16:creationId xmlns:a16="http://schemas.microsoft.com/office/drawing/2014/main" id="{E5074192-C2CD-4EB7-B721-F90FCEC9FAFC}"/>
              </a:ext>
            </a:extLst>
          </p:cNvPr>
          <p:cNvGrpSpPr/>
          <p:nvPr/>
        </p:nvGrpSpPr>
        <p:grpSpPr>
          <a:xfrm>
            <a:off x="3002181" y="3333236"/>
            <a:ext cx="4380690" cy="2482986"/>
            <a:chOff x="2210610" y="3155815"/>
            <a:chExt cx="4380690" cy="2482986"/>
          </a:xfrm>
        </p:grpSpPr>
        <p:sp>
          <p:nvSpPr>
            <p:cNvPr id="7" name="Rectangle: Rounded Corners 6">
              <a:extLst>
                <a:ext uri="{FF2B5EF4-FFF2-40B4-BE49-F238E27FC236}">
                  <a16:creationId xmlns:a16="http://schemas.microsoft.com/office/drawing/2014/main" id="{0425BE45-E8FA-4AB4-9EDC-5541B5A8C412}"/>
                </a:ext>
              </a:extLst>
            </p:cNvPr>
            <p:cNvSpPr/>
            <p:nvPr/>
          </p:nvSpPr>
          <p:spPr>
            <a:xfrm>
              <a:off x="2210610" y="3155815"/>
              <a:ext cx="636756" cy="28777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D7E29ED-17CB-4A42-A18F-140DEAE85DCB}"/>
                </a:ext>
              </a:extLst>
            </p:cNvPr>
            <p:cNvCxnSpPr/>
            <p:nvPr/>
          </p:nvCxnSpPr>
          <p:spPr>
            <a:xfrm>
              <a:off x="2860742" y="3441971"/>
              <a:ext cx="1371600" cy="2286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31AAA30-2A90-4131-A03C-C98EAD1607E4}"/>
                </a:ext>
              </a:extLst>
            </p:cNvPr>
            <p:cNvPicPr>
              <a:picLocks noChangeAspect="1"/>
            </p:cNvPicPr>
            <p:nvPr/>
          </p:nvPicPr>
          <p:blipFill rotWithShape="1">
            <a:blip r:embed="rId4"/>
            <a:srcRect b="2814"/>
            <a:stretch/>
          </p:blipFill>
          <p:spPr>
            <a:xfrm>
              <a:off x="4343400" y="3500441"/>
              <a:ext cx="2247900" cy="2138360"/>
            </a:xfrm>
            <a:prstGeom prst="rect">
              <a:avLst/>
            </a:prstGeom>
            <a:ln w="28575">
              <a:solidFill>
                <a:schemeClr val="tx1">
                  <a:lumMod val="75000"/>
                  <a:lumOff val="25000"/>
                </a:schemeClr>
              </a:solidFill>
            </a:ln>
          </p:spPr>
        </p:pic>
      </p:grpSp>
    </p:spTree>
    <p:extLst>
      <p:ext uri="{BB962C8B-B14F-4D97-AF65-F5344CB8AC3E}">
        <p14:creationId xmlns:p14="http://schemas.microsoft.com/office/powerpoint/2010/main" val="42346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12722</TotalTime>
  <Words>1345</Words>
  <Application>Microsoft Office PowerPoint</Application>
  <PresentationFormat>On-screen Show (4:3)</PresentationFormat>
  <Paragraphs>276</Paragraphs>
  <Slides>42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Black</vt:lpstr>
      <vt:lpstr>Calibri</vt:lpstr>
      <vt:lpstr>Lucida Console</vt:lpstr>
      <vt:lpstr>Wingdings</vt:lpstr>
      <vt:lpstr>CPT_Wave15</vt:lpstr>
      <vt:lpstr>Getting Started with Power Automate</vt:lpstr>
      <vt:lpstr>Agenda</vt:lpstr>
      <vt:lpstr>What is Power Automate?</vt:lpstr>
      <vt:lpstr>Building Blocks of Power Automate</vt:lpstr>
      <vt:lpstr>Flow Trigger Types</vt:lpstr>
      <vt:lpstr>Core Action Categories</vt:lpstr>
      <vt:lpstr>Data Automatically Flows from Step to Step</vt:lpstr>
      <vt:lpstr>Agenda</vt:lpstr>
      <vt:lpstr>Creating and Managing Flows</vt:lpstr>
      <vt:lpstr>Creating a Flow Trigger by Manual Button</vt:lpstr>
      <vt:lpstr>Building Out The Idea Tracker Flow</vt:lpstr>
      <vt:lpstr>Where Should You Write the Idea?</vt:lpstr>
      <vt:lpstr>Testing a Flow</vt:lpstr>
      <vt:lpstr>Flow Checker</vt:lpstr>
      <vt:lpstr>Run History</vt:lpstr>
      <vt:lpstr>Creating and Testing a Simple Flow</vt:lpstr>
      <vt:lpstr>Agenda</vt:lpstr>
      <vt:lpstr>Control of Flow </vt:lpstr>
      <vt:lpstr>Using a Condition</vt:lpstr>
      <vt:lpstr>Switch Action</vt:lpstr>
      <vt:lpstr>Using Apply to Each</vt:lpstr>
      <vt:lpstr>Terminate action</vt:lpstr>
      <vt:lpstr>Agenda</vt:lpstr>
      <vt:lpstr>Writing Flow Expressions</vt:lpstr>
      <vt:lpstr>Writing Expressions</vt:lpstr>
      <vt:lpstr>Workflow Definition Language (WDL)</vt:lpstr>
      <vt:lpstr>Working with Strings</vt:lpstr>
      <vt:lpstr>Performing Arithmetic Operations</vt:lpstr>
      <vt:lpstr>Working with Dates and Time</vt:lpstr>
      <vt:lpstr>Understanding Arrays in Flow</vt:lpstr>
      <vt:lpstr>Accessing an Array using ['value']</vt:lpstr>
      <vt:lpstr>Retrieving List Items</vt:lpstr>
      <vt:lpstr>Writing Expressions with item()</vt:lpstr>
      <vt:lpstr>Enumerating through SharePoint List Items to Perform Cleanup Operations</vt:lpstr>
      <vt:lpstr>Agenda</vt:lpstr>
      <vt:lpstr>Adding Flows for SharePoint Selected Item</vt:lpstr>
      <vt:lpstr>Custom Action for Selected Item Flow</vt:lpstr>
      <vt:lpstr>Word Online Connector</vt:lpstr>
      <vt:lpstr>Populate a Microsoft Word template</vt:lpstr>
      <vt:lpstr>Running a For a Selected Item Flow</vt:lpstr>
      <vt:lpstr>Generating DOCX Files with the Word Online Connector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 Automate</dc:title>
  <dc:creator>Ted Pattison</dc:creator>
  <cp:lastModifiedBy>Ted Pattison</cp:lastModifiedBy>
  <cp:revision>397</cp:revision>
  <dcterms:created xsi:type="dcterms:W3CDTF">2012-04-13T19:17:02Z</dcterms:created>
  <dcterms:modified xsi:type="dcterms:W3CDTF">2019-11-29T14:16:17Z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