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notesMasterIdLst>
    <p:notesMasterId r:id="rId43"/>
  </p:notesMasterIdLst>
  <p:handoutMasterIdLst>
    <p:handoutMasterId r:id="rId44"/>
  </p:handoutMasterIdLst>
  <p:sldIdLst>
    <p:sldId id="279" r:id="rId6"/>
    <p:sldId id="278" r:id="rId7"/>
    <p:sldId id="413" r:id="rId8"/>
    <p:sldId id="419" r:id="rId9"/>
    <p:sldId id="346" r:id="rId10"/>
    <p:sldId id="392" r:id="rId11"/>
    <p:sldId id="378" r:id="rId12"/>
    <p:sldId id="379" r:id="rId13"/>
    <p:sldId id="380" r:id="rId14"/>
    <p:sldId id="403" r:id="rId15"/>
    <p:sldId id="376" r:id="rId16"/>
    <p:sldId id="414" r:id="rId17"/>
    <p:sldId id="423" r:id="rId18"/>
    <p:sldId id="422" r:id="rId19"/>
    <p:sldId id="424" r:id="rId20"/>
    <p:sldId id="420" r:id="rId21"/>
    <p:sldId id="426" r:id="rId22"/>
    <p:sldId id="415" r:id="rId23"/>
    <p:sldId id="281" r:id="rId24"/>
    <p:sldId id="282" r:id="rId25"/>
    <p:sldId id="283" r:id="rId26"/>
    <p:sldId id="284" r:id="rId27"/>
    <p:sldId id="287" r:id="rId28"/>
    <p:sldId id="288" r:id="rId29"/>
    <p:sldId id="289" r:id="rId30"/>
    <p:sldId id="297" r:id="rId31"/>
    <p:sldId id="291" r:id="rId32"/>
    <p:sldId id="292" r:id="rId33"/>
    <p:sldId id="416" r:id="rId34"/>
    <p:sldId id="412" r:id="rId35"/>
    <p:sldId id="417" r:id="rId36"/>
    <p:sldId id="351" r:id="rId37"/>
    <p:sldId id="352" r:id="rId38"/>
    <p:sldId id="353" r:id="rId39"/>
    <p:sldId id="425" r:id="rId40"/>
    <p:sldId id="354" r:id="rId41"/>
    <p:sldId id="418" r:id="rId42"/>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clrMode="bw" frameSlides="1"/>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4001E"/>
    <a:srgbClr val="FFFFCC"/>
    <a:srgbClr val="9F002D"/>
    <a:srgbClr val="4C2710"/>
    <a:srgbClr val="87451D"/>
    <a:srgbClr val="1F100B"/>
    <a:srgbClr val="002100"/>
    <a:srgbClr val="2E391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97" autoAdjust="0"/>
    <p:restoredTop sz="95232" autoAdjust="0"/>
  </p:normalViewPr>
  <p:slideViewPr>
    <p:cSldViewPr>
      <p:cViewPr varScale="1">
        <p:scale>
          <a:sx n="82" d="100"/>
          <a:sy n="82" d="100"/>
        </p:scale>
        <p:origin x="1291" y="72"/>
      </p:cViewPr>
      <p:guideLst>
        <p:guide orient="horz" pos="2160"/>
        <p:guide pos="2880"/>
      </p:guideLst>
    </p:cSldViewPr>
  </p:slideViewPr>
  <p:outlineViewPr>
    <p:cViewPr>
      <p:scale>
        <a:sx n="33" d="100"/>
        <a:sy n="33" d="100"/>
      </p:scale>
      <p:origin x="0" y="-5607"/>
    </p:cViewPr>
  </p:outlineViewPr>
  <p:notesTextViewPr>
    <p:cViewPr>
      <p:scale>
        <a:sx n="125" d="100"/>
        <a:sy n="125" d="100"/>
      </p:scale>
      <p:origin x="0" y="0"/>
    </p:cViewPr>
  </p:notesTextViewPr>
  <p:sorterViewPr>
    <p:cViewPr varScale="1">
      <p:scale>
        <a:sx n="1" d="1"/>
        <a:sy n="1" d="1"/>
      </p:scale>
      <p:origin x="0" y="-3259"/>
    </p:cViewPr>
  </p:sorterViewPr>
  <p:notesViewPr>
    <p:cSldViewPr>
      <p:cViewPr>
        <p:scale>
          <a:sx n="90" d="100"/>
          <a:sy n="90" d="100"/>
        </p:scale>
        <p:origin x="3638" y="53"/>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theme" Target="theme/theme1.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presProps" Target="presProp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handoutMaster" Target="handoutMasters/handoutMaster1.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notesMaster" Target="notesMasters/notesMaster1.xml"/><Relationship Id="rId48" Type="http://schemas.openxmlformats.org/officeDocument/2006/relationships/tableStyles" Target="tableStyles.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viewProps" Target="viewProps.xml"/><Relationship Id="rId20" Type="http://schemas.openxmlformats.org/officeDocument/2006/relationships/slide" Target="slides/slide15.xml"/><Relationship Id="rId41" Type="http://schemas.openxmlformats.org/officeDocument/2006/relationships/slide" Target="slides/slide3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Footer Placeholder 3"/>
          <p:cNvSpPr>
            <a:spLocks noGrp="1"/>
          </p:cNvSpPr>
          <p:nvPr>
            <p:ph type="ftr" sz="quarter" idx="2"/>
          </p:nvPr>
        </p:nvSpPr>
        <p:spPr>
          <a:xfrm>
            <a:off x="0" y="9281160"/>
            <a:ext cx="3901440" cy="318374"/>
          </a:xfrm>
          <a:prstGeom prst="rect">
            <a:avLst/>
          </a:prstGeom>
        </p:spPr>
        <p:txBody>
          <a:bodyPr vert="horz" lIns="96661" tIns="48331" rIns="96661" bIns="48331" rtlCol="0" anchor="b"/>
          <a:lstStyle>
            <a:lvl1pPr algn="l">
              <a:defRPr sz="1300"/>
            </a:lvl1pPr>
          </a:lstStyle>
          <a:p>
            <a:r>
              <a:rPr lang="en-US" dirty="0"/>
              <a:t>© 2018 Critical Path Training, LLC - All Rights Reserved</a:t>
            </a:r>
          </a:p>
        </p:txBody>
      </p:sp>
      <p:sp>
        <p:nvSpPr>
          <p:cNvPr id="5" name="Slide Number Placeholder 4"/>
          <p:cNvSpPr>
            <a:spLocks noGrp="1"/>
          </p:cNvSpPr>
          <p:nvPr>
            <p:ph type="sldNum" sz="quarter" idx="3"/>
          </p:nvPr>
        </p:nvSpPr>
        <p:spPr>
          <a:xfrm>
            <a:off x="4143587" y="9281160"/>
            <a:ext cx="3169920" cy="318374"/>
          </a:xfrm>
          <a:prstGeom prst="rect">
            <a:avLst/>
          </a:prstGeom>
        </p:spPr>
        <p:txBody>
          <a:bodyPr vert="horz" lIns="96661" tIns="48331" rIns="96661" bIns="48331" rtlCol="0" anchor="b"/>
          <a:lstStyle>
            <a:lvl1pPr algn="r">
              <a:defRPr sz="1300"/>
            </a:lvl1pPr>
          </a:lstStyle>
          <a:p>
            <a:fld id="{E8376170-4F0A-4BF6-8C2A-9A4A0182561F}" type="slidenum">
              <a:rPr lang="en-US" smtClean="0"/>
              <a:pPr/>
              <a:t>‹#›</a:t>
            </a:fld>
            <a:endParaRPr lang="en-US" dirty="0"/>
          </a:p>
        </p:txBody>
      </p:sp>
    </p:spTree>
    <p:extLst>
      <p:ext uri="{BB962C8B-B14F-4D97-AF65-F5344CB8AC3E}">
        <p14:creationId xmlns:p14="http://schemas.microsoft.com/office/powerpoint/2010/main" val="1799029146"/>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096963" y="479425"/>
            <a:ext cx="5121275" cy="3841750"/>
          </a:xfrm>
          <a:prstGeom prst="rect">
            <a:avLst/>
          </a:prstGeom>
          <a:noFill/>
          <a:ln w="12700">
            <a:solidFill>
              <a:prstClr val="black"/>
            </a:solidFill>
          </a:ln>
        </p:spPr>
        <p:txBody>
          <a:bodyPr vert="horz" lIns="96661" tIns="48331" rIns="96661" bIns="48331" rtlCol="0" anchor="ctr"/>
          <a:lstStyle/>
          <a:p>
            <a:endParaRPr lang="en-US" dirty="0"/>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94516423"/>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modules focuses on using Microsoft Flow to update, manage and transform content in SharePoint Online and OneDrive for Business. The module demonstrates how to build a scheduled flow to enumerate the items in a SharePoint list to clean up and validate the data entered by business users. Students will learn build flows that upload documents and images to SharePoint Online and OneDrive for Business and to convert document content between common file formats such as JSON, XML, HTML and CSV. The module demonstrates building flows to automate the generation of Word documents and PDF files using the using the Word Online connector. </a:t>
            </a:r>
            <a:r>
              <a:rPr lang="en-US" sz="1200" kern="1200" dirty="0">
                <a:solidFill>
                  <a:schemeClr val="tx1"/>
                </a:solidFill>
                <a:effectLst/>
                <a:latin typeface="+mn-lt"/>
                <a:ea typeface="+mn-ea"/>
                <a:cs typeface="+mn-cs"/>
              </a:rPr>
              <a:t>This module examines the support in Microsoft Flow for automating an approval process using the Start an Approval action. Students will learn how to build flows to automate an approval process including document approval in SharePoint Online.</a:t>
            </a:r>
            <a:endParaRPr lang="en-US" dirty="0"/>
          </a:p>
        </p:txBody>
      </p:sp>
    </p:spTree>
    <p:extLst>
      <p:ext uri="{BB962C8B-B14F-4D97-AF65-F5344CB8AC3E}">
        <p14:creationId xmlns:p14="http://schemas.microsoft.com/office/powerpoint/2010/main" val="23573418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a:solidFill>
                <a:schemeClr val="tx1"/>
              </a:solidFill>
              <a:effectLst/>
              <a:latin typeface="+mn-lt"/>
              <a:ea typeface="+mn-ea"/>
              <a:cs typeface="+mn-cs"/>
            </a:endParaRPr>
          </a:p>
        </p:txBody>
      </p:sp>
    </p:spTree>
    <p:extLst>
      <p:ext uri="{BB962C8B-B14F-4D97-AF65-F5344CB8AC3E}">
        <p14:creationId xmlns:p14="http://schemas.microsoft.com/office/powerpoint/2010/main" val="41246812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a:solidFill>
                <a:schemeClr val="tx1"/>
              </a:solidFill>
              <a:effectLst/>
              <a:latin typeface="+mn-lt"/>
              <a:ea typeface="+mn-ea"/>
              <a:cs typeface="+mn-cs"/>
            </a:endParaRPr>
          </a:p>
        </p:txBody>
      </p:sp>
    </p:spTree>
    <p:extLst>
      <p:ext uri="{BB962C8B-B14F-4D97-AF65-F5344CB8AC3E}">
        <p14:creationId xmlns:p14="http://schemas.microsoft.com/office/powerpoint/2010/main" val="17766636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a:solidFill>
                <a:schemeClr val="tx1"/>
              </a:solidFill>
              <a:effectLst/>
              <a:latin typeface="+mn-lt"/>
              <a:ea typeface="+mn-ea"/>
              <a:cs typeface="+mn-cs"/>
            </a:endParaRPr>
          </a:p>
        </p:txBody>
      </p:sp>
    </p:spTree>
    <p:extLst>
      <p:ext uri="{BB962C8B-B14F-4D97-AF65-F5344CB8AC3E}">
        <p14:creationId xmlns:p14="http://schemas.microsoft.com/office/powerpoint/2010/main" val="23787486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a:solidFill>
                <a:schemeClr val="tx1"/>
              </a:solidFill>
              <a:effectLst/>
              <a:latin typeface="+mn-lt"/>
              <a:ea typeface="+mn-ea"/>
              <a:cs typeface="+mn-cs"/>
            </a:endParaRPr>
          </a:p>
        </p:txBody>
      </p:sp>
    </p:spTree>
    <p:extLst>
      <p:ext uri="{BB962C8B-B14F-4D97-AF65-F5344CB8AC3E}">
        <p14:creationId xmlns:p14="http://schemas.microsoft.com/office/powerpoint/2010/main" val="32977300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a:solidFill>
                <a:schemeClr val="tx1"/>
              </a:solidFill>
              <a:effectLst/>
              <a:latin typeface="+mn-lt"/>
              <a:ea typeface="+mn-ea"/>
              <a:cs typeface="+mn-cs"/>
            </a:endParaRPr>
          </a:p>
        </p:txBody>
      </p:sp>
    </p:spTree>
    <p:extLst>
      <p:ext uri="{BB962C8B-B14F-4D97-AF65-F5344CB8AC3E}">
        <p14:creationId xmlns:p14="http://schemas.microsoft.com/office/powerpoint/2010/main" val="41637330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a:solidFill>
                <a:schemeClr val="tx1"/>
              </a:solidFill>
              <a:effectLst/>
              <a:latin typeface="+mn-lt"/>
              <a:ea typeface="+mn-ea"/>
              <a:cs typeface="+mn-cs"/>
            </a:endParaRPr>
          </a:p>
        </p:txBody>
      </p:sp>
    </p:spTree>
    <p:extLst>
      <p:ext uri="{BB962C8B-B14F-4D97-AF65-F5344CB8AC3E}">
        <p14:creationId xmlns:p14="http://schemas.microsoft.com/office/powerpoint/2010/main" val="39413940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a:solidFill>
                <a:schemeClr val="tx1"/>
              </a:solidFill>
              <a:effectLst/>
              <a:latin typeface="+mn-lt"/>
              <a:ea typeface="+mn-ea"/>
              <a:cs typeface="+mn-cs"/>
            </a:endParaRPr>
          </a:p>
        </p:txBody>
      </p:sp>
    </p:spTree>
    <p:extLst>
      <p:ext uri="{BB962C8B-B14F-4D97-AF65-F5344CB8AC3E}">
        <p14:creationId xmlns:p14="http://schemas.microsoft.com/office/powerpoint/2010/main" val="379984452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987296"/>
            <a:ext cx="9144000" cy="4718304"/>
          </a:xfrm>
          <a:prstGeom prst="rect">
            <a:avLst/>
          </a:prstGeom>
        </p:spPr>
      </p:pic>
      <p:sp>
        <p:nvSpPr>
          <p:cNvPr id="5" name="Title 1"/>
          <p:cNvSpPr>
            <a:spLocks noGrp="1"/>
          </p:cNvSpPr>
          <p:nvPr>
            <p:ph type="ctrTitle" hasCustomPrompt="1"/>
          </p:nvPr>
        </p:nvSpPr>
        <p:spPr bwMode="gray">
          <a:xfrm>
            <a:off x="228600" y="457200"/>
            <a:ext cx="8763000" cy="1066800"/>
          </a:xfrm>
        </p:spPr>
        <p:txBody>
          <a:bodyPr anchor="ctr" anchorCtr="0"/>
          <a:lstStyle>
            <a:lvl1pPr algn="l">
              <a:defRPr sz="2800" baseline="0">
                <a:solidFill>
                  <a:srgbClr val="1F100B"/>
                </a:solidFill>
              </a:defRPr>
            </a:lvl1pPr>
          </a:lstStyle>
          <a:p>
            <a:r>
              <a:rPr lang="en-US" dirty="0"/>
              <a:t>Slide Deck Title</a:t>
            </a:r>
          </a:p>
        </p:txBody>
      </p:sp>
      <p:sp>
        <p:nvSpPr>
          <p:cNvPr id="4" name="Rectangle 3"/>
          <p:cNvSpPr/>
          <p:nvPr userDrawn="1"/>
        </p:nvSpPr>
        <p:spPr>
          <a:xfrm>
            <a:off x="0" y="0"/>
            <a:ext cx="9144000" cy="304800"/>
          </a:xfrm>
          <a:prstGeom prst="rect">
            <a:avLst/>
          </a:prstGeom>
          <a:solidFill>
            <a:schemeClr val="tx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p:cNvSpPr/>
          <p:nvPr userDrawn="1"/>
        </p:nvSpPr>
        <p:spPr>
          <a:xfrm>
            <a:off x="0" y="1905000"/>
            <a:ext cx="9144000" cy="152400"/>
          </a:xfrm>
          <a:prstGeom prst="rect">
            <a:avLst/>
          </a:prstGeom>
          <a:ln>
            <a:noFill/>
          </a:ln>
          <a:effectLst>
            <a:innerShdw blurRad="63500" dist="50800" dir="16200000">
              <a:prstClr val="black">
                <a:alpha val="50000"/>
              </a:prstClr>
            </a:inn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391400" y="5223484"/>
            <a:ext cx="1752600" cy="1253515"/>
          </a:xfrm>
          <a:prstGeom prst="rect">
            <a:avLst/>
          </a:prstGeom>
        </p:spPr>
      </p:pic>
      <p:sp>
        <p:nvSpPr>
          <p:cNvPr id="3" name="Rectangle 2"/>
          <p:cNvSpPr/>
          <p:nvPr userDrawn="1"/>
        </p:nvSpPr>
        <p:spPr>
          <a:xfrm>
            <a:off x="0" y="6400800"/>
            <a:ext cx="9144000" cy="152400"/>
          </a:xfrm>
          <a:prstGeom prst="rect">
            <a:avLst/>
          </a:prstGeom>
          <a:ln>
            <a:noFill/>
          </a:ln>
          <a:effectLst>
            <a:innerShdw blurRad="63500" dist="50800" dir="5400000">
              <a:prstClr val="black">
                <a:alpha val="50000"/>
              </a:prstClr>
            </a:inn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15" name="Rectangle 14"/>
          <p:cNvSpPr/>
          <p:nvPr userDrawn="1"/>
        </p:nvSpPr>
        <p:spPr>
          <a:xfrm>
            <a:off x="0" y="6553200"/>
            <a:ext cx="9144000" cy="304800"/>
          </a:xfrm>
          <a:prstGeom prst="rect">
            <a:avLst/>
          </a:prstGeom>
          <a:solidFill>
            <a:schemeClr val="tx2"/>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 Placeholder 16"/>
          <p:cNvSpPr>
            <a:spLocks noGrp="1"/>
          </p:cNvSpPr>
          <p:nvPr>
            <p:ph type="body" sz="quarter" idx="10" hasCustomPrompt="1"/>
          </p:nvPr>
        </p:nvSpPr>
        <p:spPr>
          <a:xfrm>
            <a:off x="228600" y="1524000"/>
            <a:ext cx="8763000" cy="304800"/>
          </a:xfrm>
        </p:spPr>
        <p:txBody>
          <a:bodyPr>
            <a:noAutofit/>
          </a:bodyPr>
          <a:lstStyle>
            <a:lvl1pPr marL="0" indent="0" algn="l" defTabSz="914400" rtl="0" eaLnBrk="1" latinLnBrk="0" hangingPunct="1">
              <a:spcBef>
                <a:spcPct val="20000"/>
              </a:spcBef>
              <a:buClr>
                <a:schemeClr val="tx2"/>
              </a:buClr>
              <a:buSzPct val="100000"/>
              <a:buFont typeface="Wingdings" pitchFamily="2" charset="2"/>
              <a:buNone/>
              <a:defRPr lang="en-US" sz="1800" b="0" i="1" kern="1200" baseline="0" dirty="0" smtClean="0">
                <a:solidFill>
                  <a:srgbClr val="4C2710"/>
                </a:solidFill>
                <a:latin typeface="Arial" pitchFamily="34" charset="0"/>
                <a:ea typeface="+mn-ea"/>
                <a:cs typeface="Arial" pitchFamily="34" charset="0"/>
              </a:defRPr>
            </a:lvl1pPr>
          </a:lstStyle>
          <a:p>
            <a:pPr lvl="0"/>
            <a:r>
              <a:rPr lang="en-US" dirty="0"/>
              <a:t>Module Subtitle (optional)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76200"/>
            <a:ext cx="8610600" cy="838200"/>
          </a:xfrm>
        </p:spPr>
        <p:txBody>
          <a:bodyPr/>
          <a:lstStyle>
            <a:lvl1pPr>
              <a:defRPr/>
            </a:lvl1pPr>
          </a:lstStyle>
          <a:p>
            <a:r>
              <a:rPr lang="en-US" dirty="0"/>
              <a:t>Slide Title</a:t>
            </a:r>
          </a:p>
        </p:txBody>
      </p:sp>
      <p:sp>
        <p:nvSpPr>
          <p:cNvPr id="3" name="Content Placeholder 2"/>
          <p:cNvSpPr>
            <a:spLocks noGrp="1"/>
          </p:cNvSpPr>
          <p:nvPr>
            <p:ph idx="1" hasCustomPrompt="1"/>
          </p:nvPr>
        </p:nvSpPr>
        <p:spPr>
          <a:xfrm>
            <a:off x="381000" y="1447800"/>
            <a:ext cx="8382000" cy="5181600"/>
          </a:xfrm>
        </p:spPr>
        <p:txBody>
          <a:bodyPr/>
          <a:lstStyle>
            <a:lvl1pPr marL="347663" indent="-347663">
              <a:spcBef>
                <a:spcPts val="600"/>
              </a:spcBef>
              <a:spcAft>
                <a:spcPts val="200"/>
              </a:spcAft>
              <a:buFont typeface="Arial" pitchFamily="34" charset="0"/>
              <a:buChar char="•"/>
              <a:defRPr>
                <a:latin typeface="+mn-lt"/>
              </a:defRPr>
            </a:lvl1pPr>
            <a:lvl2pPr>
              <a:spcBef>
                <a:spcPts val="300"/>
              </a:spcBef>
              <a:spcAft>
                <a:spcPts val="300"/>
              </a:spcAft>
              <a:defRPr>
                <a:latin typeface="+mn-lt"/>
              </a:defRPr>
            </a:lvl2pPr>
            <a:lvl3pPr marL="1022350" indent="-342900">
              <a:buFont typeface="Arial" pitchFamily="34" charset="0"/>
              <a:buChar char="•"/>
              <a:defRPr b="0">
                <a:latin typeface="+mn-lt"/>
              </a:defRPr>
            </a:lvl3pPr>
            <a:lvl4pPr marL="968375" indent="-285750">
              <a:buFont typeface="Arial" pitchFamily="34" charset="0"/>
              <a:buChar char="•"/>
              <a:defRPr/>
            </a:lvl4pPr>
            <a:lvl5pPr marL="965200" indent="-285750">
              <a:buFont typeface="Arial" pitchFamily="34" charset="0"/>
              <a:buChar char="•"/>
              <a:defRPr/>
            </a:lvl5pPr>
          </a:lstStyle>
          <a:p>
            <a:pPr lvl="0"/>
            <a:r>
              <a:rPr lang="en-US" dirty="0"/>
              <a:t>First level</a:t>
            </a:r>
          </a:p>
          <a:p>
            <a:pPr lvl="1"/>
            <a:r>
              <a:rPr lang="en-US" dirty="0"/>
              <a:t>Second level</a:t>
            </a:r>
          </a:p>
          <a:p>
            <a:pPr lvl="2"/>
            <a:r>
              <a:rPr lang="en-US" dirty="0"/>
              <a:t>Third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Slide Title</a:t>
            </a:r>
          </a:p>
        </p:txBody>
      </p:sp>
      <p:sp>
        <p:nvSpPr>
          <p:cNvPr id="6" name="Table Placeholder 5"/>
          <p:cNvSpPr>
            <a:spLocks noGrp="1"/>
          </p:cNvSpPr>
          <p:nvPr>
            <p:ph type="tbl" sz="quarter" idx="11"/>
          </p:nvPr>
        </p:nvSpPr>
        <p:spPr>
          <a:xfrm>
            <a:off x="457200" y="1600200"/>
            <a:ext cx="8229600" cy="4953000"/>
          </a:xfrm>
        </p:spPr>
        <p:txBody>
          <a:bodyPr/>
          <a:lstStyle/>
          <a:p>
            <a:r>
              <a:rPr lang="en-US" dirty="0"/>
              <a:t>Click icon to add table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Slide Title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emo Layout">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3">
            <a:extLst>
              <a:ext uri="{28A0092B-C50C-407E-A947-70E740481C1C}">
                <a14:useLocalDpi xmlns:a14="http://schemas.microsoft.com/office/drawing/2010/main" val="0"/>
              </a:ext>
            </a:extLst>
          </a:blip>
          <a:srcRect b="9180"/>
          <a:stretch/>
        </p:blipFill>
        <p:spPr>
          <a:xfrm>
            <a:off x="0" y="-1"/>
            <a:ext cx="9144000" cy="6858001"/>
          </a:xfrm>
          <a:prstGeom prst="rect">
            <a:avLst/>
          </a:prstGeom>
        </p:spPr>
      </p:pic>
      <p:grpSp>
        <p:nvGrpSpPr>
          <p:cNvPr id="12" name="Group 11"/>
          <p:cNvGrpSpPr/>
          <p:nvPr userDrawn="1"/>
        </p:nvGrpSpPr>
        <p:grpSpPr bwMode="invGray">
          <a:xfrm>
            <a:off x="7162800" y="457200"/>
            <a:ext cx="2133600" cy="685800"/>
            <a:chOff x="7162800" y="1600200"/>
            <a:chExt cx="2133600" cy="685800"/>
          </a:xfrm>
        </p:grpSpPr>
        <p:sp>
          <p:nvSpPr>
            <p:cNvPr id="8" name="Rounded Rectangle 7"/>
            <p:cNvSpPr/>
            <p:nvPr userDrawn="1"/>
          </p:nvSpPr>
          <p:spPr bwMode="invGray">
            <a:xfrm>
              <a:off x="7162800" y="1600200"/>
              <a:ext cx="21336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p:cNvSpPr txBox="1"/>
            <p:nvPr userDrawn="1"/>
          </p:nvSpPr>
          <p:spPr bwMode="invGray">
            <a:xfrm>
              <a:off x="7467600" y="1676400"/>
              <a:ext cx="1447800" cy="584775"/>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sz="32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DEMO</a:t>
              </a:r>
            </a:p>
          </p:txBody>
        </p:sp>
      </p:grpSp>
      <p:sp>
        <p:nvSpPr>
          <p:cNvPr id="10" name="Rounded Rectangle 9"/>
          <p:cNvSpPr/>
          <p:nvPr userDrawn="1"/>
        </p:nvSpPr>
        <p:spPr bwMode="invGray">
          <a:xfrm>
            <a:off x="-152400" y="4495800"/>
            <a:ext cx="6781800" cy="1143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itle 1"/>
          <p:cNvSpPr>
            <a:spLocks noGrp="1"/>
          </p:cNvSpPr>
          <p:nvPr>
            <p:ph type="title" hasCustomPrompt="1"/>
          </p:nvPr>
        </p:nvSpPr>
        <p:spPr bwMode="invGray">
          <a:xfrm>
            <a:off x="152400" y="4572000"/>
            <a:ext cx="6324600" cy="990600"/>
          </a:xfrm>
        </p:spPr>
        <p:txBody>
          <a:bodyPr/>
          <a:lstStyle>
            <a:lvl1pPr>
              <a:defRPr b="1">
                <a:latin typeface="+mn-lt"/>
              </a:defRPr>
            </a:lvl1pPr>
          </a:lstStyle>
          <a:p>
            <a:r>
              <a:rPr lang="en-US" dirty="0"/>
              <a:t>Demo Title</a:t>
            </a:r>
          </a:p>
        </p:txBody>
      </p:sp>
    </p:spTree>
    <p:extLst>
      <p:ext uri="{BB962C8B-B14F-4D97-AF65-F5344CB8AC3E}">
        <p14:creationId xmlns:p14="http://schemas.microsoft.com/office/powerpoint/2010/main" val="2389887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100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1000" fill="hold"/>
                                        <p:tgtEl>
                                          <p:spTgt spid="10"/>
                                        </p:tgtEl>
                                        <p:attrNameLst>
                                          <p:attrName>ppt_x</p:attrName>
                                        </p:attrNameLst>
                                      </p:cBhvr>
                                      <p:tavLst>
                                        <p:tav tm="0">
                                          <p:val>
                                            <p:strVal val="0-#ppt_w/2"/>
                                          </p:val>
                                        </p:tav>
                                        <p:tav tm="100000">
                                          <p:val>
                                            <p:strVal val="#ppt_x"/>
                                          </p:val>
                                        </p:tav>
                                      </p:tavLst>
                                    </p:anim>
                                    <p:anim calcmode="lin" valueType="num">
                                      <p:cBhvr additive="base">
                                        <p:cTn id="8" dur="1000" fill="hold"/>
                                        <p:tgtEl>
                                          <p:spTgt spid="10"/>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100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1000" fill="hold"/>
                                        <p:tgtEl>
                                          <p:spTgt spid="11"/>
                                        </p:tgtEl>
                                        <p:attrNameLst>
                                          <p:attrName>ppt_x</p:attrName>
                                        </p:attrNameLst>
                                      </p:cBhvr>
                                      <p:tavLst>
                                        <p:tav tm="0">
                                          <p:val>
                                            <p:strVal val="0-#ppt_w/2"/>
                                          </p:val>
                                        </p:tav>
                                        <p:tav tm="100000">
                                          <p:val>
                                            <p:strVal val="#ppt_x"/>
                                          </p:val>
                                        </p:tav>
                                      </p:tavLst>
                                    </p:anim>
                                    <p:anim calcmode="lin" valueType="num">
                                      <p:cBhvr additive="base">
                                        <p:cTn id="12" dur="10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gi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bwMode="black">
          <a:xfrm>
            <a:off x="0" y="0"/>
            <a:ext cx="9144000" cy="990600"/>
          </a:xfrm>
          <a:prstGeom prst="rect">
            <a:avLst/>
          </a:prstGeom>
          <a:solidFill>
            <a:schemeClr val="tx1"/>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bwMode="white">
          <a:xfrm>
            <a:off x="152400" y="76200"/>
            <a:ext cx="8610600" cy="838200"/>
          </a:xfrm>
          <a:prstGeom prst="rect">
            <a:avLst/>
          </a:prstGeom>
        </p:spPr>
        <p:txBody>
          <a:bodyPr vert="horz" lIns="91440" tIns="45720" rIns="91440" bIns="45720" rtlCol="0" anchor="ctr">
            <a:noAutofit/>
          </a:bodyPr>
          <a:lstStyle/>
          <a:p>
            <a:r>
              <a:rPr lang="en-US" dirty="0"/>
              <a:t>Slide Title</a:t>
            </a:r>
          </a:p>
        </p:txBody>
      </p:sp>
      <p:sp>
        <p:nvSpPr>
          <p:cNvPr id="3" name="Text Placeholder 2"/>
          <p:cNvSpPr>
            <a:spLocks noGrp="1"/>
          </p:cNvSpPr>
          <p:nvPr>
            <p:ph type="body" idx="1"/>
          </p:nvPr>
        </p:nvSpPr>
        <p:spPr>
          <a:xfrm>
            <a:off x="381000" y="1447800"/>
            <a:ext cx="8382000" cy="5181600"/>
          </a:xfrm>
          <a:prstGeom prst="rect">
            <a:avLst/>
          </a:prstGeom>
        </p:spPr>
        <p:txBody>
          <a:bodyPr vert="horz" lIns="91440" tIns="45720" rIns="91440" bIns="45720" rtlCol="0">
            <a:normAutofit/>
          </a:bodyPr>
          <a:lstStyle/>
          <a:p>
            <a:pPr lvl="0"/>
            <a:r>
              <a:rPr lang="en-US" dirty="0"/>
              <a:t>First level</a:t>
            </a:r>
          </a:p>
          <a:p>
            <a:pPr lvl="1"/>
            <a:r>
              <a:rPr lang="en-US" dirty="0"/>
              <a:t>Second level</a:t>
            </a:r>
          </a:p>
          <a:p>
            <a:pPr lvl="2"/>
            <a:r>
              <a:rPr lang="en-US" dirty="0"/>
              <a:t>Third level</a:t>
            </a:r>
          </a:p>
        </p:txBody>
      </p:sp>
      <p:sp>
        <p:nvSpPr>
          <p:cNvPr id="13" name="Rectangle 12"/>
          <p:cNvSpPr/>
          <p:nvPr/>
        </p:nvSpPr>
        <p:spPr bwMode="hidden">
          <a:xfrm>
            <a:off x="0" y="990600"/>
            <a:ext cx="9144000" cy="45719"/>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Rectangle 13"/>
          <p:cNvSpPr/>
          <p:nvPr/>
        </p:nvSpPr>
        <p:spPr bwMode="hidden">
          <a:xfrm>
            <a:off x="0" y="6812280"/>
            <a:ext cx="9144000" cy="4572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 name="Rectangle 14"/>
          <p:cNvSpPr/>
          <p:nvPr/>
        </p:nvSpPr>
        <p:spPr bwMode="hidden">
          <a:xfrm>
            <a:off x="9098281"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 name="Rectangle 15"/>
          <p:cNvSpPr/>
          <p:nvPr/>
        </p:nvSpPr>
        <p:spPr bwMode="hidden">
          <a:xfrm>
            <a:off x="0"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12" name="Group 11"/>
          <p:cNvGrpSpPr/>
          <p:nvPr/>
        </p:nvGrpSpPr>
        <p:grpSpPr>
          <a:xfrm>
            <a:off x="8615362" y="6379369"/>
            <a:ext cx="353784" cy="328514"/>
            <a:chOff x="8615362" y="6379369"/>
            <a:chExt cx="353784" cy="328514"/>
          </a:xfrm>
        </p:grpSpPr>
        <p:pic>
          <p:nvPicPr>
            <p:cNvPr id="17" name="Picture 16" descr="CPT_Arrows_Trans.gif"/>
            <p:cNvPicPr>
              <a:picLocks noChangeAspect="1"/>
            </p:cNvPicPr>
            <p:nvPr/>
          </p:nvPicPr>
          <p:blipFill>
            <a:blip r:embed="rId7" cstate="print"/>
            <a:stretch>
              <a:fillRect/>
            </a:stretch>
          </p:blipFill>
          <p:spPr>
            <a:xfrm>
              <a:off x="8658627" y="6397618"/>
              <a:ext cx="291352" cy="287450"/>
            </a:xfrm>
            <a:prstGeom prst="rect">
              <a:avLst/>
            </a:prstGeom>
            <a:ln w="38100" cap="sq">
              <a:noFill/>
              <a:prstDash val="solid"/>
              <a:miter lim="800000"/>
            </a:ln>
            <a:effectLst/>
            <a:scene3d>
              <a:camera prst="perspectiveFront"/>
              <a:lightRig rig="threePt" dir="t"/>
            </a:scene3d>
          </p:spPr>
        </p:pic>
        <p:sp>
          <p:nvSpPr>
            <p:cNvPr id="19" name="Rectangle 18"/>
            <p:cNvSpPr/>
            <p:nvPr userDrawn="1"/>
          </p:nvSpPr>
          <p:spPr bwMode="hidden">
            <a:xfrm>
              <a:off x="8615362" y="6379369"/>
              <a:ext cx="353784" cy="328514"/>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8" r:id="rId4"/>
    <p:sldLayoutId id="2147483659" r:id="rId5"/>
  </p:sldLayoutIdLst>
  <p:hf sldNum="0" hdr="0" ftr="0" dt="0"/>
  <p:txStyles>
    <p:titleStyle>
      <a:lvl1pPr algn="l" defTabSz="914400" rtl="0" eaLnBrk="1" latinLnBrk="0" hangingPunct="1">
        <a:spcBef>
          <a:spcPct val="0"/>
        </a:spcBef>
        <a:buNone/>
        <a:defRPr sz="2800" kern="1200">
          <a:solidFill>
            <a:schemeClr val="bg1"/>
          </a:solidFill>
          <a:latin typeface="+mj-lt"/>
          <a:ea typeface="+mj-ea"/>
          <a:cs typeface="+mj-cs"/>
        </a:defRPr>
      </a:lvl1pPr>
    </p:titleStyle>
    <p:bodyStyle>
      <a:lvl1pPr marL="347663" indent="-347663" algn="l" defTabSz="914400" rtl="0" eaLnBrk="1" latinLnBrk="0" hangingPunct="1">
        <a:spcBef>
          <a:spcPct val="20000"/>
        </a:spcBef>
        <a:buClr>
          <a:schemeClr val="tx2"/>
        </a:buClr>
        <a:buSzPct val="100000"/>
        <a:buFont typeface="Wingdings" pitchFamily="2" charset="2"/>
        <a:buChar char="§"/>
        <a:defRPr sz="2800" kern="1200">
          <a:solidFill>
            <a:schemeClr val="tx1"/>
          </a:solidFill>
          <a:latin typeface="Arial" pitchFamily="34" charset="0"/>
          <a:ea typeface="+mn-ea"/>
          <a:cs typeface="Arial" pitchFamily="34" charset="0"/>
        </a:defRPr>
      </a:lvl1pPr>
      <a:lvl2pPr marL="682625" indent="-334963" algn="l" defTabSz="914400" rtl="0" eaLnBrk="1" latinLnBrk="0" hangingPunct="1">
        <a:spcBef>
          <a:spcPct val="20000"/>
        </a:spcBef>
        <a:buClr>
          <a:schemeClr val="accent6"/>
        </a:buClr>
        <a:buFont typeface="Arial" pitchFamily="34" charset="0"/>
        <a:buChar char="•"/>
        <a:defRPr sz="2400" kern="1200">
          <a:solidFill>
            <a:schemeClr val="tx1"/>
          </a:solidFill>
          <a:latin typeface="Arial" pitchFamily="34" charset="0"/>
          <a:ea typeface="+mn-ea"/>
          <a:cs typeface="Arial" pitchFamily="34" charset="0"/>
        </a:defRPr>
      </a:lvl2pPr>
      <a:lvl3pPr marL="1022350" indent="-342900" algn="l" defTabSz="914400" rtl="0" eaLnBrk="1" latinLnBrk="0" hangingPunct="1">
        <a:spcBef>
          <a:spcPct val="20000"/>
        </a:spcBef>
        <a:buFont typeface="Arial" pitchFamily="34" charset="0"/>
        <a:buChar char="•"/>
        <a:defRPr sz="2000" b="1" kern="1200">
          <a:solidFill>
            <a:schemeClr val="tx1"/>
          </a:solidFill>
          <a:latin typeface="Lucida Console" pitchFamily="49" charset="0"/>
          <a:ea typeface="+mn-ea"/>
          <a:cs typeface="+mn-cs"/>
        </a:defRPr>
      </a:lvl3pPr>
      <a:lvl4pPr marL="682625" indent="0" algn="l" defTabSz="914400" rtl="0" eaLnBrk="1" latinLnBrk="0" hangingPunct="1">
        <a:spcBef>
          <a:spcPct val="20000"/>
        </a:spcBef>
        <a:buFontTx/>
        <a:buNone/>
        <a:defRPr sz="1800" b="1" kern="1200">
          <a:solidFill>
            <a:schemeClr val="accent1">
              <a:lumMod val="75000"/>
            </a:schemeClr>
          </a:solidFill>
          <a:latin typeface="Lucida Console" pitchFamily="49" charset="0"/>
          <a:ea typeface="+mn-ea"/>
          <a:cs typeface="+mn-cs"/>
        </a:defRPr>
      </a:lvl4pPr>
      <a:lvl5pPr marL="679450" indent="3175" algn="l" defTabSz="914400" rtl="0" eaLnBrk="1" latinLnBrk="0" hangingPunct="1">
        <a:spcBef>
          <a:spcPct val="20000"/>
        </a:spcBef>
        <a:buFontTx/>
        <a:buNone/>
        <a:defRPr sz="1600" b="1" i="0" kern="1200">
          <a:solidFill>
            <a:schemeClr val="tx1"/>
          </a:solidFill>
          <a:latin typeface="Lucida Console" pitchFamily="49"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2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2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2400" dirty="0"/>
              <a:t>Building Flows to Manage Content and Approvals</a:t>
            </a:r>
          </a:p>
        </p:txBody>
      </p:sp>
      <p:sp>
        <p:nvSpPr>
          <p:cNvPr id="6" name="Text Placeholder 5"/>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5308274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FD326F-CB4D-4FAD-913E-668983F61B92}"/>
              </a:ext>
            </a:extLst>
          </p:cNvPr>
          <p:cNvSpPr>
            <a:spLocks noGrp="1"/>
          </p:cNvSpPr>
          <p:nvPr>
            <p:ph type="title"/>
          </p:nvPr>
        </p:nvSpPr>
        <p:spPr/>
        <p:txBody>
          <a:bodyPr/>
          <a:lstStyle/>
          <a:p>
            <a:r>
              <a:rPr lang="en-US"/>
              <a:t>Handling Type Conversion</a:t>
            </a:r>
            <a:endParaRPr lang="en-US" dirty="0"/>
          </a:p>
        </p:txBody>
      </p:sp>
      <p:sp>
        <p:nvSpPr>
          <p:cNvPr id="4" name="Content Placeholder 3">
            <a:extLst>
              <a:ext uri="{FF2B5EF4-FFF2-40B4-BE49-F238E27FC236}">
                <a16:creationId xmlns:a16="http://schemas.microsoft.com/office/drawing/2014/main" id="{ED88A2D4-D1F3-4DA9-B9E9-125C144932CC}"/>
              </a:ext>
            </a:extLst>
          </p:cNvPr>
          <p:cNvSpPr>
            <a:spLocks noGrp="1"/>
          </p:cNvSpPr>
          <p:nvPr>
            <p:ph idx="1"/>
          </p:nvPr>
        </p:nvSpPr>
        <p:spPr/>
        <p:txBody>
          <a:bodyPr>
            <a:normAutofit/>
          </a:bodyPr>
          <a:lstStyle/>
          <a:p>
            <a:r>
              <a:rPr lang="en-US" sz="2400" dirty="0"/>
              <a:t>Some conversion is automatic</a:t>
            </a:r>
          </a:p>
          <a:p>
            <a:pPr lvl="1"/>
            <a:r>
              <a:rPr lang="en-US" sz="2000" dirty="0"/>
              <a:t>Sometimes conversions are performed for you</a:t>
            </a:r>
          </a:p>
          <a:p>
            <a:pPr lvl="1"/>
            <a:r>
              <a:rPr lang="en-US" sz="2000" dirty="0"/>
              <a:t>In other cases, you must explicitly convert between types</a:t>
            </a:r>
          </a:p>
        </p:txBody>
      </p:sp>
      <p:grpSp>
        <p:nvGrpSpPr>
          <p:cNvPr id="8" name="Group 7">
            <a:extLst>
              <a:ext uri="{FF2B5EF4-FFF2-40B4-BE49-F238E27FC236}">
                <a16:creationId xmlns:a16="http://schemas.microsoft.com/office/drawing/2014/main" id="{D117D773-C8DD-4968-9CD6-7B052621CA0F}"/>
              </a:ext>
            </a:extLst>
          </p:cNvPr>
          <p:cNvGrpSpPr/>
          <p:nvPr/>
        </p:nvGrpSpPr>
        <p:grpSpPr>
          <a:xfrm>
            <a:off x="914400" y="2819400"/>
            <a:ext cx="7620000" cy="2971800"/>
            <a:chOff x="1219200" y="2874335"/>
            <a:chExt cx="4958721" cy="2002465"/>
          </a:xfrm>
        </p:grpSpPr>
        <p:pic>
          <p:nvPicPr>
            <p:cNvPr id="3" name="Picture 2">
              <a:extLst>
                <a:ext uri="{FF2B5EF4-FFF2-40B4-BE49-F238E27FC236}">
                  <a16:creationId xmlns:a16="http://schemas.microsoft.com/office/drawing/2014/main" id="{7E8A8072-976C-46AD-8A96-112046E84110}"/>
                </a:ext>
              </a:extLst>
            </p:cNvPr>
            <p:cNvPicPr>
              <a:picLocks noChangeAspect="1"/>
            </p:cNvPicPr>
            <p:nvPr/>
          </p:nvPicPr>
          <p:blipFill rotWithShape="1">
            <a:blip r:embed="rId2"/>
            <a:srcRect l="63063" b="45191"/>
            <a:stretch/>
          </p:blipFill>
          <p:spPr>
            <a:xfrm>
              <a:off x="1219200" y="2895600"/>
              <a:ext cx="2373642" cy="1981200"/>
            </a:xfrm>
            <a:prstGeom prst="rect">
              <a:avLst/>
            </a:prstGeom>
            <a:ln>
              <a:solidFill>
                <a:schemeClr val="tx1">
                  <a:lumMod val="50000"/>
                  <a:lumOff val="50000"/>
                </a:schemeClr>
              </a:solidFill>
            </a:ln>
          </p:spPr>
        </p:pic>
        <p:pic>
          <p:nvPicPr>
            <p:cNvPr id="7" name="Picture 6">
              <a:extLst>
                <a:ext uri="{FF2B5EF4-FFF2-40B4-BE49-F238E27FC236}">
                  <a16:creationId xmlns:a16="http://schemas.microsoft.com/office/drawing/2014/main" id="{3E5F8B18-14CF-4E91-9B84-5110D4D72068}"/>
                </a:ext>
              </a:extLst>
            </p:cNvPr>
            <p:cNvPicPr>
              <a:picLocks noChangeAspect="1"/>
            </p:cNvPicPr>
            <p:nvPr/>
          </p:nvPicPr>
          <p:blipFill rotWithShape="1">
            <a:blip r:embed="rId2"/>
            <a:srcRect l="63063" t="52701"/>
            <a:stretch/>
          </p:blipFill>
          <p:spPr>
            <a:xfrm>
              <a:off x="3804279" y="2874335"/>
              <a:ext cx="2373642" cy="1709738"/>
            </a:xfrm>
            <a:prstGeom prst="rect">
              <a:avLst/>
            </a:prstGeom>
            <a:ln>
              <a:solidFill>
                <a:schemeClr val="tx1">
                  <a:lumMod val="50000"/>
                  <a:lumOff val="50000"/>
                </a:schemeClr>
              </a:solidFill>
            </a:ln>
          </p:spPr>
        </p:pic>
      </p:grpSp>
    </p:spTree>
    <p:extLst>
      <p:ext uri="{BB962C8B-B14F-4D97-AF65-F5344CB8AC3E}">
        <p14:creationId xmlns:p14="http://schemas.microsoft.com/office/powerpoint/2010/main" val="23476250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DC55CC-9A60-4A6E-884C-BD1666895B89}"/>
              </a:ext>
            </a:extLst>
          </p:cNvPr>
          <p:cNvSpPr>
            <a:spLocks noGrp="1"/>
          </p:cNvSpPr>
          <p:nvPr>
            <p:ph type="title"/>
          </p:nvPr>
        </p:nvSpPr>
        <p:spPr/>
        <p:txBody>
          <a:bodyPr/>
          <a:lstStyle/>
          <a:p>
            <a:r>
              <a:rPr lang="en-US" dirty="0" err="1"/>
              <a:t>dataUriToBinary</a:t>
            </a:r>
            <a:r>
              <a:rPr lang="en-US" dirty="0"/>
              <a:t>()</a:t>
            </a:r>
          </a:p>
        </p:txBody>
      </p:sp>
      <p:sp>
        <p:nvSpPr>
          <p:cNvPr id="5" name="Content Placeholder 4">
            <a:extLst>
              <a:ext uri="{FF2B5EF4-FFF2-40B4-BE49-F238E27FC236}">
                <a16:creationId xmlns:a16="http://schemas.microsoft.com/office/drawing/2014/main" id="{47F9C625-F6CA-4CFE-8915-0C09168E8528}"/>
              </a:ext>
            </a:extLst>
          </p:cNvPr>
          <p:cNvSpPr>
            <a:spLocks noGrp="1"/>
          </p:cNvSpPr>
          <p:nvPr>
            <p:ph idx="1"/>
          </p:nvPr>
        </p:nvSpPr>
        <p:spPr/>
        <p:txBody>
          <a:bodyPr>
            <a:normAutofit/>
          </a:bodyPr>
          <a:lstStyle/>
          <a:p>
            <a:r>
              <a:rPr lang="en-US" sz="2400" dirty="0"/>
              <a:t>PowerApps photos require conversion</a:t>
            </a:r>
          </a:p>
          <a:p>
            <a:pPr lvl="1"/>
            <a:r>
              <a:rPr lang="en-US" sz="2000" dirty="0"/>
              <a:t>Allows you to upload phots to SharePoint</a:t>
            </a:r>
          </a:p>
          <a:p>
            <a:pPr lvl="1"/>
            <a:r>
              <a:rPr lang="en-US" sz="2000" dirty="0"/>
              <a:t>Accomplished using </a:t>
            </a:r>
            <a:r>
              <a:rPr lang="en-US" sz="2000" b="1" dirty="0" err="1"/>
              <a:t>dataUriToBinary</a:t>
            </a:r>
            <a:r>
              <a:rPr lang="en-US" sz="2000" b="1" dirty="0"/>
              <a:t>()</a:t>
            </a:r>
            <a:r>
              <a:rPr lang="en-US" sz="2000" dirty="0"/>
              <a:t> function</a:t>
            </a:r>
          </a:p>
        </p:txBody>
      </p:sp>
      <p:pic>
        <p:nvPicPr>
          <p:cNvPr id="3" name="Picture 2">
            <a:extLst>
              <a:ext uri="{FF2B5EF4-FFF2-40B4-BE49-F238E27FC236}">
                <a16:creationId xmlns:a16="http://schemas.microsoft.com/office/drawing/2014/main" id="{4BA92800-380F-4F47-A5C7-0AA1C38B5368}"/>
              </a:ext>
            </a:extLst>
          </p:cNvPr>
          <p:cNvPicPr>
            <a:picLocks noChangeAspect="1"/>
          </p:cNvPicPr>
          <p:nvPr/>
        </p:nvPicPr>
        <p:blipFill>
          <a:blip r:embed="rId2"/>
          <a:stretch>
            <a:fillRect/>
          </a:stretch>
        </p:blipFill>
        <p:spPr>
          <a:xfrm>
            <a:off x="1102567" y="3200400"/>
            <a:ext cx="7529576" cy="3149668"/>
          </a:xfrm>
          <a:prstGeom prst="rect">
            <a:avLst/>
          </a:prstGeom>
          <a:ln>
            <a:solidFill>
              <a:schemeClr val="tx1">
                <a:lumMod val="50000"/>
                <a:lumOff val="50000"/>
              </a:schemeClr>
            </a:solidFill>
          </a:ln>
        </p:spPr>
      </p:pic>
      <p:sp>
        <p:nvSpPr>
          <p:cNvPr id="4" name="TextBox 3">
            <a:extLst>
              <a:ext uri="{FF2B5EF4-FFF2-40B4-BE49-F238E27FC236}">
                <a16:creationId xmlns:a16="http://schemas.microsoft.com/office/drawing/2014/main" id="{C2F7C89B-E677-4EAE-BE6A-16CFF58731B8}"/>
              </a:ext>
            </a:extLst>
          </p:cNvPr>
          <p:cNvSpPr txBox="1"/>
          <p:nvPr/>
        </p:nvSpPr>
        <p:spPr>
          <a:xfrm>
            <a:off x="1102567" y="2693109"/>
            <a:ext cx="6629400" cy="307777"/>
          </a:xfrm>
          <a:prstGeom prst="rect">
            <a:avLst/>
          </a:prstGeom>
          <a:noFill/>
          <a:ln>
            <a:solidFill>
              <a:schemeClr val="tx1">
                <a:lumMod val="50000"/>
                <a:lumOff val="50000"/>
              </a:schemeClr>
            </a:solidFill>
          </a:ln>
        </p:spPr>
        <p:txBody>
          <a:bodyPr wrap="square" rtlCol="0">
            <a:spAutoFit/>
          </a:bodyPr>
          <a:lstStyle/>
          <a:p>
            <a:pPr algn="ctr"/>
            <a:r>
              <a:rPr lang="en-US" sz="1400" dirty="0" err="1">
                <a:latin typeface="Lucida Console" panose="020B0609040504020204" pitchFamily="49" charset="0"/>
              </a:rPr>
              <a:t>dataUriToBinary</a:t>
            </a:r>
            <a:r>
              <a:rPr lang="en-US" sz="1400" dirty="0">
                <a:latin typeface="Lucida Console" panose="020B0609040504020204" pitchFamily="49" charset="0"/>
              </a:rPr>
              <a:t>(</a:t>
            </a:r>
            <a:r>
              <a:rPr lang="en-US" sz="1400" dirty="0" err="1">
                <a:latin typeface="Lucida Console" panose="020B0609040504020204" pitchFamily="49" charset="0"/>
              </a:rPr>
              <a:t>triggerBody</a:t>
            </a:r>
            <a:r>
              <a:rPr lang="en-US" sz="1400" dirty="0">
                <a:latin typeface="Lucida Console" panose="020B0609040504020204" pitchFamily="49" charset="0"/>
              </a:rPr>
              <a:t>()['</a:t>
            </a:r>
            <a:r>
              <a:rPr lang="en-US" sz="1400" dirty="0" err="1">
                <a:latin typeface="Lucida Console" panose="020B0609040504020204" pitchFamily="49" charset="0"/>
              </a:rPr>
              <a:t>Createfile_FileContent</a:t>
            </a:r>
            <a:r>
              <a:rPr lang="en-US" sz="1400" dirty="0">
                <a:latin typeface="Lucida Console" panose="020B0609040504020204" pitchFamily="49" charset="0"/>
              </a:rPr>
              <a:t>'])</a:t>
            </a:r>
          </a:p>
        </p:txBody>
      </p:sp>
    </p:spTree>
    <p:extLst>
      <p:ext uri="{BB962C8B-B14F-4D97-AF65-F5344CB8AC3E}">
        <p14:creationId xmlns:p14="http://schemas.microsoft.com/office/powerpoint/2010/main" val="18487466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a:xfrm>
            <a:off x="381000" y="1371600"/>
            <a:ext cx="8382000" cy="5181600"/>
          </a:xfrm>
        </p:spPr>
        <p:txBody>
          <a:bodyPr>
            <a:normAutofit/>
          </a:bodyPr>
          <a:lstStyle/>
          <a:p>
            <a:pPr>
              <a:buFont typeface="Wingdings" panose="05000000000000000000" pitchFamily="2" charset="2"/>
              <a:buChar char="ü"/>
            </a:pPr>
            <a:r>
              <a:rPr lang="en-US" dirty="0"/>
              <a:t>Converting and Reshaping Data</a:t>
            </a:r>
          </a:p>
          <a:p>
            <a:pPr>
              <a:buFont typeface="Wingdings" panose="05000000000000000000" pitchFamily="2" charset="2"/>
              <a:buChar char="Ø"/>
            </a:pPr>
            <a:r>
              <a:rPr lang="en-US" dirty="0"/>
              <a:t>Uploading Photos to SharePoint</a:t>
            </a:r>
          </a:p>
          <a:p>
            <a:r>
              <a:rPr lang="en-US" dirty="0"/>
              <a:t>Automating Approval Processes</a:t>
            </a:r>
          </a:p>
          <a:p>
            <a:r>
              <a:rPr lang="en-US" dirty="0"/>
              <a:t>Integrating Flow with Microsoft Forms</a:t>
            </a:r>
          </a:p>
          <a:p>
            <a:r>
              <a:rPr lang="en-US" dirty="0"/>
              <a:t>Handling Runtime Errors</a:t>
            </a:r>
          </a:p>
          <a:p>
            <a:r>
              <a:rPr lang="en-US" dirty="0"/>
              <a:t>Understanding Parallel Execution</a:t>
            </a:r>
          </a:p>
        </p:txBody>
      </p:sp>
    </p:spTree>
    <p:extLst>
      <p:ext uri="{BB962C8B-B14F-4D97-AF65-F5344CB8AC3E}">
        <p14:creationId xmlns:p14="http://schemas.microsoft.com/office/powerpoint/2010/main" val="36686252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DF990-FDC8-4AFA-951E-3B52BB90D7E4}"/>
              </a:ext>
            </a:extLst>
          </p:cNvPr>
          <p:cNvSpPr>
            <a:spLocks noGrp="1"/>
          </p:cNvSpPr>
          <p:nvPr>
            <p:ph type="title"/>
          </p:nvPr>
        </p:nvSpPr>
        <p:spPr/>
        <p:txBody>
          <a:bodyPr/>
          <a:lstStyle/>
          <a:p>
            <a:r>
              <a:rPr lang="en-US" dirty="0"/>
              <a:t>Creating a Canvas App to Upload Photos</a:t>
            </a:r>
          </a:p>
        </p:txBody>
      </p:sp>
      <p:sp>
        <p:nvSpPr>
          <p:cNvPr id="3" name="Content Placeholder 2">
            <a:extLst>
              <a:ext uri="{FF2B5EF4-FFF2-40B4-BE49-F238E27FC236}">
                <a16:creationId xmlns:a16="http://schemas.microsoft.com/office/drawing/2014/main" id="{9D995378-C0FC-4BA1-B035-F1B94476BE31}"/>
              </a:ext>
            </a:extLst>
          </p:cNvPr>
          <p:cNvSpPr>
            <a:spLocks noGrp="1"/>
          </p:cNvSpPr>
          <p:nvPr>
            <p:ph idx="1"/>
          </p:nvPr>
        </p:nvSpPr>
        <p:spPr/>
        <p:txBody>
          <a:bodyPr/>
          <a:lstStyle/>
          <a:p>
            <a:r>
              <a:rPr lang="en-US" dirty="0"/>
              <a:t>Begin by creating a blank canvas app</a:t>
            </a:r>
          </a:p>
          <a:p>
            <a:pPr lvl="1"/>
            <a:r>
              <a:rPr lang="en-US" dirty="0"/>
              <a:t>Add a Camera control</a:t>
            </a:r>
          </a:p>
          <a:p>
            <a:pPr lvl="1"/>
            <a:r>
              <a:rPr lang="en-US" dirty="0"/>
              <a:t>Add an Image control to display camera's last photo</a:t>
            </a:r>
          </a:p>
          <a:p>
            <a:pPr lvl="1"/>
            <a:r>
              <a:rPr lang="en-US" dirty="0"/>
              <a:t>Add a button control to trigger a flow to upload photo</a:t>
            </a:r>
          </a:p>
        </p:txBody>
      </p:sp>
      <p:pic>
        <p:nvPicPr>
          <p:cNvPr id="4" name="Picture 3">
            <a:extLst>
              <a:ext uri="{FF2B5EF4-FFF2-40B4-BE49-F238E27FC236}">
                <a16:creationId xmlns:a16="http://schemas.microsoft.com/office/drawing/2014/main" id="{6A998986-DD69-4662-82F1-362D5E4846E7}"/>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143000" y="3354387"/>
            <a:ext cx="4952959" cy="3275013"/>
          </a:xfrm>
          <a:prstGeom prst="rect">
            <a:avLst/>
          </a:prstGeom>
          <a:noFill/>
          <a:ln>
            <a:solidFill>
              <a:schemeClr val="tx1">
                <a:lumMod val="50000"/>
                <a:lumOff val="50000"/>
              </a:schemeClr>
            </a:solidFill>
          </a:ln>
        </p:spPr>
      </p:pic>
    </p:spTree>
    <p:extLst>
      <p:ext uri="{BB962C8B-B14F-4D97-AF65-F5344CB8AC3E}">
        <p14:creationId xmlns:p14="http://schemas.microsoft.com/office/powerpoint/2010/main" val="38770076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B8A08-3F29-4CE5-B394-32DE9F455D19}"/>
              </a:ext>
            </a:extLst>
          </p:cNvPr>
          <p:cNvSpPr>
            <a:spLocks noGrp="1"/>
          </p:cNvSpPr>
          <p:nvPr>
            <p:ph type="title"/>
          </p:nvPr>
        </p:nvSpPr>
        <p:spPr/>
        <p:txBody>
          <a:bodyPr/>
          <a:lstStyle/>
          <a:p>
            <a:r>
              <a:rPr lang="en-US" dirty="0"/>
              <a:t>Creating a Flow with a PowerApps Trigger</a:t>
            </a:r>
          </a:p>
        </p:txBody>
      </p:sp>
      <p:sp>
        <p:nvSpPr>
          <p:cNvPr id="5" name="Content Placeholder 4">
            <a:extLst>
              <a:ext uri="{FF2B5EF4-FFF2-40B4-BE49-F238E27FC236}">
                <a16:creationId xmlns:a16="http://schemas.microsoft.com/office/drawing/2014/main" id="{3077E464-2447-4F05-A062-412D6CF55B43}"/>
              </a:ext>
            </a:extLst>
          </p:cNvPr>
          <p:cNvSpPr>
            <a:spLocks noGrp="1"/>
          </p:cNvSpPr>
          <p:nvPr>
            <p:ph idx="1"/>
          </p:nvPr>
        </p:nvSpPr>
        <p:spPr/>
        <p:txBody>
          <a:bodyPr>
            <a:normAutofit/>
          </a:bodyPr>
          <a:lstStyle/>
          <a:p>
            <a:r>
              <a:rPr lang="en-US" sz="2400" dirty="0"/>
              <a:t>Create a new flow from the Canvas App editor</a:t>
            </a:r>
          </a:p>
          <a:p>
            <a:pPr lvl="1"/>
            <a:r>
              <a:rPr lang="en-US" sz="2000" dirty="0"/>
              <a:t>Select the button which should trigger the flow</a:t>
            </a:r>
          </a:p>
          <a:p>
            <a:pPr lvl="1"/>
            <a:r>
              <a:rPr lang="en-US" sz="2000" dirty="0"/>
              <a:t>Click Flows button in Action tab to display the Data pane</a:t>
            </a:r>
          </a:p>
          <a:p>
            <a:pPr lvl="1"/>
            <a:r>
              <a:rPr lang="en-US" sz="2000" dirty="0"/>
              <a:t>Click the </a:t>
            </a:r>
            <a:r>
              <a:rPr lang="en-US" sz="2000" b="1" dirty="0"/>
              <a:t>Create a new flow</a:t>
            </a:r>
            <a:r>
              <a:rPr lang="en-US" sz="2000" dirty="0"/>
              <a:t> button</a:t>
            </a:r>
          </a:p>
          <a:p>
            <a:pPr lvl="1"/>
            <a:r>
              <a:rPr lang="en-US" sz="2000" dirty="0"/>
              <a:t>The new flow automatically created with PowerApps button trigger</a:t>
            </a:r>
          </a:p>
        </p:txBody>
      </p:sp>
      <p:pic>
        <p:nvPicPr>
          <p:cNvPr id="3" name="Picture 2">
            <a:extLst>
              <a:ext uri="{FF2B5EF4-FFF2-40B4-BE49-F238E27FC236}">
                <a16:creationId xmlns:a16="http://schemas.microsoft.com/office/drawing/2014/main" id="{B6B5BC4B-CEF8-49CC-8F21-24B7D21351C8}"/>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5646" y="3730690"/>
            <a:ext cx="3896503" cy="2209800"/>
          </a:xfrm>
          <a:prstGeom prst="rect">
            <a:avLst/>
          </a:prstGeom>
          <a:noFill/>
          <a:ln>
            <a:solidFill>
              <a:schemeClr val="tx1">
                <a:lumMod val="50000"/>
                <a:lumOff val="50000"/>
              </a:schemeClr>
            </a:solidFill>
          </a:ln>
        </p:spPr>
      </p:pic>
      <p:pic>
        <p:nvPicPr>
          <p:cNvPr id="4" name="Picture 3">
            <a:extLst>
              <a:ext uri="{FF2B5EF4-FFF2-40B4-BE49-F238E27FC236}">
                <a16:creationId xmlns:a16="http://schemas.microsoft.com/office/drawing/2014/main" id="{07EE77A0-2BE1-493D-813F-BFEF058F4360}"/>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4648200" y="3733800"/>
            <a:ext cx="3931715" cy="1828800"/>
          </a:xfrm>
          <a:prstGeom prst="rect">
            <a:avLst/>
          </a:prstGeom>
          <a:noFill/>
          <a:ln>
            <a:solidFill>
              <a:schemeClr val="tx1">
                <a:lumMod val="50000"/>
                <a:lumOff val="50000"/>
              </a:schemeClr>
            </a:solidFill>
          </a:ln>
        </p:spPr>
      </p:pic>
    </p:spTree>
    <p:extLst>
      <p:ext uri="{BB962C8B-B14F-4D97-AF65-F5344CB8AC3E}">
        <p14:creationId xmlns:p14="http://schemas.microsoft.com/office/powerpoint/2010/main" val="4593815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D9041-3926-4D32-AE8E-E9987C50AD7B}"/>
              </a:ext>
            </a:extLst>
          </p:cNvPr>
          <p:cNvSpPr>
            <a:spLocks noGrp="1"/>
          </p:cNvSpPr>
          <p:nvPr>
            <p:ph type="title"/>
          </p:nvPr>
        </p:nvSpPr>
        <p:spPr/>
        <p:txBody>
          <a:bodyPr/>
          <a:lstStyle/>
          <a:p>
            <a:r>
              <a:rPr lang="en-US" dirty="0"/>
              <a:t>Adding Parameters with Ask In PowerApps </a:t>
            </a:r>
          </a:p>
        </p:txBody>
      </p:sp>
      <p:sp>
        <p:nvSpPr>
          <p:cNvPr id="5" name="Content Placeholder 4">
            <a:extLst>
              <a:ext uri="{FF2B5EF4-FFF2-40B4-BE49-F238E27FC236}">
                <a16:creationId xmlns:a16="http://schemas.microsoft.com/office/drawing/2014/main" id="{B5CDA533-D7BB-49F2-A4BC-5307A74F3C9B}"/>
              </a:ext>
            </a:extLst>
          </p:cNvPr>
          <p:cNvSpPr>
            <a:spLocks noGrp="1"/>
          </p:cNvSpPr>
          <p:nvPr>
            <p:ph idx="1"/>
          </p:nvPr>
        </p:nvSpPr>
        <p:spPr/>
        <p:txBody>
          <a:bodyPr>
            <a:normAutofit/>
          </a:bodyPr>
          <a:lstStyle/>
          <a:p>
            <a:r>
              <a:rPr lang="en-US" sz="2400" dirty="0"/>
              <a:t>PowerApps trigger provides Ask in PowerApps parameter</a:t>
            </a:r>
          </a:p>
          <a:p>
            <a:pPr lvl="1"/>
            <a:r>
              <a:rPr lang="en-US" sz="2000" dirty="0"/>
              <a:t>Clicking </a:t>
            </a:r>
            <a:r>
              <a:rPr lang="en-US" sz="2000" b="1" dirty="0"/>
              <a:t>Ask in PowerApps</a:t>
            </a:r>
            <a:r>
              <a:rPr lang="en-US" sz="2000" dirty="0"/>
              <a:t> automatically creates new parameter</a:t>
            </a:r>
          </a:p>
          <a:p>
            <a:pPr lvl="1"/>
            <a:endParaRPr lang="en-US" sz="2000" dirty="0"/>
          </a:p>
          <a:p>
            <a:pPr lvl="1"/>
            <a:endParaRPr lang="en-US" sz="2000" dirty="0"/>
          </a:p>
          <a:p>
            <a:pPr lvl="1"/>
            <a:endParaRPr lang="en-US" sz="2000" dirty="0"/>
          </a:p>
          <a:p>
            <a:pPr lvl="1"/>
            <a:r>
              <a:rPr lang="en-US" sz="2000" dirty="0"/>
              <a:t>New parameters used to pass data from canvas app to flow</a:t>
            </a:r>
          </a:p>
        </p:txBody>
      </p:sp>
      <p:pic>
        <p:nvPicPr>
          <p:cNvPr id="3" name="Picture 2">
            <a:extLst>
              <a:ext uri="{FF2B5EF4-FFF2-40B4-BE49-F238E27FC236}">
                <a16:creationId xmlns:a16="http://schemas.microsoft.com/office/drawing/2014/main" id="{57593CAC-4246-4DBF-9D3D-4C89434EDF63}"/>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143000" y="2362200"/>
            <a:ext cx="3175000" cy="825500"/>
          </a:xfrm>
          <a:prstGeom prst="rect">
            <a:avLst/>
          </a:prstGeom>
          <a:noFill/>
          <a:ln>
            <a:solidFill>
              <a:schemeClr val="tx1">
                <a:lumMod val="50000"/>
                <a:lumOff val="50000"/>
              </a:schemeClr>
            </a:solidFill>
          </a:ln>
        </p:spPr>
      </p:pic>
      <p:pic>
        <p:nvPicPr>
          <p:cNvPr id="4" name="Picture 3">
            <a:extLst>
              <a:ext uri="{FF2B5EF4-FFF2-40B4-BE49-F238E27FC236}">
                <a16:creationId xmlns:a16="http://schemas.microsoft.com/office/drawing/2014/main" id="{60F0228E-E295-4BC5-9B24-76F1B8ABD670}"/>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131887" y="3886200"/>
            <a:ext cx="3197225" cy="1278890"/>
          </a:xfrm>
          <a:prstGeom prst="rect">
            <a:avLst/>
          </a:prstGeom>
          <a:noFill/>
          <a:ln>
            <a:solidFill>
              <a:schemeClr val="tx1">
                <a:lumMod val="50000"/>
                <a:lumOff val="50000"/>
              </a:schemeClr>
            </a:solidFill>
          </a:ln>
        </p:spPr>
      </p:pic>
    </p:spTree>
    <p:extLst>
      <p:ext uri="{BB962C8B-B14F-4D97-AF65-F5344CB8AC3E}">
        <p14:creationId xmlns:p14="http://schemas.microsoft.com/office/powerpoint/2010/main" val="39064025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95AD9D-858D-44E5-89C9-4950E1C501D2}"/>
              </a:ext>
            </a:extLst>
          </p:cNvPr>
          <p:cNvSpPr>
            <a:spLocks noGrp="1"/>
          </p:cNvSpPr>
          <p:nvPr>
            <p:ph type="title"/>
          </p:nvPr>
        </p:nvSpPr>
        <p:spPr/>
        <p:txBody>
          <a:bodyPr/>
          <a:lstStyle/>
          <a:p>
            <a:r>
              <a:rPr lang="en-US" dirty="0"/>
              <a:t>Converting Photos to Binary Format</a:t>
            </a:r>
          </a:p>
        </p:txBody>
      </p:sp>
      <p:sp>
        <p:nvSpPr>
          <p:cNvPr id="3" name="Content Placeholder 2">
            <a:extLst>
              <a:ext uri="{FF2B5EF4-FFF2-40B4-BE49-F238E27FC236}">
                <a16:creationId xmlns:a16="http://schemas.microsoft.com/office/drawing/2014/main" id="{A1651B6B-0E82-45BE-B5C5-5D37EB166B34}"/>
              </a:ext>
            </a:extLst>
          </p:cNvPr>
          <p:cNvSpPr>
            <a:spLocks noGrp="1"/>
          </p:cNvSpPr>
          <p:nvPr>
            <p:ph idx="1"/>
          </p:nvPr>
        </p:nvSpPr>
        <p:spPr/>
        <p:txBody>
          <a:bodyPr>
            <a:normAutofit/>
          </a:bodyPr>
          <a:lstStyle/>
          <a:p>
            <a:r>
              <a:rPr lang="en-US" sz="2400" dirty="0"/>
              <a:t>Camera control image not compatible with SharePoint</a:t>
            </a:r>
          </a:p>
          <a:p>
            <a:pPr lvl="1"/>
            <a:r>
              <a:rPr lang="en-US" sz="2000" dirty="0"/>
              <a:t>Camera control photo image based on Data Uri format</a:t>
            </a:r>
          </a:p>
          <a:p>
            <a:pPr lvl="1"/>
            <a:r>
              <a:rPr lang="en-US" sz="2000" dirty="0"/>
              <a:t>SharePoint document library expects files in binary format</a:t>
            </a:r>
          </a:p>
          <a:p>
            <a:pPr lvl="1"/>
            <a:r>
              <a:rPr lang="en-US" sz="2000" dirty="0"/>
              <a:t>You must convert photos using </a:t>
            </a:r>
            <a:r>
              <a:rPr lang="en-US" sz="2000" b="1" dirty="0" err="1"/>
              <a:t>dataUriToBinary</a:t>
            </a:r>
            <a:r>
              <a:rPr lang="en-US" sz="2000" dirty="0"/>
              <a:t> function</a:t>
            </a:r>
          </a:p>
        </p:txBody>
      </p:sp>
      <p:pic>
        <p:nvPicPr>
          <p:cNvPr id="4" name="Picture 3">
            <a:extLst>
              <a:ext uri="{FF2B5EF4-FFF2-40B4-BE49-F238E27FC236}">
                <a16:creationId xmlns:a16="http://schemas.microsoft.com/office/drawing/2014/main" id="{51143A40-D4E6-4D32-A309-566764CADA90}"/>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5045878" y="3200400"/>
            <a:ext cx="3287602" cy="1676400"/>
          </a:xfrm>
          <a:prstGeom prst="rect">
            <a:avLst/>
          </a:prstGeom>
          <a:noFill/>
          <a:ln>
            <a:solidFill>
              <a:schemeClr val="tx1">
                <a:lumMod val="50000"/>
                <a:lumOff val="50000"/>
              </a:schemeClr>
            </a:solidFill>
          </a:ln>
        </p:spPr>
      </p:pic>
      <p:pic>
        <p:nvPicPr>
          <p:cNvPr id="5" name="Picture 4">
            <a:extLst>
              <a:ext uri="{FF2B5EF4-FFF2-40B4-BE49-F238E27FC236}">
                <a16:creationId xmlns:a16="http://schemas.microsoft.com/office/drawing/2014/main" id="{C56C2EF1-9415-4D90-8CD1-ABA01A7AFCBB}"/>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1920" y="3208383"/>
            <a:ext cx="4170565" cy="1668417"/>
          </a:xfrm>
          <a:prstGeom prst="rect">
            <a:avLst/>
          </a:prstGeom>
          <a:noFill/>
          <a:ln>
            <a:solidFill>
              <a:schemeClr val="tx1">
                <a:lumMod val="50000"/>
                <a:lumOff val="50000"/>
              </a:schemeClr>
            </a:solidFill>
          </a:ln>
        </p:spPr>
      </p:pic>
    </p:spTree>
    <p:extLst>
      <p:ext uri="{BB962C8B-B14F-4D97-AF65-F5344CB8AC3E}">
        <p14:creationId xmlns:p14="http://schemas.microsoft.com/office/powerpoint/2010/main" val="4150864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1B6F7-4BDD-4FAA-BED1-165CF097DF52}"/>
              </a:ext>
            </a:extLst>
          </p:cNvPr>
          <p:cNvSpPr>
            <a:spLocks noGrp="1"/>
          </p:cNvSpPr>
          <p:nvPr>
            <p:ph type="title"/>
          </p:nvPr>
        </p:nvSpPr>
        <p:spPr/>
        <p:txBody>
          <a:bodyPr/>
          <a:lstStyle/>
          <a:p>
            <a:r>
              <a:rPr lang="en-US" dirty="0"/>
              <a:t>Using a Flow to Upload a Photo to a SharePoint Document Library</a:t>
            </a:r>
          </a:p>
        </p:txBody>
      </p:sp>
    </p:spTree>
    <p:extLst>
      <p:ext uri="{BB962C8B-B14F-4D97-AF65-F5344CB8AC3E}">
        <p14:creationId xmlns:p14="http://schemas.microsoft.com/office/powerpoint/2010/main" val="41503960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a:xfrm>
            <a:off x="381000" y="1371600"/>
            <a:ext cx="8382000" cy="5181600"/>
          </a:xfrm>
        </p:spPr>
        <p:txBody>
          <a:bodyPr>
            <a:normAutofit/>
          </a:bodyPr>
          <a:lstStyle/>
          <a:p>
            <a:pPr>
              <a:buFont typeface="Wingdings" panose="05000000000000000000" pitchFamily="2" charset="2"/>
              <a:buChar char="ü"/>
            </a:pPr>
            <a:r>
              <a:rPr lang="en-US" dirty="0"/>
              <a:t>Converting and Reshaping Data</a:t>
            </a:r>
          </a:p>
          <a:p>
            <a:pPr>
              <a:buFont typeface="Wingdings" panose="05000000000000000000" pitchFamily="2" charset="2"/>
              <a:buChar char="ü"/>
            </a:pPr>
            <a:r>
              <a:rPr lang="en-US" dirty="0"/>
              <a:t>Uploading Photos to SharePoint</a:t>
            </a:r>
          </a:p>
          <a:p>
            <a:pPr>
              <a:buFont typeface="Wingdings" panose="05000000000000000000" pitchFamily="2" charset="2"/>
              <a:buChar char="Ø"/>
            </a:pPr>
            <a:r>
              <a:rPr lang="en-US" dirty="0"/>
              <a:t>Automating Approval Processes</a:t>
            </a:r>
          </a:p>
          <a:p>
            <a:r>
              <a:rPr lang="en-US" dirty="0"/>
              <a:t>Integrating Flow with Microsoft Forms</a:t>
            </a:r>
          </a:p>
          <a:p>
            <a:r>
              <a:rPr lang="en-US" dirty="0"/>
              <a:t>Handling Runtime Errors</a:t>
            </a:r>
          </a:p>
          <a:p>
            <a:r>
              <a:rPr lang="en-US" dirty="0"/>
              <a:t>Understanding Parallel Execution</a:t>
            </a:r>
          </a:p>
        </p:txBody>
      </p:sp>
    </p:spTree>
    <p:extLst>
      <p:ext uri="{BB962C8B-B14F-4D97-AF65-F5344CB8AC3E}">
        <p14:creationId xmlns:p14="http://schemas.microsoft.com/office/powerpoint/2010/main" val="41520937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3D32D-D2EF-493A-BD0E-738997647409}"/>
              </a:ext>
            </a:extLst>
          </p:cNvPr>
          <p:cNvSpPr>
            <a:spLocks noGrp="1"/>
          </p:cNvSpPr>
          <p:nvPr>
            <p:ph type="title"/>
          </p:nvPr>
        </p:nvSpPr>
        <p:spPr/>
        <p:txBody>
          <a:bodyPr/>
          <a:lstStyle/>
          <a:p>
            <a:r>
              <a:rPr lang="en-US" dirty="0"/>
              <a:t>Add the Start an Approval Action</a:t>
            </a:r>
          </a:p>
        </p:txBody>
      </p:sp>
      <p:sp>
        <p:nvSpPr>
          <p:cNvPr id="5" name="Content Placeholder 4">
            <a:extLst>
              <a:ext uri="{FF2B5EF4-FFF2-40B4-BE49-F238E27FC236}">
                <a16:creationId xmlns:a16="http://schemas.microsoft.com/office/drawing/2014/main" id="{ADABE55F-8313-46F1-BC53-DAD4D2C65B82}"/>
              </a:ext>
            </a:extLst>
          </p:cNvPr>
          <p:cNvSpPr>
            <a:spLocks noGrp="1"/>
          </p:cNvSpPr>
          <p:nvPr>
            <p:ph idx="1"/>
          </p:nvPr>
        </p:nvSpPr>
        <p:spPr/>
        <p:txBody>
          <a:bodyPr>
            <a:normAutofit/>
          </a:bodyPr>
          <a:lstStyle/>
          <a:p>
            <a:r>
              <a:rPr lang="en-US" sz="2000" dirty="0"/>
              <a:t>An </a:t>
            </a:r>
            <a:r>
              <a:rPr lang="en-US" sz="2000" b="1" dirty="0"/>
              <a:t>Approval</a:t>
            </a:r>
            <a:r>
              <a:rPr lang="en-US" sz="2000" dirty="0"/>
              <a:t> process is added as an action</a:t>
            </a:r>
          </a:p>
          <a:p>
            <a:pPr lvl="1"/>
            <a:r>
              <a:rPr lang="en-US" sz="1600" dirty="0"/>
              <a:t>Select the Approvals action named </a:t>
            </a:r>
            <a:r>
              <a:rPr lang="en-US" sz="1600" b="1" dirty="0"/>
              <a:t>Start an approval</a:t>
            </a:r>
          </a:p>
        </p:txBody>
      </p:sp>
      <p:pic>
        <p:nvPicPr>
          <p:cNvPr id="6" name="Picture 5">
            <a:extLst>
              <a:ext uri="{FF2B5EF4-FFF2-40B4-BE49-F238E27FC236}">
                <a16:creationId xmlns:a16="http://schemas.microsoft.com/office/drawing/2014/main" id="{2280F2DC-3772-4409-84B2-7B0E65BFB017}"/>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19200" y="2286000"/>
            <a:ext cx="6228638" cy="4038600"/>
          </a:xfrm>
          <a:prstGeom prst="rect">
            <a:avLst/>
          </a:prstGeom>
          <a:noFill/>
          <a:ln>
            <a:solidFill>
              <a:schemeClr val="tx1">
                <a:lumMod val="50000"/>
                <a:lumOff val="50000"/>
              </a:schemeClr>
            </a:solidFill>
          </a:ln>
        </p:spPr>
      </p:pic>
    </p:spTree>
    <p:extLst>
      <p:ext uri="{BB962C8B-B14F-4D97-AF65-F5344CB8AC3E}">
        <p14:creationId xmlns:p14="http://schemas.microsoft.com/office/powerpoint/2010/main" val="12335851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a:xfrm>
            <a:off x="381000" y="1371600"/>
            <a:ext cx="8382000" cy="5181600"/>
          </a:xfrm>
        </p:spPr>
        <p:txBody>
          <a:bodyPr>
            <a:normAutofit/>
          </a:bodyPr>
          <a:lstStyle/>
          <a:p>
            <a:r>
              <a:rPr lang="en-US" dirty="0"/>
              <a:t>Converting and Reshaping Data</a:t>
            </a:r>
          </a:p>
          <a:p>
            <a:r>
              <a:rPr lang="en-US" dirty="0"/>
              <a:t>Uploading Photos to SharePoint</a:t>
            </a:r>
          </a:p>
          <a:p>
            <a:r>
              <a:rPr lang="en-US" dirty="0"/>
              <a:t>Automating Approval Processes</a:t>
            </a:r>
          </a:p>
          <a:p>
            <a:r>
              <a:rPr lang="en-US" dirty="0"/>
              <a:t>Integrating Flow with Microsoft Forms</a:t>
            </a:r>
          </a:p>
          <a:p>
            <a:r>
              <a:rPr lang="en-US" dirty="0"/>
              <a:t>Handling Runtime Errors</a:t>
            </a:r>
          </a:p>
          <a:p>
            <a:r>
              <a:rPr lang="en-US" dirty="0"/>
              <a:t>Understanding Parallel Execution</a:t>
            </a:r>
          </a:p>
        </p:txBody>
      </p:sp>
    </p:spTree>
    <p:extLst>
      <p:ext uri="{BB962C8B-B14F-4D97-AF65-F5344CB8AC3E}">
        <p14:creationId xmlns:p14="http://schemas.microsoft.com/office/powerpoint/2010/main" val="15776763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3D32D-D2EF-493A-BD0E-738997647409}"/>
              </a:ext>
            </a:extLst>
          </p:cNvPr>
          <p:cNvSpPr>
            <a:spLocks noGrp="1"/>
          </p:cNvSpPr>
          <p:nvPr>
            <p:ph type="title"/>
          </p:nvPr>
        </p:nvSpPr>
        <p:spPr/>
        <p:txBody>
          <a:bodyPr/>
          <a:lstStyle/>
          <a:p>
            <a:r>
              <a:rPr lang="en-US" dirty="0"/>
              <a:t>Approval Types</a:t>
            </a:r>
          </a:p>
        </p:txBody>
      </p:sp>
      <p:sp>
        <p:nvSpPr>
          <p:cNvPr id="4" name="Content Placeholder 3">
            <a:extLst>
              <a:ext uri="{FF2B5EF4-FFF2-40B4-BE49-F238E27FC236}">
                <a16:creationId xmlns:a16="http://schemas.microsoft.com/office/drawing/2014/main" id="{A5242FDE-9E00-4B9F-B400-8B943026A2F0}"/>
              </a:ext>
            </a:extLst>
          </p:cNvPr>
          <p:cNvSpPr>
            <a:spLocks noGrp="1"/>
          </p:cNvSpPr>
          <p:nvPr>
            <p:ph idx="1"/>
          </p:nvPr>
        </p:nvSpPr>
        <p:spPr/>
        <p:txBody>
          <a:bodyPr>
            <a:normAutofit/>
          </a:bodyPr>
          <a:lstStyle/>
          <a:p>
            <a:r>
              <a:rPr lang="en-US" sz="2400" dirty="0"/>
              <a:t>There are several types of approvals</a:t>
            </a:r>
          </a:p>
          <a:p>
            <a:pPr lvl="1"/>
            <a:r>
              <a:rPr lang="en-US" sz="2000" dirty="0"/>
              <a:t>Approve/Reject – Everyone must approve</a:t>
            </a:r>
          </a:p>
          <a:p>
            <a:pPr lvl="1"/>
            <a:r>
              <a:rPr lang="en-US" sz="2000" dirty="0"/>
              <a:t>Approve/Reject – First to respond</a:t>
            </a:r>
          </a:p>
          <a:p>
            <a:pPr lvl="1"/>
            <a:r>
              <a:rPr lang="en-US" sz="2000" dirty="0"/>
              <a:t>Custom Responses – Wait for all responses</a:t>
            </a:r>
          </a:p>
          <a:p>
            <a:pPr lvl="1"/>
            <a:r>
              <a:rPr lang="en-US" sz="2000" dirty="0"/>
              <a:t>Custom Responses – Wait for one response</a:t>
            </a:r>
          </a:p>
          <a:p>
            <a:pPr lvl="1"/>
            <a:endParaRPr lang="en-US" sz="2000" dirty="0"/>
          </a:p>
        </p:txBody>
      </p:sp>
      <p:pic>
        <p:nvPicPr>
          <p:cNvPr id="6" name="Picture 5">
            <a:extLst>
              <a:ext uri="{FF2B5EF4-FFF2-40B4-BE49-F238E27FC236}">
                <a16:creationId xmlns:a16="http://schemas.microsoft.com/office/drawing/2014/main" id="{ADDB3608-A245-4BD4-AB0D-D04CE23A306C}"/>
              </a:ext>
            </a:extLst>
          </p:cNvPr>
          <p:cNvPicPr>
            <a:picLocks noChangeAspect="1"/>
          </p:cNvPicPr>
          <p:nvPr/>
        </p:nvPicPr>
        <p:blipFill>
          <a:blip r:embed="rId2"/>
          <a:stretch>
            <a:fillRect/>
          </a:stretch>
        </p:blipFill>
        <p:spPr>
          <a:xfrm>
            <a:off x="838200" y="3581400"/>
            <a:ext cx="7286625" cy="2286000"/>
          </a:xfrm>
          <a:prstGeom prst="rect">
            <a:avLst/>
          </a:prstGeom>
          <a:ln>
            <a:solidFill>
              <a:schemeClr val="tx1">
                <a:lumMod val="50000"/>
                <a:lumOff val="50000"/>
              </a:schemeClr>
            </a:solidFill>
          </a:ln>
        </p:spPr>
      </p:pic>
    </p:spTree>
    <p:extLst>
      <p:ext uri="{BB962C8B-B14F-4D97-AF65-F5344CB8AC3E}">
        <p14:creationId xmlns:p14="http://schemas.microsoft.com/office/powerpoint/2010/main" val="4332678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3D32D-D2EF-493A-BD0E-738997647409}"/>
              </a:ext>
            </a:extLst>
          </p:cNvPr>
          <p:cNvSpPr>
            <a:spLocks noGrp="1"/>
          </p:cNvSpPr>
          <p:nvPr>
            <p:ph type="title"/>
          </p:nvPr>
        </p:nvSpPr>
        <p:spPr/>
        <p:txBody>
          <a:bodyPr/>
          <a:lstStyle/>
          <a:p>
            <a:r>
              <a:rPr lang="en-US" dirty="0"/>
              <a:t>Building Out The Start an Approval Action</a:t>
            </a:r>
          </a:p>
        </p:txBody>
      </p:sp>
      <p:sp>
        <p:nvSpPr>
          <p:cNvPr id="4" name="Content Placeholder 3">
            <a:extLst>
              <a:ext uri="{FF2B5EF4-FFF2-40B4-BE49-F238E27FC236}">
                <a16:creationId xmlns:a16="http://schemas.microsoft.com/office/drawing/2014/main" id="{42D06098-81BF-4A56-9151-7130844B48A6}"/>
              </a:ext>
            </a:extLst>
          </p:cNvPr>
          <p:cNvSpPr>
            <a:spLocks noGrp="1"/>
          </p:cNvSpPr>
          <p:nvPr>
            <p:ph idx="1"/>
          </p:nvPr>
        </p:nvSpPr>
        <p:spPr/>
        <p:txBody>
          <a:bodyPr/>
          <a:lstStyle/>
          <a:p>
            <a:r>
              <a:rPr lang="en-US" dirty="0"/>
              <a:t>You provide data which is sent to approver</a:t>
            </a:r>
          </a:p>
        </p:txBody>
      </p:sp>
      <p:pic>
        <p:nvPicPr>
          <p:cNvPr id="5" name="Picture 4">
            <a:extLst>
              <a:ext uri="{FF2B5EF4-FFF2-40B4-BE49-F238E27FC236}">
                <a16:creationId xmlns:a16="http://schemas.microsoft.com/office/drawing/2014/main" id="{BFE65FC8-9E70-4D5B-95CB-717EB397EFA2}"/>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914400" y="2057400"/>
            <a:ext cx="6204603" cy="3810000"/>
          </a:xfrm>
          <a:prstGeom prst="rect">
            <a:avLst/>
          </a:prstGeom>
          <a:noFill/>
          <a:ln>
            <a:noFill/>
          </a:ln>
        </p:spPr>
      </p:pic>
    </p:spTree>
    <p:extLst>
      <p:ext uri="{BB962C8B-B14F-4D97-AF65-F5344CB8AC3E}">
        <p14:creationId xmlns:p14="http://schemas.microsoft.com/office/powerpoint/2010/main" val="24929662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3D32D-D2EF-493A-BD0E-738997647409}"/>
              </a:ext>
            </a:extLst>
          </p:cNvPr>
          <p:cNvSpPr>
            <a:spLocks noGrp="1"/>
          </p:cNvSpPr>
          <p:nvPr>
            <p:ph type="title"/>
          </p:nvPr>
        </p:nvSpPr>
        <p:spPr/>
        <p:txBody>
          <a:bodyPr/>
          <a:lstStyle/>
          <a:p>
            <a:r>
              <a:rPr lang="en-US" dirty="0"/>
              <a:t>Responding to the Approval Response</a:t>
            </a:r>
          </a:p>
        </p:txBody>
      </p:sp>
      <p:sp>
        <p:nvSpPr>
          <p:cNvPr id="4" name="Content Placeholder 3">
            <a:extLst>
              <a:ext uri="{FF2B5EF4-FFF2-40B4-BE49-F238E27FC236}">
                <a16:creationId xmlns:a16="http://schemas.microsoft.com/office/drawing/2014/main" id="{27C1BB2A-2C34-4310-90AC-7AD15A3D9F31}"/>
              </a:ext>
            </a:extLst>
          </p:cNvPr>
          <p:cNvSpPr>
            <a:spLocks noGrp="1"/>
          </p:cNvSpPr>
          <p:nvPr>
            <p:ph idx="1"/>
          </p:nvPr>
        </p:nvSpPr>
        <p:spPr/>
        <p:txBody>
          <a:bodyPr>
            <a:normAutofit/>
          </a:bodyPr>
          <a:lstStyle/>
          <a:p>
            <a:r>
              <a:rPr lang="en-US" sz="2400" dirty="0"/>
              <a:t>Start an Approval action followed by a condition</a:t>
            </a:r>
          </a:p>
          <a:p>
            <a:pPr lvl="1"/>
            <a:r>
              <a:rPr lang="en-US" sz="2000" dirty="0"/>
              <a:t>Allows flow to determine if approval was accepted or rejected</a:t>
            </a:r>
          </a:p>
          <a:p>
            <a:pPr lvl="1"/>
            <a:r>
              <a:rPr lang="en-US" sz="2000" dirty="0"/>
              <a:t>Condition provides If yes and If no branches for both outcomes</a:t>
            </a:r>
          </a:p>
        </p:txBody>
      </p:sp>
      <p:pic>
        <p:nvPicPr>
          <p:cNvPr id="6" name="Picture 5">
            <a:extLst>
              <a:ext uri="{FF2B5EF4-FFF2-40B4-BE49-F238E27FC236}">
                <a16:creationId xmlns:a16="http://schemas.microsoft.com/office/drawing/2014/main" id="{8FE0D2E2-B783-47EF-9382-EE191511E55A}"/>
              </a:ext>
            </a:extLst>
          </p:cNvPr>
          <p:cNvPicPr>
            <a:picLocks noChangeAspect="1"/>
          </p:cNvPicPr>
          <p:nvPr/>
        </p:nvPicPr>
        <p:blipFill rotWithShape="1">
          <a:blip r:embed="rId2"/>
          <a:srcRect l="1640" t="9208"/>
          <a:stretch/>
        </p:blipFill>
        <p:spPr>
          <a:xfrm>
            <a:off x="304800" y="2819400"/>
            <a:ext cx="8253274" cy="3202048"/>
          </a:xfrm>
          <a:prstGeom prst="rect">
            <a:avLst/>
          </a:prstGeom>
          <a:ln>
            <a:solidFill>
              <a:schemeClr val="tx1">
                <a:lumMod val="50000"/>
                <a:lumOff val="50000"/>
              </a:schemeClr>
            </a:solidFill>
          </a:ln>
        </p:spPr>
      </p:pic>
    </p:spTree>
    <p:extLst>
      <p:ext uri="{BB962C8B-B14F-4D97-AF65-F5344CB8AC3E}">
        <p14:creationId xmlns:p14="http://schemas.microsoft.com/office/powerpoint/2010/main" val="35914057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3D32D-D2EF-493A-BD0E-738997647409}"/>
              </a:ext>
            </a:extLst>
          </p:cNvPr>
          <p:cNvSpPr>
            <a:spLocks noGrp="1"/>
          </p:cNvSpPr>
          <p:nvPr>
            <p:ph type="title"/>
          </p:nvPr>
        </p:nvSpPr>
        <p:spPr/>
        <p:txBody>
          <a:bodyPr/>
          <a:lstStyle/>
          <a:p>
            <a:r>
              <a:rPr lang="en-US" dirty="0"/>
              <a:t>Sending Email Notification to an Approver</a:t>
            </a:r>
          </a:p>
        </p:txBody>
      </p:sp>
      <p:sp>
        <p:nvSpPr>
          <p:cNvPr id="5" name="Content Placeholder 4">
            <a:extLst>
              <a:ext uri="{FF2B5EF4-FFF2-40B4-BE49-F238E27FC236}">
                <a16:creationId xmlns:a16="http://schemas.microsoft.com/office/drawing/2014/main" id="{E9435411-479A-4667-A1A0-286967804D6E}"/>
              </a:ext>
            </a:extLst>
          </p:cNvPr>
          <p:cNvSpPr>
            <a:spLocks noGrp="1"/>
          </p:cNvSpPr>
          <p:nvPr>
            <p:ph idx="1"/>
          </p:nvPr>
        </p:nvSpPr>
        <p:spPr/>
        <p:txBody>
          <a:bodyPr>
            <a:normAutofit/>
          </a:bodyPr>
          <a:lstStyle/>
          <a:p>
            <a:r>
              <a:rPr lang="en-US" sz="2400" dirty="0"/>
              <a:t>The flow sends notification email to the approver</a:t>
            </a:r>
          </a:p>
          <a:p>
            <a:pPr lvl="1"/>
            <a:r>
              <a:rPr lang="en-US" sz="2000" dirty="0"/>
              <a:t>Flow execution currently paused inside </a:t>
            </a:r>
            <a:r>
              <a:rPr lang="en-US" sz="2000" b="1" dirty="0"/>
              <a:t>Start an Approval</a:t>
            </a:r>
            <a:r>
              <a:rPr lang="en-US" sz="2000" dirty="0"/>
              <a:t> action</a:t>
            </a:r>
          </a:p>
          <a:p>
            <a:pPr lvl="1"/>
            <a:endParaRPr lang="en-US" sz="2000" dirty="0"/>
          </a:p>
          <a:p>
            <a:pPr lvl="1"/>
            <a:endParaRPr lang="en-US" sz="2000" dirty="0"/>
          </a:p>
          <a:p>
            <a:pPr lvl="1"/>
            <a:endParaRPr lang="en-US" sz="2000" dirty="0"/>
          </a:p>
          <a:p>
            <a:pPr lvl="1"/>
            <a:endParaRPr lang="en-US" sz="2000" dirty="0"/>
          </a:p>
          <a:p>
            <a:pPr lvl="1"/>
            <a:r>
              <a:rPr lang="en-US" sz="2000" dirty="0"/>
              <a:t>Email allows approver to approve or reject approval request</a:t>
            </a:r>
          </a:p>
          <a:p>
            <a:pPr lvl="1"/>
            <a:r>
              <a:rPr lang="en-US" sz="2000" dirty="0"/>
              <a:t>Email should also allow approver to see item for approval</a:t>
            </a:r>
          </a:p>
          <a:p>
            <a:pPr lvl="1"/>
            <a:endParaRPr lang="en-US" sz="2000" dirty="0"/>
          </a:p>
          <a:p>
            <a:pPr lvl="1"/>
            <a:endParaRPr lang="en-US" sz="2000" dirty="0"/>
          </a:p>
        </p:txBody>
      </p:sp>
      <p:pic>
        <p:nvPicPr>
          <p:cNvPr id="7" name="Picture 6">
            <a:extLst>
              <a:ext uri="{FF2B5EF4-FFF2-40B4-BE49-F238E27FC236}">
                <a16:creationId xmlns:a16="http://schemas.microsoft.com/office/drawing/2014/main" id="{7FC2DBD5-5937-4744-AD7C-399F22448DA8}"/>
              </a:ext>
            </a:extLst>
          </p:cNvPr>
          <p:cNvPicPr/>
          <p:nvPr/>
        </p:nvPicPr>
        <p:blipFill rotWithShape="1">
          <a:blip r:embed="rId2" cstate="print">
            <a:extLst>
              <a:ext uri="{28A0092B-C50C-407E-A947-70E740481C1C}">
                <a14:useLocalDpi xmlns:a14="http://schemas.microsoft.com/office/drawing/2010/main" val="0"/>
              </a:ext>
            </a:extLst>
          </a:blip>
          <a:srcRect l="38111" t="31700"/>
          <a:stretch/>
        </p:blipFill>
        <p:spPr bwMode="auto">
          <a:xfrm>
            <a:off x="1219200" y="4648200"/>
            <a:ext cx="4740793" cy="1924236"/>
          </a:xfrm>
          <a:prstGeom prst="rect">
            <a:avLst/>
          </a:prstGeom>
          <a:noFill/>
          <a:ln>
            <a:solidFill>
              <a:schemeClr val="tx1">
                <a:lumMod val="50000"/>
                <a:lumOff val="50000"/>
              </a:schemeClr>
            </a:solidFill>
          </a:ln>
        </p:spPr>
      </p:pic>
      <p:pic>
        <p:nvPicPr>
          <p:cNvPr id="8" name="Picture 7">
            <a:extLst>
              <a:ext uri="{FF2B5EF4-FFF2-40B4-BE49-F238E27FC236}">
                <a16:creationId xmlns:a16="http://schemas.microsoft.com/office/drawing/2014/main" id="{A9FF7572-4338-4106-9AE6-E19107937481}"/>
              </a:ext>
            </a:extLst>
          </p:cNvPr>
          <p:cNvPicPr>
            <a:picLocks noChangeAspect="1"/>
          </p:cNvPicPr>
          <p:nvPr/>
        </p:nvPicPr>
        <p:blipFill>
          <a:blip r:embed="rId3"/>
          <a:stretch>
            <a:fillRect/>
          </a:stretch>
        </p:blipFill>
        <p:spPr>
          <a:xfrm>
            <a:off x="1219200" y="2362200"/>
            <a:ext cx="3914775" cy="1350084"/>
          </a:xfrm>
          <a:prstGeom prst="rect">
            <a:avLst/>
          </a:prstGeom>
          <a:ln>
            <a:solidFill>
              <a:schemeClr val="tx1">
                <a:lumMod val="50000"/>
                <a:lumOff val="50000"/>
              </a:schemeClr>
            </a:solidFill>
          </a:ln>
        </p:spPr>
      </p:pic>
    </p:spTree>
    <p:extLst>
      <p:ext uri="{BB962C8B-B14F-4D97-AF65-F5344CB8AC3E}">
        <p14:creationId xmlns:p14="http://schemas.microsoft.com/office/powerpoint/2010/main" val="21285268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3D32D-D2EF-493A-BD0E-738997647409}"/>
              </a:ext>
            </a:extLst>
          </p:cNvPr>
          <p:cNvSpPr>
            <a:spLocks noGrp="1"/>
          </p:cNvSpPr>
          <p:nvPr>
            <p:ph type="title"/>
          </p:nvPr>
        </p:nvSpPr>
        <p:spPr/>
        <p:txBody>
          <a:bodyPr/>
          <a:lstStyle/>
          <a:p>
            <a:r>
              <a:rPr lang="en-US" dirty="0"/>
              <a:t>Approving an Approval Request</a:t>
            </a:r>
          </a:p>
        </p:txBody>
      </p:sp>
      <p:sp>
        <p:nvSpPr>
          <p:cNvPr id="6" name="Content Placeholder 5">
            <a:extLst>
              <a:ext uri="{FF2B5EF4-FFF2-40B4-BE49-F238E27FC236}">
                <a16:creationId xmlns:a16="http://schemas.microsoft.com/office/drawing/2014/main" id="{978D6A0E-8077-454E-AF63-E58CB7044873}"/>
              </a:ext>
            </a:extLst>
          </p:cNvPr>
          <p:cNvSpPr>
            <a:spLocks noGrp="1"/>
          </p:cNvSpPr>
          <p:nvPr>
            <p:ph idx="1"/>
          </p:nvPr>
        </p:nvSpPr>
        <p:spPr/>
        <p:txBody>
          <a:bodyPr>
            <a:normAutofit/>
          </a:bodyPr>
          <a:lstStyle/>
          <a:p>
            <a:r>
              <a:rPr lang="en-US" sz="1800" dirty="0"/>
              <a:t>Notification email provides button to approve or reject request</a:t>
            </a:r>
          </a:p>
          <a:p>
            <a:endParaRPr lang="en-US" sz="1800" dirty="0"/>
          </a:p>
          <a:p>
            <a:pPr lvl="1"/>
            <a:endParaRPr lang="en-US" sz="1400" dirty="0"/>
          </a:p>
          <a:p>
            <a:r>
              <a:rPr lang="en-US" sz="1800" dirty="0"/>
              <a:t>Approver can enter comment and submit approval (or rejection)</a:t>
            </a:r>
          </a:p>
          <a:p>
            <a:pPr lvl="1"/>
            <a:endParaRPr lang="en-US" sz="1400" dirty="0"/>
          </a:p>
          <a:p>
            <a:pPr lvl="1"/>
            <a:endParaRPr lang="en-US" sz="1400" dirty="0"/>
          </a:p>
          <a:p>
            <a:endParaRPr lang="en-US" sz="1800" dirty="0"/>
          </a:p>
          <a:p>
            <a:endParaRPr lang="en-US" sz="1800" dirty="0"/>
          </a:p>
          <a:p>
            <a:r>
              <a:rPr lang="en-US" sz="1800" dirty="0"/>
              <a:t>Approval or rejection unblocks flow which continue down appropriate branch</a:t>
            </a:r>
          </a:p>
          <a:p>
            <a:pPr lvl="1"/>
            <a:r>
              <a:rPr lang="en-US" sz="1400" dirty="0"/>
              <a:t>Approval response determines whether to send approval email or rejection email</a:t>
            </a:r>
          </a:p>
        </p:txBody>
      </p:sp>
      <p:pic>
        <p:nvPicPr>
          <p:cNvPr id="3" name="Picture 2">
            <a:extLst>
              <a:ext uri="{FF2B5EF4-FFF2-40B4-BE49-F238E27FC236}">
                <a16:creationId xmlns:a16="http://schemas.microsoft.com/office/drawing/2014/main" id="{16A97B3F-986E-48AF-9937-315FF1AB90F1}"/>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819393" y="1828800"/>
            <a:ext cx="2533407" cy="698109"/>
          </a:xfrm>
          <a:prstGeom prst="rect">
            <a:avLst/>
          </a:prstGeom>
          <a:noFill/>
          <a:ln>
            <a:solidFill>
              <a:schemeClr val="tx1">
                <a:lumMod val="50000"/>
                <a:lumOff val="50000"/>
              </a:schemeClr>
            </a:solidFill>
          </a:ln>
        </p:spPr>
      </p:pic>
      <p:pic>
        <p:nvPicPr>
          <p:cNvPr id="4" name="Picture 3">
            <a:extLst>
              <a:ext uri="{FF2B5EF4-FFF2-40B4-BE49-F238E27FC236}">
                <a16:creationId xmlns:a16="http://schemas.microsoft.com/office/drawing/2014/main" id="{A651BC45-2DF2-4021-A45B-D9341A7BED62}"/>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848701" y="2907909"/>
            <a:ext cx="2381007" cy="1258041"/>
          </a:xfrm>
          <a:prstGeom prst="rect">
            <a:avLst/>
          </a:prstGeom>
          <a:noFill/>
          <a:ln>
            <a:solidFill>
              <a:schemeClr val="tx1">
                <a:lumMod val="50000"/>
                <a:lumOff val="50000"/>
              </a:schemeClr>
            </a:solidFill>
          </a:ln>
        </p:spPr>
      </p:pic>
      <p:pic>
        <p:nvPicPr>
          <p:cNvPr id="5" name="Picture 4">
            <a:extLst>
              <a:ext uri="{FF2B5EF4-FFF2-40B4-BE49-F238E27FC236}">
                <a16:creationId xmlns:a16="http://schemas.microsoft.com/office/drawing/2014/main" id="{6A46427A-2AA5-4650-BB57-CA5B39E40528}"/>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1143000" y="4876800"/>
            <a:ext cx="4906010" cy="1828800"/>
          </a:xfrm>
          <a:prstGeom prst="rect">
            <a:avLst/>
          </a:prstGeom>
          <a:noFill/>
          <a:ln>
            <a:solidFill>
              <a:schemeClr val="tx1">
                <a:lumMod val="50000"/>
                <a:lumOff val="50000"/>
              </a:schemeClr>
            </a:solidFill>
          </a:ln>
        </p:spPr>
      </p:pic>
    </p:spTree>
    <p:extLst>
      <p:ext uri="{BB962C8B-B14F-4D97-AF65-F5344CB8AC3E}">
        <p14:creationId xmlns:p14="http://schemas.microsoft.com/office/powerpoint/2010/main" val="14790072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3D32D-D2EF-493A-BD0E-738997647409}"/>
              </a:ext>
            </a:extLst>
          </p:cNvPr>
          <p:cNvSpPr>
            <a:spLocks noGrp="1"/>
          </p:cNvSpPr>
          <p:nvPr>
            <p:ph type="title"/>
          </p:nvPr>
        </p:nvSpPr>
        <p:spPr/>
        <p:txBody>
          <a:bodyPr/>
          <a:lstStyle/>
          <a:p>
            <a:r>
              <a:rPr lang="en-US" dirty="0"/>
              <a:t>Rejecting an Approval Request</a:t>
            </a:r>
          </a:p>
        </p:txBody>
      </p:sp>
      <p:sp>
        <p:nvSpPr>
          <p:cNvPr id="5" name="Content Placeholder 4">
            <a:extLst>
              <a:ext uri="{FF2B5EF4-FFF2-40B4-BE49-F238E27FC236}">
                <a16:creationId xmlns:a16="http://schemas.microsoft.com/office/drawing/2014/main" id="{3B41D3B1-5B96-4E01-AA97-167A1B6A52B1}"/>
              </a:ext>
            </a:extLst>
          </p:cNvPr>
          <p:cNvSpPr>
            <a:spLocks noGrp="1"/>
          </p:cNvSpPr>
          <p:nvPr>
            <p:ph idx="1"/>
          </p:nvPr>
        </p:nvSpPr>
        <p:spPr/>
        <p:txBody>
          <a:bodyPr>
            <a:normAutofit/>
          </a:bodyPr>
          <a:lstStyle/>
          <a:p>
            <a:r>
              <a:rPr lang="en-US" sz="2000" dirty="0"/>
              <a:t>In the case of a rejected request…</a:t>
            </a:r>
          </a:p>
          <a:p>
            <a:endParaRPr lang="en-US" sz="2000" dirty="0"/>
          </a:p>
          <a:p>
            <a:endParaRPr lang="en-US" sz="2000" dirty="0"/>
          </a:p>
          <a:p>
            <a:endParaRPr lang="en-US" sz="2000" dirty="0"/>
          </a:p>
          <a:p>
            <a:endParaRPr lang="en-US" sz="2000" dirty="0"/>
          </a:p>
          <a:p>
            <a:endParaRPr lang="en-US" sz="2000" dirty="0"/>
          </a:p>
          <a:p>
            <a:r>
              <a:rPr lang="en-US" sz="2000" dirty="0"/>
              <a:t>Approval flow sends a notification about rejection</a:t>
            </a:r>
          </a:p>
        </p:txBody>
      </p:sp>
      <p:pic>
        <p:nvPicPr>
          <p:cNvPr id="3" name="Picture 2">
            <a:extLst>
              <a:ext uri="{FF2B5EF4-FFF2-40B4-BE49-F238E27FC236}">
                <a16:creationId xmlns:a16="http://schemas.microsoft.com/office/drawing/2014/main" id="{A1942B11-9D97-42C6-8AF9-12290890737A}"/>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838200" y="1854005"/>
            <a:ext cx="4041140" cy="1965960"/>
          </a:xfrm>
          <a:prstGeom prst="rect">
            <a:avLst/>
          </a:prstGeom>
          <a:noFill/>
          <a:ln>
            <a:solidFill>
              <a:schemeClr val="tx1">
                <a:lumMod val="50000"/>
                <a:lumOff val="50000"/>
              </a:schemeClr>
            </a:solidFill>
          </a:ln>
        </p:spPr>
      </p:pic>
      <p:pic>
        <p:nvPicPr>
          <p:cNvPr id="4" name="Picture 3">
            <a:extLst>
              <a:ext uri="{FF2B5EF4-FFF2-40B4-BE49-F238E27FC236}">
                <a16:creationId xmlns:a16="http://schemas.microsoft.com/office/drawing/2014/main" id="{5A7666C7-E8E3-4283-8A29-BA7FED193092}"/>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838200" y="4353365"/>
            <a:ext cx="5206365" cy="1873250"/>
          </a:xfrm>
          <a:prstGeom prst="rect">
            <a:avLst/>
          </a:prstGeom>
          <a:noFill/>
          <a:ln>
            <a:solidFill>
              <a:schemeClr val="tx1">
                <a:lumMod val="50000"/>
                <a:lumOff val="50000"/>
              </a:schemeClr>
            </a:solidFill>
          </a:ln>
        </p:spPr>
      </p:pic>
    </p:spTree>
    <p:extLst>
      <p:ext uri="{BB962C8B-B14F-4D97-AF65-F5344CB8AC3E}">
        <p14:creationId xmlns:p14="http://schemas.microsoft.com/office/powerpoint/2010/main" val="39631391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A54F3D-D1C1-4EC7-8A92-559FBDAD049F}"/>
              </a:ext>
            </a:extLst>
          </p:cNvPr>
          <p:cNvSpPr>
            <a:spLocks noGrp="1"/>
          </p:cNvSpPr>
          <p:nvPr>
            <p:ph type="title"/>
          </p:nvPr>
        </p:nvSpPr>
        <p:spPr/>
        <p:txBody>
          <a:bodyPr/>
          <a:lstStyle/>
          <a:p>
            <a:r>
              <a:rPr lang="en-US" dirty="0"/>
              <a:t>Run History</a:t>
            </a:r>
          </a:p>
        </p:txBody>
      </p:sp>
      <p:sp>
        <p:nvSpPr>
          <p:cNvPr id="6" name="Content Placeholder 5">
            <a:extLst>
              <a:ext uri="{FF2B5EF4-FFF2-40B4-BE49-F238E27FC236}">
                <a16:creationId xmlns:a16="http://schemas.microsoft.com/office/drawing/2014/main" id="{DEE86FE5-F31C-47D6-A9C7-1799EAEC9342}"/>
              </a:ext>
            </a:extLst>
          </p:cNvPr>
          <p:cNvSpPr>
            <a:spLocks noGrp="1"/>
          </p:cNvSpPr>
          <p:nvPr>
            <p:ph idx="1"/>
          </p:nvPr>
        </p:nvSpPr>
        <p:spPr/>
        <p:txBody>
          <a:bodyPr>
            <a:normAutofit/>
          </a:bodyPr>
          <a:lstStyle/>
          <a:p>
            <a:r>
              <a:rPr lang="en-US" sz="2000" dirty="0"/>
              <a:t>Flow tracks run history of flow that have started</a:t>
            </a:r>
          </a:p>
          <a:p>
            <a:pPr lvl="1"/>
            <a:r>
              <a:rPr lang="en-US" sz="1800" dirty="0"/>
              <a:t>Click on a flow to see its RUN HISTORY list</a:t>
            </a:r>
          </a:p>
          <a:p>
            <a:pPr lvl="1"/>
            <a:endParaRPr lang="en-US" sz="1800" dirty="0"/>
          </a:p>
          <a:p>
            <a:endParaRPr lang="en-US" sz="2200" dirty="0"/>
          </a:p>
          <a:p>
            <a:endParaRPr lang="en-US" sz="2200" dirty="0"/>
          </a:p>
          <a:p>
            <a:pPr lvl="1"/>
            <a:r>
              <a:rPr lang="en-US" sz="1800" dirty="0"/>
              <a:t>RUN HISTORY list has entry for each flow that has started</a:t>
            </a:r>
          </a:p>
          <a:p>
            <a:pPr lvl="1"/>
            <a:endParaRPr lang="en-US" sz="1800" dirty="0"/>
          </a:p>
          <a:p>
            <a:pPr lvl="1"/>
            <a:endParaRPr lang="en-US" sz="1800" dirty="0"/>
          </a:p>
          <a:p>
            <a:pPr lvl="1"/>
            <a:r>
              <a:rPr lang="en-US" sz="1800" dirty="0"/>
              <a:t>Drilling into flow run history shows execution path and data</a:t>
            </a:r>
          </a:p>
        </p:txBody>
      </p:sp>
      <p:pic>
        <p:nvPicPr>
          <p:cNvPr id="3" name="Picture 2">
            <a:extLst>
              <a:ext uri="{FF2B5EF4-FFF2-40B4-BE49-F238E27FC236}">
                <a16:creationId xmlns:a16="http://schemas.microsoft.com/office/drawing/2014/main" id="{7000DB9A-8850-45E3-AD35-DB89502F417E}"/>
              </a:ext>
            </a:extLst>
          </p:cNvPr>
          <p:cNvPicPr/>
          <p:nvPr/>
        </p:nvPicPr>
        <p:blipFill rotWithShape="1">
          <a:blip r:embed="rId2" cstate="print">
            <a:extLst>
              <a:ext uri="{28A0092B-C50C-407E-A947-70E740481C1C}">
                <a14:useLocalDpi xmlns:a14="http://schemas.microsoft.com/office/drawing/2010/main" val="0"/>
              </a:ext>
            </a:extLst>
          </a:blip>
          <a:srcRect b="26951"/>
          <a:stretch/>
        </p:blipFill>
        <p:spPr bwMode="auto">
          <a:xfrm>
            <a:off x="1154723" y="2212717"/>
            <a:ext cx="3352800" cy="1109614"/>
          </a:xfrm>
          <a:prstGeom prst="rect">
            <a:avLst/>
          </a:prstGeom>
          <a:noFill/>
          <a:ln>
            <a:solidFill>
              <a:schemeClr val="tx1">
                <a:lumMod val="50000"/>
                <a:lumOff val="50000"/>
              </a:schemeClr>
            </a:solidFill>
          </a:ln>
        </p:spPr>
      </p:pic>
      <p:pic>
        <p:nvPicPr>
          <p:cNvPr id="4" name="Picture 3">
            <a:extLst>
              <a:ext uri="{FF2B5EF4-FFF2-40B4-BE49-F238E27FC236}">
                <a16:creationId xmlns:a16="http://schemas.microsoft.com/office/drawing/2014/main" id="{AE4199B7-452E-4382-9A5A-1B7EC8F679AD}"/>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175239" y="3758718"/>
            <a:ext cx="3930161" cy="728520"/>
          </a:xfrm>
          <a:prstGeom prst="rect">
            <a:avLst/>
          </a:prstGeom>
          <a:noFill/>
          <a:ln>
            <a:solidFill>
              <a:schemeClr val="tx1">
                <a:lumMod val="50000"/>
                <a:lumOff val="50000"/>
              </a:schemeClr>
            </a:solidFill>
          </a:ln>
        </p:spPr>
      </p:pic>
      <p:pic>
        <p:nvPicPr>
          <p:cNvPr id="5" name="Picture 4">
            <a:extLst>
              <a:ext uri="{FF2B5EF4-FFF2-40B4-BE49-F238E27FC236}">
                <a16:creationId xmlns:a16="http://schemas.microsoft.com/office/drawing/2014/main" id="{0D171D2B-858E-4BAC-8DA8-A4421B23E478}"/>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01616" y="4860907"/>
            <a:ext cx="2989384" cy="1844693"/>
          </a:xfrm>
          <a:prstGeom prst="rect">
            <a:avLst/>
          </a:prstGeom>
          <a:noFill/>
          <a:ln>
            <a:solidFill>
              <a:schemeClr val="tx1">
                <a:lumMod val="50000"/>
                <a:lumOff val="50000"/>
              </a:schemeClr>
            </a:solidFill>
          </a:ln>
        </p:spPr>
      </p:pic>
    </p:spTree>
    <p:extLst>
      <p:ext uri="{BB962C8B-B14F-4D97-AF65-F5344CB8AC3E}">
        <p14:creationId xmlns:p14="http://schemas.microsoft.com/office/powerpoint/2010/main" val="33446333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3D32D-D2EF-493A-BD0E-738997647409}"/>
              </a:ext>
            </a:extLst>
          </p:cNvPr>
          <p:cNvSpPr>
            <a:spLocks noGrp="1"/>
          </p:cNvSpPr>
          <p:nvPr>
            <p:ph type="title"/>
          </p:nvPr>
        </p:nvSpPr>
        <p:spPr/>
        <p:txBody>
          <a:bodyPr/>
          <a:lstStyle/>
          <a:p>
            <a:r>
              <a:rPr lang="en-US" dirty="0"/>
              <a:t>Approvals Center</a:t>
            </a:r>
          </a:p>
        </p:txBody>
      </p:sp>
      <p:sp>
        <p:nvSpPr>
          <p:cNvPr id="5" name="Content Placeholder 4">
            <a:extLst>
              <a:ext uri="{FF2B5EF4-FFF2-40B4-BE49-F238E27FC236}">
                <a16:creationId xmlns:a16="http://schemas.microsoft.com/office/drawing/2014/main" id="{2E640011-A217-4AC7-BDD3-F323B20A49B7}"/>
              </a:ext>
            </a:extLst>
          </p:cNvPr>
          <p:cNvSpPr>
            <a:spLocks noGrp="1"/>
          </p:cNvSpPr>
          <p:nvPr>
            <p:ph idx="1"/>
          </p:nvPr>
        </p:nvSpPr>
        <p:spPr>
          <a:xfrm>
            <a:off x="381000" y="1447800"/>
            <a:ext cx="8534400" cy="5181600"/>
          </a:xfrm>
        </p:spPr>
        <p:txBody>
          <a:bodyPr>
            <a:normAutofit/>
          </a:bodyPr>
          <a:lstStyle/>
          <a:p>
            <a:r>
              <a:rPr lang="en-US" sz="2400" dirty="0"/>
              <a:t>Microsoft Flow provides Approvals Center</a:t>
            </a:r>
          </a:p>
          <a:p>
            <a:pPr lvl="1"/>
            <a:r>
              <a:rPr lang="en-US" sz="2000" dirty="0"/>
              <a:t>Provides alternative to email for approve/reject processing</a:t>
            </a:r>
          </a:p>
          <a:p>
            <a:pPr lvl="1"/>
            <a:r>
              <a:rPr lang="en-US" sz="2000" dirty="0"/>
              <a:t>Accessible through browser</a:t>
            </a:r>
          </a:p>
          <a:p>
            <a:pPr lvl="1"/>
            <a:r>
              <a:rPr lang="en-US" sz="2000" dirty="0"/>
              <a:t>Provides monitoring of completed approvals and pending approvals</a:t>
            </a:r>
          </a:p>
          <a:p>
            <a:endParaRPr lang="en-US" sz="2400" dirty="0"/>
          </a:p>
          <a:p>
            <a:endParaRPr lang="en-US" sz="2400" dirty="0"/>
          </a:p>
        </p:txBody>
      </p:sp>
      <p:pic>
        <p:nvPicPr>
          <p:cNvPr id="3" name="Picture 2">
            <a:extLst>
              <a:ext uri="{FF2B5EF4-FFF2-40B4-BE49-F238E27FC236}">
                <a16:creationId xmlns:a16="http://schemas.microsoft.com/office/drawing/2014/main" id="{698691B4-7064-4605-8522-29506F32E26D}"/>
              </a:ext>
            </a:extLst>
          </p:cNvPr>
          <p:cNvPicPr>
            <a:picLocks noChangeAspect="1"/>
          </p:cNvPicPr>
          <p:nvPr/>
        </p:nvPicPr>
        <p:blipFill rotWithShape="1">
          <a:blip r:embed="rId2"/>
          <a:srcRect r="8407"/>
          <a:stretch/>
        </p:blipFill>
        <p:spPr>
          <a:xfrm>
            <a:off x="1143000" y="3124200"/>
            <a:ext cx="7030567" cy="1905000"/>
          </a:xfrm>
          <a:prstGeom prst="rect">
            <a:avLst/>
          </a:prstGeom>
          <a:ln>
            <a:solidFill>
              <a:schemeClr val="tx1">
                <a:lumMod val="50000"/>
                <a:lumOff val="50000"/>
              </a:schemeClr>
            </a:solidFill>
          </a:ln>
        </p:spPr>
      </p:pic>
    </p:spTree>
    <p:extLst>
      <p:ext uri="{BB962C8B-B14F-4D97-AF65-F5344CB8AC3E}">
        <p14:creationId xmlns:p14="http://schemas.microsoft.com/office/powerpoint/2010/main" val="38621778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034E4-C1E4-4410-81EB-B2F32BC8B269}"/>
              </a:ext>
            </a:extLst>
          </p:cNvPr>
          <p:cNvSpPr>
            <a:spLocks noGrp="1"/>
          </p:cNvSpPr>
          <p:nvPr>
            <p:ph type="title"/>
          </p:nvPr>
        </p:nvSpPr>
        <p:spPr/>
        <p:txBody>
          <a:bodyPr/>
          <a:lstStyle/>
          <a:p>
            <a:r>
              <a:rPr lang="en-US"/>
              <a:t>Examining Received Requests</a:t>
            </a:r>
            <a:endParaRPr lang="en-US" dirty="0"/>
          </a:p>
        </p:txBody>
      </p:sp>
      <p:sp>
        <p:nvSpPr>
          <p:cNvPr id="5" name="Content Placeholder 4">
            <a:extLst>
              <a:ext uri="{FF2B5EF4-FFF2-40B4-BE49-F238E27FC236}">
                <a16:creationId xmlns:a16="http://schemas.microsoft.com/office/drawing/2014/main" id="{43C71082-7415-40E4-BD97-051F38508A22}"/>
              </a:ext>
            </a:extLst>
          </p:cNvPr>
          <p:cNvSpPr>
            <a:spLocks noGrp="1"/>
          </p:cNvSpPr>
          <p:nvPr>
            <p:ph idx="1"/>
          </p:nvPr>
        </p:nvSpPr>
        <p:spPr/>
        <p:txBody>
          <a:bodyPr>
            <a:normAutofit/>
          </a:bodyPr>
          <a:lstStyle/>
          <a:p>
            <a:r>
              <a:rPr lang="en-US" sz="2400" dirty="0"/>
              <a:t>Approvers can see list of all their approval requests</a:t>
            </a:r>
          </a:p>
          <a:p>
            <a:r>
              <a:rPr lang="en-US" sz="2400" dirty="0"/>
              <a:t>Approver can approve or reject approval request</a:t>
            </a:r>
          </a:p>
        </p:txBody>
      </p:sp>
      <p:pic>
        <p:nvPicPr>
          <p:cNvPr id="3" name="Picture 2">
            <a:extLst>
              <a:ext uri="{FF2B5EF4-FFF2-40B4-BE49-F238E27FC236}">
                <a16:creationId xmlns:a16="http://schemas.microsoft.com/office/drawing/2014/main" id="{DD85163F-65C1-4B85-B184-9197EB606907}"/>
              </a:ext>
            </a:extLst>
          </p:cNvPr>
          <p:cNvPicPr>
            <a:picLocks noChangeAspect="1"/>
          </p:cNvPicPr>
          <p:nvPr/>
        </p:nvPicPr>
        <p:blipFill>
          <a:blip r:embed="rId2"/>
          <a:stretch>
            <a:fillRect/>
          </a:stretch>
        </p:blipFill>
        <p:spPr>
          <a:xfrm>
            <a:off x="914400" y="2438400"/>
            <a:ext cx="2075808" cy="4238625"/>
          </a:xfrm>
          <a:prstGeom prst="rect">
            <a:avLst/>
          </a:prstGeom>
          <a:ln>
            <a:solidFill>
              <a:schemeClr val="tx1">
                <a:lumMod val="50000"/>
                <a:lumOff val="50000"/>
              </a:schemeClr>
            </a:solidFill>
          </a:ln>
        </p:spPr>
      </p:pic>
    </p:spTree>
    <p:extLst>
      <p:ext uri="{BB962C8B-B14F-4D97-AF65-F5344CB8AC3E}">
        <p14:creationId xmlns:p14="http://schemas.microsoft.com/office/powerpoint/2010/main" val="35698788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a:xfrm>
            <a:off x="381000" y="1371600"/>
            <a:ext cx="8382000" cy="5181600"/>
          </a:xfrm>
        </p:spPr>
        <p:txBody>
          <a:bodyPr>
            <a:normAutofit/>
          </a:bodyPr>
          <a:lstStyle/>
          <a:p>
            <a:pPr>
              <a:buFont typeface="Wingdings" panose="05000000000000000000" pitchFamily="2" charset="2"/>
              <a:buChar char="ü"/>
            </a:pPr>
            <a:r>
              <a:rPr lang="en-US" dirty="0"/>
              <a:t>Converting and Reshaping Data</a:t>
            </a:r>
          </a:p>
          <a:p>
            <a:pPr>
              <a:buFont typeface="Wingdings" panose="05000000000000000000" pitchFamily="2" charset="2"/>
              <a:buChar char="ü"/>
            </a:pPr>
            <a:r>
              <a:rPr lang="en-US" dirty="0"/>
              <a:t>Uploading Photos to SharePoint</a:t>
            </a:r>
          </a:p>
          <a:p>
            <a:pPr>
              <a:buFont typeface="Wingdings" panose="05000000000000000000" pitchFamily="2" charset="2"/>
              <a:buChar char="ü"/>
            </a:pPr>
            <a:r>
              <a:rPr lang="en-US" dirty="0"/>
              <a:t>Automating Approval Processes</a:t>
            </a:r>
          </a:p>
          <a:p>
            <a:pPr>
              <a:buFont typeface="Wingdings" panose="05000000000000000000" pitchFamily="2" charset="2"/>
              <a:buChar char="Ø"/>
            </a:pPr>
            <a:r>
              <a:rPr lang="en-US" dirty="0"/>
              <a:t>Integrating Flow with Microsoft Forms</a:t>
            </a:r>
          </a:p>
          <a:p>
            <a:r>
              <a:rPr lang="en-US" dirty="0"/>
              <a:t>Handling Runtime Errors</a:t>
            </a:r>
          </a:p>
          <a:p>
            <a:r>
              <a:rPr lang="en-US" dirty="0"/>
              <a:t>Understanding Parallel Execution</a:t>
            </a:r>
          </a:p>
        </p:txBody>
      </p:sp>
    </p:spTree>
    <p:extLst>
      <p:ext uri="{BB962C8B-B14F-4D97-AF65-F5344CB8AC3E}">
        <p14:creationId xmlns:p14="http://schemas.microsoft.com/office/powerpoint/2010/main" val="3016362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CD1FB45-378D-49BB-9AAA-EB2A67EEF252}"/>
              </a:ext>
            </a:extLst>
          </p:cNvPr>
          <p:cNvSpPr>
            <a:spLocks noGrp="1"/>
          </p:cNvSpPr>
          <p:nvPr>
            <p:ph type="title"/>
          </p:nvPr>
        </p:nvSpPr>
        <p:spPr/>
        <p:txBody>
          <a:bodyPr/>
          <a:lstStyle/>
          <a:p>
            <a:r>
              <a:rPr lang="en-US" dirty="0"/>
              <a:t>Actions with Data Operations</a:t>
            </a:r>
          </a:p>
        </p:txBody>
      </p:sp>
      <p:sp>
        <p:nvSpPr>
          <p:cNvPr id="6" name="Content Placeholder 5">
            <a:extLst>
              <a:ext uri="{FF2B5EF4-FFF2-40B4-BE49-F238E27FC236}">
                <a16:creationId xmlns:a16="http://schemas.microsoft.com/office/drawing/2014/main" id="{85E440AA-C141-4E02-BDB9-B92B9F3DD7C8}"/>
              </a:ext>
            </a:extLst>
          </p:cNvPr>
          <p:cNvSpPr>
            <a:spLocks noGrp="1"/>
          </p:cNvSpPr>
          <p:nvPr>
            <p:ph idx="1"/>
          </p:nvPr>
        </p:nvSpPr>
        <p:spPr/>
        <p:txBody>
          <a:bodyPr>
            <a:noAutofit/>
          </a:bodyPr>
          <a:lstStyle/>
          <a:p>
            <a:r>
              <a:rPr lang="en-US" sz="1800" dirty="0"/>
              <a:t>Compose</a:t>
            </a:r>
          </a:p>
          <a:p>
            <a:pPr lvl="1"/>
            <a:r>
              <a:rPr lang="en-US" sz="1600" dirty="0"/>
              <a:t>Used to parse together text, HTML, JSON, </a:t>
            </a:r>
            <a:r>
              <a:rPr lang="en-US" sz="1600" dirty="0" err="1"/>
              <a:t>etcs</a:t>
            </a:r>
            <a:r>
              <a:rPr lang="en-US" sz="1600" dirty="0"/>
              <a:t>.</a:t>
            </a:r>
          </a:p>
          <a:p>
            <a:r>
              <a:rPr lang="en-US" sz="1800" dirty="0"/>
              <a:t>Create CSV Table</a:t>
            </a:r>
          </a:p>
          <a:p>
            <a:pPr lvl="1"/>
            <a:r>
              <a:rPr lang="en-US" sz="1600" dirty="0"/>
              <a:t>Used to export data files with CSV format</a:t>
            </a:r>
          </a:p>
          <a:p>
            <a:r>
              <a:rPr lang="en-US" sz="1800" dirty="0"/>
              <a:t>Create HTML Table</a:t>
            </a:r>
          </a:p>
          <a:p>
            <a:pPr lvl="1"/>
            <a:r>
              <a:rPr lang="en-US" sz="1600" dirty="0"/>
              <a:t>Used to create HTML tables for use in email messages</a:t>
            </a:r>
          </a:p>
          <a:p>
            <a:r>
              <a:rPr lang="en-US" sz="1800" dirty="0"/>
              <a:t>Filter Array</a:t>
            </a:r>
          </a:p>
          <a:p>
            <a:pPr lvl="1"/>
            <a:r>
              <a:rPr lang="en-US" sz="1600" dirty="0"/>
              <a:t>Filter the contents of an existing array</a:t>
            </a:r>
          </a:p>
          <a:p>
            <a:r>
              <a:rPr lang="en-US" sz="1800" dirty="0"/>
              <a:t>Join</a:t>
            </a:r>
          </a:p>
          <a:p>
            <a:pPr lvl="1"/>
            <a:r>
              <a:rPr lang="en-US" sz="1600" dirty="0"/>
              <a:t>Parse email address array into single string</a:t>
            </a:r>
          </a:p>
          <a:p>
            <a:r>
              <a:rPr lang="en-US" sz="1800" dirty="0"/>
              <a:t>Parse JSON</a:t>
            </a:r>
          </a:p>
          <a:p>
            <a:pPr lvl="1"/>
            <a:r>
              <a:rPr lang="en-US" sz="1600" dirty="0"/>
              <a:t>Parse JSON returned from HTTP call into an object</a:t>
            </a:r>
          </a:p>
          <a:p>
            <a:r>
              <a:rPr lang="en-US" sz="1800" dirty="0"/>
              <a:t>Select</a:t>
            </a:r>
          </a:p>
          <a:p>
            <a:pPr lvl="1"/>
            <a:r>
              <a:rPr lang="en-US" sz="1600" dirty="0"/>
              <a:t>Remap the columns in an array</a:t>
            </a:r>
          </a:p>
        </p:txBody>
      </p:sp>
      <p:pic>
        <p:nvPicPr>
          <p:cNvPr id="4" name="Picture 3">
            <a:extLst>
              <a:ext uri="{FF2B5EF4-FFF2-40B4-BE49-F238E27FC236}">
                <a16:creationId xmlns:a16="http://schemas.microsoft.com/office/drawing/2014/main" id="{37BB003F-05EB-4DA9-85DD-1152BD408BCE}"/>
              </a:ext>
            </a:extLst>
          </p:cNvPr>
          <p:cNvPicPr>
            <a:picLocks noChangeAspect="1"/>
          </p:cNvPicPr>
          <p:nvPr/>
        </p:nvPicPr>
        <p:blipFill rotWithShape="1">
          <a:blip r:embed="rId2"/>
          <a:srcRect r="30596"/>
          <a:stretch/>
        </p:blipFill>
        <p:spPr>
          <a:xfrm>
            <a:off x="6934200" y="1066800"/>
            <a:ext cx="2101871" cy="5703952"/>
          </a:xfrm>
          <a:prstGeom prst="rect">
            <a:avLst/>
          </a:prstGeom>
          <a:solidFill>
            <a:schemeClr val="tx1">
              <a:lumMod val="50000"/>
              <a:lumOff val="50000"/>
            </a:schemeClr>
          </a:solidFill>
          <a:ln>
            <a:solidFill>
              <a:schemeClr val="tx1">
                <a:lumMod val="50000"/>
                <a:lumOff val="50000"/>
              </a:schemeClr>
            </a:solidFill>
          </a:ln>
        </p:spPr>
      </p:pic>
    </p:spTree>
    <p:extLst>
      <p:ext uri="{BB962C8B-B14F-4D97-AF65-F5344CB8AC3E}">
        <p14:creationId xmlns:p14="http://schemas.microsoft.com/office/powerpoint/2010/main" val="2442231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2C26BD-D65B-4361-8045-40D13F7DFA6A}"/>
              </a:ext>
            </a:extLst>
          </p:cNvPr>
          <p:cNvSpPr>
            <a:spLocks noGrp="1"/>
          </p:cNvSpPr>
          <p:nvPr>
            <p:ph type="title"/>
          </p:nvPr>
        </p:nvSpPr>
        <p:spPr/>
        <p:txBody>
          <a:bodyPr/>
          <a:lstStyle/>
          <a:p>
            <a:r>
              <a:rPr lang="en-US" dirty="0"/>
              <a:t>Creating a Flow to Process Forms Created using Microsoft Forms</a:t>
            </a:r>
          </a:p>
        </p:txBody>
      </p:sp>
    </p:spTree>
    <p:extLst>
      <p:ext uri="{BB962C8B-B14F-4D97-AF65-F5344CB8AC3E}">
        <p14:creationId xmlns:p14="http://schemas.microsoft.com/office/powerpoint/2010/main" val="16641229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a:xfrm>
            <a:off x="381000" y="1371600"/>
            <a:ext cx="8382000" cy="5181600"/>
          </a:xfrm>
        </p:spPr>
        <p:txBody>
          <a:bodyPr>
            <a:normAutofit/>
          </a:bodyPr>
          <a:lstStyle/>
          <a:p>
            <a:pPr>
              <a:buFont typeface="Wingdings" panose="05000000000000000000" pitchFamily="2" charset="2"/>
              <a:buChar char="ü"/>
            </a:pPr>
            <a:r>
              <a:rPr lang="en-US" dirty="0"/>
              <a:t>Converting and Reshaping Data</a:t>
            </a:r>
          </a:p>
          <a:p>
            <a:pPr>
              <a:buFont typeface="Wingdings" panose="05000000000000000000" pitchFamily="2" charset="2"/>
              <a:buChar char="ü"/>
            </a:pPr>
            <a:r>
              <a:rPr lang="en-US" dirty="0"/>
              <a:t>Uploading Photos to SharePoint</a:t>
            </a:r>
          </a:p>
          <a:p>
            <a:pPr>
              <a:buFont typeface="Wingdings" panose="05000000000000000000" pitchFamily="2" charset="2"/>
              <a:buChar char="ü"/>
            </a:pPr>
            <a:r>
              <a:rPr lang="en-US" dirty="0"/>
              <a:t>Automating Approval Processes</a:t>
            </a:r>
          </a:p>
          <a:p>
            <a:pPr>
              <a:buFont typeface="Wingdings" panose="05000000000000000000" pitchFamily="2" charset="2"/>
              <a:buChar char="ü"/>
            </a:pPr>
            <a:r>
              <a:rPr lang="en-US" dirty="0"/>
              <a:t>Integrating Flow with Microsoft Forms</a:t>
            </a:r>
          </a:p>
          <a:p>
            <a:pPr>
              <a:buFont typeface="Wingdings" panose="05000000000000000000" pitchFamily="2" charset="2"/>
              <a:buChar char="Ø"/>
            </a:pPr>
            <a:r>
              <a:rPr lang="en-US" dirty="0"/>
              <a:t>Handling Runtime Errors</a:t>
            </a:r>
          </a:p>
          <a:p>
            <a:r>
              <a:rPr lang="en-US" dirty="0"/>
              <a:t>Understanding Parallel Execution</a:t>
            </a:r>
            <a:endParaRPr lang="en-US" b="1" dirty="0"/>
          </a:p>
        </p:txBody>
      </p:sp>
    </p:spTree>
    <p:extLst>
      <p:ext uri="{BB962C8B-B14F-4D97-AF65-F5344CB8AC3E}">
        <p14:creationId xmlns:p14="http://schemas.microsoft.com/office/powerpoint/2010/main" val="99682704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9974C9-AB67-479C-B4EA-5FE8A650F8B0}"/>
              </a:ext>
            </a:extLst>
          </p:cNvPr>
          <p:cNvSpPr>
            <a:spLocks noGrp="1"/>
          </p:cNvSpPr>
          <p:nvPr>
            <p:ph type="title"/>
          </p:nvPr>
        </p:nvSpPr>
        <p:spPr/>
        <p:txBody>
          <a:bodyPr/>
          <a:lstStyle/>
          <a:p>
            <a:r>
              <a:rPr lang="en-US" dirty="0"/>
              <a:t>Normal action execution</a:t>
            </a:r>
          </a:p>
        </p:txBody>
      </p:sp>
      <p:sp>
        <p:nvSpPr>
          <p:cNvPr id="5" name="Content Placeholder 4">
            <a:extLst>
              <a:ext uri="{FF2B5EF4-FFF2-40B4-BE49-F238E27FC236}">
                <a16:creationId xmlns:a16="http://schemas.microsoft.com/office/drawing/2014/main" id="{8254CBC7-AE9E-469A-8904-9D9D09866B59}"/>
              </a:ext>
            </a:extLst>
          </p:cNvPr>
          <p:cNvSpPr>
            <a:spLocks noGrp="1"/>
          </p:cNvSpPr>
          <p:nvPr>
            <p:ph idx="1"/>
          </p:nvPr>
        </p:nvSpPr>
        <p:spPr>
          <a:xfrm>
            <a:off x="416560" y="1447800"/>
            <a:ext cx="8382000" cy="5181600"/>
          </a:xfrm>
        </p:spPr>
        <p:txBody>
          <a:bodyPr>
            <a:normAutofit/>
          </a:bodyPr>
          <a:lstStyle/>
          <a:p>
            <a:r>
              <a:rPr lang="en-US" sz="2400" dirty="0"/>
              <a:t>Standard behavior of a flow</a:t>
            </a:r>
          </a:p>
          <a:p>
            <a:pPr lvl="1"/>
            <a:r>
              <a:rPr lang="en-US" sz="2000" dirty="0"/>
              <a:t>Action steps execute in sequential order</a:t>
            </a:r>
          </a:p>
          <a:p>
            <a:pPr lvl="1"/>
            <a:r>
              <a:rPr lang="en-US" sz="2000" dirty="0"/>
              <a:t>Flow terminates if error occurs (failure or timeout)</a:t>
            </a:r>
          </a:p>
          <a:p>
            <a:pPr lvl="1"/>
            <a:endParaRPr lang="en-US" sz="2000" dirty="0"/>
          </a:p>
          <a:p>
            <a:r>
              <a:rPr lang="en-US" sz="2400" dirty="0"/>
              <a:t>After flow runs, every action left in 1 of 4 possible states</a:t>
            </a:r>
          </a:p>
        </p:txBody>
      </p:sp>
      <p:pic>
        <p:nvPicPr>
          <p:cNvPr id="3" name="Picture 2">
            <a:extLst>
              <a:ext uri="{FF2B5EF4-FFF2-40B4-BE49-F238E27FC236}">
                <a16:creationId xmlns:a16="http://schemas.microsoft.com/office/drawing/2014/main" id="{C34DF921-46BE-478D-83B9-428D03AB5211}"/>
              </a:ext>
            </a:extLst>
          </p:cNvPr>
          <p:cNvPicPr>
            <a:picLocks noChangeAspect="1"/>
          </p:cNvPicPr>
          <p:nvPr/>
        </p:nvPicPr>
        <p:blipFill rotWithShape="1">
          <a:blip r:embed="rId2"/>
          <a:srcRect l="7323" t="55326" r="76090" b="22457"/>
          <a:stretch/>
        </p:blipFill>
        <p:spPr>
          <a:xfrm>
            <a:off x="838200" y="3657600"/>
            <a:ext cx="2428702" cy="1829733"/>
          </a:xfrm>
          <a:prstGeom prst="rect">
            <a:avLst/>
          </a:prstGeom>
          <a:ln>
            <a:solidFill>
              <a:schemeClr val="tx1">
                <a:lumMod val="50000"/>
                <a:lumOff val="50000"/>
              </a:schemeClr>
            </a:solidFill>
          </a:ln>
        </p:spPr>
      </p:pic>
    </p:spTree>
    <p:extLst>
      <p:ext uri="{BB962C8B-B14F-4D97-AF65-F5344CB8AC3E}">
        <p14:creationId xmlns:p14="http://schemas.microsoft.com/office/powerpoint/2010/main" val="52555109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9974C9-AB67-479C-B4EA-5FE8A650F8B0}"/>
              </a:ext>
            </a:extLst>
          </p:cNvPr>
          <p:cNvSpPr>
            <a:spLocks noGrp="1"/>
          </p:cNvSpPr>
          <p:nvPr>
            <p:ph type="title"/>
          </p:nvPr>
        </p:nvSpPr>
        <p:spPr/>
        <p:txBody>
          <a:bodyPr/>
          <a:lstStyle/>
          <a:p>
            <a:r>
              <a:rPr lang="en-US" dirty="0"/>
              <a:t>Action  Settings</a:t>
            </a:r>
          </a:p>
        </p:txBody>
      </p:sp>
      <p:sp>
        <p:nvSpPr>
          <p:cNvPr id="4" name="Content Placeholder 3">
            <a:extLst>
              <a:ext uri="{FF2B5EF4-FFF2-40B4-BE49-F238E27FC236}">
                <a16:creationId xmlns:a16="http://schemas.microsoft.com/office/drawing/2014/main" id="{7DFFD6AA-8162-46CC-9412-6D0699920BBB}"/>
              </a:ext>
            </a:extLst>
          </p:cNvPr>
          <p:cNvSpPr>
            <a:spLocks noGrp="1"/>
          </p:cNvSpPr>
          <p:nvPr>
            <p:ph idx="1"/>
          </p:nvPr>
        </p:nvSpPr>
        <p:spPr/>
        <p:txBody>
          <a:bodyPr/>
          <a:lstStyle/>
          <a:p>
            <a:r>
              <a:rPr lang="en-US" dirty="0"/>
              <a:t>Settings let you configure</a:t>
            </a:r>
          </a:p>
          <a:p>
            <a:pPr lvl="1"/>
            <a:r>
              <a:rPr lang="en-US" dirty="0" err="1"/>
              <a:t>Async</a:t>
            </a:r>
            <a:r>
              <a:rPr lang="en-US" dirty="0"/>
              <a:t> Actions</a:t>
            </a:r>
          </a:p>
          <a:p>
            <a:pPr lvl="1"/>
            <a:r>
              <a:rPr lang="en-US" dirty="0"/>
              <a:t>Timeouts</a:t>
            </a:r>
          </a:p>
          <a:p>
            <a:pPr lvl="1"/>
            <a:r>
              <a:rPr lang="en-US" dirty="0"/>
              <a:t>Retry Policy</a:t>
            </a:r>
          </a:p>
          <a:p>
            <a:pPr lvl="1"/>
            <a:r>
              <a:rPr lang="en-US" dirty="0"/>
              <a:t>Sequential Behavior</a:t>
            </a:r>
          </a:p>
          <a:p>
            <a:pPr lvl="1"/>
            <a:r>
              <a:rPr lang="en-US" dirty="0"/>
              <a:t>And more!</a:t>
            </a:r>
          </a:p>
        </p:txBody>
      </p:sp>
      <p:pic>
        <p:nvPicPr>
          <p:cNvPr id="5" name="Picture 4">
            <a:extLst>
              <a:ext uri="{FF2B5EF4-FFF2-40B4-BE49-F238E27FC236}">
                <a16:creationId xmlns:a16="http://schemas.microsoft.com/office/drawing/2014/main" id="{F36B2078-A3A1-42AB-A7D3-4FCF7F29048C}"/>
              </a:ext>
            </a:extLst>
          </p:cNvPr>
          <p:cNvPicPr>
            <a:picLocks noChangeAspect="1"/>
          </p:cNvPicPr>
          <p:nvPr/>
        </p:nvPicPr>
        <p:blipFill>
          <a:blip r:embed="rId2"/>
          <a:stretch>
            <a:fillRect/>
          </a:stretch>
        </p:blipFill>
        <p:spPr>
          <a:xfrm>
            <a:off x="1066800" y="4419600"/>
            <a:ext cx="6088380" cy="1295400"/>
          </a:xfrm>
          <a:prstGeom prst="rect">
            <a:avLst/>
          </a:prstGeom>
          <a:ln>
            <a:solidFill>
              <a:schemeClr val="tx1">
                <a:lumMod val="65000"/>
                <a:lumOff val="35000"/>
              </a:schemeClr>
            </a:solidFill>
          </a:ln>
        </p:spPr>
      </p:pic>
    </p:spTree>
    <p:extLst>
      <p:ext uri="{BB962C8B-B14F-4D97-AF65-F5344CB8AC3E}">
        <p14:creationId xmlns:p14="http://schemas.microsoft.com/office/powerpoint/2010/main" val="12401563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9974C9-AB67-479C-B4EA-5FE8A650F8B0}"/>
              </a:ext>
            </a:extLst>
          </p:cNvPr>
          <p:cNvSpPr>
            <a:spLocks noGrp="1"/>
          </p:cNvSpPr>
          <p:nvPr>
            <p:ph type="title"/>
          </p:nvPr>
        </p:nvSpPr>
        <p:spPr/>
        <p:txBody>
          <a:bodyPr/>
          <a:lstStyle/>
          <a:p>
            <a:r>
              <a:rPr lang="en-US" dirty="0"/>
              <a:t>Error Handling</a:t>
            </a:r>
          </a:p>
        </p:txBody>
      </p:sp>
      <p:sp>
        <p:nvSpPr>
          <p:cNvPr id="4" name="Content Placeholder 3">
            <a:extLst>
              <a:ext uri="{FF2B5EF4-FFF2-40B4-BE49-F238E27FC236}">
                <a16:creationId xmlns:a16="http://schemas.microsoft.com/office/drawing/2014/main" id="{E79585BA-4151-423C-AEB4-47B8C3150CE7}"/>
              </a:ext>
            </a:extLst>
          </p:cNvPr>
          <p:cNvSpPr>
            <a:spLocks noGrp="1"/>
          </p:cNvSpPr>
          <p:nvPr>
            <p:ph idx="1"/>
          </p:nvPr>
        </p:nvSpPr>
        <p:spPr/>
        <p:txBody>
          <a:bodyPr>
            <a:normAutofit/>
          </a:bodyPr>
          <a:lstStyle/>
          <a:p>
            <a:r>
              <a:rPr lang="en-US" sz="2400" dirty="0"/>
              <a:t>Select the </a:t>
            </a:r>
            <a:r>
              <a:rPr lang="en-US" sz="2400" b="1" dirty="0"/>
              <a:t>Run after</a:t>
            </a:r>
            <a:r>
              <a:rPr lang="en-US" sz="2400" dirty="0"/>
              <a:t> option from action menu</a:t>
            </a:r>
          </a:p>
          <a:p>
            <a:pPr lvl="1"/>
            <a:r>
              <a:rPr lang="en-US" sz="2000" dirty="0"/>
              <a:t>Choose which error conditions, the arrow will turn dotted red</a:t>
            </a:r>
          </a:p>
          <a:p>
            <a:pPr lvl="1"/>
            <a:r>
              <a:rPr lang="en-US" sz="2000" dirty="0"/>
              <a:t>Use parallels for errors that are not at end of flow</a:t>
            </a:r>
          </a:p>
          <a:p>
            <a:pPr lvl="1"/>
            <a:r>
              <a:rPr lang="en-US" sz="2000" dirty="0"/>
              <a:t>Retry policy by default handles transient failures</a:t>
            </a:r>
          </a:p>
          <a:p>
            <a:pPr lvl="1"/>
            <a:r>
              <a:rPr lang="en-US" sz="2000" dirty="0"/>
              <a:t>Recommended to select exponential as they last a long time</a:t>
            </a:r>
          </a:p>
        </p:txBody>
      </p:sp>
      <p:pic>
        <p:nvPicPr>
          <p:cNvPr id="3" name="Picture 2">
            <a:extLst>
              <a:ext uri="{FF2B5EF4-FFF2-40B4-BE49-F238E27FC236}">
                <a16:creationId xmlns:a16="http://schemas.microsoft.com/office/drawing/2014/main" id="{7CE6B4F8-080E-4FCB-AC7D-295351E4AE1E}"/>
              </a:ext>
            </a:extLst>
          </p:cNvPr>
          <p:cNvPicPr>
            <a:picLocks noChangeAspect="1"/>
          </p:cNvPicPr>
          <p:nvPr/>
        </p:nvPicPr>
        <p:blipFill rotWithShape="1">
          <a:blip r:embed="rId2"/>
          <a:srcRect l="63576" t="12388" r="1211" b="57259"/>
          <a:stretch/>
        </p:blipFill>
        <p:spPr>
          <a:xfrm>
            <a:off x="381000" y="3658638"/>
            <a:ext cx="3886200" cy="1884334"/>
          </a:xfrm>
          <a:prstGeom prst="rect">
            <a:avLst/>
          </a:prstGeom>
        </p:spPr>
      </p:pic>
      <p:pic>
        <p:nvPicPr>
          <p:cNvPr id="5" name="Picture 4">
            <a:extLst>
              <a:ext uri="{FF2B5EF4-FFF2-40B4-BE49-F238E27FC236}">
                <a16:creationId xmlns:a16="http://schemas.microsoft.com/office/drawing/2014/main" id="{AF57C4B5-1273-4862-A9B4-D8D18E9D0458}"/>
              </a:ext>
            </a:extLst>
          </p:cNvPr>
          <p:cNvPicPr>
            <a:picLocks noChangeAspect="1"/>
          </p:cNvPicPr>
          <p:nvPr/>
        </p:nvPicPr>
        <p:blipFill rotWithShape="1">
          <a:blip r:embed="rId2"/>
          <a:srcRect l="63730" t="67416" r="896" b="5220"/>
          <a:stretch/>
        </p:blipFill>
        <p:spPr>
          <a:xfrm>
            <a:off x="4558862" y="3658638"/>
            <a:ext cx="3904129" cy="1698813"/>
          </a:xfrm>
          <a:prstGeom prst="rect">
            <a:avLst/>
          </a:prstGeom>
          <a:ln>
            <a:solidFill>
              <a:schemeClr val="tx1">
                <a:lumMod val="50000"/>
                <a:lumOff val="50000"/>
              </a:schemeClr>
            </a:solidFill>
          </a:ln>
        </p:spPr>
      </p:pic>
    </p:spTree>
    <p:extLst>
      <p:ext uri="{BB962C8B-B14F-4D97-AF65-F5344CB8AC3E}">
        <p14:creationId xmlns:p14="http://schemas.microsoft.com/office/powerpoint/2010/main" val="326061444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a:xfrm>
            <a:off x="381000" y="1371600"/>
            <a:ext cx="8382000" cy="5181600"/>
          </a:xfrm>
        </p:spPr>
        <p:txBody>
          <a:bodyPr>
            <a:normAutofit/>
          </a:bodyPr>
          <a:lstStyle/>
          <a:p>
            <a:pPr>
              <a:buFont typeface="Wingdings" panose="05000000000000000000" pitchFamily="2" charset="2"/>
              <a:buChar char="ü"/>
            </a:pPr>
            <a:r>
              <a:rPr lang="en-US" dirty="0"/>
              <a:t>Converting and Reshaping Data</a:t>
            </a:r>
          </a:p>
          <a:p>
            <a:pPr>
              <a:buFont typeface="Wingdings" panose="05000000000000000000" pitchFamily="2" charset="2"/>
              <a:buChar char="ü"/>
            </a:pPr>
            <a:r>
              <a:rPr lang="en-US" dirty="0"/>
              <a:t>Uploading Photos to SharePoint</a:t>
            </a:r>
          </a:p>
          <a:p>
            <a:pPr>
              <a:buFont typeface="Wingdings" panose="05000000000000000000" pitchFamily="2" charset="2"/>
              <a:buChar char="ü"/>
            </a:pPr>
            <a:r>
              <a:rPr lang="en-US" dirty="0"/>
              <a:t>Automating Approval Processes</a:t>
            </a:r>
          </a:p>
          <a:p>
            <a:pPr>
              <a:buFont typeface="Wingdings" panose="05000000000000000000" pitchFamily="2" charset="2"/>
              <a:buChar char="ü"/>
            </a:pPr>
            <a:r>
              <a:rPr lang="en-US" dirty="0"/>
              <a:t>Integrating Flow with Microsoft Forms</a:t>
            </a:r>
          </a:p>
          <a:p>
            <a:pPr>
              <a:buFont typeface="Wingdings" panose="05000000000000000000" pitchFamily="2" charset="2"/>
              <a:buChar char="ü"/>
            </a:pPr>
            <a:r>
              <a:rPr lang="en-US" dirty="0"/>
              <a:t>Handling Runtime Errors</a:t>
            </a:r>
          </a:p>
          <a:p>
            <a:pPr>
              <a:buFont typeface="Wingdings" panose="05000000000000000000" pitchFamily="2" charset="2"/>
              <a:buChar char="Ø"/>
            </a:pPr>
            <a:r>
              <a:rPr lang="en-US" dirty="0"/>
              <a:t>Understanding Parallel Execution</a:t>
            </a:r>
            <a:endParaRPr lang="en-US" b="1" dirty="0"/>
          </a:p>
        </p:txBody>
      </p:sp>
    </p:spTree>
    <p:extLst>
      <p:ext uri="{BB962C8B-B14F-4D97-AF65-F5344CB8AC3E}">
        <p14:creationId xmlns:p14="http://schemas.microsoft.com/office/powerpoint/2010/main" val="146305890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9974C9-AB67-479C-B4EA-5FE8A650F8B0}"/>
              </a:ext>
            </a:extLst>
          </p:cNvPr>
          <p:cNvSpPr>
            <a:spLocks noGrp="1"/>
          </p:cNvSpPr>
          <p:nvPr>
            <p:ph type="title"/>
          </p:nvPr>
        </p:nvSpPr>
        <p:spPr/>
        <p:txBody>
          <a:bodyPr/>
          <a:lstStyle/>
          <a:p>
            <a:r>
              <a:rPr lang="en-US" dirty="0"/>
              <a:t>Parallel Execution</a:t>
            </a:r>
          </a:p>
        </p:txBody>
      </p:sp>
      <p:sp>
        <p:nvSpPr>
          <p:cNvPr id="4" name="Content Placeholder 3">
            <a:extLst>
              <a:ext uri="{FF2B5EF4-FFF2-40B4-BE49-F238E27FC236}">
                <a16:creationId xmlns:a16="http://schemas.microsoft.com/office/drawing/2014/main" id="{3D2EA3C7-9762-4390-ACBD-972D209D13E1}"/>
              </a:ext>
            </a:extLst>
          </p:cNvPr>
          <p:cNvSpPr>
            <a:spLocks noGrp="1"/>
          </p:cNvSpPr>
          <p:nvPr>
            <p:ph idx="1"/>
          </p:nvPr>
        </p:nvSpPr>
        <p:spPr>
          <a:xfrm>
            <a:off x="412898" y="1371600"/>
            <a:ext cx="8382000" cy="5181600"/>
          </a:xfrm>
        </p:spPr>
        <p:txBody>
          <a:bodyPr>
            <a:normAutofit/>
          </a:bodyPr>
          <a:lstStyle/>
          <a:p>
            <a:r>
              <a:rPr lang="en-US" sz="2400" dirty="0"/>
              <a:t>Add parallel branch from above using +</a:t>
            </a:r>
          </a:p>
          <a:p>
            <a:pPr lvl="1"/>
            <a:endParaRPr lang="en-US" sz="2000" dirty="0"/>
          </a:p>
          <a:p>
            <a:pPr lvl="1"/>
            <a:endParaRPr lang="en-US" sz="2000" dirty="0"/>
          </a:p>
          <a:p>
            <a:pPr lvl="1"/>
            <a:endParaRPr lang="en-US" sz="2000" dirty="0"/>
          </a:p>
          <a:p>
            <a:pPr lvl="1"/>
            <a:endParaRPr lang="en-US" sz="2000" dirty="0"/>
          </a:p>
          <a:p>
            <a:pPr lvl="1"/>
            <a:endParaRPr lang="en-US" sz="2000" dirty="0"/>
          </a:p>
          <a:p>
            <a:pPr lvl="1"/>
            <a:endParaRPr lang="en-US" sz="2000" dirty="0"/>
          </a:p>
          <a:p>
            <a:r>
              <a:rPr lang="en-US" sz="2400" dirty="0"/>
              <a:t>Apply to each is sequential by default</a:t>
            </a:r>
          </a:p>
          <a:p>
            <a:pPr lvl="1"/>
            <a:r>
              <a:rPr lang="en-US" sz="2000" dirty="0"/>
              <a:t>Adding parallel execute to Apply to each</a:t>
            </a:r>
          </a:p>
        </p:txBody>
      </p:sp>
      <p:pic>
        <p:nvPicPr>
          <p:cNvPr id="3" name="Picture 2">
            <a:extLst>
              <a:ext uri="{FF2B5EF4-FFF2-40B4-BE49-F238E27FC236}">
                <a16:creationId xmlns:a16="http://schemas.microsoft.com/office/drawing/2014/main" id="{BFB0F5C3-AA20-44DF-8C51-76491F9B646E}"/>
              </a:ext>
            </a:extLst>
          </p:cNvPr>
          <p:cNvPicPr>
            <a:picLocks noChangeAspect="1"/>
          </p:cNvPicPr>
          <p:nvPr/>
        </p:nvPicPr>
        <p:blipFill rotWithShape="1">
          <a:blip r:embed="rId2"/>
          <a:srcRect l="63401" t="59089" r="1460" b="2961"/>
          <a:stretch/>
        </p:blipFill>
        <p:spPr>
          <a:xfrm>
            <a:off x="3043136" y="1875015"/>
            <a:ext cx="3591009" cy="2181453"/>
          </a:xfrm>
          <a:prstGeom prst="rect">
            <a:avLst/>
          </a:prstGeom>
          <a:ln>
            <a:solidFill>
              <a:schemeClr val="tx1">
                <a:lumMod val="50000"/>
                <a:lumOff val="50000"/>
              </a:schemeClr>
            </a:solidFill>
          </a:ln>
        </p:spPr>
      </p:pic>
      <p:pic>
        <p:nvPicPr>
          <p:cNvPr id="5" name="Picture 4">
            <a:extLst>
              <a:ext uri="{FF2B5EF4-FFF2-40B4-BE49-F238E27FC236}">
                <a16:creationId xmlns:a16="http://schemas.microsoft.com/office/drawing/2014/main" id="{4C9B2226-03F3-4C55-84B0-A68C9553D09D}"/>
              </a:ext>
            </a:extLst>
          </p:cNvPr>
          <p:cNvPicPr>
            <a:picLocks noChangeAspect="1"/>
          </p:cNvPicPr>
          <p:nvPr/>
        </p:nvPicPr>
        <p:blipFill rotWithShape="1">
          <a:blip r:embed="rId2"/>
          <a:srcRect l="16326" t="32435" r="79592" b="60971"/>
          <a:stretch/>
        </p:blipFill>
        <p:spPr>
          <a:xfrm>
            <a:off x="5930462" y="1460938"/>
            <a:ext cx="328467" cy="298463"/>
          </a:xfrm>
          <a:prstGeom prst="rect">
            <a:avLst/>
          </a:prstGeom>
        </p:spPr>
      </p:pic>
      <p:pic>
        <p:nvPicPr>
          <p:cNvPr id="7" name="Picture 6">
            <a:extLst>
              <a:ext uri="{FF2B5EF4-FFF2-40B4-BE49-F238E27FC236}">
                <a16:creationId xmlns:a16="http://schemas.microsoft.com/office/drawing/2014/main" id="{3EC5F156-53EF-419B-804F-EBC3F4D7A30A}"/>
              </a:ext>
            </a:extLst>
          </p:cNvPr>
          <p:cNvPicPr>
            <a:picLocks noChangeAspect="1"/>
          </p:cNvPicPr>
          <p:nvPr/>
        </p:nvPicPr>
        <p:blipFill rotWithShape="1">
          <a:blip r:embed="rId2"/>
          <a:srcRect l="70169" t="6100" r="7217" b="51384"/>
          <a:stretch/>
        </p:blipFill>
        <p:spPr>
          <a:xfrm>
            <a:off x="882383" y="1875015"/>
            <a:ext cx="2062645" cy="2181453"/>
          </a:xfrm>
          <a:prstGeom prst="rect">
            <a:avLst/>
          </a:prstGeom>
          <a:ln>
            <a:solidFill>
              <a:schemeClr val="tx1">
                <a:lumMod val="50000"/>
                <a:lumOff val="50000"/>
              </a:schemeClr>
            </a:solidFill>
          </a:ln>
        </p:spPr>
      </p:pic>
      <p:pic>
        <p:nvPicPr>
          <p:cNvPr id="8" name="Picture 7">
            <a:extLst>
              <a:ext uri="{FF2B5EF4-FFF2-40B4-BE49-F238E27FC236}">
                <a16:creationId xmlns:a16="http://schemas.microsoft.com/office/drawing/2014/main" id="{5A502F8F-BE98-4FA4-9013-8B85A20DC607}"/>
              </a:ext>
            </a:extLst>
          </p:cNvPr>
          <p:cNvPicPr>
            <a:picLocks noChangeAspect="1"/>
          </p:cNvPicPr>
          <p:nvPr/>
        </p:nvPicPr>
        <p:blipFill>
          <a:blip r:embed="rId3"/>
          <a:stretch>
            <a:fillRect/>
          </a:stretch>
        </p:blipFill>
        <p:spPr>
          <a:xfrm>
            <a:off x="1230528" y="4968484"/>
            <a:ext cx="3429000" cy="1776530"/>
          </a:xfrm>
          <a:prstGeom prst="rect">
            <a:avLst/>
          </a:prstGeom>
        </p:spPr>
      </p:pic>
    </p:spTree>
    <p:extLst>
      <p:ext uri="{BB962C8B-B14F-4D97-AF65-F5344CB8AC3E}">
        <p14:creationId xmlns:p14="http://schemas.microsoft.com/office/powerpoint/2010/main" val="1180739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8" end="8"/>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a:xfrm>
            <a:off x="381000" y="1371600"/>
            <a:ext cx="8382000" cy="5181600"/>
          </a:xfrm>
        </p:spPr>
        <p:txBody>
          <a:bodyPr>
            <a:normAutofit/>
          </a:bodyPr>
          <a:lstStyle/>
          <a:p>
            <a:pPr>
              <a:buFont typeface="Wingdings" panose="05000000000000000000" pitchFamily="2" charset="2"/>
              <a:buChar char="ü"/>
            </a:pPr>
            <a:r>
              <a:rPr lang="en-US" dirty="0"/>
              <a:t>Converting and Reshaping Data</a:t>
            </a:r>
          </a:p>
          <a:p>
            <a:pPr>
              <a:buFont typeface="Wingdings" panose="05000000000000000000" pitchFamily="2" charset="2"/>
              <a:buChar char="ü"/>
            </a:pPr>
            <a:r>
              <a:rPr lang="en-US" dirty="0"/>
              <a:t>Uploading Photos to SharePoint</a:t>
            </a:r>
          </a:p>
          <a:p>
            <a:pPr>
              <a:buFont typeface="Wingdings" panose="05000000000000000000" pitchFamily="2" charset="2"/>
              <a:buChar char="ü"/>
            </a:pPr>
            <a:r>
              <a:rPr lang="en-US" dirty="0"/>
              <a:t>Automating Approval Processes</a:t>
            </a:r>
          </a:p>
          <a:p>
            <a:pPr>
              <a:buFont typeface="Wingdings" panose="05000000000000000000" pitchFamily="2" charset="2"/>
              <a:buChar char="ü"/>
            </a:pPr>
            <a:r>
              <a:rPr lang="en-US" dirty="0"/>
              <a:t>Integrating Flow with Microsoft Forms</a:t>
            </a:r>
          </a:p>
          <a:p>
            <a:pPr>
              <a:buFont typeface="Wingdings" panose="05000000000000000000" pitchFamily="2" charset="2"/>
              <a:buChar char="ü"/>
            </a:pPr>
            <a:r>
              <a:rPr lang="en-US" dirty="0"/>
              <a:t>Handling Runtime Errors</a:t>
            </a:r>
          </a:p>
          <a:p>
            <a:pPr>
              <a:buFont typeface="Wingdings" panose="05000000000000000000" pitchFamily="2" charset="2"/>
              <a:buChar char="ü"/>
            </a:pPr>
            <a:r>
              <a:rPr lang="en-US" dirty="0"/>
              <a:t>Understanding Parallel Execution</a:t>
            </a:r>
          </a:p>
        </p:txBody>
      </p:sp>
    </p:spTree>
    <p:extLst>
      <p:ext uri="{BB962C8B-B14F-4D97-AF65-F5344CB8AC3E}">
        <p14:creationId xmlns:p14="http://schemas.microsoft.com/office/powerpoint/2010/main" val="351832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8B5A0-9F8A-46D3-8041-E8C56B2EC088}"/>
              </a:ext>
            </a:extLst>
          </p:cNvPr>
          <p:cNvSpPr>
            <a:spLocks noGrp="1"/>
          </p:cNvSpPr>
          <p:nvPr>
            <p:ph type="title"/>
          </p:nvPr>
        </p:nvSpPr>
        <p:spPr/>
        <p:txBody>
          <a:bodyPr/>
          <a:lstStyle/>
          <a:p>
            <a:r>
              <a:rPr lang="en-US" dirty="0"/>
              <a:t>Making Flows Maintainable with Compose</a:t>
            </a:r>
          </a:p>
        </p:txBody>
      </p:sp>
      <p:sp>
        <p:nvSpPr>
          <p:cNvPr id="5" name="Content Placeholder 4">
            <a:extLst>
              <a:ext uri="{FF2B5EF4-FFF2-40B4-BE49-F238E27FC236}">
                <a16:creationId xmlns:a16="http://schemas.microsoft.com/office/drawing/2014/main" id="{4AFB5D19-1685-4EB2-861C-C3113B52B6C6}"/>
              </a:ext>
            </a:extLst>
          </p:cNvPr>
          <p:cNvSpPr>
            <a:spLocks noGrp="1"/>
          </p:cNvSpPr>
          <p:nvPr>
            <p:ph idx="1"/>
          </p:nvPr>
        </p:nvSpPr>
        <p:spPr/>
        <p:txBody>
          <a:bodyPr>
            <a:normAutofit/>
          </a:bodyPr>
          <a:lstStyle/>
          <a:p>
            <a:r>
              <a:rPr lang="en-US" sz="2400" dirty="0"/>
              <a:t>Compose actions used to simplify flow building</a:t>
            </a:r>
          </a:p>
          <a:p>
            <a:pPr lvl="1"/>
            <a:r>
              <a:rPr lang="en-US" sz="2000" dirty="0"/>
              <a:t>Separates parsing content into its own named action</a:t>
            </a:r>
          </a:p>
          <a:p>
            <a:pPr lvl="1"/>
            <a:r>
              <a:rPr lang="en-US" sz="2000" dirty="0"/>
              <a:t>Makes flows easier to read and understand</a:t>
            </a:r>
          </a:p>
          <a:p>
            <a:pPr lvl="1"/>
            <a:r>
              <a:rPr lang="en-US" sz="2000" dirty="0"/>
              <a:t>Example 1: use Compose step to create a file name</a:t>
            </a:r>
          </a:p>
          <a:p>
            <a:endParaRPr lang="en-US" sz="2400" dirty="0"/>
          </a:p>
          <a:p>
            <a:pPr lvl="1"/>
            <a:endParaRPr lang="en-US" sz="2000" dirty="0"/>
          </a:p>
          <a:p>
            <a:pPr lvl="1"/>
            <a:endParaRPr lang="en-US" sz="2000" dirty="0"/>
          </a:p>
          <a:p>
            <a:pPr lvl="1"/>
            <a:endParaRPr lang="en-US" sz="2000" dirty="0"/>
          </a:p>
          <a:p>
            <a:pPr lvl="1"/>
            <a:r>
              <a:rPr lang="en-US" sz="2000" dirty="0"/>
              <a:t>Example 2: use compose step to generate content for letter</a:t>
            </a:r>
          </a:p>
        </p:txBody>
      </p:sp>
      <p:pic>
        <p:nvPicPr>
          <p:cNvPr id="3" name="Picture 2">
            <a:extLst>
              <a:ext uri="{FF2B5EF4-FFF2-40B4-BE49-F238E27FC236}">
                <a16:creationId xmlns:a16="http://schemas.microsoft.com/office/drawing/2014/main" id="{E593DAC4-6D6C-407A-B325-684E81D9CDC6}"/>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30559" y="3124200"/>
            <a:ext cx="6553200" cy="1382882"/>
          </a:xfrm>
          <a:prstGeom prst="rect">
            <a:avLst/>
          </a:prstGeom>
          <a:noFill/>
          <a:ln>
            <a:solidFill>
              <a:schemeClr val="tx1">
                <a:lumMod val="50000"/>
                <a:lumOff val="50000"/>
              </a:schemeClr>
            </a:solidFill>
          </a:ln>
        </p:spPr>
      </p:pic>
      <p:pic>
        <p:nvPicPr>
          <p:cNvPr id="4" name="Picture 3">
            <a:extLst>
              <a:ext uri="{FF2B5EF4-FFF2-40B4-BE49-F238E27FC236}">
                <a16:creationId xmlns:a16="http://schemas.microsoft.com/office/drawing/2014/main" id="{5679DA59-1DCA-46AA-A411-D90F794AD964}"/>
              </a:ext>
            </a:extLst>
          </p:cNvPr>
          <p:cNvPicPr/>
          <p:nvPr/>
        </p:nvPicPr>
        <p:blipFill rotWithShape="1">
          <a:blip r:embed="rId3" cstate="print">
            <a:extLst>
              <a:ext uri="{28A0092B-C50C-407E-A947-70E740481C1C}">
                <a14:useLocalDpi xmlns:a14="http://schemas.microsoft.com/office/drawing/2010/main" val="0"/>
              </a:ext>
            </a:extLst>
          </a:blip>
          <a:srcRect b="36965"/>
          <a:stretch/>
        </p:blipFill>
        <p:spPr bwMode="auto">
          <a:xfrm>
            <a:off x="1158551" y="5143500"/>
            <a:ext cx="4259544" cy="1333500"/>
          </a:xfrm>
          <a:prstGeom prst="rect">
            <a:avLst/>
          </a:prstGeom>
          <a:noFill/>
          <a:ln w="9525" cap="flat" cmpd="sng" algn="ctr">
            <a:solidFill>
              <a:sysClr val="windowText" lastClr="000000">
                <a:lumMod val="50000"/>
                <a:lumOff val="50000"/>
              </a:sysClr>
            </a:solidFill>
            <a:prstDash val="solid"/>
            <a:round/>
            <a:headEnd type="none" w="med" len="med"/>
            <a:tailEnd type="none" w="med" len="med"/>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078565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9974C9-AB67-479C-B4EA-5FE8A650F8B0}"/>
              </a:ext>
            </a:extLst>
          </p:cNvPr>
          <p:cNvSpPr>
            <a:spLocks noGrp="1"/>
          </p:cNvSpPr>
          <p:nvPr>
            <p:ph type="title"/>
          </p:nvPr>
        </p:nvSpPr>
        <p:spPr/>
        <p:txBody>
          <a:bodyPr/>
          <a:lstStyle/>
          <a:p>
            <a:r>
              <a:rPr lang="en-US" dirty="0"/>
              <a:t>Transforming Arrays using a Select Action</a:t>
            </a:r>
          </a:p>
        </p:txBody>
      </p:sp>
      <p:sp>
        <p:nvSpPr>
          <p:cNvPr id="4" name="Content Placeholder 3">
            <a:extLst>
              <a:ext uri="{FF2B5EF4-FFF2-40B4-BE49-F238E27FC236}">
                <a16:creationId xmlns:a16="http://schemas.microsoft.com/office/drawing/2014/main" id="{81211360-1535-4A89-924E-7EE4940B139B}"/>
              </a:ext>
            </a:extLst>
          </p:cNvPr>
          <p:cNvSpPr>
            <a:spLocks noGrp="1"/>
          </p:cNvSpPr>
          <p:nvPr>
            <p:ph idx="1"/>
          </p:nvPr>
        </p:nvSpPr>
        <p:spPr/>
        <p:txBody>
          <a:bodyPr>
            <a:noAutofit/>
          </a:bodyPr>
          <a:lstStyle/>
          <a:p>
            <a:r>
              <a:rPr lang="en-US" sz="2000" dirty="0"/>
              <a:t>The Select action configured to </a:t>
            </a:r>
            <a:r>
              <a:rPr lang="en-US" sz="2000" b="1" dirty="0"/>
              <a:t>Text mode</a:t>
            </a:r>
            <a:r>
              <a:rPr lang="en-US" sz="2000" dirty="0"/>
              <a:t> or </a:t>
            </a:r>
            <a:r>
              <a:rPr lang="en-US" sz="2000" b="1" dirty="0"/>
              <a:t>Key-Value mode</a:t>
            </a:r>
          </a:p>
          <a:p>
            <a:r>
              <a:rPr lang="en-US" sz="2000" dirty="0"/>
              <a:t>Text mode used to create a simple array</a:t>
            </a:r>
          </a:p>
          <a:p>
            <a:pPr lvl="1"/>
            <a:r>
              <a:rPr lang="en-US" sz="1800" dirty="0"/>
              <a:t>Example: use Text mode to create an array of email addresses</a:t>
            </a:r>
          </a:p>
          <a:p>
            <a:endParaRPr lang="en-US" sz="2000" dirty="0"/>
          </a:p>
          <a:p>
            <a:endParaRPr lang="en-US" sz="2000" dirty="0"/>
          </a:p>
          <a:p>
            <a:endParaRPr lang="en-US" sz="2000" dirty="0"/>
          </a:p>
          <a:p>
            <a:r>
              <a:rPr lang="en-US" sz="2000" dirty="0"/>
              <a:t>Key-Value mode allows you to remap columns from table or list</a:t>
            </a:r>
          </a:p>
          <a:p>
            <a:pPr lvl="1"/>
            <a:r>
              <a:rPr lang="en-US" sz="1800" dirty="0"/>
              <a:t>Example use Key-Value mode to remap columns from Customers list</a:t>
            </a:r>
          </a:p>
        </p:txBody>
      </p:sp>
      <p:pic>
        <p:nvPicPr>
          <p:cNvPr id="6" name="Picture 5">
            <a:extLst>
              <a:ext uri="{FF2B5EF4-FFF2-40B4-BE49-F238E27FC236}">
                <a16:creationId xmlns:a16="http://schemas.microsoft.com/office/drawing/2014/main" id="{160278F3-E355-4F53-8F36-C4A7F387C742}"/>
              </a:ext>
            </a:extLst>
          </p:cNvPr>
          <p:cNvPicPr>
            <a:picLocks noChangeAspect="1"/>
          </p:cNvPicPr>
          <p:nvPr/>
        </p:nvPicPr>
        <p:blipFill>
          <a:blip r:embed="rId2"/>
          <a:stretch>
            <a:fillRect/>
          </a:stretch>
        </p:blipFill>
        <p:spPr>
          <a:xfrm>
            <a:off x="1184988" y="2606667"/>
            <a:ext cx="4933950" cy="1090888"/>
          </a:xfrm>
          <a:prstGeom prst="rect">
            <a:avLst/>
          </a:prstGeom>
          <a:ln>
            <a:solidFill>
              <a:schemeClr val="tx1">
                <a:lumMod val="50000"/>
                <a:lumOff val="50000"/>
              </a:schemeClr>
            </a:solidFill>
          </a:ln>
        </p:spPr>
      </p:pic>
      <p:pic>
        <p:nvPicPr>
          <p:cNvPr id="7" name="Picture 6">
            <a:extLst>
              <a:ext uri="{FF2B5EF4-FFF2-40B4-BE49-F238E27FC236}">
                <a16:creationId xmlns:a16="http://schemas.microsoft.com/office/drawing/2014/main" id="{B08FF2E8-60ED-4D1B-897F-AAA4EA2B95D5}"/>
              </a:ext>
            </a:extLst>
          </p:cNvPr>
          <p:cNvPicPr>
            <a:picLocks noChangeAspect="1"/>
          </p:cNvPicPr>
          <p:nvPr/>
        </p:nvPicPr>
        <p:blipFill>
          <a:blip r:embed="rId3"/>
          <a:stretch>
            <a:fillRect/>
          </a:stretch>
        </p:blipFill>
        <p:spPr>
          <a:xfrm>
            <a:off x="1157092" y="4634188"/>
            <a:ext cx="4929189" cy="2057400"/>
          </a:xfrm>
          <a:prstGeom prst="rect">
            <a:avLst/>
          </a:prstGeom>
          <a:ln>
            <a:solidFill>
              <a:schemeClr val="tx1">
                <a:lumMod val="50000"/>
                <a:lumOff val="50000"/>
              </a:schemeClr>
            </a:solidFill>
          </a:ln>
        </p:spPr>
      </p:pic>
      <p:sp>
        <p:nvSpPr>
          <p:cNvPr id="10" name="Arrow: Right 9">
            <a:extLst>
              <a:ext uri="{FF2B5EF4-FFF2-40B4-BE49-F238E27FC236}">
                <a16:creationId xmlns:a16="http://schemas.microsoft.com/office/drawing/2014/main" id="{F8733172-5B66-4F46-A582-3128950579E5}"/>
              </a:ext>
            </a:extLst>
          </p:cNvPr>
          <p:cNvSpPr/>
          <p:nvPr/>
        </p:nvSpPr>
        <p:spPr>
          <a:xfrm flipH="1">
            <a:off x="5978978" y="3287485"/>
            <a:ext cx="2491662" cy="304800"/>
          </a:xfrm>
          <a:prstGeom prst="rightArrow">
            <a:avLst>
              <a:gd name="adj1" fmla="val 54651"/>
              <a:gd name="adj2" fmla="val 88372"/>
            </a:avLst>
          </a:prstGeom>
          <a:solidFill>
            <a:schemeClr val="accent2"/>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Use this button to switch between modes</a:t>
            </a:r>
          </a:p>
        </p:txBody>
      </p:sp>
    </p:spTree>
    <p:extLst>
      <p:ext uri="{BB962C8B-B14F-4D97-AF65-F5344CB8AC3E}">
        <p14:creationId xmlns:p14="http://schemas.microsoft.com/office/powerpoint/2010/main" val="1637317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E764EF-3D25-491F-B3B7-AF427F7D5223}"/>
              </a:ext>
            </a:extLst>
          </p:cNvPr>
          <p:cNvSpPr>
            <a:spLocks noGrp="1"/>
          </p:cNvSpPr>
          <p:nvPr>
            <p:ph type="title"/>
          </p:nvPr>
        </p:nvSpPr>
        <p:spPr/>
        <p:txBody>
          <a:bodyPr/>
          <a:lstStyle/>
          <a:p>
            <a:r>
              <a:rPr lang="en-US" dirty="0"/>
              <a:t>Convert Array of Email Addresses to String</a:t>
            </a:r>
          </a:p>
        </p:txBody>
      </p:sp>
      <p:sp>
        <p:nvSpPr>
          <p:cNvPr id="3" name="Content Placeholder 2">
            <a:extLst>
              <a:ext uri="{FF2B5EF4-FFF2-40B4-BE49-F238E27FC236}">
                <a16:creationId xmlns:a16="http://schemas.microsoft.com/office/drawing/2014/main" id="{683FEDBD-26EE-4E38-85FD-AE37250E8859}"/>
              </a:ext>
            </a:extLst>
          </p:cNvPr>
          <p:cNvSpPr>
            <a:spLocks noGrp="1"/>
          </p:cNvSpPr>
          <p:nvPr>
            <p:ph idx="1"/>
          </p:nvPr>
        </p:nvSpPr>
        <p:spPr/>
        <p:txBody>
          <a:bodyPr>
            <a:normAutofit/>
          </a:bodyPr>
          <a:lstStyle/>
          <a:p>
            <a:r>
              <a:rPr lang="en-US" sz="2400" dirty="0"/>
              <a:t>Steps to create a semicolon-delimited list of emails</a:t>
            </a:r>
          </a:p>
          <a:p>
            <a:pPr lvl="1"/>
            <a:r>
              <a:rPr lang="en-US" sz="2000" dirty="0"/>
              <a:t>Use </a:t>
            </a:r>
            <a:r>
              <a:rPr lang="en-US" sz="2000" b="1" dirty="0"/>
              <a:t>Get Items</a:t>
            </a:r>
            <a:r>
              <a:rPr lang="en-US" sz="2000" dirty="0"/>
              <a:t> action to get SharePoint Customers list </a:t>
            </a:r>
          </a:p>
          <a:p>
            <a:pPr lvl="1"/>
            <a:r>
              <a:rPr lang="en-US" sz="2000" dirty="0"/>
              <a:t>Use </a:t>
            </a:r>
            <a:r>
              <a:rPr lang="en-US" sz="2000" b="1" dirty="0"/>
              <a:t>Select</a:t>
            </a:r>
            <a:r>
              <a:rPr lang="en-US" sz="2000" dirty="0"/>
              <a:t> action to create array of email addresses</a:t>
            </a:r>
          </a:p>
          <a:p>
            <a:pPr lvl="1"/>
            <a:r>
              <a:rPr lang="en-US" sz="2000" dirty="0"/>
              <a:t>Use </a:t>
            </a:r>
            <a:r>
              <a:rPr lang="en-US" sz="2000" b="1" dirty="0"/>
              <a:t>Compose</a:t>
            </a:r>
            <a:r>
              <a:rPr lang="en-US" sz="2000" dirty="0"/>
              <a:t> action to build string from array of email addresses</a:t>
            </a:r>
          </a:p>
          <a:p>
            <a:pPr lvl="1"/>
            <a:r>
              <a:rPr lang="en-US" sz="2000" dirty="0"/>
              <a:t>This string can be used in </a:t>
            </a:r>
            <a:r>
              <a:rPr lang="en-US" sz="2000" b="1" dirty="0"/>
              <a:t>To</a:t>
            </a:r>
            <a:r>
              <a:rPr lang="en-US" sz="2000" dirty="0"/>
              <a:t> field of </a:t>
            </a:r>
            <a:r>
              <a:rPr lang="en-US" sz="2000" b="1" dirty="0"/>
              <a:t>Send an Email</a:t>
            </a:r>
            <a:r>
              <a:rPr lang="en-US" sz="2000" dirty="0"/>
              <a:t> action</a:t>
            </a:r>
          </a:p>
        </p:txBody>
      </p:sp>
      <p:pic>
        <p:nvPicPr>
          <p:cNvPr id="4" name="Picture 3">
            <a:extLst>
              <a:ext uri="{FF2B5EF4-FFF2-40B4-BE49-F238E27FC236}">
                <a16:creationId xmlns:a16="http://schemas.microsoft.com/office/drawing/2014/main" id="{A7846F7B-3147-4B32-A188-DC40DB06BA53}"/>
              </a:ext>
            </a:extLst>
          </p:cNvPr>
          <p:cNvPicPr>
            <a:picLocks noChangeAspect="1"/>
          </p:cNvPicPr>
          <p:nvPr/>
        </p:nvPicPr>
        <p:blipFill>
          <a:blip r:embed="rId2"/>
          <a:stretch>
            <a:fillRect/>
          </a:stretch>
        </p:blipFill>
        <p:spPr>
          <a:xfrm>
            <a:off x="1171575" y="3490621"/>
            <a:ext cx="6572250" cy="3138779"/>
          </a:xfrm>
          <a:prstGeom prst="rect">
            <a:avLst/>
          </a:prstGeom>
          <a:ln>
            <a:solidFill>
              <a:schemeClr val="tx1">
                <a:lumMod val="65000"/>
                <a:lumOff val="35000"/>
              </a:schemeClr>
            </a:solidFill>
          </a:ln>
        </p:spPr>
      </p:pic>
    </p:spTree>
    <p:extLst>
      <p:ext uri="{BB962C8B-B14F-4D97-AF65-F5344CB8AC3E}">
        <p14:creationId xmlns:p14="http://schemas.microsoft.com/office/powerpoint/2010/main" val="17933724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403A2-451D-4252-94EC-D0785B0C74A2}"/>
              </a:ext>
            </a:extLst>
          </p:cNvPr>
          <p:cNvSpPr>
            <a:spLocks noGrp="1"/>
          </p:cNvSpPr>
          <p:nvPr>
            <p:ph type="title"/>
          </p:nvPr>
        </p:nvSpPr>
        <p:spPr/>
        <p:txBody>
          <a:bodyPr/>
          <a:lstStyle/>
          <a:p>
            <a:r>
              <a:rPr lang="en-US" dirty="0"/>
              <a:t>Tracking State using Variables</a:t>
            </a:r>
          </a:p>
        </p:txBody>
      </p:sp>
      <p:sp>
        <p:nvSpPr>
          <p:cNvPr id="3" name="Content Placeholder 2">
            <a:extLst>
              <a:ext uri="{FF2B5EF4-FFF2-40B4-BE49-F238E27FC236}">
                <a16:creationId xmlns:a16="http://schemas.microsoft.com/office/drawing/2014/main" id="{A0B28D11-7042-4526-B6F5-EB50DBD354A9}"/>
              </a:ext>
            </a:extLst>
          </p:cNvPr>
          <p:cNvSpPr>
            <a:spLocks noGrp="1"/>
          </p:cNvSpPr>
          <p:nvPr>
            <p:ph idx="1"/>
          </p:nvPr>
        </p:nvSpPr>
        <p:spPr>
          <a:xfrm>
            <a:off x="381000" y="1295400"/>
            <a:ext cx="8382000" cy="5181600"/>
          </a:xfrm>
        </p:spPr>
        <p:txBody>
          <a:bodyPr>
            <a:normAutofit/>
          </a:bodyPr>
          <a:lstStyle/>
          <a:p>
            <a:r>
              <a:rPr lang="en-US" sz="2400" dirty="0"/>
              <a:t>Variables used to track state during flow lifetime</a:t>
            </a:r>
          </a:p>
          <a:p>
            <a:pPr lvl="1"/>
            <a:r>
              <a:rPr lang="en-US" sz="2000" b="1" dirty="0"/>
              <a:t>Initialize Variable</a:t>
            </a:r>
            <a:r>
              <a:rPr lang="en-US" sz="2000" dirty="0"/>
              <a:t> action used to create variable instance</a:t>
            </a:r>
          </a:p>
          <a:p>
            <a:pPr lvl="1"/>
            <a:r>
              <a:rPr lang="en-US" sz="2000" dirty="0"/>
              <a:t>Other variable actions uses to update variable values</a:t>
            </a:r>
          </a:p>
          <a:p>
            <a:pPr lvl="1"/>
            <a:r>
              <a:rPr lang="en-US" sz="2000" dirty="0"/>
              <a:t>By default, variable value persisted for lifetime of flow</a:t>
            </a:r>
          </a:p>
          <a:p>
            <a:pPr lvl="1"/>
            <a:r>
              <a:rPr lang="en-US" sz="2000" dirty="0"/>
              <a:t>Variables can be initialized inside </a:t>
            </a:r>
            <a:r>
              <a:rPr lang="en-US" sz="2000" b="1" dirty="0"/>
              <a:t>Scope</a:t>
            </a:r>
            <a:r>
              <a:rPr lang="en-US" sz="2000" dirty="0"/>
              <a:t> action to reduce lifetime</a:t>
            </a:r>
          </a:p>
        </p:txBody>
      </p:sp>
      <p:pic>
        <p:nvPicPr>
          <p:cNvPr id="4" name="Picture 3">
            <a:extLst>
              <a:ext uri="{FF2B5EF4-FFF2-40B4-BE49-F238E27FC236}">
                <a16:creationId xmlns:a16="http://schemas.microsoft.com/office/drawing/2014/main" id="{802FF62B-658D-4FF5-833A-90805E0C0D9C}"/>
              </a:ext>
            </a:extLst>
          </p:cNvPr>
          <p:cNvPicPr>
            <a:picLocks noChangeAspect="1"/>
          </p:cNvPicPr>
          <p:nvPr/>
        </p:nvPicPr>
        <p:blipFill>
          <a:blip r:embed="rId2"/>
          <a:stretch>
            <a:fillRect/>
          </a:stretch>
        </p:blipFill>
        <p:spPr>
          <a:xfrm>
            <a:off x="1143001" y="3341145"/>
            <a:ext cx="1676400" cy="2902715"/>
          </a:xfrm>
          <a:prstGeom prst="rect">
            <a:avLst/>
          </a:prstGeom>
          <a:ln>
            <a:solidFill>
              <a:schemeClr val="tx1">
                <a:lumMod val="50000"/>
                <a:lumOff val="50000"/>
              </a:schemeClr>
            </a:solidFill>
          </a:ln>
        </p:spPr>
      </p:pic>
      <p:pic>
        <p:nvPicPr>
          <p:cNvPr id="5" name="Picture 4">
            <a:extLst>
              <a:ext uri="{FF2B5EF4-FFF2-40B4-BE49-F238E27FC236}">
                <a16:creationId xmlns:a16="http://schemas.microsoft.com/office/drawing/2014/main" id="{4DA1E02F-5CD1-402E-AD9D-B2F0D990D6CD}"/>
              </a:ext>
            </a:extLst>
          </p:cNvPr>
          <p:cNvPicPr>
            <a:picLocks noChangeAspect="1"/>
          </p:cNvPicPr>
          <p:nvPr/>
        </p:nvPicPr>
        <p:blipFill rotWithShape="1">
          <a:blip r:embed="rId3"/>
          <a:srcRect b="6488"/>
          <a:stretch/>
        </p:blipFill>
        <p:spPr>
          <a:xfrm>
            <a:off x="3124200" y="3327879"/>
            <a:ext cx="5334000" cy="2929246"/>
          </a:xfrm>
          <a:prstGeom prst="rect">
            <a:avLst/>
          </a:prstGeom>
          <a:ln>
            <a:solidFill>
              <a:schemeClr val="tx1">
                <a:lumMod val="65000"/>
                <a:lumOff val="35000"/>
              </a:schemeClr>
            </a:solidFill>
          </a:ln>
        </p:spPr>
      </p:pic>
    </p:spTree>
    <p:extLst>
      <p:ext uri="{BB962C8B-B14F-4D97-AF65-F5344CB8AC3E}">
        <p14:creationId xmlns:p14="http://schemas.microsoft.com/office/powerpoint/2010/main" val="7573086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C6345-C014-46CC-8341-1D10826DC3A8}"/>
              </a:ext>
            </a:extLst>
          </p:cNvPr>
          <p:cNvSpPr>
            <a:spLocks noGrp="1"/>
          </p:cNvSpPr>
          <p:nvPr>
            <p:ph type="title"/>
          </p:nvPr>
        </p:nvSpPr>
        <p:spPr/>
        <p:txBody>
          <a:bodyPr/>
          <a:lstStyle/>
          <a:p>
            <a:r>
              <a:rPr lang="en-US" dirty="0"/>
              <a:t>Do Until Action with Counter Variable</a:t>
            </a:r>
          </a:p>
        </p:txBody>
      </p:sp>
      <p:sp>
        <p:nvSpPr>
          <p:cNvPr id="4" name="Content Placeholder 3">
            <a:extLst>
              <a:ext uri="{FF2B5EF4-FFF2-40B4-BE49-F238E27FC236}">
                <a16:creationId xmlns:a16="http://schemas.microsoft.com/office/drawing/2014/main" id="{5DD75FF2-79B4-457D-847E-88657767385F}"/>
              </a:ext>
            </a:extLst>
          </p:cNvPr>
          <p:cNvSpPr>
            <a:spLocks noGrp="1"/>
          </p:cNvSpPr>
          <p:nvPr>
            <p:ph idx="1"/>
          </p:nvPr>
        </p:nvSpPr>
        <p:spPr/>
        <p:txBody>
          <a:bodyPr>
            <a:normAutofit/>
          </a:bodyPr>
          <a:lstStyle/>
          <a:p>
            <a:r>
              <a:rPr lang="en-US" sz="2400" dirty="0"/>
              <a:t>Using a variable to control looping in </a:t>
            </a:r>
            <a:r>
              <a:rPr lang="en-US" sz="2400" b="1" dirty="0"/>
              <a:t>Do until</a:t>
            </a:r>
            <a:r>
              <a:rPr lang="en-US" sz="2400" dirty="0"/>
              <a:t> action</a:t>
            </a:r>
          </a:p>
          <a:p>
            <a:pPr lvl="1"/>
            <a:r>
              <a:rPr lang="en-US" sz="2000" dirty="0"/>
              <a:t>Initialize integer variable before </a:t>
            </a:r>
            <a:r>
              <a:rPr lang="en-US" sz="2000" b="1" dirty="0"/>
              <a:t>Do until</a:t>
            </a:r>
            <a:r>
              <a:rPr lang="en-US" sz="2000" dirty="0"/>
              <a:t> action to act as counter</a:t>
            </a:r>
          </a:p>
          <a:p>
            <a:pPr lvl="1"/>
            <a:r>
              <a:rPr lang="en-US" sz="2000" b="1" dirty="0"/>
              <a:t>Do until</a:t>
            </a:r>
            <a:r>
              <a:rPr lang="en-US" sz="2000" dirty="0"/>
              <a:t> action condition checks variable value</a:t>
            </a:r>
          </a:p>
          <a:p>
            <a:pPr lvl="1"/>
            <a:r>
              <a:rPr lang="en-US" sz="2000" b="1" dirty="0"/>
              <a:t>Do until</a:t>
            </a:r>
            <a:r>
              <a:rPr lang="en-US" sz="2000" dirty="0"/>
              <a:t> action body requires action to increment variable value</a:t>
            </a:r>
          </a:p>
        </p:txBody>
      </p:sp>
      <p:pic>
        <p:nvPicPr>
          <p:cNvPr id="3" name="Picture 2">
            <a:extLst>
              <a:ext uri="{FF2B5EF4-FFF2-40B4-BE49-F238E27FC236}">
                <a16:creationId xmlns:a16="http://schemas.microsoft.com/office/drawing/2014/main" id="{74C405D6-78D6-4EB8-8201-37613FC90BD3}"/>
              </a:ext>
            </a:extLst>
          </p:cNvPr>
          <p:cNvPicPr>
            <a:picLocks noChangeAspect="1"/>
          </p:cNvPicPr>
          <p:nvPr/>
        </p:nvPicPr>
        <p:blipFill>
          <a:blip r:embed="rId2"/>
          <a:stretch>
            <a:fillRect/>
          </a:stretch>
        </p:blipFill>
        <p:spPr>
          <a:xfrm>
            <a:off x="1143000" y="3125651"/>
            <a:ext cx="3886200" cy="3503749"/>
          </a:xfrm>
          <a:prstGeom prst="rect">
            <a:avLst/>
          </a:prstGeom>
          <a:ln>
            <a:solidFill>
              <a:schemeClr val="tx1"/>
            </a:solidFill>
          </a:ln>
        </p:spPr>
      </p:pic>
    </p:spTree>
    <p:extLst>
      <p:ext uri="{BB962C8B-B14F-4D97-AF65-F5344CB8AC3E}">
        <p14:creationId xmlns:p14="http://schemas.microsoft.com/office/powerpoint/2010/main" val="35879771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C6345-C014-46CC-8341-1D10826DC3A8}"/>
              </a:ext>
            </a:extLst>
          </p:cNvPr>
          <p:cNvSpPr>
            <a:spLocks noGrp="1"/>
          </p:cNvSpPr>
          <p:nvPr>
            <p:ph type="title"/>
          </p:nvPr>
        </p:nvSpPr>
        <p:spPr/>
        <p:txBody>
          <a:bodyPr/>
          <a:lstStyle/>
          <a:p>
            <a:r>
              <a:rPr lang="en-US" dirty="0"/>
              <a:t>Executing Operations inside Do Until Loop</a:t>
            </a:r>
          </a:p>
        </p:txBody>
      </p:sp>
      <p:sp>
        <p:nvSpPr>
          <p:cNvPr id="3" name="Content Placeholder 2">
            <a:extLst>
              <a:ext uri="{FF2B5EF4-FFF2-40B4-BE49-F238E27FC236}">
                <a16:creationId xmlns:a16="http://schemas.microsoft.com/office/drawing/2014/main" id="{70B89B3E-75EC-4717-B1DA-7FFA1C509B99}"/>
              </a:ext>
            </a:extLst>
          </p:cNvPr>
          <p:cNvSpPr>
            <a:spLocks noGrp="1"/>
          </p:cNvSpPr>
          <p:nvPr>
            <p:ph idx="1"/>
          </p:nvPr>
        </p:nvSpPr>
        <p:spPr/>
        <p:txBody>
          <a:bodyPr>
            <a:normAutofit/>
          </a:bodyPr>
          <a:lstStyle/>
          <a:p>
            <a:r>
              <a:rPr lang="en-US" sz="2400" dirty="0"/>
              <a:t>Implementation of </a:t>
            </a:r>
            <a:r>
              <a:rPr lang="en-US" sz="2400" b="1" dirty="0"/>
              <a:t>Do until</a:t>
            </a:r>
            <a:r>
              <a:rPr lang="en-US" sz="2400" dirty="0"/>
              <a:t> action body</a:t>
            </a:r>
          </a:p>
          <a:p>
            <a:pPr lvl="1"/>
            <a:r>
              <a:rPr lang="en-US" sz="2000" b="1" dirty="0"/>
              <a:t>Increment variable</a:t>
            </a:r>
            <a:r>
              <a:rPr lang="en-US" sz="2000" dirty="0"/>
              <a:t> action used to change variable value</a:t>
            </a:r>
          </a:p>
        </p:txBody>
      </p:sp>
      <p:pic>
        <p:nvPicPr>
          <p:cNvPr id="4" name="Picture 3">
            <a:extLst>
              <a:ext uri="{FF2B5EF4-FFF2-40B4-BE49-F238E27FC236}">
                <a16:creationId xmlns:a16="http://schemas.microsoft.com/office/drawing/2014/main" id="{67D6E9D5-8D25-4F17-84AE-02A083097E82}"/>
              </a:ext>
            </a:extLst>
          </p:cNvPr>
          <p:cNvPicPr>
            <a:picLocks noChangeAspect="1"/>
          </p:cNvPicPr>
          <p:nvPr/>
        </p:nvPicPr>
        <p:blipFill>
          <a:blip r:embed="rId2"/>
          <a:stretch>
            <a:fillRect/>
          </a:stretch>
        </p:blipFill>
        <p:spPr>
          <a:xfrm>
            <a:off x="1219200" y="2362200"/>
            <a:ext cx="4114800" cy="4226959"/>
          </a:xfrm>
          <a:prstGeom prst="rect">
            <a:avLst/>
          </a:prstGeom>
          <a:ln>
            <a:solidFill>
              <a:schemeClr val="tx1"/>
            </a:solidFill>
          </a:ln>
        </p:spPr>
      </p:pic>
      <p:sp>
        <p:nvSpPr>
          <p:cNvPr id="5" name="Arrow: Right 4">
            <a:extLst>
              <a:ext uri="{FF2B5EF4-FFF2-40B4-BE49-F238E27FC236}">
                <a16:creationId xmlns:a16="http://schemas.microsoft.com/office/drawing/2014/main" id="{E60D0737-ACFA-48AC-9F97-7A9036452593}"/>
              </a:ext>
            </a:extLst>
          </p:cNvPr>
          <p:cNvSpPr/>
          <p:nvPr/>
        </p:nvSpPr>
        <p:spPr>
          <a:xfrm>
            <a:off x="552061" y="5676122"/>
            <a:ext cx="838200" cy="381000"/>
          </a:xfrm>
          <a:prstGeom prst="rightArrow">
            <a:avLst>
              <a:gd name="adj1" fmla="val 50000"/>
              <a:gd name="adj2" fmla="val 6959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29862996"/>
      </p:ext>
    </p:extLst>
  </p:cSld>
  <p:clrMapOvr>
    <a:masterClrMapping/>
  </p:clrMapOvr>
</p:sld>
</file>

<file path=ppt/theme/theme1.xml><?xml version="1.0" encoding="utf-8"?>
<a:theme xmlns:a="http://schemas.openxmlformats.org/drawingml/2006/main" name="CPT_Wave15">
  <a:themeElements>
    <a:clrScheme name="Custom 4">
      <a:dk1>
        <a:sysClr val="windowText" lastClr="000000"/>
      </a:dk1>
      <a:lt1>
        <a:sysClr val="window" lastClr="FFFFFF"/>
      </a:lt1>
      <a:dk2>
        <a:srgbClr val="60001B"/>
      </a:dk2>
      <a:lt2>
        <a:srgbClr val="EEECE1"/>
      </a:lt2>
      <a:accent1>
        <a:srgbClr val="9F002D"/>
      </a:accent1>
      <a:accent2>
        <a:srgbClr val="FFBF05"/>
      </a:accent2>
      <a:accent3>
        <a:srgbClr val="198CFF"/>
      </a:accent3>
      <a:accent4>
        <a:srgbClr val="826000"/>
      </a:accent4>
      <a:accent5>
        <a:srgbClr val="339933"/>
      </a:accent5>
      <a:accent6>
        <a:srgbClr val="CC3300"/>
      </a:accent6>
      <a:hlink>
        <a:srgbClr val="9F002D"/>
      </a:hlink>
      <a:folHlink>
        <a:srgbClr val="9F002D"/>
      </a:folHlink>
    </a:clrScheme>
    <a:fontScheme name="TPG Font Theme">
      <a:majorFont>
        <a:latin typeface="Arial Black"/>
        <a:ea typeface=""/>
        <a:cs typeface=""/>
      </a:majorFont>
      <a:minorFont>
        <a:latin typeface="Arial"/>
        <a:ea typeface=""/>
        <a:cs typeface=""/>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3F7775CCE86F349BB7C51FB3CE6B150" ma:contentTypeVersion="0" ma:contentTypeDescription="Create a new document." ma:contentTypeScope="" ma:versionID="bb563817a2861b6b5994bd26a2ba9e40">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outs:outSpaceData xmlns:outs="http://schemas.microsoft.com/office/2009/outspace/metadata">
  <outs:relatedDates>
    <outs:relatedDate>
      <outs:type>3</outs:type>
      <outs:displayName>Last Modified</outs:displayName>
      <outs:dateTime>2009-06-02T14:56:26Z</outs:dateTime>
      <outs:isPinned>true</outs:isPinned>
    </outs:relatedDate>
    <outs:relatedDate>
      <outs:type>2</outs:type>
      <outs:displayName>Created</outs:displayName>
      <outs:dateTime>2009-09-04T10:04:24Z</outs:dateTime>
      <outs:isPinned>true</outs:isPinned>
    </outs:relatedDate>
    <outs:relatedDate>
      <outs:type>4</outs:type>
      <outs:displayName>Last Printed</outs:displayName>
      <outs:dateTime/>
      <outs:isPinned>true</outs:isPinned>
    </outs:relatedDate>
  </outs:relatedDates>
  <outs:relatedDocuments/>
  <outs:relatedPeople>
    <outs:relatedPeopleItem>
      <outs:category>Author</outs:category>
      <outs:people>
        <outs:relatedPerson>
          <outs:displayName>Andrew Connell</outs:displayName>
          <outs:accountName/>
        </outs:relatedPerson>
      </outs:people>
      <outs:source>0</outs:source>
      <outs:isPinned>true</outs:isPinned>
    </outs:relatedPeopleItem>
    <outs:relatedPeopleItem>
      <outs:category>Last modified by</outs:category>
      <outs:people/>
      <outs:source>0</outs:source>
      <outs:isPinned>true</outs:isPinned>
    </outs:relatedPeopleItem>
    <outs:relatedPeopleItem>
      <outs:category>Manager</outs:category>
      <outs:people/>
      <outs:source>0</outs:source>
      <outs:isPinned>false</outs:isPinned>
    </outs:relatedPeopleItem>
  </outs:relatedPeople>
  <propertyMetadataList xmlns="http://schemas.microsoft.com/office/2009/outspace/metadata">
    <propertyMetadata>
      <type>0</type>
      <propertyId>2228224</propertyId>
      <propertyName/>
      <isPinned>true</isPinned>
    </propertyMetadata>
    <propertyMetadata>
      <type>0</type>
      <propertyId>1114115</propertyId>
      <propertyName/>
      <isPinned>true</isPinned>
    </propertyMetadata>
    <propertyMetadata>
      <type>0</type>
      <propertyId>1114117</propertyId>
      <propertyName/>
      <isPinned>true</isPinned>
    </propertyMetadata>
    <propertyMetadata>
      <type>0</type>
      <propertyId>589825</propertyId>
      <propertyName/>
      <isPinned>false</isPinned>
    </propertyMetadata>
    <propertyMetadata>
      <type>0</type>
      <propertyId>1114116</propertyId>
      <propertyName/>
      <isPinned>false</isPinned>
    </propertyMetadata>
    <propertyMetadata>
      <type>0</type>
      <propertyId>14</propertyId>
      <propertyName/>
      <isPinned>true</isPinned>
    </propertyMetadata>
    <propertyMetadata>
      <type>0</type>
      <propertyId>8</propertyId>
      <propertyName/>
      <isPinned>true</isPinned>
    </propertyMetadata>
    <propertyMetadata>
      <type>0</type>
      <propertyId>6</propertyId>
      <propertyName/>
      <isPinned>false</isPinned>
    </propertyMetadata>
    <propertyMetadata>
      <type>0</type>
      <propertyId>1114118</propertyId>
      <propertyName/>
      <isPinned>false</isPinned>
    </propertyMetadata>
    <propertyMetadata>
      <type>0</type>
      <propertyId>1179649</propertyId>
      <propertyName/>
      <isPinned>false</isPinned>
    </propertyMetadata>
    <propertyMetadata>
      <type>0</type>
      <propertyId>655365</propertyId>
      <propertyName/>
      <isPinned>false</isPinned>
    </propertyMetadata>
    <propertyMetadata>
      <type>0</type>
      <propertyId>1</propertyId>
      <propertyName/>
      <isPinned>false</isPinned>
    </propertyMetadata>
    <propertyMetadata>
      <type>0</type>
      <propertyId>0</propertyId>
      <propertyName/>
      <isPinned>true</isPinned>
    </propertyMetadata>
    <propertyMetadata>
      <type>0</type>
      <propertyId>13</propertyId>
      <propertyName/>
      <isPinned>false</isPinned>
    </propertyMetadata>
    <propertyMetadata>
      <type>0</type>
      <propertyId>1179653</propertyId>
      <propertyName/>
      <isPinned>false</isPinned>
    </propertyMetadata>
    <propertyMetadata>
      <type>0</type>
      <propertyId>22</propertyId>
      <propertyName/>
      <isPinned>false</isPinned>
    </propertyMetadata>
  </propertyMetadataList>
  <outs:corruptMetadataWasLost/>
</outs:outSpaceData>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63F8C001-70B3-4AE4-BEC2-202AE4E30C7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8865FC99-B6BD-4E98-8312-F4F432C217EA}">
  <ds:schemaRefs>
    <ds:schemaRef ds:uri="http://schemas.microsoft.com/office/2009/outspace/metadata"/>
  </ds:schemaRefs>
</ds:datastoreItem>
</file>

<file path=customXml/itemProps3.xml><?xml version="1.0" encoding="utf-8"?>
<ds:datastoreItem xmlns:ds="http://schemas.openxmlformats.org/officeDocument/2006/customXml" ds:itemID="{6034B84F-8F8E-48B7-9EFF-C7DE1A66BD73}">
  <ds:schemaRefs>
    <ds:schemaRef ds:uri="http://schemas.microsoft.com/sharepoint/v3/contenttype/forms"/>
  </ds:schemaRefs>
</ds:datastoreItem>
</file>

<file path=customXml/itemProps4.xml><?xml version="1.0" encoding="utf-8"?>
<ds:datastoreItem xmlns:ds="http://schemas.openxmlformats.org/officeDocument/2006/customXml" ds:itemID="{A5547237-B119-45CA-BEFC-A2DA2BDB03E7}">
  <ds:schemaRefs>
    <ds:schemaRef ds:uri="http://www.w3.org/XML/1998/namespace"/>
    <ds:schemaRef ds:uri="http://purl.org/dc/terms/"/>
    <ds:schemaRef ds:uri="http://schemas.microsoft.com/office/infopath/2007/PartnerControls"/>
    <ds:schemaRef ds:uri="http://schemas.microsoft.com/office/2006/metadata/properties"/>
    <ds:schemaRef ds:uri="http://purl.org/dc/elements/1.1/"/>
    <ds:schemaRef ds:uri="http://schemas.microsoft.com/office/2006/documentManagement/types"/>
    <ds:schemaRef ds:uri="http://schemas.openxmlformats.org/package/2006/metadata/core-properties"/>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CPT_Wave15</Template>
  <TotalTime>13003</TotalTime>
  <Words>1329</Words>
  <Application>Microsoft Office PowerPoint</Application>
  <PresentationFormat>On-screen Show (4:3)</PresentationFormat>
  <Paragraphs>230</Paragraphs>
  <Slides>37</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37</vt:i4>
      </vt:variant>
    </vt:vector>
  </HeadingPairs>
  <TitlesOfParts>
    <vt:vector size="43" baseType="lpstr">
      <vt:lpstr>Arial</vt:lpstr>
      <vt:lpstr>Arial Black</vt:lpstr>
      <vt:lpstr>Calibri</vt:lpstr>
      <vt:lpstr>Lucida Console</vt:lpstr>
      <vt:lpstr>Wingdings</vt:lpstr>
      <vt:lpstr>CPT_Wave15</vt:lpstr>
      <vt:lpstr>Building Flows to Manage Content and Approvals</vt:lpstr>
      <vt:lpstr>Agenda</vt:lpstr>
      <vt:lpstr>Actions with Data Operations</vt:lpstr>
      <vt:lpstr>Making Flows Maintainable with Compose</vt:lpstr>
      <vt:lpstr>Transforming Arrays using a Select Action</vt:lpstr>
      <vt:lpstr>Convert Array of Email Addresses to String</vt:lpstr>
      <vt:lpstr>Tracking State using Variables</vt:lpstr>
      <vt:lpstr>Do Until Action with Counter Variable</vt:lpstr>
      <vt:lpstr>Executing Operations inside Do Until Loop</vt:lpstr>
      <vt:lpstr>Handling Type Conversion</vt:lpstr>
      <vt:lpstr>dataUriToBinary()</vt:lpstr>
      <vt:lpstr>Agenda</vt:lpstr>
      <vt:lpstr>Creating a Canvas App to Upload Photos</vt:lpstr>
      <vt:lpstr>Creating a Flow with a PowerApps Trigger</vt:lpstr>
      <vt:lpstr>Adding Parameters with Ask In PowerApps </vt:lpstr>
      <vt:lpstr>Converting Photos to Binary Format</vt:lpstr>
      <vt:lpstr>Using a Flow to Upload a Photo to a SharePoint Document Library</vt:lpstr>
      <vt:lpstr>Agenda</vt:lpstr>
      <vt:lpstr>Add the Start an Approval Action</vt:lpstr>
      <vt:lpstr>Approval Types</vt:lpstr>
      <vt:lpstr>Building Out The Start an Approval Action</vt:lpstr>
      <vt:lpstr>Responding to the Approval Response</vt:lpstr>
      <vt:lpstr>Sending Email Notification to an Approver</vt:lpstr>
      <vt:lpstr>Approving an Approval Request</vt:lpstr>
      <vt:lpstr>Rejecting an Approval Request</vt:lpstr>
      <vt:lpstr>Run History</vt:lpstr>
      <vt:lpstr>Approvals Center</vt:lpstr>
      <vt:lpstr>Examining Received Requests</vt:lpstr>
      <vt:lpstr>Agenda</vt:lpstr>
      <vt:lpstr>Creating a Flow to Process Forms Created using Microsoft Forms</vt:lpstr>
      <vt:lpstr>Agenda</vt:lpstr>
      <vt:lpstr>Normal action execution</vt:lpstr>
      <vt:lpstr>Action  Settings</vt:lpstr>
      <vt:lpstr>Error Handling</vt:lpstr>
      <vt:lpstr>Agenda</vt:lpstr>
      <vt:lpstr>Parallel Execution</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Building Flows to Manage Content and Approvals</dc:title>
  <dc:creator>Ted Pattison</dc:creator>
  <cp:lastModifiedBy>Ted Pattison</cp:lastModifiedBy>
  <cp:revision>384</cp:revision>
  <dcterms:created xsi:type="dcterms:W3CDTF">2012-04-13T19:17:02Z</dcterms:created>
  <dcterms:modified xsi:type="dcterms:W3CDTF">2020-04-02T23:12:46Z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ublisher">
    <vt:lpwstr>Critical Path Training, LLC</vt:lpwstr>
  </property>
  <property fmtid="{D5CDD505-2E9C-101B-9397-08002B2CF9AE}" pid="3" name="ContentTypeId">
    <vt:lpwstr>0x01010043F7775CCE86F349BB7C51FB3CE6B150</vt:lpwstr>
  </property>
</Properties>
</file>