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279" r:id="rId6"/>
    <p:sldId id="278" r:id="rId7"/>
    <p:sldId id="379" r:id="rId8"/>
    <p:sldId id="368" r:id="rId9"/>
    <p:sldId id="370" r:id="rId10"/>
    <p:sldId id="369" r:id="rId11"/>
    <p:sldId id="373" r:id="rId12"/>
    <p:sldId id="374" r:id="rId13"/>
    <p:sldId id="375" r:id="rId14"/>
    <p:sldId id="376" r:id="rId15"/>
    <p:sldId id="377" r:id="rId16"/>
    <p:sldId id="380" r:id="rId17"/>
    <p:sldId id="362" r:id="rId18"/>
    <p:sldId id="371" r:id="rId19"/>
    <p:sldId id="372" r:id="rId20"/>
    <p:sldId id="378" r:id="rId21"/>
    <p:sldId id="381" r:id="rId22"/>
    <p:sldId id="363" r:id="rId23"/>
    <p:sldId id="335" r:id="rId24"/>
    <p:sldId id="359" r:id="rId25"/>
    <p:sldId id="360" r:id="rId26"/>
    <p:sldId id="361" r:id="rId27"/>
    <p:sldId id="366" r:id="rId28"/>
    <p:sldId id="382" r:id="rId29"/>
    <p:sldId id="364" r:id="rId30"/>
    <p:sldId id="338" r:id="rId31"/>
    <p:sldId id="339" r:id="rId32"/>
    <p:sldId id="340" r:id="rId33"/>
    <p:sldId id="341" r:id="rId34"/>
    <p:sldId id="342" r:id="rId35"/>
    <p:sldId id="344" r:id="rId36"/>
    <p:sldId id="345" r:id="rId37"/>
    <p:sldId id="353" r:id="rId38"/>
    <p:sldId id="346" r:id="rId39"/>
    <p:sldId id="347" r:id="rId40"/>
    <p:sldId id="348" r:id="rId41"/>
    <p:sldId id="349" r:id="rId42"/>
    <p:sldId id="365"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5268" autoAdjust="0"/>
  </p:normalViewPr>
  <p:slideViewPr>
    <p:cSldViewPr>
      <p:cViewPr varScale="1">
        <p:scale>
          <a:sx n="82" d="100"/>
          <a:sy n="82" d="100"/>
        </p:scale>
        <p:origin x="1502" y="67"/>
      </p:cViewPr>
      <p:guideLst>
        <p:guide orient="horz" pos="2160"/>
        <p:guide pos="2880"/>
      </p:guideLst>
    </p:cSldViewPr>
  </p:slideViewPr>
  <p:outlineViewPr>
    <p:cViewPr>
      <p:scale>
        <a:sx n="33" d="100"/>
        <a:sy n="33" d="100"/>
      </p:scale>
      <p:origin x="0" y="-78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This module examines how to integrate data from external systems and on-premises data sources. Student will learn to build flows with the HTTP action to call external web services and to parse JSON from an HTTP response. The module also explains how to build flows with HTTP triggers which can be used to process forms and surveys created using Microsoft Forms.  The module explains the purpose of custom connectors and examines real-world scenarios in which they are required. The module introduces students to swagger file definitions </a:t>
            </a:r>
            <a:r>
              <a:rPr lang="en-US" sz="1200" kern="1200">
                <a:solidFill>
                  <a:schemeClr val="tx1"/>
                </a:solidFill>
                <a:effectLst/>
                <a:latin typeface="+mn-lt"/>
                <a:ea typeface="+mn-ea"/>
                <a:cs typeface="+mn-cs"/>
              </a:rPr>
              <a:t>and demonstrates </a:t>
            </a:r>
            <a:r>
              <a:rPr lang="en-US" sz="1200" kern="1200" dirty="0">
                <a:solidFill>
                  <a:schemeClr val="tx1"/>
                </a:solidFill>
                <a:effectLst/>
                <a:latin typeface="+mn-lt"/>
                <a:ea typeface="+mn-ea"/>
                <a:cs typeface="+mn-cs"/>
              </a:rPr>
              <a:t>using the PowerApps portal to create a custom connector to communicate with a custom web service. The module demonstrates creating custom connectors which can handle OAuth2-style authentication with web services protected by Azure AD such as the Microsoft Graph API and the Power BI Service API. The module concludes with a discussion of how to install and configure an On-premises Data Gateway which makes it possible for canvas apps and flows to read and write data from on-premises data sources such as SQL Server and local SharePoint farms.</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955027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98250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PowerApps supports both standard connectors and custom connectors. The difference is that Microsoft provides standard connectors out-of-the-box as part of the PowerApps platform. If you're connecting to a data source that PowerApps supports with a standard connector, you should use that connector. If you need to connect to a datasource for which Microsoft does not provided a standard connector, you can create a custom connector to integrate the data from that datasource.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Many connectors are designed to work with tabular datasources such as tables in Excel workbooks, tables in SQL Server and lists in SharePoint. With a tabular-based connector, data can be modeled as a table with rows and columns. PowerApps provides its functions for tabular datasources as Patch, Collect and Update which you can call to interact with data in an underlying table. You should also keep in mind that tabular datasources make it easy to use data binding with Gallery controls and Form controls.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PowerApps also supports function-based connectors to interact with datasources that do not fit within the tabular connector model. For example, there are connectors that connect to SaaS services such as Office 365, Twitter and Facebook. When working with function-based connectors, PowerApps is able to move data back and forth between an app and a datasource by executing web service calls against the external </a:t>
            </a:r>
            <a:r>
              <a:rPr lang="en-US" sz="1200" b="0" i="0" kern="1200" dirty="0" err="1">
                <a:solidFill>
                  <a:schemeClr val="tx1"/>
                </a:solidFill>
                <a:effectLst/>
                <a:latin typeface="+mn-lt"/>
                <a:ea typeface="+mn-ea"/>
                <a:cs typeface="+mn-cs"/>
              </a:rPr>
              <a:t>Saas</a:t>
            </a:r>
            <a:r>
              <a:rPr lang="en-US" sz="1200" b="0" i="0" kern="1200" dirty="0">
                <a:solidFill>
                  <a:schemeClr val="tx1"/>
                </a:solidFill>
                <a:effectLst/>
                <a:latin typeface="+mn-lt"/>
                <a:ea typeface="+mn-ea"/>
                <a:cs typeface="+mn-cs"/>
              </a:rPr>
              <a:t> service. You can still use these types of connectors to bind data to galleries and forms, but it usually requires a little more work. That’s because you must typically cache the data returned from a function-based connector into a variable or collection in order to bind the data to a gallery or a form.</a:t>
            </a:r>
          </a:p>
        </p:txBody>
      </p:sp>
    </p:spTree>
    <p:extLst>
      <p:ext uri="{BB962C8B-B14F-4D97-AF65-F5344CB8AC3E}">
        <p14:creationId xmlns:p14="http://schemas.microsoft.com/office/powerpoint/2010/main" val="418763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697985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59981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Integrating PowerApps with External Systems</a:t>
            </a:r>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E655-F419-4ABC-B58B-9739FCA422FF}"/>
              </a:ext>
            </a:extLst>
          </p:cNvPr>
          <p:cNvSpPr>
            <a:spLocks noGrp="1"/>
          </p:cNvSpPr>
          <p:nvPr>
            <p:ph type="title"/>
          </p:nvPr>
        </p:nvSpPr>
        <p:spPr/>
        <p:txBody>
          <a:bodyPr/>
          <a:lstStyle/>
          <a:p>
            <a:r>
              <a:rPr lang="en-US" dirty="0"/>
              <a:t>Parsing JSON</a:t>
            </a:r>
          </a:p>
        </p:txBody>
      </p:sp>
      <p:pic>
        <p:nvPicPr>
          <p:cNvPr id="3" name="Picture 2">
            <a:extLst>
              <a:ext uri="{FF2B5EF4-FFF2-40B4-BE49-F238E27FC236}">
                <a16:creationId xmlns:a16="http://schemas.microsoft.com/office/drawing/2014/main" id="{68697A5E-CC14-4D6E-A113-5DF1BC2F813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807" y="1186180"/>
            <a:ext cx="3977640" cy="2286000"/>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7E1A9CF7-87C6-4630-BDE7-4CAB3AB569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4807" y="4020501"/>
            <a:ext cx="4060993" cy="1844153"/>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E17E6056-2EF4-4474-83E1-5A762103D91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200" y="4762915"/>
            <a:ext cx="4813409" cy="1734503"/>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147200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06A8-F4F4-4BBD-8B24-CC2FCF4BAE76}"/>
              </a:ext>
            </a:extLst>
          </p:cNvPr>
          <p:cNvSpPr>
            <a:spLocks noGrp="1"/>
          </p:cNvSpPr>
          <p:nvPr>
            <p:ph type="title"/>
          </p:nvPr>
        </p:nvSpPr>
        <p:spPr/>
        <p:txBody>
          <a:bodyPr/>
          <a:lstStyle/>
          <a:p>
            <a:r>
              <a:rPr lang="en-US" dirty="0"/>
              <a:t>Adding a New Item to a SharePoint List</a:t>
            </a:r>
          </a:p>
        </p:txBody>
      </p:sp>
      <p:pic>
        <p:nvPicPr>
          <p:cNvPr id="3" name="Picture 2">
            <a:extLst>
              <a:ext uri="{FF2B5EF4-FFF2-40B4-BE49-F238E27FC236}">
                <a16:creationId xmlns:a16="http://schemas.microsoft.com/office/drawing/2014/main" id="{3B11A982-29BA-406A-9404-10DC736073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5869482" cy="32766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91169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4B33-16DE-4595-89A2-4A7ADDAFA644}"/>
              </a:ext>
            </a:extLst>
          </p:cNvPr>
          <p:cNvSpPr>
            <a:spLocks noGrp="1"/>
          </p:cNvSpPr>
          <p:nvPr>
            <p:ph type="title"/>
          </p:nvPr>
        </p:nvSpPr>
        <p:spPr/>
        <p:txBody>
          <a:bodyPr/>
          <a:lstStyle/>
          <a:p>
            <a:r>
              <a:rPr lang="en-US" dirty="0"/>
              <a:t>Calling an External Web Service with the HTTP Action</a:t>
            </a:r>
          </a:p>
        </p:txBody>
      </p:sp>
    </p:spTree>
    <p:extLst>
      <p:ext uri="{BB962C8B-B14F-4D97-AF65-F5344CB8AC3E}">
        <p14:creationId xmlns:p14="http://schemas.microsoft.com/office/powerpoint/2010/main" val="61346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Autofit/>
          </a:bodyPr>
          <a:lstStyle/>
          <a:p>
            <a:pPr lvl="0">
              <a:buFont typeface="Wingdings" panose="05000000000000000000" pitchFamily="2" charset="2"/>
              <a:buChar char="ü"/>
            </a:pPr>
            <a:r>
              <a:rPr lang="en-US" sz="2400" dirty="0"/>
              <a:t>Calling External Services using HTTP Actions</a:t>
            </a:r>
          </a:p>
          <a:p>
            <a:pPr lvl="0">
              <a:buFont typeface="Wingdings" panose="05000000000000000000" pitchFamily="2" charset="2"/>
              <a:buChar char="Ø"/>
            </a:pPr>
            <a:r>
              <a:rPr lang="en-US" sz="2400" dirty="0"/>
              <a:t>Executing Child Flows from a Parent Flow</a:t>
            </a:r>
          </a:p>
          <a:p>
            <a:pPr lvl="0"/>
            <a:r>
              <a:rPr lang="en-US" sz="2400" dirty="0"/>
              <a:t>Creating and Testing Custom Connector</a:t>
            </a:r>
          </a:p>
          <a:p>
            <a:r>
              <a:rPr lang="en-US" sz="2400" dirty="0"/>
              <a:t>Configuring a Custom Connector to use OAuth</a:t>
            </a:r>
          </a:p>
        </p:txBody>
      </p:sp>
    </p:spTree>
    <p:extLst>
      <p:ext uri="{BB962C8B-B14F-4D97-AF65-F5344CB8AC3E}">
        <p14:creationId xmlns:p14="http://schemas.microsoft.com/office/powerpoint/2010/main" val="61628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A6C9-C041-486C-ADF6-7E7BB544C125}"/>
              </a:ext>
            </a:extLst>
          </p:cNvPr>
          <p:cNvSpPr>
            <a:spLocks noGrp="1"/>
          </p:cNvSpPr>
          <p:nvPr>
            <p:ph type="title"/>
          </p:nvPr>
        </p:nvSpPr>
        <p:spPr/>
        <p:txBody>
          <a:bodyPr/>
          <a:lstStyle/>
          <a:p>
            <a:r>
              <a:rPr lang="en-US" dirty="0"/>
              <a:t>Creating the Child Flow</a:t>
            </a:r>
          </a:p>
        </p:txBody>
      </p:sp>
      <p:sp>
        <p:nvSpPr>
          <p:cNvPr id="4" name="Content Placeholder 3">
            <a:extLst>
              <a:ext uri="{FF2B5EF4-FFF2-40B4-BE49-F238E27FC236}">
                <a16:creationId xmlns:a16="http://schemas.microsoft.com/office/drawing/2014/main" id="{AB6ADC4E-562B-443D-9923-91FF7507B0FA}"/>
              </a:ext>
            </a:extLst>
          </p:cNvPr>
          <p:cNvSpPr>
            <a:spLocks noGrp="1"/>
          </p:cNvSpPr>
          <p:nvPr>
            <p:ph idx="1"/>
          </p:nvPr>
        </p:nvSpPr>
        <p:spPr/>
        <p:txBody>
          <a:bodyPr>
            <a:normAutofit/>
          </a:bodyPr>
          <a:lstStyle/>
          <a:p>
            <a:r>
              <a:rPr lang="en-US" sz="2000" dirty="0"/>
              <a:t>Child flow creating with HTTP trigger</a:t>
            </a:r>
          </a:p>
          <a:p>
            <a:endParaRPr lang="en-US" sz="2000" dirty="0"/>
          </a:p>
          <a:p>
            <a:endParaRPr lang="en-US" sz="2000" dirty="0"/>
          </a:p>
          <a:p>
            <a:endParaRPr lang="en-US" sz="2000" dirty="0"/>
          </a:p>
          <a:p>
            <a:endParaRPr lang="en-US" sz="2000" dirty="0"/>
          </a:p>
          <a:p>
            <a:endParaRPr lang="en-US" sz="2000" dirty="0"/>
          </a:p>
          <a:p>
            <a:r>
              <a:rPr lang="en-US" sz="2000" dirty="0"/>
              <a:t>Select an HTTP operation </a:t>
            </a:r>
            <a:r>
              <a:rPr lang="en-US" sz="1600" dirty="0"/>
              <a:t>(e.g. GET, POST, PUT, DELET, PATCH, etc.)</a:t>
            </a:r>
            <a:endParaRPr lang="en-US" sz="2000" dirty="0"/>
          </a:p>
        </p:txBody>
      </p:sp>
      <p:pic>
        <p:nvPicPr>
          <p:cNvPr id="3" name="Picture 2">
            <a:extLst>
              <a:ext uri="{FF2B5EF4-FFF2-40B4-BE49-F238E27FC236}">
                <a16:creationId xmlns:a16="http://schemas.microsoft.com/office/drawing/2014/main" id="{5CF54844-6835-4DD1-ADA0-5C401C18BB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2819400" cy="1828800"/>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4087BDB8-11C0-4926-B9B7-202EE4062E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4415418"/>
            <a:ext cx="3886200" cy="2241974"/>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00992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ED9D-930A-4AD1-A4EE-8E38DE28074D}"/>
              </a:ext>
            </a:extLst>
          </p:cNvPr>
          <p:cNvSpPr>
            <a:spLocks noGrp="1"/>
          </p:cNvSpPr>
          <p:nvPr>
            <p:ph type="title"/>
          </p:nvPr>
        </p:nvSpPr>
        <p:spPr/>
        <p:txBody>
          <a:bodyPr/>
          <a:lstStyle/>
          <a:p>
            <a:r>
              <a:rPr lang="en-US" dirty="0"/>
              <a:t>Discovering the URL for an HTTP Trigger</a:t>
            </a:r>
          </a:p>
        </p:txBody>
      </p:sp>
      <p:sp>
        <p:nvSpPr>
          <p:cNvPr id="7" name="Content Placeholder 6">
            <a:extLst>
              <a:ext uri="{FF2B5EF4-FFF2-40B4-BE49-F238E27FC236}">
                <a16:creationId xmlns:a16="http://schemas.microsoft.com/office/drawing/2014/main" id="{1B9F0275-C04E-4CB7-9EA9-59633CB95509}"/>
              </a:ext>
            </a:extLst>
          </p:cNvPr>
          <p:cNvSpPr>
            <a:spLocks noGrp="1"/>
          </p:cNvSpPr>
          <p:nvPr>
            <p:ph idx="1"/>
          </p:nvPr>
        </p:nvSpPr>
        <p:spPr>
          <a:xfrm>
            <a:off x="381000" y="1447800"/>
            <a:ext cx="8382000" cy="5181600"/>
          </a:xfrm>
        </p:spPr>
        <p:txBody>
          <a:bodyPr>
            <a:normAutofit/>
          </a:bodyPr>
          <a:lstStyle/>
          <a:p>
            <a:r>
              <a:rPr lang="en-US" sz="1800" dirty="0"/>
              <a:t>HTTP POST URL is not generated until you first save the flow</a:t>
            </a:r>
          </a:p>
          <a:p>
            <a:endParaRPr lang="en-US" sz="1800" dirty="0"/>
          </a:p>
          <a:p>
            <a:endParaRPr lang="en-US" sz="1800" dirty="0"/>
          </a:p>
          <a:p>
            <a:endParaRPr lang="en-US" sz="1800" dirty="0"/>
          </a:p>
          <a:p>
            <a:r>
              <a:rPr lang="en-US" sz="1800" dirty="0"/>
              <a:t>After saving the flow you can copy the HTTP POST URL</a:t>
            </a:r>
          </a:p>
          <a:p>
            <a:pPr lvl="1"/>
            <a:endParaRPr lang="en-US" sz="1400" dirty="0"/>
          </a:p>
          <a:p>
            <a:pPr lvl="1"/>
            <a:endParaRPr lang="en-US" sz="1400" dirty="0"/>
          </a:p>
          <a:p>
            <a:endParaRPr lang="en-US" sz="1800" dirty="0"/>
          </a:p>
          <a:p>
            <a:r>
              <a:rPr lang="en-US" sz="1800" dirty="0"/>
              <a:t>Copy and paste the URL into Notepad</a:t>
            </a:r>
          </a:p>
          <a:p>
            <a:endParaRPr lang="en-US" sz="1800" dirty="0"/>
          </a:p>
          <a:p>
            <a:endParaRPr lang="en-US" sz="1800" dirty="0"/>
          </a:p>
          <a:p>
            <a:r>
              <a:rPr lang="en-US" sz="1800" dirty="0"/>
              <a:t>Try executing the flow by adding the URL into address bar in browser</a:t>
            </a:r>
          </a:p>
        </p:txBody>
      </p:sp>
      <p:pic>
        <p:nvPicPr>
          <p:cNvPr id="3" name="Picture 2">
            <a:extLst>
              <a:ext uri="{FF2B5EF4-FFF2-40B4-BE49-F238E27FC236}">
                <a16:creationId xmlns:a16="http://schemas.microsoft.com/office/drawing/2014/main" id="{6586520B-D135-4898-8B5D-DEBA90B3F4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4361815" cy="890270"/>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9BADBBE8-BD9F-45E4-A128-5374EAFD2F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4667250" cy="828040"/>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7D24B736-6640-40EF-971F-2A11A9D7204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8437" y="4742167"/>
            <a:ext cx="5711825" cy="621030"/>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04D8D9BF-28AF-42B6-80B6-CD1F6B26D4C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19538" y="5848324"/>
            <a:ext cx="5563301" cy="62103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62370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F910-D0E9-44A2-9E12-C51DFAB79913}"/>
              </a:ext>
            </a:extLst>
          </p:cNvPr>
          <p:cNvSpPr>
            <a:spLocks noGrp="1"/>
          </p:cNvSpPr>
          <p:nvPr>
            <p:ph type="title"/>
          </p:nvPr>
        </p:nvSpPr>
        <p:spPr/>
        <p:txBody>
          <a:bodyPr/>
          <a:lstStyle/>
          <a:p>
            <a:r>
              <a:rPr lang="en-US" dirty="0"/>
              <a:t>Parent Flow</a:t>
            </a:r>
          </a:p>
        </p:txBody>
      </p:sp>
      <p:sp>
        <p:nvSpPr>
          <p:cNvPr id="5" name="Content Placeholder 4">
            <a:extLst>
              <a:ext uri="{FF2B5EF4-FFF2-40B4-BE49-F238E27FC236}">
                <a16:creationId xmlns:a16="http://schemas.microsoft.com/office/drawing/2014/main" id="{D4DEDD77-909F-4FAB-97FB-0573940AC158}"/>
              </a:ext>
            </a:extLst>
          </p:cNvPr>
          <p:cNvSpPr>
            <a:spLocks noGrp="1"/>
          </p:cNvSpPr>
          <p:nvPr>
            <p:ph idx="1"/>
          </p:nvPr>
        </p:nvSpPr>
        <p:spPr/>
        <p:txBody>
          <a:bodyPr>
            <a:normAutofit/>
          </a:bodyPr>
          <a:lstStyle/>
          <a:p>
            <a:r>
              <a:rPr lang="en-US" sz="2000" dirty="0"/>
              <a:t>Parent flow uses HTTP action to execute child flow</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Set Method parameter to Get and paste in URL for child flow</a:t>
            </a:r>
          </a:p>
        </p:txBody>
      </p:sp>
      <p:pic>
        <p:nvPicPr>
          <p:cNvPr id="3" name="Picture 2">
            <a:extLst>
              <a:ext uri="{FF2B5EF4-FFF2-40B4-BE49-F238E27FC236}">
                <a16:creationId xmlns:a16="http://schemas.microsoft.com/office/drawing/2014/main" id="{0A82D710-8E7E-4CC6-AC79-F202702645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8527" y="1905000"/>
            <a:ext cx="3631073" cy="2209916"/>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89ED834E-2158-44DA-AB85-134EE48C57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7858" y="4724400"/>
            <a:ext cx="4995793" cy="1828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59382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D2CA-DA1F-4B90-ADD0-3A86E2EAF015}"/>
              </a:ext>
            </a:extLst>
          </p:cNvPr>
          <p:cNvSpPr>
            <a:spLocks noGrp="1"/>
          </p:cNvSpPr>
          <p:nvPr>
            <p:ph type="title"/>
          </p:nvPr>
        </p:nvSpPr>
        <p:spPr/>
        <p:txBody>
          <a:bodyPr/>
          <a:lstStyle/>
          <a:p>
            <a:r>
              <a:rPr lang="en-US" sz="2500" dirty="0"/>
              <a:t>Calling a Child Flow from a Parent Flow</a:t>
            </a:r>
          </a:p>
        </p:txBody>
      </p:sp>
    </p:spTree>
    <p:extLst>
      <p:ext uri="{BB962C8B-B14F-4D97-AF65-F5344CB8AC3E}">
        <p14:creationId xmlns:p14="http://schemas.microsoft.com/office/powerpoint/2010/main" val="146833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Autofit/>
          </a:bodyPr>
          <a:lstStyle/>
          <a:p>
            <a:pPr lvl="0">
              <a:buFont typeface="Wingdings" panose="05000000000000000000" pitchFamily="2" charset="2"/>
              <a:buChar char="ü"/>
            </a:pPr>
            <a:r>
              <a:rPr lang="en-US" sz="2400" dirty="0"/>
              <a:t>Calling External Services using HTTP Actions</a:t>
            </a:r>
          </a:p>
          <a:p>
            <a:pPr lvl="0">
              <a:buFont typeface="Wingdings" panose="05000000000000000000" pitchFamily="2" charset="2"/>
              <a:buChar char="ü"/>
            </a:pPr>
            <a:r>
              <a:rPr lang="en-US" sz="2400" dirty="0"/>
              <a:t>Executing Child Flows from a Parent Flow</a:t>
            </a:r>
          </a:p>
          <a:p>
            <a:pPr lvl="0">
              <a:buFont typeface="Wingdings" panose="05000000000000000000" pitchFamily="2" charset="2"/>
              <a:buChar char="Ø"/>
            </a:pPr>
            <a:r>
              <a:rPr lang="en-US" sz="2400" dirty="0"/>
              <a:t>Creating and Testing Custom Connector</a:t>
            </a:r>
          </a:p>
          <a:p>
            <a:r>
              <a:rPr lang="en-US" sz="2400" dirty="0"/>
              <a:t>Configuring a Custom Connector to use OAuth</a:t>
            </a:r>
          </a:p>
        </p:txBody>
      </p:sp>
    </p:spTree>
    <p:extLst>
      <p:ext uri="{BB962C8B-B14F-4D97-AF65-F5344CB8AC3E}">
        <p14:creationId xmlns:p14="http://schemas.microsoft.com/office/powerpoint/2010/main" val="1434620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C17D-4EC9-452C-9D36-F4E9578AA570}"/>
              </a:ext>
            </a:extLst>
          </p:cNvPr>
          <p:cNvSpPr>
            <a:spLocks noGrp="1"/>
          </p:cNvSpPr>
          <p:nvPr>
            <p:ph type="title"/>
          </p:nvPr>
        </p:nvSpPr>
        <p:spPr/>
        <p:txBody>
          <a:bodyPr/>
          <a:lstStyle/>
          <a:p>
            <a:r>
              <a:rPr lang="en-US" sz="2600" dirty="0"/>
              <a:t>Standard Connectors vs Custom Connectors</a:t>
            </a:r>
          </a:p>
        </p:txBody>
      </p:sp>
      <p:sp>
        <p:nvSpPr>
          <p:cNvPr id="3" name="Content Placeholder 2">
            <a:extLst>
              <a:ext uri="{FF2B5EF4-FFF2-40B4-BE49-F238E27FC236}">
                <a16:creationId xmlns:a16="http://schemas.microsoft.com/office/drawing/2014/main" id="{01366625-10CA-49CC-B28B-514FEB93AEEB}"/>
              </a:ext>
            </a:extLst>
          </p:cNvPr>
          <p:cNvSpPr>
            <a:spLocks noGrp="1"/>
          </p:cNvSpPr>
          <p:nvPr>
            <p:ph idx="1"/>
          </p:nvPr>
        </p:nvSpPr>
        <p:spPr/>
        <p:txBody>
          <a:bodyPr>
            <a:normAutofit/>
          </a:bodyPr>
          <a:lstStyle/>
          <a:p>
            <a:r>
              <a:rPr lang="en-US" sz="2400" dirty="0"/>
              <a:t>PowerApps Supports two types of connectors</a:t>
            </a:r>
          </a:p>
          <a:p>
            <a:pPr lvl="1"/>
            <a:r>
              <a:rPr lang="en-US" sz="2000" dirty="0"/>
              <a:t>Standard connectors supplied out-of-box and vetted by Microsoft</a:t>
            </a:r>
          </a:p>
          <a:p>
            <a:pPr lvl="1"/>
            <a:r>
              <a:rPr lang="en-US" sz="2000" dirty="0"/>
              <a:t>Custom connectors created by organizations for their own use</a:t>
            </a:r>
          </a:p>
          <a:p>
            <a:pPr marL="347662" lvl="1" indent="0">
              <a:buNone/>
            </a:pPr>
            <a:endParaRPr lang="en-US" sz="2000" dirty="0"/>
          </a:p>
        </p:txBody>
      </p:sp>
      <p:pic>
        <p:nvPicPr>
          <p:cNvPr id="4" name="Content Placeholder 3">
            <a:extLst>
              <a:ext uri="{FF2B5EF4-FFF2-40B4-BE49-F238E27FC236}">
                <a16:creationId xmlns:a16="http://schemas.microsoft.com/office/drawing/2014/main" id="{B01A94BA-AF73-458F-8B79-3066219B80C6}"/>
              </a:ext>
            </a:extLst>
          </p:cNvPr>
          <p:cNvPicPr>
            <a:picLocks noChangeAspect="1"/>
          </p:cNvPicPr>
          <p:nvPr/>
        </p:nvPicPr>
        <p:blipFill>
          <a:blip r:embed="rId3"/>
          <a:stretch>
            <a:fillRect/>
          </a:stretch>
        </p:blipFill>
        <p:spPr>
          <a:xfrm>
            <a:off x="1219200" y="2819400"/>
            <a:ext cx="3505200" cy="3738879"/>
          </a:xfrm>
          <a:prstGeom prst="rect">
            <a:avLst/>
          </a:prstGeom>
          <a:ln>
            <a:solidFill>
              <a:schemeClr val="tx1">
                <a:lumMod val="50000"/>
                <a:lumOff val="50000"/>
              </a:schemeClr>
            </a:solidFill>
          </a:ln>
        </p:spPr>
      </p:pic>
    </p:spTree>
    <p:extLst>
      <p:ext uri="{BB962C8B-B14F-4D97-AF65-F5344CB8AC3E}">
        <p14:creationId xmlns:p14="http://schemas.microsoft.com/office/powerpoint/2010/main" val="44084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Autofit/>
          </a:bodyPr>
          <a:lstStyle/>
          <a:p>
            <a:pPr lvl="0"/>
            <a:r>
              <a:rPr lang="en-US" sz="2400" dirty="0"/>
              <a:t>Calling External Services using HTTP Actions</a:t>
            </a:r>
          </a:p>
          <a:p>
            <a:pPr lvl="0"/>
            <a:r>
              <a:rPr lang="en-US" sz="2400" dirty="0"/>
              <a:t>Executing Child Flows from a Parent Flow</a:t>
            </a:r>
          </a:p>
          <a:p>
            <a:pPr lvl="0"/>
            <a:r>
              <a:rPr lang="en-US" sz="2400" dirty="0"/>
              <a:t>Creating and Testing Custom Connector</a:t>
            </a:r>
          </a:p>
          <a:p>
            <a:r>
              <a:rPr lang="en-US" sz="2400" dirty="0"/>
              <a:t>Configuring a Custom Connector to use OAuth</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FF09-34CD-4FB9-A307-AEE46D93DB2B}"/>
              </a:ext>
            </a:extLst>
          </p:cNvPr>
          <p:cNvSpPr>
            <a:spLocks noGrp="1"/>
          </p:cNvSpPr>
          <p:nvPr>
            <p:ph type="title"/>
          </p:nvPr>
        </p:nvSpPr>
        <p:spPr/>
        <p:txBody>
          <a:bodyPr/>
          <a:lstStyle/>
          <a:p>
            <a:r>
              <a:rPr lang="en-US" dirty="0"/>
              <a:t>Creating a New Custom Connector</a:t>
            </a:r>
          </a:p>
        </p:txBody>
      </p:sp>
      <p:pic>
        <p:nvPicPr>
          <p:cNvPr id="3" name="Picture 2">
            <a:extLst>
              <a:ext uri="{FF2B5EF4-FFF2-40B4-BE49-F238E27FC236}">
                <a16:creationId xmlns:a16="http://schemas.microsoft.com/office/drawing/2014/main" id="{E3D6DBE8-E9AC-44F1-B239-7ED0DF96AD29}"/>
              </a:ext>
            </a:extLst>
          </p:cNvPr>
          <p:cNvPicPr>
            <a:picLocks noChangeAspect="1"/>
          </p:cNvPicPr>
          <p:nvPr/>
        </p:nvPicPr>
        <p:blipFill>
          <a:blip r:embed="rId2"/>
          <a:stretch>
            <a:fillRect/>
          </a:stretch>
        </p:blipFill>
        <p:spPr>
          <a:xfrm>
            <a:off x="419100" y="1447800"/>
            <a:ext cx="8305800" cy="3587712"/>
          </a:xfrm>
          <a:prstGeom prst="rect">
            <a:avLst/>
          </a:prstGeom>
          <a:ln>
            <a:solidFill>
              <a:schemeClr val="tx1">
                <a:lumMod val="50000"/>
                <a:lumOff val="50000"/>
              </a:schemeClr>
            </a:solidFill>
          </a:ln>
        </p:spPr>
      </p:pic>
    </p:spTree>
    <p:extLst>
      <p:ext uri="{BB962C8B-B14F-4D97-AF65-F5344CB8AC3E}">
        <p14:creationId xmlns:p14="http://schemas.microsoft.com/office/powerpoint/2010/main" val="271384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3383-3599-4138-884A-C6C3214F6D6E}"/>
              </a:ext>
            </a:extLst>
          </p:cNvPr>
          <p:cNvSpPr>
            <a:spLocks noGrp="1"/>
          </p:cNvSpPr>
          <p:nvPr>
            <p:ph type="title"/>
          </p:nvPr>
        </p:nvSpPr>
        <p:spPr/>
        <p:txBody>
          <a:bodyPr/>
          <a:lstStyle/>
          <a:p>
            <a:r>
              <a:rPr lang="en-US" dirty="0"/>
              <a:t>Defining Requests</a:t>
            </a:r>
          </a:p>
        </p:txBody>
      </p:sp>
      <p:pic>
        <p:nvPicPr>
          <p:cNvPr id="4" name="Picture 3">
            <a:extLst>
              <a:ext uri="{FF2B5EF4-FFF2-40B4-BE49-F238E27FC236}">
                <a16:creationId xmlns:a16="http://schemas.microsoft.com/office/drawing/2014/main" id="{3DD4B1C5-FE4B-40A8-8A2E-2E2FD7C14F16}"/>
              </a:ext>
            </a:extLst>
          </p:cNvPr>
          <p:cNvPicPr>
            <a:picLocks noChangeAspect="1"/>
          </p:cNvPicPr>
          <p:nvPr/>
        </p:nvPicPr>
        <p:blipFill>
          <a:blip r:embed="rId2"/>
          <a:stretch>
            <a:fillRect/>
          </a:stretch>
        </p:blipFill>
        <p:spPr>
          <a:xfrm>
            <a:off x="332020" y="1394791"/>
            <a:ext cx="4108758" cy="374795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BF77F828-1DB2-4B6E-A5FE-A144ED449E14}"/>
              </a:ext>
            </a:extLst>
          </p:cNvPr>
          <p:cNvPicPr>
            <a:picLocks noChangeAspect="1"/>
          </p:cNvPicPr>
          <p:nvPr/>
        </p:nvPicPr>
        <p:blipFill>
          <a:blip r:embed="rId3"/>
          <a:stretch>
            <a:fillRect/>
          </a:stretch>
        </p:blipFill>
        <p:spPr>
          <a:xfrm>
            <a:off x="4752202" y="1421295"/>
            <a:ext cx="4059778" cy="4015409"/>
          </a:xfrm>
          <a:prstGeom prst="rect">
            <a:avLst/>
          </a:prstGeom>
          <a:ln>
            <a:solidFill>
              <a:schemeClr val="tx1">
                <a:lumMod val="50000"/>
                <a:lumOff val="50000"/>
              </a:schemeClr>
            </a:solidFill>
          </a:ln>
        </p:spPr>
      </p:pic>
    </p:spTree>
    <p:extLst>
      <p:ext uri="{BB962C8B-B14F-4D97-AF65-F5344CB8AC3E}">
        <p14:creationId xmlns:p14="http://schemas.microsoft.com/office/powerpoint/2010/main" val="3480532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6742-EF8B-4A5E-A341-A52DE070217E}"/>
              </a:ext>
            </a:extLst>
          </p:cNvPr>
          <p:cNvSpPr>
            <a:spLocks noGrp="1"/>
          </p:cNvSpPr>
          <p:nvPr>
            <p:ph type="title"/>
          </p:nvPr>
        </p:nvSpPr>
        <p:spPr/>
        <p:txBody>
          <a:bodyPr/>
          <a:lstStyle/>
          <a:p>
            <a:r>
              <a:rPr lang="en-US" dirty="0"/>
              <a:t>Defining the Response</a:t>
            </a:r>
          </a:p>
        </p:txBody>
      </p:sp>
      <p:pic>
        <p:nvPicPr>
          <p:cNvPr id="3" name="Picture 2">
            <a:extLst>
              <a:ext uri="{FF2B5EF4-FFF2-40B4-BE49-F238E27FC236}">
                <a16:creationId xmlns:a16="http://schemas.microsoft.com/office/drawing/2014/main" id="{76636C7D-F1D5-4283-BD89-FF157D85F7CD}"/>
              </a:ext>
            </a:extLst>
          </p:cNvPr>
          <p:cNvPicPr>
            <a:picLocks noChangeAspect="1"/>
          </p:cNvPicPr>
          <p:nvPr/>
        </p:nvPicPr>
        <p:blipFill rotWithShape="1">
          <a:blip r:embed="rId2"/>
          <a:srcRect l="29166" t="14445" r="18333" b="12963"/>
          <a:stretch/>
        </p:blipFill>
        <p:spPr>
          <a:xfrm>
            <a:off x="838200" y="1143000"/>
            <a:ext cx="6934200" cy="5393267"/>
          </a:xfrm>
          <a:prstGeom prst="rect">
            <a:avLst/>
          </a:prstGeom>
          <a:ln>
            <a:solidFill>
              <a:schemeClr val="tx1">
                <a:lumMod val="50000"/>
                <a:lumOff val="50000"/>
              </a:schemeClr>
            </a:solidFill>
          </a:ln>
        </p:spPr>
      </p:pic>
    </p:spTree>
    <p:extLst>
      <p:ext uri="{BB962C8B-B14F-4D97-AF65-F5344CB8AC3E}">
        <p14:creationId xmlns:p14="http://schemas.microsoft.com/office/powerpoint/2010/main" val="425993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65981-E6A4-4F9E-83F0-3928A3CCA3CB}"/>
              </a:ext>
            </a:extLst>
          </p:cNvPr>
          <p:cNvSpPr>
            <a:spLocks noGrp="1"/>
          </p:cNvSpPr>
          <p:nvPr>
            <p:ph type="title"/>
          </p:nvPr>
        </p:nvSpPr>
        <p:spPr/>
        <p:txBody>
          <a:bodyPr/>
          <a:lstStyle/>
          <a:p>
            <a:r>
              <a:rPr lang="en-US" b="1" dirty="0" err="1"/>
              <a:t>OpenAPI</a:t>
            </a:r>
            <a:r>
              <a:rPr lang="en-US" b="1" dirty="0"/>
              <a:t> Specification and Swagger</a:t>
            </a:r>
            <a:endParaRPr lang="en-US" dirty="0"/>
          </a:p>
        </p:txBody>
      </p:sp>
      <p:sp>
        <p:nvSpPr>
          <p:cNvPr id="3" name="Content Placeholder 2">
            <a:extLst>
              <a:ext uri="{FF2B5EF4-FFF2-40B4-BE49-F238E27FC236}">
                <a16:creationId xmlns:a16="http://schemas.microsoft.com/office/drawing/2014/main" id="{6C534B0B-9986-46B6-9D14-2B498AF85200}"/>
              </a:ext>
            </a:extLst>
          </p:cNvPr>
          <p:cNvSpPr>
            <a:spLocks noGrp="1"/>
          </p:cNvSpPr>
          <p:nvPr>
            <p:ph idx="1"/>
          </p:nvPr>
        </p:nvSpPr>
        <p:spPr/>
        <p:txBody>
          <a:bodyPr>
            <a:normAutofit/>
          </a:bodyPr>
          <a:lstStyle/>
          <a:p>
            <a:r>
              <a:rPr lang="en-US" sz="2000" dirty="0" err="1"/>
              <a:t>OpenAPI</a:t>
            </a:r>
            <a:r>
              <a:rPr lang="en-US" sz="2000" dirty="0"/>
              <a:t> specification (OAS)</a:t>
            </a:r>
          </a:p>
          <a:p>
            <a:pPr lvl="1"/>
            <a:r>
              <a:rPr lang="en-US" sz="1800" dirty="0"/>
              <a:t>Community-driven open specification</a:t>
            </a:r>
          </a:p>
          <a:p>
            <a:pPr lvl="1"/>
            <a:r>
              <a:rPr lang="en-US" sz="1800" dirty="0"/>
              <a:t>Defines standard interface description for REST APIs</a:t>
            </a:r>
          </a:p>
          <a:p>
            <a:pPr lvl="1"/>
            <a:r>
              <a:rPr lang="en-US" sz="1800" dirty="0"/>
              <a:t>allows humans and computers to discover web service API</a:t>
            </a:r>
          </a:p>
          <a:p>
            <a:pPr lvl="1"/>
            <a:r>
              <a:rPr lang="en-US" sz="1800" dirty="0" err="1"/>
              <a:t>OpenAPI</a:t>
            </a:r>
            <a:r>
              <a:rPr lang="en-US" sz="1800" dirty="0"/>
              <a:t> Specification removes guesswork in calling a service.</a:t>
            </a:r>
          </a:p>
          <a:p>
            <a:r>
              <a:rPr lang="en-US" sz="2000" dirty="0"/>
              <a:t>API description defined using JSON</a:t>
            </a:r>
          </a:p>
        </p:txBody>
      </p:sp>
      <p:pic>
        <p:nvPicPr>
          <p:cNvPr id="4" name="Picture 3">
            <a:extLst>
              <a:ext uri="{FF2B5EF4-FFF2-40B4-BE49-F238E27FC236}">
                <a16:creationId xmlns:a16="http://schemas.microsoft.com/office/drawing/2014/main" id="{8E972DF8-3E80-452D-BA36-D5E4DF324381}"/>
              </a:ext>
            </a:extLst>
          </p:cNvPr>
          <p:cNvPicPr>
            <a:picLocks noChangeAspect="1"/>
          </p:cNvPicPr>
          <p:nvPr/>
        </p:nvPicPr>
        <p:blipFill>
          <a:blip r:embed="rId2"/>
          <a:stretch>
            <a:fillRect/>
          </a:stretch>
        </p:blipFill>
        <p:spPr>
          <a:xfrm>
            <a:off x="914400" y="3738614"/>
            <a:ext cx="4800600" cy="2890786"/>
          </a:xfrm>
          <a:prstGeom prst="rect">
            <a:avLst/>
          </a:prstGeom>
        </p:spPr>
      </p:pic>
    </p:spTree>
    <p:extLst>
      <p:ext uri="{BB962C8B-B14F-4D97-AF65-F5344CB8AC3E}">
        <p14:creationId xmlns:p14="http://schemas.microsoft.com/office/powerpoint/2010/main" val="560758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0EDA-F021-4BE9-A861-D5776762782B}"/>
              </a:ext>
            </a:extLst>
          </p:cNvPr>
          <p:cNvSpPr>
            <a:spLocks noGrp="1"/>
          </p:cNvSpPr>
          <p:nvPr>
            <p:ph type="title"/>
          </p:nvPr>
        </p:nvSpPr>
        <p:spPr/>
        <p:txBody>
          <a:bodyPr/>
          <a:lstStyle/>
          <a:p>
            <a:r>
              <a:rPr lang="en-US" sz="2600" dirty="0"/>
              <a:t>Creating a Simple Custom Connector</a:t>
            </a:r>
          </a:p>
        </p:txBody>
      </p:sp>
    </p:spTree>
    <p:extLst>
      <p:ext uri="{BB962C8B-B14F-4D97-AF65-F5344CB8AC3E}">
        <p14:creationId xmlns:p14="http://schemas.microsoft.com/office/powerpoint/2010/main" val="1359052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Autofit/>
          </a:bodyPr>
          <a:lstStyle/>
          <a:p>
            <a:pPr lvl="0">
              <a:buFont typeface="Wingdings" panose="05000000000000000000" pitchFamily="2" charset="2"/>
              <a:buChar char="ü"/>
            </a:pPr>
            <a:r>
              <a:rPr lang="en-US" sz="2400" dirty="0"/>
              <a:t>Calling External Services using HTTP Actions</a:t>
            </a:r>
          </a:p>
          <a:p>
            <a:pPr lvl="0">
              <a:buFont typeface="Wingdings" panose="05000000000000000000" pitchFamily="2" charset="2"/>
              <a:buChar char="ü"/>
            </a:pPr>
            <a:r>
              <a:rPr lang="en-US" sz="2400" dirty="0"/>
              <a:t>Executing Child Flows from a Parent Flow</a:t>
            </a:r>
          </a:p>
          <a:p>
            <a:pPr lvl="0">
              <a:buFont typeface="Wingdings" panose="05000000000000000000" pitchFamily="2" charset="2"/>
              <a:buChar char="ü"/>
            </a:pPr>
            <a:r>
              <a:rPr lang="en-US" sz="2400" dirty="0"/>
              <a:t>Creating and Testing Custom Connector</a:t>
            </a:r>
          </a:p>
          <a:p>
            <a:pPr>
              <a:buFont typeface="Wingdings" panose="05000000000000000000" pitchFamily="2" charset="2"/>
              <a:buChar char="Ø"/>
            </a:pPr>
            <a:r>
              <a:rPr lang="en-US" sz="2400" dirty="0"/>
              <a:t>Configuring a Custom Connector to use OAuth</a:t>
            </a:r>
          </a:p>
        </p:txBody>
      </p:sp>
    </p:spTree>
    <p:extLst>
      <p:ext uri="{BB962C8B-B14F-4D97-AF65-F5344CB8AC3E}">
        <p14:creationId xmlns:p14="http://schemas.microsoft.com/office/powerpoint/2010/main" val="636671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438A-3F15-4FFD-99E1-698D5F83E483}"/>
              </a:ext>
            </a:extLst>
          </p:cNvPr>
          <p:cNvSpPr>
            <a:spLocks noGrp="1"/>
          </p:cNvSpPr>
          <p:nvPr>
            <p:ph type="title"/>
          </p:nvPr>
        </p:nvSpPr>
        <p:spPr/>
        <p:txBody>
          <a:bodyPr/>
          <a:lstStyle/>
          <a:p>
            <a:r>
              <a:rPr lang="en-US" dirty="0"/>
              <a:t>Creating an Azure AD Application</a:t>
            </a:r>
          </a:p>
        </p:txBody>
      </p:sp>
      <p:pic>
        <p:nvPicPr>
          <p:cNvPr id="3" name="Picture 2">
            <a:extLst>
              <a:ext uri="{FF2B5EF4-FFF2-40B4-BE49-F238E27FC236}">
                <a16:creationId xmlns:a16="http://schemas.microsoft.com/office/drawing/2014/main" id="{4AB2C999-231E-4603-A76A-254BBE9B90C9}"/>
              </a:ext>
            </a:extLst>
          </p:cNvPr>
          <p:cNvPicPr>
            <a:picLocks noChangeAspect="1"/>
          </p:cNvPicPr>
          <p:nvPr/>
        </p:nvPicPr>
        <p:blipFill>
          <a:blip r:embed="rId2"/>
          <a:stretch>
            <a:fillRect/>
          </a:stretch>
        </p:blipFill>
        <p:spPr>
          <a:xfrm>
            <a:off x="381000" y="1371600"/>
            <a:ext cx="7848600" cy="4505325"/>
          </a:xfrm>
          <a:prstGeom prst="rect">
            <a:avLst/>
          </a:prstGeom>
          <a:ln>
            <a:solidFill>
              <a:schemeClr val="tx1">
                <a:lumMod val="50000"/>
                <a:lumOff val="50000"/>
              </a:schemeClr>
            </a:solidFill>
          </a:ln>
        </p:spPr>
      </p:pic>
    </p:spTree>
    <p:extLst>
      <p:ext uri="{BB962C8B-B14F-4D97-AF65-F5344CB8AC3E}">
        <p14:creationId xmlns:p14="http://schemas.microsoft.com/office/powerpoint/2010/main" val="920608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263C-281C-4B07-A0F9-2B71368A940A}"/>
              </a:ext>
            </a:extLst>
          </p:cNvPr>
          <p:cNvSpPr>
            <a:spLocks noGrp="1"/>
          </p:cNvSpPr>
          <p:nvPr>
            <p:ph type="title"/>
          </p:nvPr>
        </p:nvSpPr>
        <p:spPr/>
        <p:txBody>
          <a:bodyPr/>
          <a:lstStyle/>
          <a:p>
            <a:r>
              <a:rPr lang="en-US" dirty="0"/>
              <a:t>Application ID (aka Client ID)</a:t>
            </a:r>
          </a:p>
        </p:txBody>
      </p:sp>
      <p:pic>
        <p:nvPicPr>
          <p:cNvPr id="3" name="Picture 2">
            <a:extLst>
              <a:ext uri="{FF2B5EF4-FFF2-40B4-BE49-F238E27FC236}">
                <a16:creationId xmlns:a16="http://schemas.microsoft.com/office/drawing/2014/main" id="{841632FF-F49A-4F56-8D26-8BB63CE28986}"/>
              </a:ext>
            </a:extLst>
          </p:cNvPr>
          <p:cNvPicPr>
            <a:picLocks noChangeAspect="1"/>
          </p:cNvPicPr>
          <p:nvPr/>
        </p:nvPicPr>
        <p:blipFill>
          <a:blip r:embed="rId2"/>
          <a:stretch>
            <a:fillRect/>
          </a:stretch>
        </p:blipFill>
        <p:spPr>
          <a:xfrm>
            <a:off x="457200" y="1447800"/>
            <a:ext cx="7743825" cy="2828925"/>
          </a:xfrm>
          <a:prstGeom prst="rect">
            <a:avLst/>
          </a:prstGeom>
          <a:ln>
            <a:solidFill>
              <a:schemeClr val="tx1">
                <a:lumMod val="50000"/>
                <a:lumOff val="50000"/>
              </a:schemeClr>
            </a:solidFill>
          </a:ln>
        </p:spPr>
      </p:pic>
    </p:spTree>
    <p:extLst>
      <p:ext uri="{BB962C8B-B14F-4D97-AF65-F5344CB8AC3E}">
        <p14:creationId xmlns:p14="http://schemas.microsoft.com/office/powerpoint/2010/main" val="2311366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C24C-16B8-49CB-8247-03EC552C7538}"/>
              </a:ext>
            </a:extLst>
          </p:cNvPr>
          <p:cNvSpPr>
            <a:spLocks noGrp="1"/>
          </p:cNvSpPr>
          <p:nvPr>
            <p:ph type="title"/>
          </p:nvPr>
        </p:nvSpPr>
        <p:spPr/>
        <p:txBody>
          <a:bodyPr/>
          <a:lstStyle/>
          <a:p>
            <a:r>
              <a:rPr lang="en-US" dirty="0"/>
              <a:t>Configuring Permissions</a:t>
            </a:r>
          </a:p>
        </p:txBody>
      </p:sp>
      <p:pic>
        <p:nvPicPr>
          <p:cNvPr id="3" name="Picture 2">
            <a:extLst>
              <a:ext uri="{FF2B5EF4-FFF2-40B4-BE49-F238E27FC236}">
                <a16:creationId xmlns:a16="http://schemas.microsoft.com/office/drawing/2014/main" id="{DA877420-1103-41C2-B80E-EE4E8D6383F3}"/>
              </a:ext>
            </a:extLst>
          </p:cNvPr>
          <p:cNvPicPr>
            <a:picLocks noChangeAspect="1"/>
          </p:cNvPicPr>
          <p:nvPr/>
        </p:nvPicPr>
        <p:blipFill>
          <a:blip r:embed="rId2"/>
          <a:stretch>
            <a:fillRect/>
          </a:stretch>
        </p:blipFill>
        <p:spPr>
          <a:xfrm>
            <a:off x="381000" y="1295400"/>
            <a:ext cx="8117303" cy="3352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726559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4434-6189-47AE-ABF0-2432095A7C4A}"/>
              </a:ext>
            </a:extLst>
          </p:cNvPr>
          <p:cNvSpPr>
            <a:spLocks noGrp="1"/>
          </p:cNvSpPr>
          <p:nvPr>
            <p:ph type="title"/>
          </p:nvPr>
        </p:nvSpPr>
        <p:spPr/>
        <p:txBody>
          <a:bodyPr/>
          <a:lstStyle/>
          <a:p>
            <a:r>
              <a:rPr lang="en-US" dirty="0"/>
              <a:t>Select the Power BI Service for the API</a:t>
            </a:r>
          </a:p>
        </p:txBody>
      </p:sp>
      <p:pic>
        <p:nvPicPr>
          <p:cNvPr id="3" name="Picture 2">
            <a:extLst>
              <a:ext uri="{FF2B5EF4-FFF2-40B4-BE49-F238E27FC236}">
                <a16:creationId xmlns:a16="http://schemas.microsoft.com/office/drawing/2014/main" id="{436A82A1-E85D-4908-B2AC-6976A3C55B81}"/>
              </a:ext>
            </a:extLst>
          </p:cNvPr>
          <p:cNvPicPr>
            <a:picLocks noChangeAspect="1"/>
          </p:cNvPicPr>
          <p:nvPr/>
        </p:nvPicPr>
        <p:blipFill>
          <a:blip r:embed="rId2"/>
          <a:stretch>
            <a:fillRect/>
          </a:stretch>
        </p:blipFill>
        <p:spPr>
          <a:xfrm>
            <a:off x="609600" y="1219200"/>
            <a:ext cx="6028604" cy="5193980"/>
          </a:xfrm>
          <a:prstGeom prst="rect">
            <a:avLst/>
          </a:prstGeom>
          <a:ln>
            <a:solidFill>
              <a:schemeClr val="tx1">
                <a:lumMod val="50000"/>
                <a:lumOff val="50000"/>
              </a:schemeClr>
            </a:solidFill>
          </a:ln>
        </p:spPr>
      </p:pic>
    </p:spTree>
    <p:extLst>
      <p:ext uri="{BB962C8B-B14F-4D97-AF65-F5344CB8AC3E}">
        <p14:creationId xmlns:p14="http://schemas.microsoft.com/office/powerpoint/2010/main" val="168351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36F8-9EE8-4D5B-AC07-59D6462DA558}"/>
              </a:ext>
            </a:extLst>
          </p:cNvPr>
          <p:cNvSpPr>
            <a:spLocks noGrp="1"/>
          </p:cNvSpPr>
          <p:nvPr>
            <p:ph type="title"/>
          </p:nvPr>
        </p:nvSpPr>
        <p:spPr/>
        <p:txBody>
          <a:bodyPr/>
          <a:lstStyle/>
          <a:p>
            <a:r>
              <a:rPr lang="en-US" dirty="0"/>
              <a:t>HTTP Request and Response</a:t>
            </a:r>
          </a:p>
        </p:txBody>
      </p:sp>
      <p:sp>
        <p:nvSpPr>
          <p:cNvPr id="7" name="Content Placeholder 6">
            <a:extLst>
              <a:ext uri="{FF2B5EF4-FFF2-40B4-BE49-F238E27FC236}">
                <a16:creationId xmlns:a16="http://schemas.microsoft.com/office/drawing/2014/main" id="{48D6789D-03F0-4EED-B289-60CAEF7CF37E}"/>
              </a:ext>
            </a:extLst>
          </p:cNvPr>
          <p:cNvSpPr>
            <a:spLocks noGrp="1"/>
          </p:cNvSpPr>
          <p:nvPr>
            <p:ph idx="1"/>
          </p:nvPr>
        </p:nvSpPr>
        <p:spPr/>
        <p:txBody>
          <a:bodyPr>
            <a:normAutofit/>
          </a:bodyPr>
          <a:lstStyle/>
          <a:p>
            <a:r>
              <a:rPr lang="en-US" sz="2000" dirty="0"/>
              <a:t>HTTP Request</a:t>
            </a:r>
          </a:p>
          <a:p>
            <a:pPr lvl="1"/>
            <a:r>
              <a:rPr lang="en-US" sz="1800" dirty="0"/>
              <a:t>URL</a:t>
            </a:r>
          </a:p>
          <a:p>
            <a:pPr lvl="1"/>
            <a:r>
              <a:rPr lang="en-US" sz="1800" dirty="0"/>
              <a:t>Verb (e.g. GET, POST, PUT, PATCH, </a:t>
            </a:r>
            <a:r>
              <a:rPr lang="en-US" sz="1800" dirty="0" err="1"/>
              <a:t>etc</a:t>
            </a:r>
            <a:r>
              <a:rPr lang="en-US" sz="1800" dirty="0"/>
              <a:t>)</a:t>
            </a:r>
          </a:p>
          <a:p>
            <a:pPr lvl="1"/>
            <a:r>
              <a:rPr lang="en-US" sz="1800" dirty="0"/>
              <a:t>Headers</a:t>
            </a:r>
          </a:p>
          <a:p>
            <a:pPr lvl="1"/>
            <a:r>
              <a:rPr lang="en-US" sz="1800" dirty="0"/>
              <a:t>Body</a:t>
            </a:r>
          </a:p>
          <a:p>
            <a:r>
              <a:rPr lang="en-US" sz="2000" dirty="0"/>
              <a:t>HTTP Response</a:t>
            </a:r>
          </a:p>
          <a:p>
            <a:pPr lvl="1"/>
            <a:r>
              <a:rPr lang="en-US" sz="1800" dirty="0"/>
              <a:t>Status code</a:t>
            </a:r>
          </a:p>
          <a:p>
            <a:pPr lvl="1"/>
            <a:r>
              <a:rPr lang="en-US" sz="1800" dirty="0"/>
              <a:t>Headers</a:t>
            </a:r>
          </a:p>
          <a:p>
            <a:pPr lvl="1"/>
            <a:r>
              <a:rPr lang="en-US" sz="1800" dirty="0"/>
              <a:t>Body</a:t>
            </a:r>
          </a:p>
        </p:txBody>
      </p:sp>
      <p:sp>
        <p:nvSpPr>
          <p:cNvPr id="3" name="Rectangle 2">
            <a:extLst>
              <a:ext uri="{FF2B5EF4-FFF2-40B4-BE49-F238E27FC236}">
                <a16:creationId xmlns:a16="http://schemas.microsoft.com/office/drawing/2014/main" id="{F3626850-BCB0-419E-97C4-EC2EA09090C7}"/>
              </a:ext>
            </a:extLst>
          </p:cNvPr>
          <p:cNvSpPr/>
          <p:nvPr/>
        </p:nvSpPr>
        <p:spPr>
          <a:xfrm>
            <a:off x="762000" y="4953000"/>
            <a:ext cx="2209800" cy="1524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4" name="Arrow: Right 3">
            <a:extLst>
              <a:ext uri="{FF2B5EF4-FFF2-40B4-BE49-F238E27FC236}">
                <a16:creationId xmlns:a16="http://schemas.microsoft.com/office/drawing/2014/main" id="{32455EFC-91D4-4C43-B4B8-9DD9740C13D0}"/>
              </a:ext>
            </a:extLst>
          </p:cNvPr>
          <p:cNvSpPr/>
          <p:nvPr/>
        </p:nvSpPr>
        <p:spPr>
          <a:xfrm>
            <a:off x="3352800" y="4953000"/>
            <a:ext cx="2286000" cy="533400"/>
          </a:xfrm>
          <a:prstGeom prst="right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Request</a:t>
            </a:r>
          </a:p>
        </p:txBody>
      </p:sp>
      <p:sp>
        <p:nvSpPr>
          <p:cNvPr id="5" name="Arrow: Left 4">
            <a:extLst>
              <a:ext uri="{FF2B5EF4-FFF2-40B4-BE49-F238E27FC236}">
                <a16:creationId xmlns:a16="http://schemas.microsoft.com/office/drawing/2014/main" id="{0D60E36F-E9BF-49C8-BEEA-80FB14366AD2}"/>
              </a:ext>
            </a:extLst>
          </p:cNvPr>
          <p:cNvSpPr/>
          <p:nvPr/>
        </p:nvSpPr>
        <p:spPr>
          <a:xfrm>
            <a:off x="3352800" y="5715000"/>
            <a:ext cx="2209800" cy="533400"/>
          </a:xfrm>
          <a:prstGeom prst="left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Response</a:t>
            </a:r>
          </a:p>
        </p:txBody>
      </p:sp>
      <p:sp>
        <p:nvSpPr>
          <p:cNvPr id="6" name="Rectangle 5">
            <a:extLst>
              <a:ext uri="{FF2B5EF4-FFF2-40B4-BE49-F238E27FC236}">
                <a16:creationId xmlns:a16="http://schemas.microsoft.com/office/drawing/2014/main" id="{AA0945CF-27C2-407C-B0C7-B1EE2FD5CAD8}"/>
              </a:ext>
            </a:extLst>
          </p:cNvPr>
          <p:cNvSpPr/>
          <p:nvPr/>
        </p:nvSpPr>
        <p:spPr>
          <a:xfrm>
            <a:off x="6010469" y="4876800"/>
            <a:ext cx="2209800" cy="15240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Service</a:t>
            </a:r>
          </a:p>
        </p:txBody>
      </p:sp>
    </p:spTree>
    <p:extLst>
      <p:ext uri="{BB962C8B-B14F-4D97-AF65-F5344CB8AC3E}">
        <p14:creationId xmlns:p14="http://schemas.microsoft.com/office/powerpoint/2010/main" val="898867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66D7-75E1-4CEB-B192-EDD8CFAEAC39}"/>
              </a:ext>
            </a:extLst>
          </p:cNvPr>
          <p:cNvSpPr>
            <a:spLocks noGrp="1"/>
          </p:cNvSpPr>
          <p:nvPr>
            <p:ph type="title"/>
          </p:nvPr>
        </p:nvSpPr>
        <p:spPr/>
        <p:txBody>
          <a:bodyPr/>
          <a:lstStyle/>
          <a:p>
            <a:r>
              <a:rPr lang="en-US" dirty="0"/>
              <a:t>Select the Required Permissions</a:t>
            </a:r>
          </a:p>
        </p:txBody>
      </p:sp>
      <p:pic>
        <p:nvPicPr>
          <p:cNvPr id="3" name="Picture 2">
            <a:extLst>
              <a:ext uri="{FF2B5EF4-FFF2-40B4-BE49-F238E27FC236}">
                <a16:creationId xmlns:a16="http://schemas.microsoft.com/office/drawing/2014/main" id="{C931EC03-2F63-499A-AEF3-76F52AF857D6}"/>
              </a:ext>
            </a:extLst>
          </p:cNvPr>
          <p:cNvPicPr>
            <a:picLocks noChangeAspect="1"/>
          </p:cNvPicPr>
          <p:nvPr/>
        </p:nvPicPr>
        <p:blipFill>
          <a:blip r:embed="rId2"/>
          <a:stretch>
            <a:fillRect/>
          </a:stretch>
        </p:blipFill>
        <p:spPr>
          <a:xfrm>
            <a:off x="609600" y="1295400"/>
            <a:ext cx="4767263" cy="5149232"/>
          </a:xfrm>
          <a:prstGeom prst="rect">
            <a:avLst/>
          </a:prstGeom>
          <a:ln>
            <a:solidFill>
              <a:schemeClr val="tx1">
                <a:lumMod val="50000"/>
                <a:lumOff val="50000"/>
              </a:schemeClr>
            </a:solidFill>
          </a:ln>
        </p:spPr>
      </p:pic>
    </p:spTree>
    <p:extLst>
      <p:ext uri="{BB962C8B-B14F-4D97-AF65-F5344CB8AC3E}">
        <p14:creationId xmlns:p14="http://schemas.microsoft.com/office/powerpoint/2010/main" val="4148082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F47A-7FB9-4ECA-A4EF-9781C05B024C}"/>
              </a:ext>
            </a:extLst>
          </p:cNvPr>
          <p:cNvSpPr>
            <a:spLocks noGrp="1"/>
          </p:cNvSpPr>
          <p:nvPr>
            <p:ph type="title"/>
          </p:nvPr>
        </p:nvSpPr>
        <p:spPr/>
        <p:txBody>
          <a:bodyPr/>
          <a:lstStyle/>
          <a:p>
            <a:r>
              <a:rPr lang="en-US" dirty="0"/>
              <a:t>Generating a Key Secret</a:t>
            </a:r>
          </a:p>
        </p:txBody>
      </p:sp>
      <p:pic>
        <p:nvPicPr>
          <p:cNvPr id="3" name="Picture 2">
            <a:extLst>
              <a:ext uri="{FF2B5EF4-FFF2-40B4-BE49-F238E27FC236}">
                <a16:creationId xmlns:a16="http://schemas.microsoft.com/office/drawing/2014/main" id="{DB11391B-A0B7-494D-9B7C-0F5D79B9862C}"/>
              </a:ext>
            </a:extLst>
          </p:cNvPr>
          <p:cNvPicPr>
            <a:picLocks noChangeAspect="1"/>
          </p:cNvPicPr>
          <p:nvPr/>
        </p:nvPicPr>
        <p:blipFill>
          <a:blip r:embed="rId2"/>
          <a:stretch>
            <a:fillRect/>
          </a:stretch>
        </p:blipFill>
        <p:spPr>
          <a:xfrm>
            <a:off x="457200" y="1295400"/>
            <a:ext cx="7848600" cy="3010591"/>
          </a:xfrm>
          <a:prstGeom prst="rect">
            <a:avLst/>
          </a:prstGeom>
          <a:ln>
            <a:solidFill>
              <a:schemeClr val="tx1">
                <a:lumMod val="50000"/>
                <a:lumOff val="50000"/>
              </a:schemeClr>
            </a:solidFill>
          </a:ln>
        </p:spPr>
      </p:pic>
    </p:spTree>
    <p:extLst>
      <p:ext uri="{BB962C8B-B14F-4D97-AF65-F5344CB8AC3E}">
        <p14:creationId xmlns:p14="http://schemas.microsoft.com/office/powerpoint/2010/main" val="2596000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9CCC-8879-496B-8D34-817175A53C06}"/>
              </a:ext>
            </a:extLst>
          </p:cNvPr>
          <p:cNvSpPr>
            <a:spLocks noGrp="1"/>
          </p:cNvSpPr>
          <p:nvPr>
            <p:ph type="title"/>
          </p:nvPr>
        </p:nvSpPr>
        <p:spPr/>
        <p:txBody>
          <a:bodyPr/>
          <a:lstStyle/>
          <a:p>
            <a:r>
              <a:rPr lang="en-US" dirty="0"/>
              <a:t>Data Required to Create Custom Connector</a:t>
            </a:r>
          </a:p>
        </p:txBody>
      </p:sp>
      <p:pic>
        <p:nvPicPr>
          <p:cNvPr id="4" name="Picture 3">
            <a:extLst>
              <a:ext uri="{FF2B5EF4-FFF2-40B4-BE49-F238E27FC236}">
                <a16:creationId xmlns:a16="http://schemas.microsoft.com/office/drawing/2014/main" id="{1E1FC72A-00DB-4336-8279-16FD7AF0636A}"/>
              </a:ext>
            </a:extLst>
          </p:cNvPr>
          <p:cNvPicPr>
            <a:picLocks noChangeAspect="1"/>
          </p:cNvPicPr>
          <p:nvPr/>
        </p:nvPicPr>
        <p:blipFill>
          <a:blip r:embed="rId2"/>
          <a:stretch>
            <a:fillRect/>
          </a:stretch>
        </p:blipFill>
        <p:spPr>
          <a:xfrm>
            <a:off x="457200" y="1371600"/>
            <a:ext cx="7829550" cy="3114675"/>
          </a:xfrm>
          <a:prstGeom prst="rect">
            <a:avLst/>
          </a:prstGeom>
          <a:ln>
            <a:solidFill>
              <a:schemeClr val="tx1">
                <a:lumMod val="50000"/>
                <a:lumOff val="50000"/>
              </a:schemeClr>
            </a:solidFill>
          </a:ln>
        </p:spPr>
      </p:pic>
    </p:spTree>
    <p:extLst>
      <p:ext uri="{BB962C8B-B14F-4D97-AF65-F5344CB8AC3E}">
        <p14:creationId xmlns:p14="http://schemas.microsoft.com/office/powerpoint/2010/main" val="3906314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1718-8D7C-4977-B345-977EBE7A3300}"/>
              </a:ext>
            </a:extLst>
          </p:cNvPr>
          <p:cNvSpPr>
            <a:spLocks noGrp="1"/>
          </p:cNvSpPr>
          <p:nvPr>
            <p:ph type="title"/>
          </p:nvPr>
        </p:nvSpPr>
        <p:spPr/>
        <p:txBody>
          <a:bodyPr/>
          <a:lstStyle/>
          <a:p>
            <a:r>
              <a:rPr lang="en-US" dirty="0"/>
              <a:t>Creating the New Custom Connector</a:t>
            </a:r>
          </a:p>
        </p:txBody>
      </p:sp>
      <p:pic>
        <p:nvPicPr>
          <p:cNvPr id="3" name="Picture 2">
            <a:extLst>
              <a:ext uri="{FF2B5EF4-FFF2-40B4-BE49-F238E27FC236}">
                <a16:creationId xmlns:a16="http://schemas.microsoft.com/office/drawing/2014/main" id="{477A031F-F61C-45D5-B7AC-9B1B023B9243}"/>
              </a:ext>
            </a:extLst>
          </p:cNvPr>
          <p:cNvPicPr>
            <a:picLocks noChangeAspect="1"/>
          </p:cNvPicPr>
          <p:nvPr/>
        </p:nvPicPr>
        <p:blipFill>
          <a:blip r:embed="rId2"/>
          <a:stretch>
            <a:fillRect/>
          </a:stretch>
        </p:blipFill>
        <p:spPr>
          <a:xfrm>
            <a:off x="838200" y="1295400"/>
            <a:ext cx="7123937" cy="5105244"/>
          </a:xfrm>
          <a:prstGeom prst="rect">
            <a:avLst/>
          </a:prstGeom>
          <a:ln>
            <a:solidFill>
              <a:schemeClr val="tx1">
                <a:lumMod val="50000"/>
                <a:lumOff val="50000"/>
              </a:schemeClr>
            </a:solidFill>
          </a:ln>
        </p:spPr>
      </p:pic>
    </p:spTree>
    <p:extLst>
      <p:ext uri="{BB962C8B-B14F-4D97-AF65-F5344CB8AC3E}">
        <p14:creationId xmlns:p14="http://schemas.microsoft.com/office/powerpoint/2010/main" val="1262495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2551-2A77-4A6D-A92B-1334DAFC21B3}"/>
              </a:ext>
            </a:extLst>
          </p:cNvPr>
          <p:cNvSpPr>
            <a:spLocks noGrp="1"/>
          </p:cNvSpPr>
          <p:nvPr>
            <p:ph type="title"/>
          </p:nvPr>
        </p:nvSpPr>
        <p:spPr/>
        <p:txBody>
          <a:bodyPr/>
          <a:lstStyle/>
          <a:p>
            <a:r>
              <a:rPr lang="en-US" dirty="0"/>
              <a:t>Configuring the Client Id and Client Secret</a:t>
            </a:r>
          </a:p>
        </p:txBody>
      </p:sp>
      <p:pic>
        <p:nvPicPr>
          <p:cNvPr id="3" name="Picture 2">
            <a:extLst>
              <a:ext uri="{FF2B5EF4-FFF2-40B4-BE49-F238E27FC236}">
                <a16:creationId xmlns:a16="http://schemas.microsoft.com/office/drawing/2014/main" id="{4374B1A4-6BCE-4016-ABEC-D7F6CDCE7EC2}"/>
              </a:ext>
            </a:extLst>
          </p:cNvPr>
          <p:cNvPicPr>
            <a:picLocks noChangeAspect="1"/>
          </p:cNvPicPr>
          <p:nvPr/>
        </p:nvPicPr>
        <p:blipFill>
          <a:blip r:embed="rId2"/>
          <a:stretch>
            <a:fillRect/>
          </a:stretch>
        </p:blipFill>
        <p:spPr>
          <a:xfrm>
            <a:off x="457199" y="1295400"/>
            <a:ext cx="8451597" cy="4343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76028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BECA-4E93-46A0-983F-C80A0092518D}"/>
              </a:ext>
            </a:extLst>
          </p:cNvPr>
          <p:cNvSpPr>
            <a:spLocks noGrp="1"/>
          </p:cNvSpPr>
          <p:nvPr>
            <p:ph type="title"/>
          </p:nvPr>
        </p:nvSpPr>
        <p:spPr/>
        <p:txBody>
          <a:bodyPr/>
          <a:lstStyle/>
          <a:p>
            <a:r>
              <a:rPr lang="en-US" dirty="0"/>
              <a:t>What About the Redirect URL?</a:t>
            </a:r>
          </a:p>
        </p:txBody>
      </p:sp>
      <p:pic>
        <p:nvPicPr>
          <p:cNvPr id="3" name="Picture 2">
            <a:extLst>
              <a:ext uri="{FF2B5EF4-FFF2-40B4-BE49-F238E27FC236}">
                <a16:creationId xmlns:a16="http://schemas.microsoft.com/office/drawing/2014/main" id="{283DCB85-1971-45A8-BCC8-34BF5714033E}"/>
              </a:ext>
            </a:extLst>
          </p:cNvPr>
          <p:cNvPicPr>
            <a:picLocks noChangeAspect="1"/>
          </p:cNvPicPr>
          <p:nvPr/>
        </p:nvPicPr>
        <p:blipFill rotWithShape="1">
          <a:blip r:embed="rId2"/>
          <a:srcRect l="33664" t="13104" r="9107" b="4138"/>
          <a:stretch/>
        </p:blipFill>
        <p:spPr>
          <a:xfrm>
            <a:off x="990600" y="1179277"/>
            <a:ext cx="3824529" cy="4499445"/>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7C8F2CE4-CC3C-42EC-94B9-F9A263E58081}"/>
              </a:ext>
            </a:extLst>
          </p:cNvPr>
          <p:cNvSpPr/>
          <p:nvPr/>
        </p:nvSpPr>
        <p:spPr>
          <a:xfrm>
            <a:off x="404192" y="49530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FBD93FA-F853-43C5-839A-3B77ED949CB9}"/>
              </a:ext>
            </a:extLst>
          </p:cNvPr>
          <p:cNvGrpSpPr/>
          <p:nvPr/>
        </p:nvGrpSpPr>
        <p:grpSpPr>
          <a:xfrm>
            <a:off x="3399184" y="1828800"/>
            <a:ext cx="4458010" cy="4621917"/>
            <a:chOff x="3399184" y="1828800"/>
            <a:chExt cx="4458010" cy="4621917"/>
          </a:xfrm>
        </p:grpSpPr>
        <p:pic>
          <p:nvPicPr>
            <p:cNvPr id="4" name="Picture 3">
              <a:extLst>
                <a:ext uri="{FF2B5EF4-FFF2-40B4-BE49-F238E27FC236}">
                  <a16:creationId xmlns:a16="http://schemas.microsoft.com/office/drawing/2014/main" id="{171D5050-F6EE-4B16-8867-CF771748AD66}"/>
                </a:ext>
              </a:extLst>
            </p:cNvPr>
            <p:cNvPicPr>
              <a:picLocks noChangeAspect="1"/>
            </p:cNvPicPr>
            <p:nvPr/>
          </p:nvPicPr>
          <p:blipFill>
            <a:blip r:embed="rId3"/>
            <a:stretch>
              <a:fillRect/>
            </a:stretch>
          </p:blipFill>
          <p:spPr>
            <a:xfrm>
              <a:off x="3962400" y="1828800"/>
              <a:ext cx="3894794" cy="4621917"/>
            </a:xfrm>
            <a:prstGeom prst="rect">
              <a:avLst/>
            </a:prstGeom>
            <a:ln>
              <a:solidFill>
                <a:schemeClr val="tx1">
                  <a:lumMod val="50000"/>
                  <a:lumOff val="50000"/>
                </a:schemeClr>
              </a:solidFill>
            </a:ln>
          </p:spPr>
        </p:pic>
        <p:sp>
          <p:nvSpPr>
            <p:cNvPr id="6" name="Arrow: Right 5">
              <a:extLst>
                <a:ext uri="{FF2B5EF4-FFF2-40B4-BE49-F238E27FC236}">
                  <a16:creationId xmlns:a16="http://schemas.microsoft.com/office/drawing/2014/main" id="{6D96877C-95AA-4D23-B33F-A19EE56DD067}"/>
                </a:ext>
              </a:extLst>
            </p:cNvPr>
            <p:cNvSpPr/>
            <p:nvPr/>
          </p:nvSpPr>
          <p:spPr>
            <a:xfrm>
              <a:off x="3399184" y="5781261"/>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199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0C4F-679F-4DBD-BEEA-B034B047F06D}"/>
              </a:ext>
            </a:extLst>
          </p:cNvPr>
          <p:cNvSpPr>
            <a:spLocks noGrp="1"/>
          </p:cNvSpPr>
          <p:nvPr>
            <p:ph type="title"/>
          </p:nvPr>
        </p:nvSpPr>
        <p:spPr/>
        <p:txBody>
          <a:bodyPr/>
          <a:lstStyle/>
          <a:p>
            <a:r>
              <a:rPr lang="en-US" dirty="0"/>
              <a:t>Adding the Redirect URL back in Azure AD</a:t>
            </a:r>
          </a:p>
        </p:txBody>
      </p:sp>
      <p:pic>
        <p:nvPicPr>
          <p:cNvPr id="3" name="Picture 2">
            <a:extLst>
              <a:ext uri="{FF2B5EF4-FFF2-40B4-BE49-F238E27FC236}">
                <a16:creationId xmlns:a16="http://schemas.microsoft.com/office/drawing/2014/main" id="{59D638FE-55ED-4694-A898-E94BA1CEEE46}"/>
              </a:ext>
            </a:extLst>
          </p:cNvPr>
          <p:cNvPicPr>
            <a:picLocks noChangeAspect="1"/>
          </p:cNvPicPr>
          <p:nvPr/>
        </p:nvPicPr>
        <p:blipFill>
          <a:blip r:embed="rId2"/>
          <a:stretch>
            <a:fillRect/>
          </a:stretch>
        </p:blipFill>
        <p:spPr>
          <a:xfrm>
            <a:off x="438150" y="1295400"/>
            <a:ext cx="5057775" cy="1352550"/>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7407B4F6-C23A-45B1-97AA-F553065B17D5}"/>
              </a:ext>
            </a:extLst>
          </p:cNvPr>
          <p:cNvPicPr>
            <a:picLocks noChangeAspect="1"/>
          </p:cNvPicPr>
          <p:nvPr/>
        </p:nvPicPr>
        <p:blipFill rotWithShape="1">
          <a:blip r:embed="rId3"/>
          <a:srcRect b="32444"/>
          <a:stretch/>
        </p:blipFill>
        <p:spPr>
          <a:xfrm>
            <a:off x="401707" y="3025637"/>
            <a:ext cx="8324850" cy="2895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029752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5310-AACF-4A06-9194-39C5B405C844}"/>
              </a:ext>
            </a:extLst>
          </p:cNvPr>
          <p:cNvSpPr>
            <a:spLocks noGrp="1"/>
          </p:cNvSpPr>
          <p:nvPr>
            <p:ph type="title"/>
          </p:nvPr>
        </p:nvSpPr>
        <p:spPr/>
        <p:txBody>
          <a:bodyPr/>
          <a:lstStyle/>
          <a:p>
            <a:r>
              <a:rPr lang="en-US" dirty="0"/>
              <a:t>Creating a New Connection</a:t>
            </a:r>
          </a:p>
        </p:txBody>
      </p:sp>
      <p:pic>
        <p:nvPicPr>
          <p:cNvPr id="6" name="Picture 5">
            <a:extLst>
              <a:ext uri="{FF2B5EF4-FFF2-40B4-BE49-F238E27FC236}">
                <a16:creationId xmlns:a16="http://schemas.microsoft.com/office/drawing/2014/main" id="{6D037171-606B-4B14-8F95-A2E8C3715490}"/>
              </a:ext>
            </a:extLst>
          </p:cNvPr>
          <p:cNvPicPr>
            <a:picLocks noChangeAspect="1"/>
          </p:cNvPicPr>
          <p:nvPr/>
        </p:nvPicPr>
        <p:blipFill>
          <a:blip r:embed="rId2"/>
          <a:stretch>
            <a:fillRect/>
          </a:stretch>
        </p:blipFill>
        <p:spPr>
          <a:xfrm>
            <a:off x="5264425" y="1226654"/>
            <a:ext cx="3602286" cy="4404691"/>
          </a:xfrm>
          <a:prstGeom prst="rect">
            <a:avLst/>
          </a:prstGeom>
        </p:spPr>
      </p:pic>
      <p:pic>
        <p:nvPicPr>
          <p:cNvPr id="7" name="Picture 6">
            <a:extLst>
              <a:ext uri="{FF2B5EF4-FFF2-40B4-BE49-F238E27FC236}">
                <a16:creationId xmlns:a16="http://schemas.microsoft.com/office/drawing/2014/main" id="{B3C01D2E-81A0-4874-ACCA-90DD9FF8629A}"/>
              </a:ext>
            </a:extLst>
          </p:cNvPr>
          <p:cNvPicPr>
            <a:picLocks noChangeAspect="1"/>
          </p:cNvPicPr>
          <p:nvPr/>
        </p:nvPicPr>
        <p:blipFill>
          <a:blip r:embed="rId3"/>
          <a:stretch>
            <a:fillRect/>
          </a:stretch>
        </p:blipFill>
        <p:spPr>
          <a:xfrm>
            <a:off x="381000" y="1226654"/>
            <a:ext cx="47244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359537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Autofit/>
          </a:bodyPr>
          <a:lstStyle/>
          <a:p>
            <a:pPr lvl="0">
              <a:buFont typeface="Wingdings" panose="05000000000000000000" pitchFamily="2" charset="2"/>
              <a:buChar char="ü"/>
            </a:pPr>
            <a:r>
              <a:rPr lang="en-US" sz="2400" dirty="0"/>
              <a:t>Calling External Services using HTTP Actions</a:t>
            </a:r>
          </a:p>
          <a:p>
            <a:pPr lvl="0">
              <a:buFont typeface="Wingdings" panose="05000000000000000000" pitchFamily="2" charset="2"/>
              <a:buChar char="ü"/>
            </a:pPr>
            <a:r>
              <a:rPr lang="en-US" sz="2400" dirty="0"/>
              <a:t>Executing Child Flows from a Parent Flow</a:t>
            </a:r>
          </a:p>
          <a:p>
            <a:pPr lvl="0">
              <a:buFont typeface="Wingdings" panose="05000000000000000000" pitchFamily="2" charset="2"/>
              <a:buChar char="ü"/>
            </a:pPr>
            <a:r>
              <a:rPr lang="en-US" sz="2400" dirty="0"/>
              <a:t>Creating and Testing Custom Connector</a:t>
            </a:r>
          </a:p>
          <a:p>
            <a:pPr>
              <a:buFont typeface="Wingdings" panose="05000000000000000000" pitchFamily="2" charset="2"/>
              <a:buChar char="ü"/>
            </a:pPr>
            <a:r>
              <a:rPr lang="en-US" sz="2400" dirty="0"/>
              <a:t>Configuring a Custom Connector to use OAuth</a:t>
            </a:r>
          </a:p>
        </p:txBody>
      </p:sp>
    </p:spTree>
    <p:extLst>
      <p:ext uri="{BB962C8B-B14F-4D97-AF65-F5344CB8AC3E}">
        <p14:creationId xmlns:p14="http://schemas.microsoft.com/office/powerpoint/2010/main" val="150682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D9F60D-3344-42AA-A3FF-501DA5D61955}"/>
              </a:ext>
            </a:extLst>
          </p:cNvPr>
          <p:cNvSpPr/>
          <p:nvPr/>
        </p:nvSpPr>
        <p:spPr>
          <a:xfrm>
            <a:off x="4953692" y="3124200"/>
            <a:ext cx="341951" cy="381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solidFill>
              </a:rPr>
              <a:t>?</a:t>
            </a:r>
            <a:endParaRPr lang="en-US" dirty="0">
              <a:solidFill>
                <a:schemeClr val="tx1"/>
              </a:solidFill>
            </a:endParaRPr>
          </a:p>
        </p:txBody>
      </p:sp>
      <p:sp>
        <p:nvSpPr>
          <p:cNvPr id="2" name="Title 1">
            <a:extLst>
              <a:ext uri="{FF2B5EF4-FFF2-40B4-BE49-F238E27FC236}">
                <a16:creationId xmlns:a16="http://schemas.microsoft.com/office/drawing/2014/main" id="{ACBC044C-4791-4E2C-9464-12D957676E3B}"/>
              </a:ext>
            </a:extLst>
          </p:cNvPr>
          <p:cNvSpPr>
            <a:spLocks noGrp="1"/>
          </p:cNvSpPr>
          <p:nvPr>
            <p:ph type="title"/>
          </p:nvPr>
        </p:nvSpPr>
        <p:spPr/>
        <p:txBody>
          <a:bodyPr/>
          <a:lstStyle/>
          <a:p>
            <a:r>
              <a:rPr lang="en-US" dirty="0"/>
              <a:t>Working With REST-based Web Service</a:t>
            </a:r>
          </a:p>
        </p:txBody>
      </p:sp>
      <p:sp>
        <p:nvSpPr>
          <p:cNvPr id="3" name="Content Placeholder 2">
            <a:extLst>
              <a:ext uri="{FF2B5EF4-FFF2-40B4-BE49-F238E27FC236}">
                <a16:creationId xmlns:a16="http://schemas.microsoft.com/office/drawing/2014/main" id="{8DC463A4-3044-43EE-A192-6A12B808C508}"/>
              </a:ext>
            </a:extLst>
          </p:cNvPr>
          <p:cNvSpPr>
            <a:spLocks noGrp="1"/>
          </p:cNvSpPr>
          <p:nvPr>
            <p:ph idx="1"/>
          </p:nvPr>
        </p:nvSpPr>
        <p:spPr>
          <a:xfrm>
            <a:off x="372533" y="1447800"/>
            <a:ext cx="8382000" cy="5181600"/>
          </a:xfrm>
        </p:spPr>
        <p:txBody>
          <a:bodyPr>
            <a:normAutofit/>
          </a:bodyPr>
          <a:lstStyle/>
          <a:p>
            <a:r>
              <a:rPr lang="en-US" sz="2000" dirty="0"/>
              <a:t>Calling REST-based web service involve creating structured URLs</a:t>
            </a:r>
          </a:p>
          <a:p>
            <a:pPr lvl="1"/>
            <a:r>
              <a:rPr lang="en-US" sz="1400" b="1" dirty="0">
                <a:solidFill>
                  <a:schemeClr val="accent1">
                    <a:lumMod val="50000"/>
                  </a:schemeClr>
                </a:solidFill>
              </a:rPr>
              <a:t>http://subliminalsystems.com/api/</a:t>
            </a:r>
            <a:r>
              <a:rPr lang="en-US" sz="1400" b="1" dirty="0">
                <a:solidFill>
                  <a:schemeClr val="tx2">
                    <a:lumMod val="90000"/>
                    <a:lumOff val="10000"/>
                  </a:schemeClr>
                </a:solidFill>
              </a:rPr>
              <a:t>Customers/</a:t>
            </a:r>
            <a:r>
              <a:rPr lang="en-US" sz="1400" b="1" dirty="0"/>
              <a:t>?</a:t>
            </a:r>
            <a:r>
              <a:rPr lang="en-US" sz="1400" b="1" dirty="0">
                <a:solidFill>
                  <a:schemeClr val="accent5">
                    <a:lumMod val="50000"/>
                  </a:schemeClr>
                </a:solidFill>
              </a:rPr>
              <a:t>$select=LastName,FirstName,CustomerId</a:t>
            </a:r>
            <a:endParaRPr lang="en-US" sz="1600" b="1" dirty="0">
              <a:solidFill>
                <a:schemeClr val="accent5">
                  <a:lumMod val="50000"/>
                </a:schemeClr>
              </a:solidFill>
            </a:endParaRPr>
          </a:p>
          <a:p>
            <a:endParaRPr lang="en-US" sz="2000" dirty="0"/>
          </a:p>
          <a:p>
            <a:r>
              <a:rPr lang="en-US" sz="2000" dirty="0"/>
              <a:t>REST-based URL structured into several parts</a:t>
            </a:r>
          </a:p>
        </p:txBody>
      </p:sp>
      <p:sp>
        <p:nvSpPr>
          <p:cNvPr id="4" name="Rectangle 3">
            <a:extLst>
              <a:ext uri="{FF2B5EF4-FFF2-40B4-BE49-F238E27FC236}">
                <a16:creationId xmlns:a16="http://schemas.microsoft.com/office/drawing/2014/main" id="{06D03660-BA9F-4E47-BDC8-02BC30801E31}"/>
              </a:ext>
            </a:extLst>
          </p:cNvPr>
          <p:cNvSpPr/>
          <p:nvPr/>
        </p:nvSpPr>
        <p:spPr>
          <a:xfrm>
            <a:off x="761744" y="3124200"/>
            <a:ext cx="2980267" cy="381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1">
                    <a:lumMod val="50000"/>
                  </a:schemeClr>
                </a:solidFill>
              </a:rPr>
              <a:t>http://subliminalsystems.com/api/</a:t>
            </a:r>
            <a:endParaRPr lang="en-US" sz="1400" dirty="0"/>
          </a:p>
        </p:txBody>
      </p:sp>
      <p:sp>
        <p:nvSpPr>
          <p:cNvPr id="5" name="Rectangle 4">
            <a:extLst>
              <a:ext uri="{FF2B5EF4-FFF2-40B4-BE49-F238E27FC236}">
                <a16:creationId xmlns:a16="http://schemas.microsoft.com/office/drawing/2014/main" id="{785804C7-0977-4A96-B2F6-E6C0D03624B9}"/>
              </a:ext>
            </a:extLst>
          </p:cNvPr>
          <p:cNvSpPr/>
          <p:nvPr/>
        </p:nvSpPr>
        <p:spPr>
          <a:xfrm>
            <a:off x="3851731" y="3124200"/>
            <a:ext cx="1121230" cy="381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2">
                    <a:lumMod val="90000"/>
                    <a:lumOff val="10000"/>
                  </a:schemeClr>
                </a:solidFill>
              </a:rPr>
              <a:t>Customers/</a:t>
            </a:r>
            <a:endParaRPr lang="en-US" sz="1400" dirty="0"/>
          </a:p>
        </p:txBody>
      </p:sp>
      <p:sp>
        <p:nvSpPr>
          <p:cNvPr id="6" name="Rectangle 5">
            <a:extLst>
              <a:ext uri="{FF2B5EF4-FFF2-40B4-BE49-F238E27FC236}">
                <a16:creationId xmlns:a16="http://schemas.microsoft.com/office/drawing/2014/main" id="{0BCAA162-EDB0-4102-994D-EC662704ABEC}"/>
              </a:ext>
            </a:extLst>
          </p:cNvPr>
          <p:cNvSpPr/>
          <p:nvPr/>
        </p:nvSpPr>
        <p:spPr>
          <a:xfrm>
            <a:off x="5257800" y="3124200"/>
            <a:ext cx="3638768" cy="381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accent5">
                    <a:lumMod val="50000"/>
                  </a:schemeClr>
                </a:solidFill>
              </a:rPr>
              <a:t>$select=</a:t>
            </a:r>
            <a:r>
              <a:rPr lang="en-US" sz="1400" b="1" dirty="0" err="1">
                <a:solidFill>
                  <a:schemeClr val="accent5">
                    <a:lumMod val="50000"/>
                  </a:schemeClr>
                </a:solidFill>
              </a:rPr>
              <a:t>LastName,FirstName,CustomerId</a:t>
            </a:r>
            <a:endParaRPr lang="en-US" sz="1400" dirty="0"/>
          </a:p>
        </p:txBody>
      </p:sp>
      <p:sp>
        <p:nvSpPr>
          <p:cNvPr id="8" name="Rectangle 7">
            <a:extLst>
              <a:ext uri="{FF2B5EF4-FFF2-40B4-BE49-F238E27FC236}">
                <a16:creationId xmlns:a16="http://schemas.microsoft.com/office/drawing/2014/main" id="{D4F449E1-80DA-4ABC-8489-3484E1F44E17}"/>
              </a:ext>
            </a:extLst>
          </p:cNvPr>
          <p:cNvSpPr/>
          <p:nvPr/>
        </p:nvSpPr>
        <p:spPr>
          <a:xfrm>
            <a:off x="761744" y="3505200"/>
            <a:ext cx="2980267" cy="381000"/>
          </a:xfrm>
          <a:prstGeom prst="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4">
                    <a:lumMod val="20000"/>
                    <a:lumOff val="80000"/>
                  </a:schemeClr>
                </a:solidFill>
              </a:rPr>
              <a:t>Web Service Base URL</a:t>
            </a:r>
            <a:endParaRPr lang="en-US" sz="1200" dirty="0">
              <a:solidFill>
                <a:schemeClr val="accent4">
                  <a:lumMod val="20000"/>
                  <a:lumOff val="80000"/>
                </a:schemeClr>
              </a:solidFill>
            </a:endParaRPr>
          </a:p>
        </p:txBody>
      </p:sp>
      <p:sp>
        <p:nvSpPr>
          <p:cNvPr id="9" name="Rectangle 8">
            <a:extLst>
              <a:ext uri="{FF2B5EF4-FFF2-40B4-BE49-F238E27FC236}">
                <a16:creationId xmlns:a16="http://schemas.microsoft.com/office/drawing/2014/main" id="{009F0582-8620-4E72-AAED-BE6D5E522541}"/>
              </a:ext>
            </a:extLst>
          </p:cNvPr>
          <p:cNvSpPr/>
          <p:nvPr/>
        </p:nvSpPr>
        <p:spPr>
          <a:xfrm>
            <a:off x="3851731" y="3505200"/>
            <a:ext cx="1121230" cy="381000"/>
          </a:xfrm>
          <a:prstGeom prst="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4">
                    <a:lumMod val="20000"/>
                    <a:lumOff val="80000"/>
                  </a:schemeClr>
                </a:solidFill>
              </a:rPr>
              <a:t>Resource</a:t>
            </a:r>
            <a:endParaRPr lang="en-US" sz="1200" dirty="0">
              <a:solidFill>
                <a:schemeClr val="accent4">
                  <a:lumMod val="20000"/>
                  <a:lumOff val="80000"/>
                </a:schemeClr>
              </a:solidFill>
            </a:endParaRPr>
          </a:p>
        </p:txBody>
      </p:sp>
      <p:sp>
        <p:nvSpPr>
          <p:cNvPr id="10" name="Rectangle 9">
            <a:extLst>
              <a:ext uri="{FF2B5EF4-FFF2-40B4-BE49-F238E27FC236}">
                <a16:creationId xmlns:a16="http://schemas.microsoft.com/office/drawing/2014/main" id="{C85BBBDF-01F4-484A-AE25-CFFB6D4DDD5A}"/>
              </a:ext>
            </a:extLst>
          </p:cNvPr>
          <p:cNvSpPr/>
          <p:nvPr/>
        </p:nvSpPr>
        <p:spPr>
          <a:xfrm>
            <a:off x="5257800" y="3505200"/>
            <a:ext cx="3638768" cy="381000"/>
          </a:xfrm>
          <a:prstGeom prst="rect">
            <a:avLst/>
          </a:prstGeom>
          <a:solidFill>
            <a:schemeClr val="tx1">
              <a:lumMod val="65000"/>
              <a:lumOff val="3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4">
                    <a:lumMod val="20000"/>
                    <a:lumOff val="80000"/>
                  </a:schemeClr>
                </a:solidFill>
              </a:rPr>
              <a:t>Query String Parameters</a:t>
            </a:r>
            <a:endParaRPr lang="en-US" sz="1200" dirty="0">
              <a:solidFill>
                <a:schemeClr val="accent4">
                  <a:lumMod val="20000"/>
                  <a:lumOff val="80000"/>
                </a:schemeClr>
              </a:solidFill>
            </a:endParaRPr>
          </a:p>
        </p:txBody>
      </p:sp>
    </p:spTree>
    <p:extLst>
      <p:ext uri="{BB962C8B-B14F-4D97-AF65-F5344CB8AC3E}">
        <p14:creationId xmlns:p14="http://schemas.microsoft.com/office/powerpoint/2010/main" val="309380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3AF7-57F9-4CAC-BBD3-5DC30DC5CC7F}"/>
              </a:ext>
            </a:extLst>
          </p:cNvPr>
          <p:cNvSpPr>
            <a:spLocks noGrp="1"/>
          </p:cNvSpPr>
          <p:nvPr>
            <p:ph type="title"/>
          </p:nvPr>
        </p:nvSpPr>
        <p:spPr/>
        <p:txBody>
          <a:bodyPr/>
          <a:lstStyle/>
          <a:p>
            <a:r>
              <a:rPr lang="en-US" dirty="0"/>
              <a:t>OData Query String Parameters</a:t>
            </a:r>
          </a:p>
        </p:txBody>
      </p:sp>
      <p:sp>
        <p:nvSpPr>
          <p:cNvPr id="3" name="Content Placeholder 2">
            <a:extLst>
              <a:ext uri="{FF2B5EF4-FFF2-40B4-BE49-F238E27FC236}">
                <a16:creationId xmlns:a16="http://schemas.microsoft.com/office/drawing/2014/main" id="{5B34E651-CE21-4062-B955-E40A047FDC1F}"/>
              </a:ext>
            </a:extLst>
          </p:cNvPr>
          <p:cNvSpPr>
            <a:spLocks noGrp="1"/>
          </p:cNvSpPr>
          <p:nvPr>
            <p:ph idx="1"/>
          </p:nvPr>
        </p:nvSpPr>
        <p:spPr/>
        <p:txBody>
          <a:bodyPr>
            <a:normAutofit/>
          </a:bodyPr>
          <a:lstStyle/>
          <a:p>
            <a:r>
              <a:rPr lang="en-US" sz="2400" dirty="0"/>
              <a:t>Many web services support OData</a:t>
            </a:r>
          </a:p>
          <a:p>
            <a:pPr lvl="1"/>
            <a:r>
              <a:rPr lang="en-US" sz="2000" dirty="0"/>
              <a:t>OData is a REST-based specification for CRUD operations</a:t>
            </a:r>
          </a:p>
          <a:p>
            <a:pPr lvl="1"/>
            <a:r>
              <a:rPr lang="en-US" sz="2000" dirty="0"/>
              <a:t>OData defines standard query string parameters</a:t>
            </a:r>
          </a:p>
          <a:p>
            <a:pPr lvl="1"/>
            <a:endParaRPr lang="en-US" sz="2000" dirty="0"/>
          </a:p>
          <a:p>
            <a:r>
              <a:rPr lang="en-US" sz="2400" dirty="0"/>
              <a:t>Commonly-used OData query string parameters</a:t>
            </a:r>
          </a:p>
          <a:p>
            <a:pPr lvl="1"/>
            <a:r>
              <a:rPr lang="en-US" sz="2000" b="1" dirty="0"/>
              <a:t>$select</a:t>
            </a:r>
            <a:r>
              <a:rPr lang="en-US" sz="2000" dirty="0"/>
              <a:t> – allows you to select which properties are returned</a:t>
            </a:r>
          </a:p>
          <a:p>
            <a:pPr lvl="1"/>
            <a:r>
              <a:rPr lang="en-US" sz="2000" b="1" dirty="0"/>
              <a:t>$filter</a:t>
            </a:r>
            <a:r>
              <a:rPr lang="en-US" sz="2000" dirty="0"/>
              <a:t> – allows you to filter rows returned in result</a:t>
            </a:r>
          </a:p>
          <a:p>
            <a:pPr lvl="1"/>
            <a:r>
              <a:rPr lang="en-US" sz="2000" b="1" dirty="0"/>
              <a:t>$</a:t>
            </a:r>
            <a:r>
              <a:rPr lang="en-US" sz="2000" b="1" dirty="0" err="1"/>
              <a:t>orderby</a:t>
            </a:r>
            <a:r>
              <a:rPr lang="en-US" sz="2000" dirty="0"/>
              <a:t> – allows you to sort rows in result</a:t>
            </a:r>
          </a:p>
          <a:p>
            <a:pPr lvl="1"/>
            <a:r>
              <a:rPr lang="en-US" sz="2000" b="1" dirty="0"/>
              <a:t>$top</a:t>
            </a:r>
            <a:r>
              <a:rPr lang="en-US" sz="2000" dirty="0"/>
              <a:t> – allows you to specify how many rows should be returned</a:t>
            </a:r>
          </a:p>
          <a:p>
            <a:pPr lvl="1"/>
            <a:r>
              <a:rPr lang="en-US" sz="2000" b="1" dirty="0"/>
              <a:t>$skip</a:t>
            </a:r>
            <a:r>
              <a:rPr lang="en-US" sz="2000" dirty="0"/>
              <a:t> – allows you to skip over rows that are not needed</a:t>
            </a:r>
          </a:p>
          <a:p>
            <a:pPr lvl="1"/>
            <a:r>
              <a:rPr lang="en-US" sz="2000" b="1" dirty="0"/>
              <a:t>$expand</a:t>
            </a:r>
            <a:r>
              <a:rPr lang="en-US" sz="2000" dirty="0"/>
              <a:t> – allows you to retrieve more data in one round trip</a:t>
            </a:r>
          </a:p>
          <a:p>
            <a:pPr lvl="1"/>
            <a:endParaRPr lang="en-US" sz="2000" dirty="0"/>
          </a:p>
        </p:txBody>
      </p:sp>
    </p:spTree>
    <p:extLst>
      <p:ext uri="{BB962C8B-B14F-4D97-AF65-F5344CB8AC3E}">
        <p14:creationId xmlns:p14="http://schemas.microsoft.com/office/powerpoint/2010/main" val="205440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044C-4791-4E2C-9464-12D957676E3B}"/>
              </a:ext>
            </a:extLst>
          </p:cNvPr>
          <p:cNvSpPr>
            <a:spLocks noGrp="1"/>
          </p:cNvSpPr>
          <p:nvPr>
            <p:ph type="title"/>
          </p:nvPr>
        </p:nvSpPr>
        <p:spPr/>
        <p:txBody>
          <a:bodyPr/>
          <a:lstStyle/>
          <a:p>
            <a:r>
              <a:rPr lang="en-US" dirty="0"/>
              <a:t>Using the JSON Viewer Chrome Extension</a:t>
            </a:r>
          </a:p>
        </p:txBody>
      </p:sp>
      <p:sp>
        <p:nvSpPr>
          <p:cNvPr id="3" name="Content Placeholder 2">
            <a:extLst>
              <a:ext uri="{FF2B5EF4-FFF2-40B4-BE49-F238E27FC236}">
                <a16:creationId xmlns:a16="http://schemas.microsoft.com/office/drawing/2014/main" id="{8DC463A4-3044-43EE-A192-6A12B808C508}"/>
              </a:ext>
            </a:extLst>
          </p:cNvPr>
          <p:cNvSpPr>
            <a:spLocks noGrp="1"/>
          </p:cNvSpPr>
          <p:nvPr>
            <p:ph idx="1"/>
          </p:nvPr>
        </p:nvSpPr>
        <p:spPr>
          <a:xfrm>
            <a:off x="372533" y="1447800"/>
            <a:ext cx="8382000" cy="5181600"/>
          </a:xfrm>
        </p:spPr>
        <p:txBody>
          <a:bodyPr>
            <a:normAutofit/>
          </a:bodyPr>
          <a:lstStyle/>
          <a:p>
            <a:r>
              <a:rPr lang="en-US" sz="2000" dirty="0"/>
              <a:t>Install the JSON Viewer extension</a:t>
            </a:r>
          </a:p>
          <a:p>
            <a:endParaRPr lang="en-US" sz="2000" dirty="0"/>
          </a:p>
          <a:p>
            <a:endParaRPr lang="en-US" sz="2000" dirty="0"/>
          </a:p>
          <a:p>
            <a:endParaRPr lang="en-US" sz="2000" dirty="0"/>
          </a:p>
          <a:p>
            <a:r>
              <a:rPr lang="en-US" sz="2000" dirty="0"/>
              <a:t>Now you can inspect JSON in the browser</a:t>
            </a:r>
          </a:p>
        </p:txBody>
      </p:sp>
      <p:pic>
        <p:nvPicPr>
          <p:cNvPr id="4" name="Picture 3">
            <a:extLst>
              <a:ext uri="{FF2B5EF4-FFF2-40B4-BE49-F238E27FC236}">
                <a16:creationId xmlns:a16="http://schemas.microsoft.com/office/drawing/2014/main" id="{8F40F192-A07E-43ED-8AD0-153DCB9AC97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385" y="1905000"/>
            <a:ext cx="2450465" cy="1165225"/>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740B879F-37F5-4C79-99A4-7B3BCAE43776}"/>
              </a:ext>
            </a:extLst>
          </p:cNvPr>
          <p:cNvPicPr/>
          <p:nvPr/>
        </p:nvPicPr>
        <p:blipFill rotWithShape="1">
          <a:blip r:embed="rId3" cstate="print">
            <a:extLst>
              <a:ext uri="{28A0092B-C50C-407E-A947-70E740481C1C}">
                <a14:useLocalDpi xmlns:a14="http://schemas.microsoft.com/office/drawing/2010/main" val="0"/>
              </a:ext>
            </a:extLst>
          </a:blip>
          <a:srcRect t="-1" b="47519"/>
          <a:stretch/>
        </p:blipFill>
        <p:spPr bwMode="auto">
          <a:xfrm>
            <a:off x="794385" y="3588074"/>
            <a:ext cx="5741882" cy="2644776"/>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134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4361-3C4E-4643-8025-813C5B5A7AA1}"/>
              </a:ext>
            </a:extLst>
          </p:cNvPr>
          <p:cNvSpPr>
            <a:spLocks noGrp="1"/>
          </p:cNvSpPr>
          <p:nvPr>
            <p:ph type="title"/>
          </p:nvPr>
        </p:nvSpPr>
        <p:spPr/>
        <p:txBody>
          <a:bodyPr/>
          <a:lstStyle/>
          <a:p>
            <a:r>
              <a:rPr lang="en-US" dirty="0"/>
              <a:t>Retrieving a Single OData Instance</a:t>
            </a:r>
          </a:p>
        </p:txBody>
      </p:sp>
      <p:pic>
        <p:nvPicPr>
          <p:cNvPr id="3" name="Picture 2">
            <a:extLst>
              <a:ext uri="{FF2B5EF4-FFF2-40B4-BE49-F238E27FC236}">
                <a16:creationId xmlns:a16="http://schemas.microsoft.com/office/drawing/2014/main" id="{F1FF4000-6DCE-4A20-9A7E-BA805BFB47C8}"/>
              </a:ext>
            </a:extLst>
          </p:cNvPr>
          <p:cNvPicPr/>
          <p:nvPr/>
        </p:nvPicPr>
        <p:blipFill rotWithShape="1">
          <a:blip r:embed="rId2">
            <a:extLst>
              <a:ext uri="{28A0092B-C50C-407E-A947-70E740481C1C}">
                <a14:useLocalDpi xmlns:a14="http://schemas.microsoft.com/office/drawing/2010/main" val="0"/>
              </a:ext>
            </a:extLst>
          </a:blip>
          <a:srcRect b="20920"/>
          <a:stretch/>
        </p:blipFill>
        <p:spPr bwMode="auto">
          <a:xfrm>
            <a:off x="457200" y="1409700"/>
            <a:ext cx="6477000" cy="40386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63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353-9377-4BC4-A82E-EF98F40FD3FF}"/>
              </a:ext>
            </a:extLst>
          </p:cNvPr>
          <p:cNvSpPr>
            <a:spLocks noGrp="1"/>
          </p:cNvSpPr>
          <p:nvPr>
            <p:ph type="title"/>
          </p:nvPr>
        </p:nvSpPr>
        <p:spPr/>
        <p:txBody>
          <a:bodyPr/>
          <a:lstStyle/>
          <a:p>
            <a:r>
              <a:rPr lang="en-US" dirty="0"/>
              <a:t>Using the HTTP Action</a:t>
            </a:r>
          </a:p>
        </p:txBody>
      </p:sp>
      <p:pic>
        <p:nvPicPr>
          <p:cNvPr id="3" name="Picture 2">
            <a:extLst>
              <a:ext uri="{FF2B5EF4-FFF2-40B4-BE49-F238E27FC236}">
                <a16:creationId xmlns:a16="http://schemas.microsoft.com/office/drawing/2014/main" id="{0615D790-3955-4C59-8E29-17BED863F96E}"/>
              </a:ext>
            </a:extLst>
          </p:cNvPr>
          <p:cNvPicPr/>
          <p:nvPr/>
        </p:nvPicPr>
        <p:blipFill rotWithShape="1">
          <a:blip r:embed="rId2">
            <a:extLst>
              <a:ext uri="{28A0092B-C50C-407E-A947-70E740481C1C}">
                <a14:useLocalDpi xmlns:a14="http://schemas.microsoft.com/office/drawing/2010/main" val="0"/>
              </a:ext>
            </a:extLst>
          </a:blip>
          <a:srcRect b="20676"/>
          <a:stretch/>
        </p:blipFill>
        <p:spPr bwMode="auto">
          <a:xfrm>
            <a:off x="761999" y="1981200"/>
            <a:ext cx="6577139" cy="39624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8192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5068-2AFF-41B2-A6A0-9578B66BE3FB}"/>
              </a:ext>
            </a:extLst>
          </p:cNvPr>
          <p:cNvSpPr>
            <a:spLocks noGrp="1"/>
          </p:cNvSpPr>
          <p:nvPr>
            <p:ph type="title"/>
          </p:nvPr>
        </p:nvSpPr>
        <p:spPr/>
        <p:txBody>
          <a:bodyPr/>
          <a:lstStyle/>
          <a:p>
            <a:r>
              <a:rPr lang="en-US" dirty="0"/>
              <a:t>Inspecting the body of the HTTP Response</a:t>
            </a:r>
          </a:p>
        </p:txBody>
      </p:sp>
      <p:pic>
        <p:nvPicPr>
          <p:cNvPr id="3" name="Picture 2">
            <a:extLst>
              <a:ext uri="{FF2B5EF4-FFF2-40B4-BE49-F238E27FC236}">
                <a16:creationId xmlns:a16="http://schemas.microsoft.com/office/drawing/2014/main" id="{1A35AEC6-CD12-48C3-80B7-4EC116244BAA}"/>
              </a:ext>
            </a:extLst>
          </p:cNvPr>
          <p:cNvPicPr/>
          <p:nvPr/>
        </p:nvPicPr>
        <p:blipFill rotWithShape="1">
          <a:blip r:embed="rId2">
            <a:extLst>
              <a:ext uri="{28A0092B-C50C-407E-A947-70E740481C1C}">
                <a14:useLocalDpi xmlns:a14="http://schemas.microsoft.com/office/drawing/2010/main" val="0"/>
              </a:ext>
            </a:extLst>
          </a:blip>
          <a:srcRect t="53432"/>
          <a:stretch/>
        </p:blipFill>
        <p:spPr bwMode="auto">
          <a:xfrm>
            <a:off x="685800" y="1524000"/>
            <a:ext cx="6133824" cy="1295400"/>
          </a:xfrm>
          <a:prstGeom prst="rect">
            <a:avLst/>
          </a:prstGeom>
          <a:noFill/>
          <a:ln>
            <a:solidFill>
              <a:schemeClr val="tx1">
                <a:lumMod val="50000"/>
                <a:lumOff val="50000"/>
              </a:schemeClr>
            </a:solid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58B80672-2175-4D67-ACA6-09A1E0B788C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57550"/>
            <a:ext cx="6258453" cy="2247899"/>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537263843"/>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purl.org/dc/dcmitype/"/>
    <ds:schemaRef ds:uri="http://purl.org/dc/term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CPT_Wave15</Template>
  <TotalTime>15194</TotalTime>
  <Words>1131</Words>
  <Application>Microsoft Office PowerPoint</Application>
  <PresentationFormat>On-screen Show (4:3)</PresentationFormat>
  <Paragraphs>140</Paragraphs>
  <Slides>38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 Black</vt:lpstr>
      <vt:lpstr>Calibri</vt:lpstr>
      <vt:lpstr>Lucida Console</vt:lpstr>
      <vt:lpstr>Wingdings</vt:lpstr>
      <vt:lpstr>CPT_Wave15</vt:lpstr>
      <vt:lpstr>Integrating PowerApps with External Systems</vt:lpstr>
      <vt:lpstr>Agenda</vt:lpstr>
      <vt:lpstr>HTTP Request and Response</vt:lpstr>
      <vt:lpstr>Working With REST-based Web Service</vt:lpstr>
      <vt:lpstr>OData Query String Parameters</vt:lpstr>
      <vt:lpstr>Using the JSON Viewer Chrome Extension</vt:lpstr>
      <vt:lpstr>Retrieving a Single OData Instance</vt:lpstr>
      <vt:lpstr>Using the HTTP Action</vt:lpstr>
      <vt:lpstr>Inspecting the body of the HTTP Response</vt:lpstr>
      <vt:lpstr>Parsing JSON</vt:lpstr>
      <vt:lpstr>Adding a New Item to a SharePoint List</vt:lpstr>
      <vt:lpstr>Calling an External Web Service with the HTTP Action</vt:lpstr>
      <vt:lpstr>Agenda</vt:lpstr>
      <vt:lpstr>Creating the Child Flow</vt:lpstr>
      <vt:lpstr>Discovering the URL for an HTTP Trigger</vt:lpstr>
      <vt:lpstr>Parent Flow</vt:lpstr>
      <vt:lpstr>Calling a Child Flow from a Parent Flow</vt:lpstr>
      <vt:lpstr>Agenda</vt:lpstr>
      <vt:lpstr>Standard Connectors vs Custom Connectors</vt:lpstr>
      <vt:lpstr>Creating a New Custom Connector</vt:lpstr>
      <vt:lpstr>Defining Requests</vt:lpstr>
      <vt:lpstr>Defining the Response</vt:lpstr>
      <vt:lpstr>OpenAPI Specification and Swagger</vt:lpstr>
      <vt:lpstr>Creating a Simple Custom Connector</vt:lpstr>
      <vt:lpstr>Agenda</vt:lpstr>
      <vt:lpstr>Creating an Azure AD Application</vt:lpstr>
      <vt:lpstr>Application ID (aka Client ID)</vt:lpstr>
      <vt:lpstr>Configuring Permissions</vt:lpstr>
      <vt:lpstr>Select the Power BI Service for the API</vt:lpstr>
      <vt:lpstr>Select the Required Permissions</vt:lpstr>
      <vt:lpstr>Generating a Key Secret</vt:lpstr>
      <vt:lpstr>Data Required to Create Custom Connector</vt:lpstr>
      <vt:lpstr>Creating the New Custom Connector</vt:lpstr>
      <vt:lpstr>Configuring the Client Id and Client Secret</vt:lpstr>
      <vt:lpstr>What About the Redirect URL?</vt:lpstr>
      <vt:lpstr>Adding the Redirect URL back in Azure AD</vt:lpstr>
      <vt:lpstr>Creating a New Connection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PowerApps with External Systems</dc:title>
  <dc:creator>Ted Pattison</dc:creator>
  <cp:lastModifiedBy>Ted Pattison</cp:lastModifiedBy>
  <cp:revision>443</cp:revision>
  <dcterms:created xsi:type="dcterms:W3CDTF">2012-04-13T19:17:02Z</dcterms:created>
  <dcterms:modified xsi:type="dcterms:W3CDTF">2019-08-11T11:39:42Z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