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6"/>
  </p:notesMasterIdLst>
  <p:handoutMasterIdLst>
    <p:handoutMasterId r:id="rId57"/>
  </p:handoutMasterIdLst>
  <p:sldIdLst>
    <p:sldId id="279" r:id="rId6"/>
    <p:sldId id="325" r:id="rId7"/>
    <p:sldId id="281" r:id="rId8"/>
    <p:sldId id="282" r:id="rId9"/>
    <p:sldId id="283" r:id="rId10"/>
    <p:sldId id="285" r:id="rId11"/>
    <p:sldId id="286" r:id="rId12"/>
    <p:sldId id="328" r:id="rId13"/>
    <p:sldId id="289" r:id="rId14"/>
    <p:sldId id="290" r:id="rId15"/>
    <p:sldId id="291" r:id="rId16"/>
    <p:sldId id="293" r:id="rId17"/>
    <p:sldId id="294" r:id="rId18"/>
    <p:sldId id="295" r:id="rId19"/>
    <p:sldId id="421" r:id="rId20"/>
    <p:sldId id="326" r:id="rId21"/>
    <p:sldId id="329" r:id="rId22"/>
    <p:sldId id="300" r:id="rId23"/>
    <p:sldId id="301" r:id="rId24"/>
    <p:sldId id="302" r:id="rId25"/>
    <p:sldId id="327" r:id="rId26"/>
    <p:sldId id="331" r:id="rId27"/>
    <p:sldId id="317" r:id="rId28"/>
    <p:sldId id="320" r:id="rId29"/>
    <p:sldId id="335" r:id="rId30"/>
    <p:sldId id="337" r:id="rId31"/>
    <p:sldId id="338" r:id="rId32"/>
    <p:sldId id="339" r:id="rId33"/>
    <p:sldId id="422" r:id="rId34"/>
    <p:sldId id="332" r:id="rId35"/>
    <p:sldId id="388" r:id="rId36"/>
    <p:sldId id="389" r:id="rId37"/>
    <p:sldId id="419" r:id="rId38"/>
    <p:sldId id="420" r:id="rId39"/>
    <p:sldId id="425" r:id="rId40"/>
    <p:sldId id="306" r:id="rId41"/>
    <p:sldId id="307" r:id="rId42"/>
    <p:sldId id="308" r:id="rId43"/>
    <p:sldId id="309" r:id="rId44"/>
    <p:sldId id="310" r:id="rId45"/>
    <p:sldId id="424" r:id="rId46"/>
    <p:sldId id="423" r:id="rId47"/>
    <p:sldId id="323" r:id="rId48"/>
    <p:sldId id="330" r:id="rId49"/>
    <p:sldId id="312" r:id="rId50"/>
    <p:sldId id="313" r:id="rId51"/>
    <p:sldId id="314" r:id="rId52"/>
    <p:sldId id="315" r:id="rId53"/>
    <p:sldId id="334" r:id="rId54"/>
    <p:sldId id="333" r:id="rId5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99" autoAdjust="0"/>
    <p:restoredTop sz="92462" autoAdjust="0"/>
  </p:normalViewPr>
  <p:slideViewPr>
    <p:cSldViewPr>
      <p:cViewPr varScale="1">
        <p:scale>
          <a:sx n="82" d="100"/>
          <a:sy n="82" d="100"/>
        </p:scale>
        <p:origin x="533" y="72"/>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10195"/>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the Common Data Service for Apps (CDSA) and explains how it provides a standardized database schema for business data used by PowerApps, Flow and Dynamics 365. Student will learn how to import external data into the CDSA and how to build canvas apps to read and write records for standard entities such as accounts, contacts and activities. The module teaches </a:t>
            </a:r>
            <a:r>
              <a:rPr lang="en-US" sz="1200" kern="1200">
                <a:solidFill>
                  <a:schemeClr val="tx1"/>
                </a:solidFill>
                <a:effectLst/>
                <a:latin typeface="+mn-lt"/>
                <a:ea typeface="+mn-ea"/>
                <a:cs typeface="+mn-cs"/>
              </a:rPr>
              <a:t>students how </a:t>
            </a:r>
            <a:r>
              <a:rPr lang="en-US" sz="1200" kern="1200" dirty="0">
                <a:solidFill>
                  <a:schemeClr val="tx1"/>
                </a:solidFill>
                <a:effectLst/>
                <a:latin typeface="+mn-lt"/>
                <a:ea typeface="+mn-ea"/>
                <a:cs typeface="+mn-cs"/>
              </a:rPr>
              <a:t>to customize standard entities as well as how to create custom entities to accommodate specific business scenarios.</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581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9249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763000" cy="1447800"/>
          </a:xfrm>
        </p:spPr>
        <p:txBody>
          <a:bodyPr/>
          <a:lstStyle/>
          <a:p>
            <a:r>
              <a:rPr lang="en-US" sz="2400" dirty="0"/>
              <a:t>Getting Started with the Common Data Service</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C5DB-EAF5-41B2-98E5-D9515D3C127C}"/>
              </a:ext>
            </a:extLst>
          </p:cNvPr>
          <p:cNvSpPr>
            <a:spLocks noGrp="1"/>
          </p:cNvSpPr>
          <p:nvPr>
            <p:ph type="title"/>
          </p:nvPr>
        </p:nvSpPr>
        <p:spPr/>
        <p:txBody>
          <a:bodyPr/>
          <a:lstStyle/>
          <a:p>
            <a:r>
              <a:rPr lang="en-US"/>
              <a:t>What is an Environment?</a:t>
            </a:r>
            <a:endParaRPr lang="en-US" dirty="0"/>
          </a:p>
        </p:txBody>
      </p:sp>
      <p:sp>
        <p:nvSpPr>
          <p:cNvPr id="3" name="Content Placeholder 2">
            <a:extLst>
              <a:ext uri="{FF2B5EF4-FFF2-40B4-BE49-F238E27FC236}">
                <a16:creationId xmlns:a16="http://schemas.microsoft.com/office/drawing/2014/main" id="{9A4DA016-EEC9-4291-94BD-E8C554E99EA8}"/>
              </a:ext>
            </a:extLst>
          </p:cNvPr>
          <p:cNvSpPr>
            <a:spLocks noGrp="1"/>
          </p:cNvSpPr>
          <p:nvPr>
            <p:ph idx="1"/>
          </p:nvPr>
        </p:nvSpPr>
        <p:spPr>
          <a:xfrm>
            <a:off x="381000" y="1447800"/>
            <a:ext cx="8382000" cy="5181600"/>
          </a:xfrm>
        </p:spPr>
        <p:txBody>
          <a:bodyPr>
            <a:noAutofit/>
          </a:bodyPr>
          <a:lstStyle/>
          <a:p>
            <a:r>
              <a:rPr lang="en-US" sz="2000" dirty="0"/>
              <a:t>Environment is container for apps, flows and a CDS database</a:t>
            </a:r>
          </a:p>
          <a:p>
            <a:pPr lvl="1"/>
            <a:r>
              <a:rPr lang="en-US" sz="1800" dirty="0"/>
              <a:t>Each environment and its resources exist within a geographic region</a:t>
            </a:r>
          </a:p>
          <a:p>
            <a:pPr lvl="1"/>
            <a:r>
              <a:rPr lang="en-US" sz="1800" dirty="0"/>
              <a:t>Environment represents a governance and security boundary</a:t>
            </a:r>
          </a:p>
          <a:p>
            <a:pPr lvl="1"/>
            <a:r>
              <a:rPr lang="en-US" sz="1800" dirty="0"/>
              <a:t>Every tenant is provisioning with a default environment</a:t>
            </a:r>
          </a:p>
          <a:p>
            <a:pPr lvl="1"/>
            <a:r>
              <a:rPr lang="en-US" sz="1800" dirty="0"/>
              <a:t>Administrator can provision additional environments if needed</a:t>
            </a:r>
          </a:p>
          <a:p>
            <a:pPr lvl="1"/>
            <a:r>
              <a:rPr lang="en-US" sz="1800" dirty="0"/>
              <a:t>Environment can be provisioned with or without a CDS database</a:t>
            </a:r>
          </a:p>
          <a:p>
            <a:pPr lvl="1"/>
            <a:r>
              <a:rPr lang="en-US" sz="1800" dirty="0"/>
              <a:t>Environment can contain only one CDS database</a:t>
            </a:r>
          </a:p>
          <a:p>
            <a:endParaRPr lang="en-US" sz="2000" dirty="0"/>
          </a:p>
          <a:p>
            <a:pPr lvl="1"/>
            <a:endParaRPr lang="en-US" sz="1800" dirty="0"/>
          </a:p>
        </p:txBody>
      </p:sp>
      <p:sp>
        <p:nvSpPr>
          <p:cNvPr id="4" name="Rectangle 3">
            <a:extLst>
              <a:ext uri="{FF2B5EF4-FFF2-40B4-BE49-F238E27FC236}">
                <a16:creationId xmlns:a16="http://schemas.microsoft.com/office/drawing/2014/main" id="{5CC2F083-D441-432E-B505-F0956DBB89DC}"/>
              </a:ext>
            </a:extLst>
          </p:cNvPr>
          <p:cNvSpPr/>
          <p:nvPr/>
        </p:nvSpPr>
        <p:spPr>
          <a:xfrm>
            <a:off x="848508" y="4185408"/>
            <a:ext cx="2919636" cy="1986793"/>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b="1" dirty="0">
                <a:solidFill>
                  <a:schemeClr val="tx1">
                    <a:lumMod val="65000"/>
                    <a:lumOff val="35000"/>
                  </a:schemeClr>
                </a:solidFill>
              </a:rPr>
              <a:t>Tenant A – Contoso</a:t>
            </a:r>
          </a:p>
        </p:txBody>
      </p:sp>
      <p:sp>
        <p:nvSpPr>
          <p:cNvPr id="7" name="Rectangle 6">
            <a:extLst>
              <a:ext uri="{FF2B5EF4-FFF2-40B4-BE49-F238E27FC236}">
                <a16:creationId xmlns:a16="http://schemas.microsoft.com/office/drawing/2014/main" id="{C375687D-2E72-4625-AE67-E29B7FBA96A4}"/>
              </a:ext>
            </a:extLst>
          </p:cNvPr>
          <p:cNvSpPr/>
          <p:nvPr/>
        </p:nvSpPr>
        <p:spPr>
          <a:xfrm>
            <a:off x="967071" y="4303398"/>
            <a:ext cx="1293406" cy="1526252"/>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a:solidFill>
                  <a:schemeClr val="tx1">
                    <a:lumMod val="65000"/>
                    <a:lumOff val="35000"/>
                  </a:schemeClr>
                </a:solidFill>
              </a:rPr>
              <a:t>Default Environment</a:t>
            </a:r>
          </a:p>
        </p:txBody>
      </p:sp>
      <p:sp>
        <p:nvSpPr>
          <p:cNvPr id="8" name="Rectangle: Rounded Corners 7">
            <a:extLst>
              <a:ext uri="{FF2B5EF4-FFF2-40B4-BE49-F238E27FC236}">
                <a16:creationId xmlns:a16="http://schemas.microsoft.com/office/drawing/2014/main" id="{1A73F7B7-D0A1-4764-9C8C-E4FE9A56DBF8}"/>
              </a:ext>
            </a:extLst>
          </p:cNvPr>
          <p:cNvSpPr/>
          <p:nvPr/>
        </p:nvSpPr>
        <p:spPr>
          <a:xfrm>
            <a:off x="1122548" y="4527958"/>
            <a:ext cx="889217" cy="320002"/>
          </a:xfrm>
          <a:prstGeom prst="roundRect">
            <a:avLst>
              <a:gd name="adj" fmla="val 8361"/>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lumMod val="65000"/>
                    <a:lumOff val="35000"/>
                  </a:schemeClr>
                </a:solidFill>
              </a:rPr>
              <a:t>Apps &amp; Flows</a:t>
            </a:r>
          </a:p>
        </p:txBody>
      </p:sp>
      <p:sp>
        <p:nvSpPr>
          <p:cNvPr id="12" name="Rectangle 11">
            <a:extLst>
              <a:ext uri="{FF2B5EF4-FFF2-40B4-BE49-F238E27FC236}">
                <a16:creationId xmlns:a16="http://schemas.microsoft.com/office/drawing/2014/main" id="{B563CACC-4079-4747-AE8B-2B65587DD5D7}"/>
              </a:ext>
            </a:extLst>
          </p:cNvPr>
          <p:cNvSpPr/>
          <p:nvPr/>
        </p:nvSpPr>
        <p:spPr>
          <a:xfrm>
            <a:off x="2374556" y="4291192"/>
            <a:ext cx="1293406" cy="153845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a:solidFill>
                  <a:schemeClr val="tx1">
                    <a:lumMod val="65000"/>
                    <a:lumOff val="35000"/>
                  </a:schemeClr>
                </a:solidFill>
              </a:rPr>
              <a:t>POC Environment</a:t>
            </a:r>
          </a:p>
        </p:txBody>
      </p:sp>
      <p:sp>
        <p:nvSpPr>
          <p:cNvPr id="13" name="Rectangle: Rounded Corners 12">
            <a:extLst>
              <a:ext uri="{FF2B5EF4-FFF2-40B4-BE49-F238E27FC236}">
                <a16:creationId xmlns:a16="http://schemas.microsoft.com/office/drawing/2014/main" id="{A20464C5-63FA-4EBF-8F18-22C4044ECC00}"/>
              </a:ext>
            </a:extLst>
          </p:cNvPr>
          <p:cNvSpPr/>
          <p:nvPr/>
        </p:nvSpPr>
        <p:spPr>
          <a:xfrm>
            <a:off x="2498833" y="4531459"/>
            <a:ext cx="1007780" cy="320002"/>
          </a:xfrm>
          <a:prstGeom prst="roundRect">
            <a:avLst>
              <a:gd name="adj" fmla="val 8361"/>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lumMod val="65000"/>
                    <a:lumOff val="35000"/>
                  </a:schemeClr>
                </a:solidFill>
              </a:rPr>
              <a:t>Apps &amp; Flows &amp; </a:t>
            </a:r>
          </a:p>
          <a:p>
            <a:pPr algn="ctr"/>
            <a:r>
              <a:rPr lang="en-US" sz="800" dirty="0">
                <a:solidFill>
                  <a:schemeClr val="tx1">
                    <a:lumMod val="65000"/>
                    <a:lumOff val="35000"/>
                  </a:schemeClr>
                </a:solidFill>
              </a:rPr>
              <a:t>CDS Customization</a:t>
            </a:r>
          </a:p>
        </p:txBody>
      </p:sp>
      <p:sp>
        <p:nvSpPr>
          <p:cNvPr id="14" name="Flowchart: Magnetic Disk 13">
            <a:extLst>
              <a:ext uri="{FF2B5EF4-FFF2-40B4-BE49-F238E27FC236}">
                <a16:creationId xmlns:a16="http://schemas.microsoft.com/office/drawing/2014/main" id="{6ED5FC02-9A6B-4F0B-9E64-0DA408E5BA50}"/>
              </a:ext>
            </a:extLst>
          </p:cNvPr>
          <p:cNvSpPr/>
          <p:nvPr/>
        </p:nvSpPr>
        <p:spPr>
          <a:xfrm>
            <a:off x="2579998" y="4977064"/>
            <a:ext cx="812982" cy="707938"/>
          </a:xfrm>
          <a:prstGeom prst="flowChartMagneticDisk">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CDS</a:t>
            </a:r>
          </a:p>
          <a:p>
            <a:pPr algn="ctr"/>
            <a:r>
              <a:rPr lang="en-US" sz="800" dirty="0">
                <a:solidFill>
                  <a:schemeClr val="tx1"/>
                </a:solidFill>
              </a:rPr>
              <a:t>Database</a:t>
            </a:r>
          </a:p>
        </p:txBody>
      </p:sp>
      <p:sp>
        <p:nvSpPr>
          <p:cNvPr id="24" name="Rectangle 23">
            <a:extLst>
              <a:ext uri="{FF2B5EF4-FFF2-40B4-BE49-F238E27FC236}">
                <a16:creationId xmlns:a16="http://schemas.microsoft.com/office/drawing/2014/main" id="{39426183-02AD-48D2-9F14-A2C8553AC328}"/>
              </a:ext>
            </a:extLst>
          </p:cNvPr>
          <p:cNvSpPr/>
          <p:nvPr/>
        </p:nvSpPr>
        <p:spPr>
          <a:xfrm>
            <a:off x="3962400" y="4191000"/>
            <a:ext cx="4353708" cy="1986793"/>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b="1" dirty="0">
                <a:solidFill>
                  <a:schemeClr val="tx1">
                    <a:lumMod val="65000"/>
                    <a:lumOff val="35000"/>
                  </a:schemeClr>
                </a:solidFill>
              </a:rPr>
              <a:t>Tenant B – Wingtip</a:t>
            </a:r>
          </a:p>
        </p:txBody>
      </p:sp>
      <p:sp>
        <p:nvSpPr>
          <p:cNvPr id="25" name="Rectangle 24">
            <a:extLst>
              <a:ext uri="{FF2B5EF4-FFF2-40B4-BE49-F238E27FC236}">
                <a16:creationId xmlns:a16="http://schemas.microsoft.com/office/drawing/2014/main" id="{751B37E3-848D-45E9-881E-89FF438BB4D4}"/>
              </a:ext>
            </a:extLst>
          </p:cNvPr>
          <p:cNvSpPr/>
          <p:nvPr/>
        </p:nvSpPr>
        <p:spPr>
          <a:xfrm>
            <a:off x="4080963" y="4308990"/>
            <a:ext cx="1293406" cy="1526252"/>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a:solidFill>
                  <a:schemeClr val="tx1">
                    <a:lumMod val="65000"/>
                    <a:lumOff val="35000"/>
                  </a:schemeClr>
                </a:solidFill>
              </a:rPr>
              <a:t>Default Environment</a:t>
            </a:r>
          </a:p>
        </p:txBody>
      </p:sp>
      <p:sp>
        <p:nvSpPr>
          <p:cNvPr id="26" name="Rectangle: Rounded Corners 25">
            <a:extLst>
              <a:ext uri="{FF2B5EF4-FFF2-40B4-BE49-F238E27FC236}">
                <a16:creationId xmlns:a16="http://schemas.microsoft.com/office/drawing/2014/main" id="{6DE0A0B9-638E-41C0-BD0A-CA6B610FDBA1}"/>
              </a:ext>
            </a:extLst>
          </p:cNvPr>
          <p:cNvSpPr/>
          <p:nvPr/>
        </p:nvSpPr>
        <p:spPr>
          <a:xfrm>
            <a:off x="4236441" y="4533551"/>
            <a:ext cx="889217" cy="320002"/>
          </a:xfrm>
          <a:prstGeom prst="roundRect">
            <a:avLst>
              <a:gd name="adj" fmla="val 8361"/>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lumMod val="65000"/>
                    <a:lumOff val="35000"/>
                  </a:schemeClr>
                </a:solidFill>
              </a:rPr>
              <a:t>Apps &amp; Flows</a:t>
            </a:r>
          </a:p>
        </p:txBody>
      </p:sp>
      <p:sp>
        <p:nvSpPr>
          <p:cNvPr id="27" name="Rectangle 26">
            <a:extLst>
              <a:ext uri="{FF2B5EF4-FFF2-40B4-BE49-F238E27FC236}">
                <a16:creationId xmlns:a16="http://schemas.microsoft.com/office/drawing/2014/main" id="{D00B0689-B1AE-4074-B831-811F382A0D13}"/>
              </a:ext>
            </a:extLst>
          </p:cNvPr>
          <p:cNvSpPr/>
          <p:nvPr/>
        </p:nvSpPr>
        <p:spPr>
          <a:xfrm>
            <a:off x="5488448" y="4296785"/>
            <a:ext cx="1293406" cy="153845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a:solidFill>
                  <a:schemeClr val="tx1">
                    <a:lumMod val="65000"/>
                    <a:lumOff val="35000"/>
                  </a:schemeClr>
                </a:solidFill>
              </a:rPr>
              <a:t>Dev Environment</a:t>
            </a:r>
          </a:p>
        </p:txBody>
      </p:sp>
      <p:sp>
        <p:nvSpPr>
          <p:cNvPr id="28" name="Rectangle: Rounded Corners 27">
            <a:extLst>
              <a:ext uri="{FF2B5EF4-FFF2-40B4-BE49-F238E27FC236}">
                <a16:creationId xmlns:a16="http://schemas.microsoft.com/office/drawing/2014/main" id="{38AEBB73-B8FE-4E16-86F2-1CCBF3EBEEAD}"/>
              </a:ext>
            </a:extLst>
          </p:cNvPr>
          <p:cNvSpPr/>
          <p:nvPr/>
        </p:nvSpPr>
        <p:spPr>
          <a:xfrm>
            <a:off x="5612726" y="4537052"/>
            <a:ext cx="1007780" cy="320002"/>
          </a:xfrm>
          <a:prstGeom prst="roundRect">
            <a:avLst>
              <a:gd name="adj" fmla="val 8361"/>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lumMod val="65000"/>
                    <a:lumOff val="35000"/>
                  </a:schemeClr>
                </a:solidFill>
              </a:rPr>
              <a:t>Apps &amp; Flows &amp; </a:t>
            </a:r>
          </a:p>
          <a:p>
            <a:pPr algn="ctr"/>
            <a:r>
              <a:rPr lang="en-US" sz="800" dirty="0">
                <a:solidFill>
                  <a:schemeClr val="tx1">
                    <a:lumMod val="65000"/>
                    <a:lumOff val="35000"/>
                  </a:schemeClr>
                </a:solidFill>
              </a:rPr>
              <a:t>CDS Customization</a:t>
            </a:r>
          </a:p>
        </p:txBody>
      </p:sp>
      <p:sp>
        <p:nvSpPr>
          <p:cNvPr id="29" name="Flowchart: Magnetic Disk 28">
            <a:extLst>
              <a:ext uri="{FF2B5EF4-FFF2-40B4-BE49-F238E27FC236}">
                <a16:creationId xmlns:a16="http://schemas.microsoft.com/office/drawing/2014/main" id="{25C019CA-4A99-47BF-B289-C9B2741CA32A}"/>
              </a:ext>
            </a:extLst>
          </p:cNvPr>
          <p:cNvSpPr/>
          <p:nvPr/>
        </p:nvSpPr>
        <p:spPr>
          <a:xfrm>
            <a:off x="5693891" y="4982656"/>
            <a:ext cx="812982" cy="707938"/>
          </a:xfrm>
          <a:prstGeom prst="flowChartMagneticDisk">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CDS</a:t>
            </a:r>
          </a:p>
          <a:p>
            <a:pPr algn="ctr"/>
            <a:r>
              <a:rPr lang="en-US" sz="800" dirty="0">
                <a:solidFill>
                  <a:schemeClr val="tx1"/>
                </a:solidFill>
              </a:rPr>
              <a:t>Database</a:t>
            </a:r>
          </a:p>
        </p:txBody>
      </p:sp>
      <p:sp>
        <p:nvSpPr>
          <p:cNvPr id="30" name="Rectangle 29">
            <a:extLst>
              <a:ext uri="{FF2B5EF4-FFF2-40B4-BE49-F238E27FC236}">
                <a16:creationId xmlns:a16="http://schemas.microsoft.com/office/drawing/2014/main" id="{42A12EE4-BA71-4194-A4DE-4377D6C787EB}"/>
              </a:ext>
            </a:extLst>
          </p:cNvPr>
          <p:cNvSpPr/>
          <p:nvPr/>
        </p:nvSpPr>
        <p:spPr>
          <a:xfrm>
            <a:off x="6838956" y="4291192"/>
            <a:ext cx="1293406" cy="153845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a:solidFill>
                  <a:schemeClr val="tx1">
                    <a:lumMod val="65000"/>
                    <a:lumOff val="35000"/>
                  </a:schemeClr>
                </a:solidFill>
              </a:rPr>
              <a:t>Prod Environment</a:t>
            </a:r>
          </a:p>
        </p:txBody>
      </p:sp>
      <p:sp>
        <p:nvSpPr>
          <p:cNvPr id="31" name="Rectangle: Rounded Corners 30">
            <a:extLst>
              <a:ext uri="{FF2B5EF4-FFF2-40B4-BE49-F238E27FC236}">
                <a16:creationId xmlns:a16="http://schemas.microsoft.com/office/drawing/2014/main" id="{6023E410-244A-492D-A919-4B4A1F06ABD6}"/>
              </a:ext>
            </a:extLst>
          </p:cNvPr>
          <p:cNvSpPr/>
          <p:nvPr/>
        </p:nvSpPr>
        <p:spPr>
          <a:xfrm>
            <a:off x="6963233" y="4531459"/>
            <a:ext cx="1007780" cy="320002"/>
          </a:xfrm>
          <a:prstGeom prst="roundRect">
            <a:avLst>
              <a:gd name="adj" fmla="val 8361"/>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lumMod val="65000"/>
                    <a:lumOff val="35000"/>
                  </a:schemeClr>
                </a:solidFill>
              </a:rPr>
              <a:t>Apps &amp; Flows &amp; </a:t>
            </a:r>
          </a:p>
          <a:p>
            <a:pPr algn="ctr"/>
            <a:r>
              <a:rPr lang="en-US" sz="800" dirty="0">
                <a:solidFill>
                  <a:schemeClr val="tx1">
                    <a:lumMod val="65000"/>
                    <a:lumOff val="35000"/>
                  </a:schemeClr>
                </a:solidFill>
              </a:rPr>
              <a:t>CDS Customization</a:t>
            </a:r>
          </a:p>
        </p:txBody>
      </p:sp>
      <p:sp>
        <p:nvSpPr>
          <p:cNvPr id="32" name="Flowchart: Magnetic Disk 31">
            <a:extLst>
              <a:ext uri="{FF2B5EF4-FFF2-40B4-BE49-F238E27FC236}">
                <a16:creationId xmlns:a16="http://schemas.microsoft.com/office/drawing/2014/main" id="{58F9E996-DEA5-4A13-8AA8-5B9B8806EA26}"/>
              </a:ext>
            </a:extLst>
          </p:cNvPr>
          <p:cNvSpPr/>
          <p:nvPr/>
        </p:nvSpPr>
        <p:spPr>
          <a:xfrm>
            <a:off x="7044398" y="4977064"/>
            <a:ext cx="812982" cy="707938"/>
          </a:xfrm>
          <a:prstGeom prst="flowChartMagneticDisk">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CDS</a:t>
            </a:r>
          </a:p>
          <a:p>
            <a:pPr algn="ctr"/>
            <a:r>
              <a:rPr lang="en-US" sz="800" dirty="0">
                <a:solidFill>
                  <a:schemeClr val="tx1"/>
                </a:solidFill>
              </a:rPr>
              <a:t>Database</a:t>
            </a:r>
          </a:p>
        </p:txBody>
      </p:sp>
    </p:spTree>
    <p:extLst>
      <p:ext uri="{BB962C8B-B14F-4D97-AF65-F5344CB8AC3E}">
        <p14:creationId xmlns:p14="http://schemas.microsoft.com/office/powerpoint/2010/main" val="113985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9EB7-BEF4-4DFB-B0F0-1E962D9A9FCD}"/>
              </a:ext>
            </a:extLst>
          </p:cNvPr>
          <p:cNvSpPr>
            <a:spLocks noGrp="1"/>
          </p:cNvSpPr>
          <p:nvPr>
            <p:ph type="title"/>
          </p:nvPr>
        </p:nvSpPr>
        <p:spPr/>
        <p:txBody>
          <a:bodyPr/>
          <a:lstStyle/>
          <a:p>
            <a:r>
              <a:rPr lang="en-US" dirty="0"/>
              <a:t>Power Apps Environments and the CDS</a:t>
            </a:r>
          </a:p>
        </p:txBody>
      </p:sp>
      <p:sp>
        <p:nvSpPr>
          <p:cNvPr id="4" name="Content Placeholder 3">
            <a:extLst>
              <a:ext uri="{FF2B5EF4-FFF2-40B4-BE49-F238E27FC236}">
                <a16:creationId xmlns:a16="http://schemas.microsoft.com/office/drawing/2014/main" id="{E95F5555-F5BC-4611-9A98-8C62A1303CC1}"/>
              </a:ext>
            </a:extLst>
          </p:cNvPr>
          <p:cNvSpPr>
            <a:spLocks noGrp="1"/>
          </p:cNvSpPr>
          <p:nvPr>
            <p:ph idx="1"/>
          </p:nvPr>
        </p:nvSpPr>
        <p:spPr/>
        <p:txBody>
          <a:bodyPr>
            <a:normAutofit/>
          </a:bodyPr>
          <a:lstStyle/>
          <a:p>
            <a:r>
              <a:rPr lang="en-US" sz="2400" dirty="0"/>
              <a:t>Environments managed in Power Platform Admin Center</a:t>
            </a:r>
          </a:p>
          <a:p>
            <a:pPr lvl="1"/>
            <a:r>
              <a:rPr lang="en-US" sz="2000" dirty="0"/>
              <a:t>You can configure security and access</a:t>
            </a:r>
          </a:p>
          <a:p>
            <a:pPr lvl="1"/>
            <a:r>
              <a:rPr lang="en-US" sz="2000" dirty="0"/>
              <a:t>You can create new environments</a:t>
            </a:r>
          </a:p>
          <a:p>
            <a:pPr marL="347662" lvl="1" indent="0">
              <a:buNone/>
            </a:pPr>
            <a:endParaRPr lang="en-US" sz="2000" dirty="0"/>
          </a:p>
        </p:txBody>
      </p:sp>
      <p:pic>
        <p:nvPicPr>
          <p:cNvPr id="3" name="Picture 2">
            <a:extLst>
              <a:ext uri="{FF2B5EF4-FFF2-40B4-BE49-F238E27FC236}">
                <a16:creationId xmlns:a16="http://schemas.microsoft.com/office/drawing/2014/main" id="{94492ED1-2189-4ED4-A8C8-4E2E3BD63FDC}"/>
              </a:ext>
            </a:extLst>
          </p:cNvPr>
          <p:cNvPicPr>
            <a:picLocks noChangeAspect="1"/>
          </p:cNvPicPr>
          <p:nvPr/>
        </p:nvPicPr>
        <p:blipFill>
          <a:blip r:embed="rId2"/>
          <a:stretch>
            <a:fillRect/>
          </a:stretch>
        </p:blipFill>
        <p:spPr>
          <a:xfrm>
            <a:off x="381000" y="2895600"/>
            <a:ext cx="8283201" cy="23622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34473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65C1-F16E-4FE2-A846-D834BF27A6FB}"/>
              </a:ext>
            </a:extLst>
          </p:cNvPr>
          <p:cNvSpPr>
            <a:spLocks noGrp="1"/>
          </p:cNvSpPr>
          <p:nvPr>
            <p:ph type="title"/>
          </p:nvPr>
        </p:nvSpPr>
        <p:spPr/>
        <p:txBody>
          <a:bodyPr/>
          <a:lstStyle/>
          <a:p>
            <a:r>
              <a:rPr lang="en-US" dirty="0"/>
              <a:t>Creating Environment with CDS Database</a:t>
            </a:r>
          </a:p>
        </p:txBody>
      </p:sp>
      <p:sp>
        <p:nvSpPr>
          <p:cNvPr id="3" name="Content Placeholder 2">
            <a:extLst>
              <a:ext uri="{FF2B5EF4-FFF2-40B4-BE49-F238E27FC236}">
                <a16:creationId xmlns:a16="http://schemas.microsoft.com/office/drawing/2014/main" id="{C0B301ED-B2A9-4BF9-81A9-FD7F03531C25}"/>
              </a:ext>
            </a:extLst>
          </p:cNvPr>
          <p:cNvSpPr>
            <a:spLocks noGrp="1"/>
          </p:cNvSpPr>
          <p:nvPr>
            <p:ph idx="1"/>
          </p:nvPr>
        </p:nvSpPr>
        <p:spPr/>
        <p:txBody>
          <a:bodyPr>
            <a:normAutofit/>
          </a:bodyPr>
          <a:lstStyle/>
          <a:p>
            <a:r>
              <a:rPr lang="en-US" sz="2400" dirty="0"/>
              <a:t>Steps to create a new CDS for Apps Database</a:t>
            </a:r>
          </a:p>
          <a:p>
            <a:pPr lvl="1"/>
            <a:r>
              <a:rPr lang="en-US" sz="1800" dirty="0"/>
              <a:t>Navigate to Power Platform Admin Center</a:t>
            </a:r>
          </a:p>
          <a:p>
            <a:pPr lvl="1"/>
            <a:r>
              <a:rPr lang="en-US" sz="1800" dirty="0"/>
              <a:t>Create a new trial environment a CDS database</a:t>
            </a:r>
            <a:br>
              <a:rPr lang="en-US" sz="1800" dirty="0"/>
            </a:br>
            <a:r>
              <a:rPr lang="en-US" sz="1400" i="1" dirty="0">
                <a:solidFill>
                  <a:schemeClr val="accent1">
                    <a:lumMod val="50000"/>
                  </a:schemeClr>
                </a:solidFill>
              </a:rPr>
              <a:t>As of January 2020, users with trial licenses can only create trial environments</a:t>
            </a:r>
            <a:endParaRPr lang="en-US" sz="1800" i="1" dirty="0">
              <a:solidFill>
                <a:schemeClr val="accent1">
                  <a:lumMod val="50000"/>
                </a:schemeClr>
              </a:solidFill>
            </a:endParaRPr>
          </a:p>
        </p:txBody>
      </p:sp>
      <p:pic>
        <p:nvPicPr>
          <p:cNvPr id="8" name="Picture 7">
            <a:extLst>
              <a:ext uri="{FF2B5EF4-FFF2-40B4-BE49-F238E27FC236}">
                <a16:creationId xmlns:a16="http://schemas.microsoft.com/office/drawing/2014/main" id="{5BC16DCE-F1B8-4534-9B67-DC28EEED9A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9897" y="2978020"/>
            <a:ext cx="2885572" cy="838200"/>
          </a:xfrm>
          <a:prstGeom prst="rect">
            <a:avLst/>
          </a:prstGeom>
          <a:noFill/>
          <a:ln>
            <a:solidFill>
              <a:schemeClr val="tx1">
                <a:lumMod val="50000"/>
                <a:lumOff val="50000"/>
              </a:schemeClr>
            </a:solidFill>
          </a:ln>
        </p:spPr>
      </p:pic>
      <p:pic>
        <p:nvPicPr>
          <p:cNvPr id="10" name="Picture 9">
            <a:extLst>
              <a:ext uri="{FF2B5EF4-FFF2-40B4-BE49-F238E27FC236}">
                <a16:creationId xmlns:a16="http://schemas.microsoft.com/office/drawing/2014/main" id="{D162B951-2E91-4707-B372-D3EE1C82822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2971800"/>
            <a:ext cx="1632460" cy="3552268"/>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F9276E3E-7E7A-4A39-B9C0-8C452A10050E}"/>
              </a:ext>
            </a:extLst>
          </p:cNvPr>
          <p:cNvPicPr>
            <a:picLocks noChangeAspect="1"/>
          </p:cNvPicPr>
          <p:nvPr/>
        </p:nvPicPr>
        <p:blipFill>
          <a:blip r:embed="rId4"/>
          <a:stretch>
            <a:fillRect/>
          </a:stretch>
        </p:blipFill>
        <p:spPr>
          <a:xfrm>
            <a:off x="4354395" y="2971799"/>
            <a:ext cx="2106577" cy="3552267"/>
          </a:xfrm>
          <a:prstGeom prst="rect">
            <a:avLst/>
          </a:prstGeom>
          <a:ln>
            <a:solidFill>
              <a:schemeClr val="tx1">
                <a:lumMod val="50000"/>
                <a:lumOff val="50000"/>
              </a:schemeClr>
            </a:solidFill>
          </a:ln>
        </p:spPr>
      </p:pic>
    </p:spTree>
    <p:extLst>
      <p:ext uri="{BB962C8B-B14F-4D97-AF65-F5344CB8AC3E}">
        <p14:creationId xmlns:p14="http://schemas.microsoft.com/office/powerpoint/2010/main" val="318764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3B35-6271-4C01-A320-FFE2669E2D45}"/>
              </a:ext>
            </a:extLst>
          </p:cNvPr>
          <p:cNvSpPr>
            <a:spLocks noGrp="1"/>
          </p:cNvSpPr>
          <p:nvPr>
            <p:ph type="title"/>
          </p:nvPr>
        </p:nvSpPr>
        <p:spPr/>
        <p:txBody>
          <a:bodyPr/>
          <a:lstStyle/>
          <a:p>
            <a:r>
              <a:rPr lang="en-US" dirty="0"/>
              <a:t>Examining the New Environment</a:t>
            </a:r>
          </a:p>
        </p:txBody>
      </p:sp>
      <p:sp>
        <p:nvSpPr>
          <p:cNvPr id="7" name="Content Placeholder 6">
            <a:extLst>
              <a:ext uri="{FF2B5EF4-FFF2-40B4-BE49-F238E27FC236}">
                <a16:creationId xmlns:a16="http://schemas.microsoft.com/office/drawing/2014/main" id="{54B3648D-5328-4278-8D1C-79B009532A0A}"/>
              </a:ext>
            </a:extLst>
          </p:cNvPr>
          <p:cNvSpPr>
            <a:spLocks noGrp="1"/>
          </p:cNvSpPr>
          <p:nvPr>
            <p:ph idx="1"/>
          </p:nvPr>
        </p:nvSpPr>
        <p:spPr/>
        <p:txBody>
          <a:bodyPr>
            <a:normAutofit/>
          </a:bodyPr>
          <a:lstStyle/>
          <a:p>
            <a:r>
              <a:rPr lang="en-US" sz="2400" dirty="0"/>
              <a:t>It takes a minute or so to create new environment</a:t>
            </a:r>
          </a:p>
          <a:p>
            <a:endParaRPr lang="en-US" sz="2400" dirty="0"/>
          </a:p>
          <a:p>
            <a:endParaRPr lang="en-US" sz="2400" dirty="0"/>
          </a:p>
          <a:p>
            <a:pPr lvl="1"/>
            <a:endParaRPr lang="en-US" sz="2000" dirty="0"/>
          </a:p>
          <a:p>
            <a:pPr lvl="1"/>
            <a:endParaRPr lang="en-US" sz="2000" dirty="0"/>
          </a:p>
          <a:p>
            <a:pPr lvl="1"/>
            <a:endParaRPr lang="en-US" sz="2000" dirty="0"/>
          </a:p>
          <a:p>
            <a:r>
              <a:rPr lang="en-US" sz="2400" dirty="0"/>
              <a:t>You can use the environment once its status is </a:t>
            </a:r>
            <a:r>
              <a:rPr lang="en-US" sz="2400" b="1" dirty="0"/>
              <a:t>Ready</a:t>
            </a:r>
          </a:p>
        </p:txBody>
      </p:sp>
      <p:pic>
        <p:nvPicPr>
          <p:cNvPr id="6" name="Picture 5">
            <a:extLst>
              <a:ext uri="{FF2B5EF4-FFF2-40B4-BE49-F238E27FC236}">
                <a16:creationId xmlns:a16="http://schemas.microsoft.com/office/drawing/2014/main" id="{58720CFE-23D4-4F12-B638-39A048D86F4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199" y="2046604"/>
            <a:ext cx="7030317" cy="1687195"/>
          </a:xfrm>
          <a:prstGeom prst="rect">
            <a:avLst/>
          </a:prstGeom>
          <a:noFill/>
          <a:ln>
            <a:solidFill>
              <a:schemeClr val="tx1">
                <a:lumMod val="50000"/>
                <a:lumOff val="50000"/>
              </a:schemeClr>
            </a:solidFill>
          </a:ln>
        </p:spPr>
      </p:pic>
      <p:pic>
        <p:nvPicPr>
          <p:cNvPr id="8" name="Picture 7">
            <a:extLst>
              <a:ext uri="{FF2B5EF4-FFF2-40B4-BE49-F238E27FC236}">
                <a16:creationId xmlns:a16="http://schemas.microsoft.com/office/drawing/2014/main" id="{4A1DCC69-DF8C-4B9D-98E4-A792F642B35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98" y="4598034"/>
            <a:ext cx="7054739" cy="1802765"/>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54273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4CF9-6671-45BC-84C2-5897EC6D3B72}"/>
              </a:ext>
            </a:extLst>
          </p:cNvPr>
          <p:cNvSpPr>
            <a:spLocks noGrp="1"/>
          </p:cNvSpPr>
          <p:nvPr>
            <p:ph type="title"/>
          </p:nvPr>
        </p:nvSpPr>
        <p:spPr/>
        <p:txBody>
          <a:bodyPr/>
          <a:lstStyle/>
          <a:p>
            <a:r>
              <a:rPr lang="en-US" dirty="0"/>
              <a:t>Environment Settings</a:t>
            </a:r>
          </a:p>
        </p:txBody>
      </p:sp>
      <p:sp>
        <p:nvSpPr>
          <p:cNvPr id="5" name="Content Placeholder 4">
            <a:extLst>
              <a:ext uri="{FF2B5EF4-FFF2-40B4-BE49-F238E27FC236}">
                <a16:creationId xmlns:a16="http://schemas.microsoft.com/office/drawing/2014/main" id="{6BF9B691-6E2B-4E4F-A26A-DCEBE7DAED92}"/>
              </a:ext>
            </a:extLst>
          </p:cNvPr>
          <p:cNvSpPr>
            <a:spLocks noGrp="1"/>
          </p:cNvSpPr>
          <p:nvPr>
            <p:ph idx="1"/>
          </p:nvPr>
        </p:nvSpPr>
        <p:spPr/>
        <p:txBody>
          <a:bodyPr>
            <a:normAutofit/>
          </a:bodyPr>
          <a:lstStyle/>
          <a:p>
            <a:r>
              <a:rPr lang="en-US" sz="2400" dirty="0"/>
              <a:t>Power Platform Admin Center provides configuration</a:t>
            </a:r>
          </a:p>
          <a:p>
            <a:pPr lvl="1"/>
            <a:r>
              <a:rPr lang="en-US" sz="2000" dirty="0"/>
              <a:t>Each environment has its own </a:t>
            </a:r>
            <a:r>
              <a:rPr lang="en-US" sz="2000" b="1" dirty="0"/>
              <a:t>Setting</a:t>
            </a:r>
            <a:r>
              <a:rPr lang="en-US" sz="2000" dirty="0"/>
              <a:t> page </a:t>
            </a:r>
          </a:p>
          <a:p>
            <a:pPr lvl="1"/>
            <a:r>
              <a:rPr lang="en-US" sz="2000" dirty="0"/>
              <a:t>Provides many environment configuration </a:t>
            </a:r>
            <a:r>
              <a:rPr lang="en-US" sz="2000" dirty="0" err="1"/>
              <a:t>otpions</a:t>
            </a:r>
            <a:endParaRPr lang="en-US" sz="2000" dirty="0"/>
          </a:p>
        </p:txBody>
      </p:sp>
      <p:pic>
        <p:nvPicPr>
          <p:cNvPr id="4" name="Picture 3">
            <a:extLst>
              <a:ext uri="{FF2B5EF4-FFF2-40B4-BE49-F238E27FC236}">
                <a16:creationId xmlns:a16="http://schemas.microsoft.com/office/drawing/2014/main" id="{19F805DC-20B8-41CA-9CE6-7098CA4F103F}"/>
              </a:ext>
            </a:extLst>
          </p:cNvPr>
          <p:cNvPicPr>
            <a:picLocks noChangeAspect="1"/>
          </p:cNvPicPr>
          <p:nvPr/>
        </p:nvPicPr>
        <p:blipFill>
          <a:blip r:embed="rId2"/>
          <a:stretch>
            <a:fillRect/>
          </a:stretch>
        </p:blipFill>
        <p:spPr>
          <a:xfrm>
            <a:off x="838200" y="2819400"/>
            <a:ext cx="7620000" cy="3178803"/>
          </a:xfrm>
          <a:prstGeom prst="rect">
            <a:avLst/>
          </a:prstGeom>
          <a:ln>
            <a:solidFill>
              <a:schemeClr val="tx1">
                <a:lumMod val="50000"/>
                <a:lumOff val="50000"/>
              </a:schemeClr>
            </a:solidFill>
          </a:ln>
        </p:spPr>
      </p:pic>
    </p:spTree>
    <p:extLst>
      <p:ext uri="{BB962C8B-B14F-4D97-AF65-F5344CB8AC3E}">
        <p14:creationId xmlns:p14="http://schemas.microsoft.com/office/powerpoint/2010/main" val="326509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3A3E-2EC6-4C79-8873-FFFADFAE5D92}"/>
              </a:ext>
            </a:extLst>
          </p:cNvPr>
          <p:cNvSpPr>
            <a:spLocks noGrp="1"/>
          </p:cNvSpPr>
          <p:nvPr>
            <p:ph type="title"/>
          </p:nvPr>
        </p:nvSpPr>
        <p:spPr/>
        <p:txBody>
          <a:bodyPr/>
          <a:lstStyle/>
          <a:p>
            <a:r>
              <a:rPr lang="en-US" dirty="0"/>
              <a:t>Navigating Between Environments</a:t>
            </a:r>
          </a:p>
        </p:txBody>
      </p:sp>
      <p:sp>
        <p:nvSpPr>
          <p:cNvPr id="3" name="Content Placeholder 2">
            <a:extLst>
              <a:ext uri="{FF2B5EF4-FFF2-40B4-BE49-F238E27FC236}">
                <a16:creationId xmlns:a16="http://schemas.microsoft.com/office/drawing/2014/main" id="{A96A8647-53C6-41E7-9578-B37A2EAB67F8}"/>
              </a:ext>
            </a:extLst>
          </p:cNvPr>
          <p:cNvSpPr>
            <a:spLocks noGrp="1"/>
          </p:cNvSpPr>
          <p:nvPr>
            <p:ph idx="1"/>
          </p:nvPr>
        </p:nvSpPr>
        <p:spPr/>
        <p:txBody>
          <a:bodyPr>
            <a:normAutofit/>
          </a:bodyPr>
          <a:lstStyle/>
          <a:p>
            <a:r>
              <a:rPr lang="en-US" sz="2400" dirty="0"/>
              <a:t>Power Apps Maker Portal provides Environment menu</a:t>
            </a:r>
          </a:p>
          <a:p>
            <a:pPr lvl="1"/>
            <a:r>
              <a:rPr lang="en-US" sz="2000" dirty="0"/>
              <a:t>It’s located at top right of page in the Power Apps maker portal</a:t>
            </a:r>
          </a:p>
          <a:p>
            <a:pPr lvl="1"/>
            <a:r>
              <a:rPr lang="en-US" sz="2000" dirty="0"/>
              <a:t>Environment menu used to navigate between environments</a:t>
            </a:r>
          </a:p>
        </p:txBody>
      </p:sp>
      <p:pic>
        <p:nvPicPr>
          <p:cNvPr id="5" name="Picture 4">
            <a:extLst>
              <a:ext uri="{FF2B5EF4-FFF2-40B4-BE49-F238E27FC236}">
                <a16:creationId xmlns:a16="http://schemas.microsoft.com/office/drawing/2014/main" id="{DB5F1386-4926-4204-B28F-EDAF4D5AD467}"/>
              </a:ext>
            </a:extLst>
          </p:cNvPr>
          <p:cNvPicPr>
            <a:picLocks noChangeAspect="1"/>
          </p:cNvPicPr>
          <p:nvPr/>
        </p:nvPicPr>
        <p:blipFill rotWithShape="1">
          <a:blip r:embed="rId2"/>
          <a:srcRect l="21212"/>
          <a:stretch/>
        </p:blipFill>
        <p:spPr>
          <a:xfrm>
            <a:off x="1143000" y="2819400"/>
            <a:ext cx="7232143" cy="2286000"/>
          </a:xfrm>
          <a:prstGeom prst="rect">
            <a:avLst/>
          </a:prstGeom>
          <a:ln>
            <a:solidFill>
              <a:schemeClr val="tx1"/>
            </a:solidFill>
          </a:ln>
        </p:spPr>
      </p:pic>
    </p:spTree>
    <p:extLst>
      <p:ext uri="{BB962C8B-B14F-4D97-AF65-F5344CB8AC3E}">
        <p14:creationId xmlns:p14="http://schemas.microsoft.com/office/powerpoint/2010/main" val="1172683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C1AB-082C-4A20-9BA0-D1BD4886C384}"/>
              </a:ext>
            </a:extLst>
          </p:cNvPr>
          <p:cNvSpPr>
            <a:spLocks noGrp="1"/>
          </p:cNvSpPr>
          <p:nvPr>
            <p:ph type="title"/>
          </p:nvPr>
        </p:nvSpPr>
        <p:spPr/>
        <p:txBody>
          <a:bodyPr/>
          <a:lstStyle/>
          <a:p>
            <a:r>
              <a:rPr lang="en-US" dirty="0"/>
              <a:t>Creating a new Environment with a CDS Database</a:t>
            </a:r>
          </a:p>
        </p:txBody>
      </p:sp>
    </p:spTree>
    <p:extLst>
      <p:ext uri="{BB962C8B-B14F-4D97-AF65-F5344CB8AC3E}">
        <p14:creationId xmlns:p14="http://schemas.microsoft.com/office/powerpoint/2010/main" val="779383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Agenda</a:t>
            </a:r>
          </a:p>
        </p:txBody>
      </p:sp>
      <p:sp>
        <p:nvSpPr>
          <p:cNvPr id="13315" name="Content Placeholder 2"/>
          <p:cNvSpPr>
            <a:spLocks noGrp="1"/>
          </p:cNvSpPr>
          <p:nvPr>
            <p:ph idx="1"/>
          </p:nvPr>
        </p:nvSpPr>
        <p:spPr/>
        <p:txBody>
          <a:bodyPr/>
          <a:lstStyle/>
          <a:p>
            <a:pPr>
              <a:buFont typeface="Wingdings" panose="05000000000000000000" pitchFamily="2" charset="2"/>
              <a:buChar char="ü"/>
            </a:pPr>
            <a:r>
              <a:rPr lang="en-US" altLang="en-US" dirty="0"/>
              <a:t>Common Data Service Overview</a:t>
            </a:r>
          </a:p>
          <a:p>
            <a:pPr>
              <a:buFont typeface="Wingdings" panose="05000000000000000000" pitchFamily="2" charset="2"/>
              <a:buChar char="ü"/>
            </a:pPr>
            <a:r>
              <a:rPr lang="en-US" altLang="en-US" dirty="0"/>
              <a:t>Creating the CDS Database</a:t>
            </a:r>
          </a:p>
          <a:p>
            <a:pPr>
              <a:buFont typeface="Wingdings" panose="05000000000000000000" pitchFamily="2" charset="2"/>
              <a:buChar char="Ø"/>
            </a:pPr>
            <a:r>
              <a:rPr lang="en-US" altLang="en-US" dirty="0"/>
              <a:t>Understanding Entities</a:t>
            </a:r>
          </a:p>
          <a:p>
            <a:r>
              <a:rPr lang="en-US" altLang="en-US" dirty="0"/>
              <a:t>Building Model-driven Apps</a:t>
            </a:r>
          </a:p>
          <a:p>
            <a:r>
              <a:rPr lang="en-US" altLang="en-US" dirty="0"/>
              <a:t>Developing with Solutions and Custom Entities</a:t>
            </a:r>
          </a:p>
          <a:p>
            <a:r>
              <a:rPr lang="en-US" altLang="en-US" dirty="0"/>
              <a:t>Importing Data into the CDS Database</a:t>
            </a:r>
          </a:p>
        </p:txBody>
      </p:sp>
    </p:spTree>
    <p:extLst>
      <p:ext uri="{BB962C8B-B14F-4D97-AF65-F5344CB8AC3E}">
        <p14:creationId xmlns:p14="http://schemas.microsoft.com/office/powerpoint/2010/main" val="2013346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7631-97C6-4B13-8701-5D5F2B098AF4}"/>
              </a:ext>
            </a:extLst>
          </p:cNvPr>
          <p:cNvSpPr>
            <a:spLocks noGrp="1"/>
          </p:cNvSpPr>
          <p:nvPr>
            <p:ph type="title"/>
          </p:nvPr>
        </p:nvSpPr>
        <p:spPr/>
        <p:txBody>
          <a:bodyPr/>
          <a:lstStyle/>
          <a:p>
            <a:r>
              <a:rPr lang="en-US" dirty="0"/>
              <a:t>Inspecting the Standard Entities</a:t>
            </a:r>
          </a:p>
        </p:txBody>
      </p:sp>
      <p:sp>
        <p:nvSpPr>
          <p:cNvPr id="3" name="Content Placeholder 2">
            <a:extLst>
              <a:ext uri="{FF2B5EF4-FFF2-40B4-BE49-F238E27FC236}">
                <a16:creationId xmlns:a16="http://schemas.microsoft.com/office/drawing/2014/main" id="{92ADBDBC-A23D-4655-8108-1EDA99F7EC8C}"/>
              </a:ext>
            </a:extLst>
          </p:cNvPr>
          <p:cNvSpPr>
            <a:spLocks noGrp="1"/>
          </p:cNvSpPr>
          <p:nvPr>
            <p:ph idx="1"/>
          </p:nvPr>
        </p:nvSpPr>
        <p:spPr/>
        <p:txBody>
          <a:bodyPr/>
          <a:lstStyle/>
          <a:p>
            <a:r>
              <a:rPr lang="en-US" dirty="0"/>
              <a:t>CDS created with set of standard entitles</a:t>
            </a:r>
          </a:p>
        </p:txBody>
      </p:sp>
      <p:pic>
        <p:nvPicPr>
          <p:cNvPr id="5" name="Picture 4">
            <a:extLst>
              <a:ext uri="{FF2B5EF4-FFF2-40B4-BE49-F238E27FC236}">
                <a16:creationId xmlns:a16="http://schemas.microsoft.com/office/drawing/2014/main" id="{345A388F-01DA-4751-938E-5CB914DB6366}"/>
              </a:ext>
            </a:extLst>
          </p:cNvPr>
          <p:cNvPicPr/>
          <p:nvPr/>
        </p:nvPicPr>
        <p:blipFill rotWithShape="1">
          <a:blip r:embed="rId2" cstate="print">
            <a:extLst>
              <a:ext uri="{28A0092B-C50C-407E-A947-70E740481C1C}">
                <a14:useLocalDpi xmlns:a14="http://schemas.microsoft.com/office/drawing/2010/main" val="0"/>
              </a:ext>
            </a:extLst>
          </a:blip>
          <a:srcRect r="29121"/>
          <a:stretch/>
        </p:blipFill>
        <p:spPr bwMode="auto">
          <a:xfrm>
            <a:off x="838200" y="2209800"/>
            <a:ext cx="7239000" cy="3088129"/>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43292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80EE-9EDD-4B1A-9A1F-6F79A7239658}"/>
              </a:ext>
            </a:extLst>
          </p:cNvPr>
          <p:cNvSpPr>
            <a:spLocks noGrp="1"/>
          </p:cNvSpPr>
          <p:nvPr>
            <p:ph type="title"/>
          </p:nvPr>
        </p:nvSpPr>
        <p:spPr/>
        <p:txBody>
          <a:bodyPr/>
          <a:lstStyle/>
          <a:p>
            <a:r>
              <a:rPr lang="en-US" dirty="0"/>
              <a:t>Entity Fields and Relationships</a:t>
            </a:r>
          </a:p>
        </p:txBody>
      </p:sp>
      <p:sp>
        <p:nvSpPr>
          <p:cNvPr id="6" name="Content Placeholder 5">
            <a:extLst>
              <a:ext uri="{FF2B5EF4-FFF2-40B4-BE49-F238E27FC236}">
                <a16:creationId xmlns:a16="http://schemas.microsoft.com/office/drawing/2014/main" id="{A73A5EE2-6B6E-451F-977B-E24AC8AF5687}"/>
              </a:ext>
            </a:extLst>
          </p:cNvPr>
          <p:cNvSpPr>
            <a:spLocks noGrp="1"/>
          </p:cNvSpPr>
          <p:nvPr>
            <p:ph idx="1"/>
          </p:nvPr>
        </p:nvSpPr>
        <p:spPr/>
        <p:txBody>
          <a:bodyPr>
            <a:normAutofit/>
          </a:bodyPr>
          <a:lstStyle/>
          <a:p>
            <a:r>
              <a:rPr lang="en-US" sz="2400" dirty="0"/>
              <a:t>Entity contains fields  which define data schema</a:t>
            </a:r>
          </a:p>
          <a:p>
            <a:endParaRPr lang="en-US" sz="2400" dirty="0"/>
          </a:p>
          <a:p>
            <a:pPr lvl="1"/>
            <a:endParaRPr lang="en-US" sz="2000" dirty="0"/>
          </a:p>
          <a:p>
            <a:pPr lvl="1"/>
            <a:endParaRPr lang="en-US" sz="2000" dirty="0"/>
          </a:p>
          <a:p>
            <a:pPr lvl="1"/>
            <a:endParaRPr lang="en-US" sz="2000" dirty="0"/>
          </a:p>
          <a:p>
            <a:pPr lvl="1"/>
            <a:endParaRPr lang="en-US" sz="2000" dirty="0"/>
          </a:p>
          <a:p>
            <a:r>
              <a:rPr lang="en-US" sz="2400" dirty="0"/>
              <a:t>Entity defined with relationships to ensure data validation</a:t>
            </a:r>
          </a:p>
        </p:txBody>
      </p:sp>
      <p:pic>
        <p:nvPicPr>
          <p:cNvPr id="7" name="Picture 6">
            <a:extLst>
              <a:ext uri="{FF2B5EF4-FFF2-40B4-BE49-F238E27FC236}">
                <a16:creationId xmlns:a16="http://schemas.microsoft.com/office/drawing/2014/main" id="{E520CC5B-7B47-43A1-BF69-D987CD4F7A6C}"/>
              </a:ext>
            </a:extLst>
          </p:cNvPr>
          <p:cNvPicPr>
            <a:picLocks noChangeAspect="1"/>
          </p:cNvPicPr>
          <p:nvPr/>
        </p:nvPicPr>
        <p:blipFill>
          <a:blip r:embed="rId2"/>
          <a:stretch>
            <a:fillRect/>
          </a:stretch>
        </p:blipFill>
        <p:spPr>
          <a:xfrm>
            <a:off x="838200" y="1981200"/>
            <a:ext cx="6324600" cy="1881222"/>
          </a:xfrm>
          <a:prstGeom prst="rect">
            <a:avLst/>
          </a:prstGeom>
          <a:ln>
            <a:solidFill>
              <a:schemeClr val="tx1"/>
            </a:solidFill>
          </a:ln>
        </p:spPr>
      </p:pic>
      <p:pic>
        <p:nvPicPr>
          <p:cNvPr id="9" name="Picture 8">
            <a:extLst>
              <a:ext uri="{FF2B5EF4-FFF2-40B4-BE49-F238E27FC236}">
                <a16:creationId xmlns:a16="http://schemas.microsoft.com/office/drawing/2014/main" id="{FC7EEADE-E77B-4812-8BC5-CB2D37718B4A}"/>
              </a:ext>
            </a:extLst>
          </p:cNvPr>
          <p:cNvPicPr>
            <a:picLocks noChangeAspect="1"/>
          </p:cNvPicPr>
          <p:nvPr/>
        </p:nvPicPr>
        <p:blipFill>
          <a:blip r:embed="rId3"/>
          <a:stretch>
            <a:fillRect/>
          </a:stretch>
        </p:blipFill>
        <p:spPr>
          <a:xfrm>
            <a:off x="838200" y="4471708"/>
            <a:ext cx="6400800" cy="1776692"/>
          </a:xfrm>
          <a:prstGeom prst="rect">
            <a:avLst/>
          </a:prstGeom>
          <a:ln>
            <a:solidFill>
              <a:schemeClr val="tx1"/>
            </a:solidFill>
          </a:ln>
        </p:spPr>
      </p:pic>
    </p:spTree>
    <p:extLst>
      <p:ext uri="{BB962C8B-B14F-4D97-AF65-F5344CB8AC3E}">
        <p14:creationId xmlns:p14="http://schemas.microsoft.com/office/powerpoint/2010/main" val="155491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Agenda</a:t>
            </a:r>
          </a:p>
        </p:txBody>
      </p:sp>
      <p:sp>
        <p:nvSpPr>
          <p:cNvPr id="13315" name="Content Placeholder 2"/>
          <p:cNvSpPr>
            <a:spLocks noGrp="1"/>
          </p:cNvSpPr>
          <p:nvPr>
            <p:ph idx="1"/>
          </p:nvPr>
        </p:nvSpPr>
        <p:spPr/>
        <p:txBody>
          <a:bodyPr/>
          <a:lstStyle/>
          <a:p>
            <a:r>
              <a:rPr lang="en-US" altLang="en-US" dirty="0"/>
              <a:t>Common Data Service Overview</a:t>
            </a:r>
          </a:p>
          <a:p>
            <a:r>
              <a:rPr lang="en-US" altLang="en-US" dirty="0"/>
              <a:t>Creating the CDS Database</a:t>
            </a:r>
          </a:p>
          <a:p>
            <a:r>
              <a:rPr lang="en-US" altLang="en-US" dirty="0"/>
              <a:t>Understanding Entities</a:t>
            </a:r>
          </a:p>
          <a:p>
            <a:r>
              <a:rPr lang="en-US" altLang="en-US" dirty="0"/>
              <a:t>Building Model-driven Apps</a:t>
            </a:r>
          </a:p>
          <a:p>
            <a:r>
              <a:rPr lang="en-US" altLang="en-US" dirty="0"/>
              <a:t>Developing with Solutions and Custom Entities</a:t>
            </a:r>
          </a:p>
          <a:p>
            <a:r>
              <a:rPr lang="en-US" altLang="en-US" dirty="0"/>
              <a:t>Importing Data into the CDS Database</a:t>
            </a:r>
          </a:p>
        </p:txBody>
      </p:sp>
    </p:spTree>
    <p:extLst>
      <p:ext uri="{BB962C8B-B14F-4D97-AF65-F5344CB8AC3E}">
        <p14:creationId xmlns:p14="http://schemas.microsoft.com/office/powerpoint/2010/main" val="2159831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80EE-9EDD-4B1A-9A1F-6F79A7239658}"/>
              </a:ext>
            </a:extLst>
          </p:cNvPr>
          <p:cNvSpPr>
            <a:spLocks noGrp="1"/>
          </p:cNvSpPr>
          <p:nvPr>
            <p:ph type="title"/>
          </p:nvPr>
        </p:nvSpPr>
        <p:spPr/>
        <p:txBody>
          <a:bodyPr/>
          <a:lstStyle/>
          <a:p>
            <a:r>
              <a:rPr lang="en-US" dirty="0"/>
              <a:t>Entity Views and Forms</a:t>
            </a:r>
          </a:p>
        </p:txBody>
      </p:sp>
      <p:sp>
        <p:nvSpPr>
          <p:cNvPr id="6" name="Content Placeholder 5">
            <a:extLst>
              <a:ext uri="{FF2B5EF4-FFF2-40B4-BE49-F238E27FC236}">
                <a16:creationId xmlns:a16="http://schemas.microsoft.com/office/drawing/2014/main" id="{86495B85-1CEE-4B38-91F3-4C14FCE35775}"/>
              </a:ext>
            </a:extLst>
          </p:cNvPr>
          <p:cNvSpPr>
            <a:spLocks noGrp="1"/>
          </p:cNvSpPr>
          <p:nvPr>
            <p:ph idx="1"/>
          </p:nvPr>
        </p:nvSpPr>
        <p:spPr/>
        <p:txBody>
          <a:bodyPr>
            <a:normAutofit/>
          </a:bodyPr>
          <a:lstStyle/>
          <a:p>
            <a:r>
              <a:rPr lang="en-US" sz="2400" dirty="0"/>
              <a:t>Entity contains views for displaying multiple records</a:t>
            </a:r>
          </a:p>
          <a:p>
            <a:pPr lvl="1"/>
            <a:endParaRPr lang="en-US" sz="2000" dirty="0"/>
          </a:p>
          <a:p>
            <a:pPr lvl="1"/>
            <a:endParaRPr lang="en-US" sz="2000" dirty="0"/>
          </a:p>
          <a:p>
            <a:pPr lvl="1"/>
            <a:endParaRPr lang="en-US" sz="2000" dirty="0"/>
          </a:p>
          <a:p>
            <a:pPr lvl="1"/>
            <a:endParaRPr lang="en-US" sz="2000" dirty="0"/>
          </a:p>
          <a:p>
            <a:r>
              <a:rPr lang="en-US" sz="2400" dirty="0"/>
              <a:t>Entity contains forms for viewing/editing single record</a:t>
            </a:r>
          </a:p>
          <a:p>
            <a:endParaRPr lang="en-US" sz="2400" dirty="0"/>
          </a:p>
          <a:p>
            <a:endParaRPr lang="en-US" sz="2400" dirty="0"/>
          </a:p>
          <a:p>
            <a:endParaRPr lang="en-US" sz="2400" dirty="0"/>
          </a:p>
          <a:p>
            <a:endParaRPr lang="en-US" sz="2400" dirty="0"/>
          </a:p>
          <a:p>
            <a:r>
              <a:rPr lang="en-US" sz="2400" dirty="0"/>
              <a:t>Forms and Views provide UI for model-driven apps</a:t>
            </a:r>
          </a:p>
          <a:p>
            <a:pPr lvl="1"/>
            <a:r>
              <a:rPr lang="en-US" sz="2000" dirty="0"/>
              <a:t>There is no way to leverage forms and views from canvas apps</a:t>
            </a:r>
          </a:p>
          <a:p>
            <a:endParaRPr lang="en-US" sz="2400" dirty="0"/>
          </a:p>
        </p:txBody>
      </p:sp>
      <p:pic>
        <p:nvPicPr>
          <p:cNvPr id="4" name="Picture 3">
            <a:extLst>
              <a:ext uri="{FF2B5EF4-FFF2-40B4-BE49-F238E27FC236}">
                <a16:creationId xmlns:a16="http://schemas.microsoft.com/office/drawing/2014/main" id="{8D54016D-3ACA-48BC-B198-8E49EA24A8C1}"/>
              </a:ext>
            </a:extLst>
          </p:cNvPr>
          <p:cNvPicPr>
            <a:picLocks noChangeAspect="1"/>
          </p:cNvPicPr>
          <p:nvPr/>
        </p:nvPicPr>
        <p:blipFill>
          <a:blip r:embed="rId2"/>
          <a:stretch>
            <a:fillRect/>
          </a:stretch>
        </p:blipFill>
        <p:spPr>
          <a:xfrm>
            <a:off x="838200" y="1981200"/>
            <a:ext cx="5334000" cy="1373541"/>
          </a:xfrm>
          <a:prstGeom prst="rect">
            <a:avLst/>
          </a:prstGeom>
          <a:ln>
            <a:solidFill>
              <a:schemeClr val="tx1"/>
            </a:solidFill>
          </a:ln>
        </p:spPr>
      </p:pic>
      <p:pic>
        <p:nvPicPr>
          <p:cNvPr id="5" name="Picture 4">
            <a:extLst>
              <a:ext uri="{FF2B5EF4-FFF2-40B4-BE49-F238E27FC236}">
                <a16:creationId xmlns:a16="http://schemas.microsoft.com/office/drawing/2014/main" id="{0632DF7F-80AF-484B-8400-30E02453C27A}"/>
              </a:ext>
            </a:extLst>
          </p:cNvPr>
          <p:cNvPicPr>
            <a:picLocks noChangeAspect="1"/>
          </p:cNvPicPr>
          <p:nvPr/>
        </p:nvPicPr>
        <p:blipFill>
          <a:blip r:embed="rId3"/>
          <a:stretch>
            <a:fillRect/>
          </a:stretch>
        </p:blipFill>
        <p:spPr>
          <a:xfrm>
            <a:off x="816429" y="4017652"/>
            <a:ext cx="5334000" cy="1710461"/>
          </a:xfrm>
          <a:prstGeom prst="rect">
            <a:avLst/>
          </a:prstGeom>
          <a:ln>
            <a:solidFill>
              <a:schemeClr val="tx1"/>
            </a:solidFill>
          </a:ln>
        </p:spPr>
      </p:pic>
    </p:spTree>
    <p:extLst>
      <p:ext uri="{BB962C8B-B14F-4D97-AF65-F5344CB8AC3E}">
        <p14:creationId xmlns:p14="http://schemas.microsoft.com/office/powerpoint/2010/main" val="526832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C1AB-082C-4A20-9BA0-D1BD4886C384}"/>
              </a:ext>
            </a:extLst>
          </p:cNvPr>
          <p:cNvSpPr>
            <a:spLocks noGrp="1"/>
          </p:cNvSpPr>
          <p:nvPr>
            <p:ph type="title"/>
          </p:nvPr>
        </p:nvSpPr>
        <p:spPr/>
        <p:txBody>
          <a:bodyPr/>
          <a:lstStyle/>
          <a:p>
            <a:r>
              <a:rPr lang="en-US" dirty="0"/>
              <a:t>Building a Canvas App to Read and Write Contacts</a:t>
            </a:r>
          </a:p>
        </p:txBody>
      </p:sp>
    </p:spTree>
    <p:extLst>
      <p:ext uri="{BB962C8B-B14F-4D97-AF65-F5344CB8AC3E}">
        <p14:creationId xmlns:p14="http://schemas.microsoft.com/office/powerpoint/2010/main" val="3632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Agenda</a:t>
            </a:r>
          </a:p>
        </p:txBody>
      </p:sp>
      <p:sp>
        <p:nvSpPr>
          <p:cNvPr id="13315" name="Content Placeholder 2"/>
          <p:cNvSpPr>
            <a:spLocks noGrp="1"/>
          </p:cNvSpPr>
          <p:nvPr>
            <p:ph idx="1"/>
          </p:nvPr>
        </p:nvSpPr>
        <p:spPr/>
        <p:txBody>
          <a:bodyPr/>
          <a:lstStyle/>
          <a:p>
            <a:pPr>
              <a:buFont typeface="Wingdings" panose="05000000000000000000" pitchFamily="2" charset="2"/>
              <a:buChar char="ü"/>
            </a:pPr>
            <a:r>
              <a:rPr lang="en-US" altLang="en-US" dirty="0"/>
              <a:t>Common Data Service Overview</a:t>
            </a:r>
          </a:p>
          <a:p>
            <a:pPr>
              <a:buFont typeface="Wingdings" panose="05000000000000000000" pitchFamily="2" charset="2"/>
              <a:buChar char="ü"/>
            </a:pPr>
            <a:r>
              <a:rPr lang="en-US" altLang="en-US" dirty="0"/>
              <a:t>Creating the CDS Database</a:t>
            </a:r>
          </a:p>
          <a:p>
            <a:pPr>
              <a:buFont typeface="Wingdings" panose="05000000000000000000" pitchFamily="2" charset="2"/>
              <a:buChar char="ü"/>
            </a:pPr>
            <a:r>
              <a:rPr lang="en-US" altLang="en-US" dirty="0"/>
              <a:t>Understanding Entities</a:t>
            </a:r>
          </a:p>
          <a:p>
            <a:pPr>
              <a:buFont typeface="Wingdings" panose="05000000000000000000" pitchFamily="2" charset="2"/>
              <a:buChar char="Ø"/>
            </a:pPr>
            <a:r>
              <a:rPr lang="en-US" altLang="en-US" dirty="0"/>
              <a:t>Building Model-driven Apps</a:t>
            </a:r>
          </a:p>
          <a:p>
            <a:r>
              <a:rPr lang="en-US" altLang="en-US" dirty="0"/>
              <a:t>Developing with Solutions and Custom Entities</a:t>
            </a:r>
          </a:p>
          <a:p>
            <a:r>
              <a:rPr lang="en-US" altLang="en-US" dirty="0"/>
              <a:t>Importing Data into the CDS Database</a:t>
            </a:r>
          </a:p>
        </p:txBody>
      </p:sp>
    </p:spTree>
    <p:extLst>
      <p:ext uri="{BB962C8B-B14F-4D97-AF65-F5344CB8AC3E}">
        <p14:creationId xmlns:p14="http://schemas.microsoft.com/office/powerpoint/2010/main" val="16273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B9BF4-5F1F-401E-BCAC-A7CDB503B0E2}"/>
              </a:ext>
            </a:extLst>
          </p:cNvPr>
          <p:cNvSpPr>
            <a:spLocks noGrp="1"/>
          </p:cNvSpPr>
          <p:nvPr>
            <p:ph idx="1"/>
          </p:nvPr>
        </p:nvSpPr>
        <p:spPr/>
        <p:txBody>
          <a:bodyPr>
            <a:normAutofit/>
          </a:bodyPr>
          <a:lstStyle/>
          <a:p>
            <a:r>
              <a:rPr lang="en-US" sz="2400" dirty="0"/>
              <a:t>What are the key benefits of model-driven apps?</a:t>
            </a:r>
          </a:p>
          <a:p>
            <a:pPr lvl="1"/>
            <a:r>
              <a:rPr lang="en-US" sz="2000" dirty="0"/>
              <a:t>You leverage entity views and forms - no need to build screens </a:t>
            </a:r>
          </a:p>
          <a:p>
            <a:pPr lvl="1"/>
            <a:r>
              <a:rPr lang="en-US" sz="2000" dirty="0"/>
              <a:t>Create apps with consistent UI navigation, elements &amp; metaphors</a:t>
            </a:r>
          </a:p>
          <a:p>
            <a:pPr lvl="1"/>
            <a:r>
              <a:rPr lang="en-US" sz="2000" dirty="0"/>
              <a:t>Create responsive apps that can target tablets and mobile devices</a:t>
            </a:r>
          </a:p>
        </p:txBody>
      </p:sp>
      <p:sp>
        <p:nvSpPr>
          <p:cNvPr id="6" name="Rectangle 5">
            <a:extLst>
              <a:ext uri="{FF2B5EF4-FFF2-40B4-BE49-F238E27FC236}">
                <a16:creationId xmlns:a16="http://schemas.microsoft.com/office/drawing/2014/main" id="{D47C0DE9-BDDD-485D-A0D6-E29DF60B9699}"/>
              </a:ext>
            </a:extLst>
          </p:cNvPr>
          <p:cNvSpPr/>
          <p:nvPr/>
        </p:nvSpPr>
        <p:spPr>
          <a:xfrm>
            <a:off x="1142999" y="3200400"/>
            <a:ext cx="4343400" cy="1900335"/>
          </a:xfrm>
          <a:prstGeom prst="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lumMod val="50000"/>
                    <a:lumOff val="50000"/>
                  </a:schemeClr>
                </a:solidFill>
              </a:rPr>
              <a:t>CDS Entity View</a:t>
            </a:r>
          </a:p>
        </p:txBody>
      </p:sp>
      <p:sp>
        <p:nvSpPr>
          <p:cNvPr id="7" name="Rectangle 6">
            <a:extLst>
              <a:ext uri="{FF2B5EF4-FFF2-40B4-BE49-F238E27FC236}">
                <a16:creationId xmlns:a16="http://schemas.microsoft.com/office/drawing/2014/main" id="{A0BDFC91-20EF-45D6-90F8-D4EE0A8E0651}"/>
              </a:ext>
            </a:extLst>
          </p:cNvPr>
          <p:cNvSpPr/>
          <p:nvPr/>
        </p:nvSpPr>
        <p:spPr>
          <a:xfrm>
            <a:off x="5715000" y="3200400"/>
            <a:ext cx="2667000" cy="3119536"/>
          </a:xfrm>
          <a:prstGeom prst="rect">
            <a:avLst/>
          </a:prstGeom>
          <a:solidFill>
            <a:schemeClr val="bg1">
              <a:lumMod val="8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lumMod val="50000"/>
                    <a:lumOff val="50000"/>
                  </a:schemeClr>
                </a:solidFill>
              </a:rPr>
              <a:t>CDS Entity Form</a:t>
            </a:r>
          </a:p>
        </p:txBody>
      </p:sp>
      <p:sp>
        <p:nvSpPr>
          <p:cNvPr id="2" name="Title 1">
            <a:extLst>
              <a:ext uri="{FF2B5EF4-FFF2-40B4-BE49-F238E27FC236}">
                <a16:creationId xmlns:a16="http://schemas.microsoft.com/office/drawing/2014/main" id="{AFAEF02C-C1A9-4597-83D4-360B095320C7}"/>
              </a:ext>
            </a:extLst>
          </p:cNvPr>
          <p:cNvSpPr>
            <a:spLocks noGrp="1"/>
          </p:cNvSpPr>
          <p:nvPr>
            <p:ph type="title"/>
          </p:nvPr>
        </p:nvSpPr>
        <p:spPr/>
        <p:txBody>
          <a:bodyPr/>
          <a:lstStyle/>
          <a:p>
            <a:r>
              <a:rPr lang="en-US" sz="2600" dirty="0"/>
              <a:t>Comparing Model-driven Apps to Canvas Apps</a:t>
            </a:r>
          </a:p>
        </p:txBody>
      </p:sp>
      <p:pic>
        <p:nvPicPr>
          <p:cNvPr id="4" name="Picture 3">
            <a:extLst>
              <a:ext uri="{FF2B5EF4-FFF2-40B4-BE49-F238E27FC236}">
                <a16:creationId xmlns:a16="http://schemas.microsoft.com/office/drawing/2014/main" id="{37541F9D-C140-4543-A405-C8FFF41CFDB3}"/>
              </a:ext>
            </a:extLst>
          </p:cNvPr>
          <p:cNvPicPr/>
          <p:nvPr/>
        </p:nvPicPr>
        <p:blipFill rotWithShape="1">
          <a:blip r:embed="rId2" cstate="print">
            <a:extLst>
              <a:ext uri="{28A0092B-C50C-407E-A947-70E740481C1C}">
                <a14:useLocalDpi xmlns:a14="http://schemas.microsoft.com/office/drawing/2010/main" val="0"/>
              </a:ext>
            </a:extLst>
          </a:blip>
          <a:srcRect r="51198"/>
          <a:stretch/>
        </p:blipFill>
        <p:spPr bwMode="auto">
          <a:xfrm>
            <a:off x="1304902" y="3517918"/>
            <a:ext cx="4114800" cy="1480958"/>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510B6D8C-7EB0-4D28-8FAB-769BFA0E1BA9}"/>
              </a:ext>
            </a:extLst>
          </p:cNvPr>
          <p:cNvPicPr/>
          <p:nvPr/>
        </p:nvPicPr>
        <p:blipFill rotWithShape="1">
          <a:blip r:embed="rId3" cstate="print">
            <a:extLst>
              <a:ext uri="{28A0092B-C50C-407E-A947-70E740481C1C}">
                <a14:useLocalDpi xmlns:a14="http://schemas.microsoft.com/office/drawing/2010/main" val="0"/>
              </a:ext>
            </a:extLst>
          </a:blip>
          <a:srcRect r="63299"/>
          <a:stretch/>
        </p:blipFill>
        <p:spPr bwMode="auto">
          <a:xfrm>
            <a:off x="5864203" y="3517918"/>
            <a:ext cx="2368593" cy="26670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489304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DE36-25E7-429D-9E6A-8971157ECF82}"/>
              </a:ext>
            </a:extLst>
          </p:cNvPr>
          <p:cNvSpPr>
            <a:spLocks noGrp="1"/>
          </p:cNvSpPr>
          <p:nvPr>
            <p:ph type="title"/>
          </p:nvPr>
        </p:nvSpPr>
        <p:spPr/>
        <p:txBody>
          <a:bodyPr/>
          <a:lstStyle/>
          <a:p>
            <a:r>
              <a:rPr lang="en-US" dirty="0"/>
              <a:t>Model-driven App Components</a:t>
            </a:r>
          </a:p>
        </p:txBody>
      </p:sp>
      <p:sp>
        <p:nvSpPr>
          <p:cNvPr id="3" name="Content Placeholder 2">
            <a:extLst>
              <a:ext uri="{FF2B5EF4-FFF2-40B4-BE49-F238E27FC236}">
                <a16:creationId xmlns:a16="http://schemas.microsoft.com/office/drawing/2014/main" id="{7669079F-FA57-41A5-B6CF-6E8D233FD1EA}"/>
              </a:ext>
            </a:extLst>
          </p:cNvPr>
          <p:cNvSpPr>
            <a:spLocks noGrp="1"/>
          </p:cNvSpPr>
          <p:nvPr>
            <p:ph idx="1"/>
          </p:nvPr>
        </p:nvSpPr>
        <p:spPr/>
        <p:txBody>
          <a:bodyPr>
            <a:noAutofit/>
          </a:bodyPr>
          <a:lstStyle/>
          <a:p>
            <a:r>
              <a:rPr lang="en-US" sz="2000" dirty="0"/>
              <a:t>Model-driven app</a:t>
            </a:r>
          </a:p>
          <a:p>
            <a:pPr lvl="1"/>
            <a:r>
              <a:rPr lang="en-US" sz="1800" dirty="0"/>
              <a:t>Top-level collection of components</a:t>
            </a:r>
          </a:p>
          <a:p>
            <a:pPr lvl="1"/>
            <a:r>
              <a:rPr lang="en-US" sz="1800" dirty="0"/>
              <a:t>Tracks fundamental app properties, client type, and app URL</a:t>
            </a:r>
          </a:p>
          <a:p>
            <a:pPr lvl="1"/>
            <a:endParaRPr lang="en-US" sz="1800" dirty="0"/>
          </a:p>
          <a:p>
            <a:r>
              <a:rPr lang="en-US" sz="2000" dirty="0"/>
              <a:t>Site map</a:t>
            </a:r>
          </a:p>
          <a:p>
            <a:pPr lvl="1"/>
            <a:r>
              <a:rPr lang="en-US" sz="1800" dirty="0"/>
              <a:t>Provides navigation component across other UI components</a:t>
            </a:r>
          </a:p>
          <a:p>
            <a:pPr lvl="1"/>
            <a:endParaRPr lang="en-US" sz="1800" dirty="0"/>
          </a:p>
          <a:p>
            <a:r>
              <a:rPr lang="en-US" sz="2000" dirty="0"/>
              <a:t>Entity views</a:t>
            </a:r>
          </a:p>
          <a:p>
            <a:pPr lvl="1"/>
            <a:r>
              <a:rPr lang="en-US" sz="1800" dirty="0"/>
              <a:t>Read-only view of records for a specific entity </a:t>
            </a:r>
          </a:p>
          <a:p>
            <a:pPr lvl="1"/>
            <a:r>
              <a:rPr lang="en-US" sz="1800" dirty="0"/>
              <a:t>Defines display columns, column width, sort behavior and filters</a:t>
            </a:r>
          </a:p>
          <a:p>
            <a:pPr lvl="1"/>
            <a:endParaRPr lang="en-US" sz="1800" dirty="0"/>
          </a:p>
          <a:p>
            <a:r>
              <a:rPr lang="en-US" sz="2000" dirty="0"/>
              <a:t>Entity forms</a:t>
            </a:r>
          </a:p>
          <a:p>
            <a:pPr lvl="1"/>
            <a:r>
              <a:rPr lang="en-US" sz="1800" dirty="0"/>
              <a:t>Provides set of data-entry controls for fields in a specific entity</a:t>
            </a:r>
          </a:p>
        </p:txBody>
      </p:sp>
    </p:spTree>
    <p:extLst>
      <p:ext uri="{BB962C8B-B14F-4D97-AF65-F5344CB8AC3E}">
        <p14:creationId xmlns:p14="http://schemas.microsoft.com/office/powerpoint/2010/main" val="349861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6D4F-1752-4C6F-8056-5124A77047ED}"/>
              </a:ext>
            </a:extLst>
          </p:cNvPr>
          <p:cNvSpPr>
            <a:spLocks noGrp="1"/>
          </p:cNvSpPr>
          <p:nvPr>
            <p:ph type="title"/>
          </p:nvPr>
        </p:nvSpPr>
        <p:spPr/>
        <p:txBody>
          <a:bodyPr/>
          <a:lstStyle/>
          <a:p>
            <a:r>
              <a:rPr lang="en-US" dirty="0"/>
              <a:t>Creating a Model-driven App</a:t>
            </a:r>
          </a:p>
        </p:txBody>
      </p:sp>
      <p:pic>
        <p:nvPicPr>
          <p:cNvPr id="4" name="Picture 3">
            <a:extLst>
              <a:ext uri="{FF2B5EF4-FFF2-40B4-BE49-F238E27FC236}">
                <a16:creationId xmlns:a16="http://schemas.microsoft.com/office/drawing/2014/main" id="{AC31CA52-0200-4D1E-8274-4065ED129DF1}"/>
              </a:ext>
            </a:extLst>
          </p:cNvPr>
          <p:cNvPicPr/>
          <p:nvPr/>
        </p:nvPicPr>
        <p:blipFill rotWithShape="1">
          <a:blip r:embed="rId2" cstate="print">
            <a:extLst>
              <a:ext uri="{28A0092B-C50C-407E-A947-70E740481C1C}">
                <a14:useLocalDpi xmlns:a14="http://schemas.microsoft.com/office/drawing/2010/main" val="0"/>
              </a:ext>
            </a:extLst>
          </a:blip>
          <a:srcRect t="9108" b="27921"/>
          <a:stretch/>
        </p:blipFill>
        <p:spPr bwMode="auto">
          <a:xfrm>
            <a:off x="457200" y="3124200"/>
            <a:ext cx="7671386" cy="22860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AF6BF96-EFEC-4B79-BC43-BD4A8A380754}"/>
              </a:ext>
            </a:extLst>
          </p:cNvPr>
          <p:cNvPicPr>
            <a:picLocks noChangeAspect="1"/>
          </p:cNvPicPr>
          <p:nvPr/>
        </p:nvPicPr>
        <p:blipFill>
          <a:blip r:embed="rId3"/>
          <a:stretch>
            <a:fillRect/>
          </a:stretch>
        </p:blipFill>
        <p:spPr>
          <a:xfrm>
            <a:off x="457200" y="1295400"/>
            <a:ext cx="2819400" cy="1491978"/>
          </a:xfrm>
          <a:prstGeom prst="rect">
            <a:avLst/>
          </a:prstGeom>
          <a:ln>
            <a:solidFill>
              <a:schemeClr val="tx1">
                <a:lumMod val="50000"/>
                <a:lumOff val="50000"/>
              </a:schemeClr>
            </a:solidFill>
          </a:ln>
        </p:spPr>
      </p:pic>
    </p:spTree>
    <p:extLst>
      <p:ext uri="{BB962C8B-B14F-4D97-AF65-F5344CB8AC3E}">
        <p14:creationId xmlns:p14="http://schemas.microsoft.com/office/powerpoint/2010/main" val="3341583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0EC7-BC77-4D4E-A0B0-E483F3172E11}"/>
              </a:ext>
            </a:extLst>
          </p:cNvPr>
          <p:cNvSpPr>
            <a:spLocks noGrp="1"/>
          </p:cNvSpPr>
          <p:nvPr>
            <p:ph type="title"/>
          </p:nvPr>
        </p:nvSpPr>
        <p:spPr/>
        <p:txBody>
          <a:bodyPr/>
          <a:lstStyle/>
          <a:p>
            <a:r>
              <a:rPr lang="en-US" dirty="0"/>
              <a:t>Creating the Sitemap Component</a:t>
            </a:r>
          </a:p>
        </p:txBody>
      </p:sp>
      <p:pic>
        <p:nvPicPr>
          <p:cNvPr id="3" name="Picture 2">
            <a:extLst>
              <a:ext uri="{FF2B5EF4-FFF2-40B4-BE49-F238E27FC236}">
                <a16:creationId xmlns:a16="http://schemas.microsoft.com/office/drawing/2014/main" id="{74797283-CF0A-467D-A385-3B3F4611F59F}"/>
              </a:ext>
            </a:extLst>
          </p:cNvPr>
          <p:cNvPicPr>
            <a:picLocks noChangeAspect="1"/>
          </p:cNvPicPr>
          <p:nvPr/>
        </p:nvPicPr>
        <p:blipFill>
          <a:blip r:embed="rId2"/>
          <a:stretch>
            <a:fillRect/>
          </a:stretch>
        </p:blipFill>
        <p:spPr>
          <a:xfrm>
            <a:off x="381000" y="1447800"/>
            <a:ext cx="8229600" cy="3765988"/>
          </a:xfrm>
          <a:prstGeom prst="rect">
            <a:avLst/>
          </a:prstGeom>
          <a:ln>
            <a:solidFill>
              <a:schemeClr val="tx1">
                <a:lumMod val="50000"/>
                <a:lumOff val="50000"/>
              </a:schemeClr>
            </a:solidFill>
          </a:ln>
        </p:spPr>
      </p:pic>
    </p:spTree>
    <p:extLst>
      <p:ext uri="{BB962C8B-B14F-4D97-AF65-F5344CB8AC3E}">
        <p14:creationId xmlns:p14="http://schemas.microsoft.com/office/powerpoint/2010/main" val="3003380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1E55-5F17-4A6F-8799-3A04F40CB293}"/>
              </a:ext>
            </a:extLst>
          </p:cNvPr>
          <p:cNvSpPr>
            <a:spLocks noGrp="1"/>
          </p:cNvSpPr>
          <p:nvPr>
            <p:ph type="title"/>
          </p:nvPr>
        </p:nvSpPr>
        <p:spPr/>
        <p:txBody>
          <a:bodyPr/>
          <a:lstStyle/>
          <a:p>
            <a:r>
              <a:rPr lang="en-US" dirty="0"/>
              <a:t>Publishing and Running the App</a:t>
            </a:r>
          </a:p>
        </p:txBody>
      </p:sp>
      <p:pic>
        <p:nvPicPr>
          <p:cNvPr id="3" name="Picture 2">
            <a:extLst>
              <a:ext uri="{FF2B5EF4-FFF2-40B4-BE49-F238E27FC236}">
                <a16:creationId xmlns:a16="http://schemas.microsoft.com/office/drawing/2014/main" id="{AD570059-FD87-4EFA-B064-81775FA43593}"/>
              </a:ext>
            </a:extLst>
          </p:cNvPr>
          <p:cNvPicPr>
            <a:picLocks noChangeAspect="1"/>
          </p:cNvPicPr>
          <p:nvPr/>
        </p:nvPicPr>
        <p:blipFill>
          <a:blip r:embed="rId2"/>
          <a:stretch>
            <a:fillRect/>
          </a:stretch>
        </p:blipFill>
        <p:spPr>
          <a:xfrm>
            <a:off x="381000" y="1371600"/>
            <a:ext cx="7696200" cy="4175244"/>
          </a:xfrm>
          <a:prstGeom prst="rect">
            <a:avLst/>
          </a:prstGeom>
        </p:spPr>
      </p:pic>
    </p:spTree>
    <p:extLst>
      <p:ext uri="{BB962C8B-B14F-4D97-AF65-F5344CB8AC3E}">
        <p14:creationId xmlns:p14="http://schemas.microsoft.com/office/powerpoint/2010/main" val="2640195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5F3C-A6A7-4AD4-8F9A-3804228513E8}"/>
              </a:ext>
            </a:extLst>
          </p:cNvPr>
          <p:cNvSpPr>
            <a:spLocks noGrp="1"/>
          </p:cNvSpPr>
          <p:nvPr>
            <p:ph type="title"/>
          </p:nvPr>
        </p:nvSpPr>
        <p:spPr/>
        <p:txBody>
          <a:bodyPr/>
          <a:lstStyle/>
          <a:p>
            <a:r>
              <a:rPr lang="en-US" dirty="0"/>
              <a:t>Testing a Model-driven App</a:t>
            </a:r>
          </a:p>
        </p:txBody>
      </p:sp>
      <p:pic>
        <p:nvPicPr>
          <p:cNvPr id="3" name="Picture 2">
            <a:extLst>
              <a:ext uri="{FF2B5EF4-FFF2-40B4-BE49-F238E27FC236}">
                <a16:creationId xmlns:a16="http://schemas.microsoft.com/office/drawing/2014/main" id="{72696659-C51D-48BB-81BA-75DCE80CE57D}"/>
              </a:ext>
            </a:extLst>
          </p:cNvPr>
          <p:cNvPicPr>
            <a:picLocks noChangeAspect="1"/>
          </p:cNvPicPr>
          <p:nvPr/>
        </p:nvPicPr>
        <p:blipFill>
          <a:blip r:embed="rId2"/>
          <a:stretch>
            <a:fillRect/>
          </a:stretch>
        </p:blipFill>
        <p:spPr>
          <a:xfrm>
            <a:off x="381000" y="1371601"/>
            <a:ext cx="8153400" cy="3634222"/>
          </a:xfrm>
          <a:prstGeom prst="rect">
            <a:avLst/>
          </a:prstGeom>
          <a:ln>
            <a:solidFill>
              <a:schemeClr val="tx1">
                <a:lumMod val="50000"/>
                <a:lumOff val="50000"/>
              </a:schemeClr>
            </a:solidFill>
          </a:ln>
        </p:spPr>
      </p:pic>
    </p:spTree>
    <p:extLst>
      <p:ext uri="{BB962C8B-B14F-4D97-AF65-F5344CB8AC3E}">
        <p14:creationId xmlns:p14="http://schemas.microsoft.com/office/powerpoint/2010/main" val="2370227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C92E-14D3-4BF5-8F7D-8FF9C1E67462}"/>
              </a:ext>
            </a:extLst>
          </p:cNvPr>
          <p:cNvSpPr>
            <a:spLocks noGrp="1"/>
          </p:cNvSpPr>
          <p:nvPr>
            <p:ph type="title"/>
          </p:nvPr>
        </p:nvSpPr>
        <p:spPr/>
        <p:txBody>
          <a:bodyPr/>
          <a:lstStyle/>
          <a:p>
            <a:r>
              <a:rPr lang="en-US" dirty="0"/>
              <a:t>Creating Model-driven Apps</a:t>
            </a:r>
          </a:p>
        </p:txBody>
      </p:sp>
    </p:spTree>
    <p:extLst>
      <p:ext uri="{BB962C8B-B14F-4D97-AF65-F5344CB8AC3E}">
        <p14:creationId xmlns:p14="http://schemas.microsoft.com/office/powerpoint/2010/main" val="314231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23DE-5B70-4B5B-B42B-C6C8D8E5EE28}"/>
              </a:ext>
            </a:extLst>
          </p:cNvPr>
          <p:cNvSpPr>
            <a:spLocks noGrp="1"/>
          </p:cNvSpPr>
          <p:nvPr>
            <p:ph type="title"/>
          </p:nvPr>
        </p:nvSpPr>
        <p:spPr/>
        <p:txBody>
          <a:bodyPr/>
          <a:lstStyle/>
          <a:p>
            <a:r>
              <a:rPr lang="en-US" dirty="0"/>
              <a:t>What is Common Data Service?</a:t>
            </a:r>
          </a:p>
        </p:txBody>
      </p:sp>
      <p:sp>
        <p:nvSpPr>
          <p:cNvPr id="3" name="Content Placeholder 2">
            <a:extLst>
              <a:ext uri="{FF2B5EF4-FFF2-40B4-BE49-F238E27FC236}">
                <a16:creationId xmlns:a16="http://schemas.microsoft.com/office/drawing/2014/main" id="{F00EE406-5B50-469D-AD07-C3823BB94CF3}"/>
              </a:ext>
            </a:extLst>
          </p:cNvPr>
          <p:cNvSpPr>
            <a:spLocks noGrp="1"/>
          </p:cNvSpPr>
          <p:nvPr>
            <p:ph idx="1"/>
          </p:nvPr>
        </p:nvSpPr>
        <p:spPr/>
        <p:txBody>
          <a:bodyPr>
            <a:normAutofit/>
          </a:bodyPr>
          <a:lstStyle/>
          <a:p>
            <a:r>
              <a:rPr lang="en-US" sz="2400" dirty="0"/>
              <a:t>Platform for building business applications</a:t>
            </a:r>
          </a:p>
          <a:p>
            <a:pPr lvl="1"/>
            <a:r>
              <a:rPr lang="en-US" sz="2000" dirty="0"/>
              <a:t>Business application categories include CRMs, ERPs, etc.</a:t>
            </a:r>
          </a:p>
          <a:p>
            <a:pPr lvl="1"/>
            <a:r>
              <a:rPr lang="en-US" sz="2000" dirty="0"/>
              <a:t>Provides common database for generalized business scenarios</a:t>
            </a:r>
          </a:p>
          <a:p>
            <a:pPr lvl="1"/>
            <a:r>
              <a:rPr lang="en-US" sz="2000" dirty="0"/>
              <a:t>Conforms to the Common Data Model (CDM)</a:t>
            </a:r>
          </a:p>
          <a:p>
            <a:pPr lvl="1"/>
            <a:endParaRPr lang="en-US" sz="2000" dirty="0"/>
          </a:p>
          <a:p>
            <a:r>
              <a:rPr lang="en-US" sz="2400" dirty="0"/>
              <a:t>What does Common Data Service provide?</a:t>
            </a:r>
          </a:p>
          <a:p>
            <a:pPr lvl="1"/>
            <a:r>
              <a:rPr lang="en-US" sz="2000" dirty="0"/>
              <a:t>Standard database schema of common business entities</a:t>
            </a:r>
          </a:p>
          <a:p>
            <a:pPr lvl="1"/>
            <a:r>
              <a:rPr lang="en-US" sz="2000" dirty="0"/>
              <a:t>Extensible design for extending and creating entities</a:t>
            </a:r>
          </a:p>
          <a:p>
            <a:pPr lvl="1"/>
            <a:r>
              <a:rPr lang="en-US" sz="2000" dirty="0"/>
              <a:t>Ability to leverage and build entity-specific views and forms</a:t>
            </a:r>
          </a:p>
          <a:p>
            <a:pPr lvl="1"/>
            <a:r>
              <a:rPr lang="en-US" sz="2000" dirty="0"/>
              <a:t>Ability to build entity-specific business logic</a:t>
            </a:r>
          </a:p>
          <a:p>
            <a:pPr lvl="1"/>
            <a:r>
              <a:rPr lang="en-US" sz="2000" dirty="0"/>
              <a:t>Ability to quick build apps by assembling entity components</a:t>
            </a:r>
          </a:p>
        </p:txBody>
      </p:sp>
    </p:spTree>
    <p:extLst>
      <p:ext uri="{BB962C8B-B14F-4D97-AF65-F5344CB8AC3E}">
        <p14:creationId xmlns:p14="http://schemas.microsoft.com/office/powerpoint/2010/main" val="10426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Agenda</a:t>
            </a:r>
          </a:p>
        </p:txBody>
      </p:sp>
      <p:sp>
        <p:nvSpPr>
          <p:cNvPr id="13315" name="Content Placeholder 2"/>
          <p:cNvSpPr>
            <a:spLocks noGrp="1"/>
          </p:cNvSpPr>
          <p:nvPr>
            <p:ph idx="1"/>
          </p:nvPr>
        </p:nvSpPr>
        <p:spPr/>
        <p:txBody>
          <a:bodyPr/>
          <a:lstStyle/>
          <a:p>
            <a:pPr>
              <a:buFont typeface="Wingdings" panose="05000000000000000000" pitchFamily="2" charset="2"/>
              <a:buChar char="ü"/>
            </a:pPr>
            <a:r>
              <a:rPr lang="en-US" altLang="en-US" dirty="0"/>
              <a:t>Common Data Service Overview</a:t>
            </a:r>
          </a:p>
          <a:p>
            <a:pPr>
              <a:buFont typeface="Wingdings" panose="05000000000000000000" pitchFamily="2" charset="2"/>
              <a:buChar char="ü"/>
            </a:pPr>
            <a:r>
              <a:rPr lang="en-US" altLang="en-US" dirty="0"/>
              <a:t>Creating the CDS Database</a:t>
            </a:r>
          </a:p>
          <a:p>
            <a:pPr>
              <a:buFont typeface="Wingdings" panose="05000000000000000000" pitchFamily="2" charset="2"/>
              <a:buChar char="ü"/>
            </a:pPr>
            <a:r>
              <a:rPr lang="en-US" altLang="en-US" dirty="0"/>
              <a:t>Understanding Entities</a:t>
            </a:r>
          </a:p>
          <a:p>
            <a:pPr>
              <a:buFont typeface="Wingdings" panose="05000000000000000000" pitchFamily="2" charset="2"/>
              <a:buChar char="ü"/>
            </a:pPr>
            <a:r>
              <a:rPr lang="en-US" altLang="en-US" dirty="0"/>
              <a:t>Building Model-driven Apps</a:t>
            </a:r>
          </a:p>
          <a:p>
            <a:pPr>
              <a:buFont typeface="Wingdings" panose="05000000000000000000" pitchFamily="2" charset="2"/>
              <a:buChar char="Ø"/>
            </a:pPr>
            <a:r>
              <a:rPr lang="en-US" altLang="en-US" dirty="0"/>
              <a:t>Developing with Solutions and Custom Entities</a:t>
            </a:r>
          </a:p>
          <a:p>
            <a:r>
              <a:rPr lang="en-US" altLang="en-US" dirty="0"/>
              <a:t>Importing Data into the CDS Database</a:t>
            </a:r>
          </a:p>
        </p:txBody>
      </p:sp>
    </p:spTree>
    <p:extLst>
      <p:ext uri="{BB962C8B-B14F-4D97-AF65-F5344CB8AC3E}">
        <p14:creationId xmlns:p14="http://schemas.microsoft.com/office/powerpoint/2010/main" val="381082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E635-E13E-4C6B-9406-1AF60FCB15AA}"/>
              </a:ext>
            </a:extLst>
          </p:cNvPr>
          <p:cNvSpPr>
            <a:spLocks noGrp="1"/>
          </p:cNvSpPr>
          <p:nvPr>
            <p:ph type="title"/>
          </p:nvPr>
        </p:nvSpPr>
        <p:spPr/>
        <p:txBody>
          <a:bodyPr/>
          <a:lstStyle/>
          <a:p>
            <a:r>
              <a:rPr lang="en-US" dirty="0"/>
              <a:t>Understanding CDS Solutions</a:t>
            </a:r>
          </a:p>
        </p:txBody>
      </p:sp>
      <p:sp>
        <p:nvSpPr>
          <p:cNvPr id="4" name="Content Placeholder 3">
            <a:extLst>
              <a:ext uri="{FF2B5EF4-FFF2-40B4-BE49-F238E27FC236}">
                <a16:creationId xmlns:a16="http://schemas.microsoft.com/office/drawing/2014/main" id="{C84272B3-2CFD-4C40-B84F-0D9CECF263B0}"/>
              </a:ext>
            </a:extLst>
          </p:cNvPr>
          <p:cNvSpPr>
            <a:spLocks noGrp="1"/>
          </p:cNvSpPr>
          <p:nvPr>
            <p:ph idx="1"/>
          </p:nvPr>
        </p:nvSpPr>
        <p:spPr/>
        <p:txBody>
          <a:bodyPr>
            <a:normAutofit/>
          </a:bodyPr>
          <a:lstStyle/>
          <a:p>
            <a:r>
              <a:rPr lang="en-US" sz="2000" dirty="0"/>
              <a:t>Solutions used to move applications between environments</a:t>
            </a:r>
          </a:p>
          <a:p>
            <a:pPr lvl="1"/>
            <a:r>
              <a:rPr lang="en-US" sz="1800" dirty="0"/>
              <a:t>Solutions used to package apps, flows and CDS customizations</a:t>
            </a:r>
          </a:p>
          <a:p>
            <a:pPr lvl="1"/>
            <a:r>
              <a:rPr lang="en-US" sz="1800" dirty="0"/>
              <a:t>Solutions not used to move business data itself</a:t>
            </a:r>
          </a:p>
          <a:p>
            <a:pPr lvl="1"/>
            <a:endParaRPr lang="en-US" sz="1800" dirty="0"/>
          </a:p>
          <a:p>
            <a:r>
              <a:rPr lang="en-US" sz="2000" dirty="0"/>
              <a:t>Solutions can be exported/imported as managed or unmanaged</a:t>
            </a:r>
          </a:p>
          <a:p>
            <a:pPr lvl="1"/>
            <a:r>
              <a:rPr lang="en-US" sz="1800" dirty="0"/>
              <a:t>Unmanaged solutions is "open" solution which allows changes</a:t>
            </a:r>
          </a:p>
          <a:p>
            <a:pPr lvl="1"/>
            <a:r>
              <a:rPr lang="en-US" sz="1800" dirty="0"/>
              <a:t>Managed solutions can be locked down to disallow changes</a:t>
            </a:r>
          </a:p>
          <a:p>
            <a:pPr lvl="1"/>
            <a:r>
              <a:rPr lang="en-US" sz="1800" dirty="0"/>
              <a:t>During development, you work with an unmanaged solution</a:t>
            </a:r>
          </a:p>
          <a:p>
            <a:pPr lvl="1"/>
            <a:r>
              <a:rPr lang="en-US" sz="1800" dirty="0"/>
              <a:t>When exporting a solution, you choose between managed or unmanaged</a:t>
            </a:r>
          </a:p>
        </p:txBody>
      </p:sp>
    </p:spTree>
    <p:extLst>
      <p:ext uri="{BB962C8B-B14F-4D97-AF65-F5344CB8AC3E}">
        <p14:creationId xmlns:p14="http://schemas.microsoft.com/office/powerpoint/2010/main" val="242865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AB27-45F2-4017-9AD8-0180C616844E}"/>
              </a:ext>
            </a:extLst>
          </p:cNvPr>
          <p:cNvSpPr>
            <a:spLocks noGrp="1"/>
          </p:cNvSpPr>
          <p:nvPr>
            <p:ph type="title"/>
          </p:nvPr>
        </p:nvSpPr>
        <p:spPr/>
        <p:txBody>
          <a:bodyPr/>
          <a:lstStyle/>
          <a:p>
            <a:r>
              <a:rPr lang="en-US" dirty="0"/>
              <a:t>Publishers and Solutions</a:t>
            </a:r>
          </a:p>
        </p:txBody>
      </p:sp>
      <p:sp>
        <p:nvSpPr>
          <p:cNvPr id="3" name="Content Placeholder 2">
            <a:extLst>
              <a:ext uri="{FF2B5EF4-FFF2-40B4-BE49-F238E27FC236}">
                <a16:creationId xmlns:a16="http://schemas.microsoft.com/office/drawing/2014/main" id="{EECAE447-9B19-48E7-BAD3-6C6B183EB897}"/>
              </a:ext>
            </a:extLst>
          </p:cNvPr>
          <p:cNvSpPr>
            <a:spLocks noGrp="1"/>
          </p:cNvSpPr>
          <p:nvPr>
            <p:ph idx="1"/>
          </p:nvPr>
        </p:nvSpPr>
        <p:spPr/>
        <p:txBody>
          <a:bodyPr>
            <a:normAutofit/>
          </a:bodyPr>
          <a:lstStyle/>
          <a:p>
            <a:r>
              <a:rPr lang="en-US" sz="2400" dirty="0"/>
              <a:t>CDS solutions used to distribute applications</a:t>
            </a:r>
          </a:p>
          <a:p>
            <a:pPr lvl="1"/>
            <a:r>
              <a:rPr lang="en-US" sz="2000" dirty="0"/>
              <a:t>Used to conduct robust application lifecycle management (ALM)</a:t>
            </a:r>
          </a:p>
          <a:p>
            <a:r>
              <a:rPr lang="en-US" sz="2400" dirty="0"/>
              <a:t>Define a Profile for a CDS Publisher</a:t>
            </a:r>
          </a:p>
          <a:p>
            <a:pPr lvl="1"/>
            <a:r>
              <a:rPr lang="en-US" sz="2000" dirty="0"/>
              <a:t>Profile used to provide identity of developer of CDS solutions</a:t>
            </a:r>
          </a:p>
          <a:p>
            <a:pPr lvl="1"/>
            <a:r>
              <a:rPr lang="en-US" sz="2000" dirty="0"/>
              <a:t>You should create new publisher profile when developing solutions</a:t>
            </a:r>
          </a:p>
          <a:p>
            <a:pPr lvl="1"/>
            <a:r>
              <a:rPr lang="en-US" sz="2000" dirty="0"/>
              <a:t>Publisher profile contains prefix used in component names </a:t>
            </a:r>
          </a:p>
        </p:txBody>
      </p:sp>
      <p:grpSp>
        <p:nvGrpSpPr>
          <p:cNvPr id="7" name="Group 6">
            <a:extLst>
              <a:ext uri="{FF2B5EF4-FFF2-40B4-BE49-F238E27FC236}">
                <a16:creationId xmlns:a16="http://schemas.microsoft.com/office/drawing/2014/main" id="{0A280B62-416B-4010-990C-B0B6373843B7}"/>
              </a:ext>
            </a:extLst>
          </p:cNvPr>
          <p:cNvGrpSpPr/>
          <p:nvPr/>
        </p:nvGrpSpPr>
        <p:grpSpPr>
          <a:xfrm>
            <a:off x="990600" y="4035063"/>
            <a:ext cx="7023538" cy="2441937"/>
            <a:chOff x="367862" y="3657600"/>
            <a:chExt cx="8547538" cy="2971800"/>
          </a:xfrm>
        </p:grpSpPr>
        <p:pic>
          <p:nvPicPr>
            <p:cNvPr id="4" name="Picture 3">
              <a:extLst>
                <a:ext uri="{FF2B5EF4-FFF2-40B4-BE49-F238E27FC236}">
                  <a16:creationId xmlns:a16="http://schemas.microsoft.com/office/drawing/2014/main" id="{F19C039C-9F68-48DE-BE6B-34FFDEF6D6FF}"/>
                </a:ext>
              </a:extLst>
            </p:cNvPr>
            <p:cNvPicPr>
              <a:picLocks noChangeAspect="1"/>
            </p:cNvPicPr>
            <p:nvPr/>
          </p:nvPicPr>
          <p:blipFill>
            <a:blip r:embed="rId2"/>
            <a:stretch>
              <a:fillRect/>
            </a:stretch>
          </p:blipFill>
          <p:spPr>
            <a:xfrm>
              <a:off x="674720" y="3657600"/>
              <a:ext cx="8240680" cy="2971800"/>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D29AAE03-6244-4A89-8E16-0008648D3F64}"/>
                </a:ext>
              </a:extLst>
            </p:cNvPr>
            <p:cNvSpPr/>
            <p:nvPr/>
          </p:nvSpPr>
          <p:spPr>
            <a:xfrm>
              <a:off x="367862" y="5486400"/>
              <a:ext cx="914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a:extLst>
              <a:ext uri="{FF2B5EF4-FFF2-40B4-BE49-F238E27FC236}">
                <a16:creationId xmlns:a16="http://schemas.microsoft.com/office/drawing/2014/main" id="{9A1FDE55-7F2D-444D-ADC5-3BF1FE0727AB}"/>
              </a:ext>
            </a:extLst>
          </p:cNvPr>
          <p:cNvSpPr/>
          <p:nvPr/>
        </p:nvSpPr>
        <p:spPr>
          <a:xfrm>
            <a:off x="4855028" y="5615047"/>
            <a:ext cx="457200" cy="2286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240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C55C-6A78-456A-BFC3-6707E51AA952}"/>
              </a:ext>
            </a:extLst>
          </p:cNvPr>
          <p:cNvSpPr>
            <a:spLocks noGrp="1"/>
          </p:cNvSpPr>
          <p:nvPr>
            <p:ph type="title"/>
          </p:nvPr>
        </p:nvSpPr>
        <p:spPr/>
        <p:txBody>
          <a:bodyPr/>
          <a:lstStyle/>
          <a:p>
            <a:r>
              <a:rPr lang="en-US" dirty="0"/>
              <a:t>Creating a New CDS Solution</a:t>
            </a:r>
          </a:p>
        </p:txBody>
      </p:sp>
      <p:pic>
        <p:nvPicPr>
          <p:cNvPr id="7" name="Picture 6">
            <a:extLst>
              <a:ext uri="{FF2B5EF4-FFF2-40B4-BE49-F238E27FC236}">
                <a16:creationId xmlns:a16="http://schemas.microsoft.com/office/drawing/2014/main" id="{0C9AF1D2-B535-4D73-84D3-6823AE708E9F}"/>
              </a:ext>
            </a:extLst>
          </p:cNvPr>
          <p:cNvPicPr>
            <a:picLocks noChangeAspect="1"/>
          </p:cNvPicPr>
          <p:nvPr/>
        </p:nvPicPr>
        <p:blipFill rotWithShape="1">
          <a:blip r:embed="rId2"/>
          <a:srcRect l="2907"/>
          <a:stretch/>
        </p:blipFill>
        <p:spPr>
          <a:xfrm>
            <a:off x="304800" y="1219200"/>
            <a:ext cx="2261810" cy="3657600"/>
          </a:xfrm>
          <a:prstGeom prst="rect">
            <a:avLst/>
          </a:prstGeom>
          <a:ln>
            <a:solidFill>
              <a:schemeClr val="tx1"/>
            </a:solidFill>
          </a:ln>
        </p:spPr>
      </p:pic>
      <p:pic>
        <p:nvPicPr>
          <p:cNvPr id="8" name="Picture 7">
            <a:extLst>
              <a:ext uri="{FF2B5EF4-FFF2-40B4-BE49-F238E27FC236}">
                <a16:creationId xmlns:a16="http://schemas.microsoft.com/office/drawing/2014/main" id="{0AD53A29-2945-4121-BAEF-81D76D5B5F92}"/>
              </a:ext>
            </a:extLst>
          </p:cNvPr>
          <p:cNvPicPr>
            <a:picLocks noChangeAspect="1"/>
          </p:cNvPicPr>
          <p:nvPr/>
        </p:nvPicPr>
        <p:blipFill rotWithShape="1">
          <a:blip r:embed="rId3"/>
          <a:srcRect r="23333"/>
          <a:stretch/>
        </p:blipFill>
        <p:spPr>
          <a:xfrm>
            <a:off x="2895600" y="1752600"/>
            <a:ext cx="5715000" cy="1849944"/>
          </a:xfrm>
          <a:prstGeom prst="rect">
            <a:avLst/>
          </a:prstGeom>
          <a:ln>
            <a:solidFill>
              <a:schemeClr val="tx1"/>
            </a:solidFill>
          </a:ln>
        </p:spPr>
      </p:pic>
    </p:spTree>
    <p:extLst>
      <p:ext uri="{BB962C8B-B14F-4D97-AF65-F5344CB8AC3E}">
        <p14:creationId xmlns:p14="http://schemas.microsoft.com/office/powerpoint/2010/main" val="299831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5CD2-41D2-4CCA-817B-8C5CDD6BDB6A}"/>
              </a:ext>
            </a:extLst>
          </p:cNvPr>
          <p:cNvSpPr>
            <a:spLocks noGrp="1"/>
          </p:cNvSpPr>
          <p:nvPr>
            <p:ph type="title"/>
          </p:nvPr>
        </p:nvSpPr>
        <p:spPr/>
        <p:txBody>
          <a:bodyPr/>
          <a:lstStyle/>
          <a:p>
            <a:r>
              <a:rPr lang="en-US" dirty="0"/>
              <a:t>Adding Solution Components</a:t>
            </a:r>
          </a:p>
        </p:txBody>
      </p:sp>
      <p:pic>
        <p:nvPicPr>
          <p:cNvPr id="3" name="Picture 2">
            <a:extLst>
              <a:ext uri="{FF2B5EF4-FFF2-40B4-BE49-F238E27FC236}">
                <a16:creationId xmlns:a16="http://schemas.microsoft.com/office/drawing/2014/main" id="{65EBADEC-6304-48BF-AA35-0B3BC4AEE808}"/>
              </a:ext>
            </a:extLst>
          </p:cNvPr>
          <p:cNvPicPr>
            <a:picLocks noChangeAspect="1"/>
          </p:cNvPicPr>
          <p:nvPr/>
        </p:nvPicPr>
        <p:blipFill>
          <a:blip r:embed="rId2"/>
          <a:stretch>
            <a:fillRect/>
          </a:stretch>
        </p:blipFill>
        <p:spPr>
          <a:xfrm>
            <a:off x="609600" y="1219200"/>
            <a:ext cx="7073462" cy="5400820"/>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82DBBABE-5F91-4F4A-B5C7-0879651E05ED}"/>
              </a:ext>
            </a:extLst>
          </p:cNvPr>
          <p:cNvPicPr>
            <a:picLocks noChangeAspect="1"/>
          </p:cNvPicPr>
          <p:nvPr/>
        </p:nvPicPr>
        <p:blipFill>
          <a:blip r:embed="rId3"/>
          <a:stretch>
            <a:fillRect/>
          </a:stretch>
        </p:blipFill>
        <p:spPr>
          <a:xfrm>
            <a:off x="4440621" y="1834650"/>
            <a:ext cx="3352800" cy="684727"/>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7AFD5D49-74E0-471E-954C-85FD77F93E41}"/>
              </a:ext>
            </a:extLst>
          </p:cNvPr>
          <p:cNvPicPr>
            <a:picLocks noChangeAspect="1"/>
          </p:cNvPicPr>
          <p:nvPr/>
        </p:nvPicPr>
        <p:blipFill rotWithShape="1">
          <a:blip r:embed="rId4"/>
          <a:srcRect t="7005"/>
          <a:stretch/>
        </p:blipFill>
        <p:spPr>
          <a:xfrm>
            <a:off x="5486400" y="2716445"/>
            <a:ext cx="2552700" cy="1328664"/>
          </a:xfrm>
          <a:prstGeom prst="rect">
            <a:avLst/>
          </a:prstGeom>
          <a:ln>
            <a:solidFill>
              <a:schemeClr val="tx1">
                <a:lumMod val="50000"/>
                <a:lumOff val="50000"/>
              </a:schemeClr>
            </a:solidFill>
          </a:ln>
        </p:spPr>
      </p:pic>
      <p:cxnSp>
        <p:nvCxnSpPr>
          <p:cNvPr id="7" name="Straight Arrow Connector 6">
            <a:extLst>
              <a:ext uri="{FF2B5EF4-FFF2-40B4-BE49-F238E27FC236}">
                <a16:creationId xmlns:a16="http://schemas.microsoft.com/office/drawing/2014/main" id="{C5A2A015-6EC2-4C07-9C17-38811584451F}"/>
              </a:ext>
            </a:extLst>
          </p:cNvPr>
          <p:cNvCxnSpPr>
            <a:cxnSpLocks/>
          </p:cNvCxnSpPr>
          <p:nvPr/>
        </p:nvCxnSpPr>
        <p:spPr>
          <a:xfrm>
            <a:off x="2802321" y="1877410"/>
            <a:ext cx="1527941" cy="283837"/>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0C0DE4-F7DA-4681-AD30-B30B4F4C11FC}"/>
              </a:ext>
            </a:extLst>
          </p:cNvPr>
          <p:cNvCxnSpPr>
            <a:cxnSpLocks/>
          </p:cNvCxnSpPr>
          <p:nvPr/>
        </p:nvCxnSpPr>
        <p:spPr>
          <a:xfrm>
            <a:off x="2810203" y="2255783"/>
            <a:ext cx="2599997" cy="944617"/>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790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C92E-14D3-4BF5-8F7D-8FF9C1E67462}"/>
              </a:ext>
            </a:extLst>
          </p:cNvPr>
          <p:cNvSpPr>
            <a:spLocks noGrp="1"/>
          </p:cNvSpPr>
          <p:nvPr>
            <p:ph type="title"/>
          </p:nvPr>
        </p:nvSpPr>
        <p:spPr/>
        <p:txBody>
          <a:bodyPr/>
          <a:lstStyle/>
          <a:p>
            <a:r>
              <a:rPr lang="en-US" dirty="0"/>
              <a:t>Creating a New CDS Solution</a:t>
            </a:r>
          </a:p>
        </p:txBody>
      </p:sp>
    </p:spTree>
    <p:extLst>
      <p:ext uri="{BB962C8B-B14F-4D97-AF65-F5344CB8AC3E}">
        <p14:creationId xmlns:p14="http://schemas.microsoft.com/office/powerpoint/2010/main" val="311660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BBFB-B5EE-4397-90AB-15DE611339F8}"/>
              </a:ext>
            </a:extLst>
          </p:cNvPr>
          <p:cNvSpPr>
            <a:spLocks noGrp="1"/>
          </p:cNvSpPr>
          <p:nvPr>
            <p:ph type="title"/>
          </p:nvPr>
        </p:nvSpPr>
        <p:spPr/>
        <p:txBody>
          <a:bodyPr/>
          <a:lstStyle/>
          <a:p>
            <a:r>
              <a:rPr lang="en-US" dirty="0"/>
              <a:t>Developing a Custom Entity</a:t>
            </a:r>
          </a:p>
        </p:txBody>
      </p:sp>
      <p:pic>
        <p:nvPicPr>
          <p:cNvPr id="5" name="Picture 4">
            <a:extLst>
              <a:ext uri="{FF2B5EF4-FFF2-40B4-BE49-F238E27FC236}">
                <a16:creationId xmlns:a16="http://schemas.microsoft.com/office/drawing/2014/main" id="{FE896364-A013-4C26-8DB1-DAD32890FFBF}"/>
              </a:ext>
            </a:extLst>
          </p:cNvPr>
          <p:cNvPicPr>
            <a:picLocks noChangeAspect="1"/>
          </p:cNvPicPr>
          <p:nvPr/>
        </p:nvPicPr>
        <p:blipFill>
          <a:blip r:embed="rId2"/>
          <a:stretch>
            <a:fillRect/>
          </a:stretch>
        </p:blipFill>
        <p:spPr>
          <a:xfrm>
            <a:off x="762000" y="1295400"/>
            <a:ext cx="2833220" cy="5299788"/>
          </a:xfrm>
          <a:prstGeom prst="rect">
            <a:avLst/>
          </a:prstGeom>
          <a:ln>
            <a:solidFill>
              <a:schemeClr val="tx1"/>
            </a:solidFill>
          </a:ln>
        </p:spPr>
      </p:pic>
    </p:spTree>
    <p:extLst>
      <p:ext uri="{BB962C8B-B14F-4D97-AF65-F5344CB8AC3E}">
        <p14:creationId xmlns:p14="http://schemas.microsoft.com/office/powerpoint/2010/main" val="1004784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9AC2-848A-4719-A632-153F6CD76F52}"/>
              </a:ext>
            </a:extLst>
          </p:cNvPr>
          <p:cNvSpPr>
            <a:spLocks noGrp="1"/>
          </p:cNvSpPr>
          <p:nvPr>
            <p:ph type="title"/>
          </p:nvPr>
        </p:nvSpPr>
        <p:spPr/>
        <p:txBody>
          <a:bodyPr/>
          <a:lstStyle/>
          <a:p>
            <a:r>
              <a:rPr lang="en-US" dirty="0"/>
              <a:t>Primary Field</a:t>
            </a:r>
          </a:p>
        </p:txBody>
      </p:sp>
      <p:sp>
        <p:nvSpPr>
          <p:cNvPr id="4" name="Content Placeholder 3">
            <a:extLst>
              <a:ext uri="{FF2B5EF4-FFF2-40B4-BE49-F238E27FC236}">
                <a16:creationId xmlns:a16="http://schemas.microsoft.com/office/drawing/2014/main" id="{4FF15153-093C-4E99-9111-BEC31E468CD0}"/>
              </a:ext>
            </a:extLst>
          </p:cNvPr>
          <p:cNvSpPr>
            <a:spLocks noGrp="1"/>
          </p:cNvSpPr>
          <p:nvPr>
            <p:ph idx="1"/>
          </p:nvPr>
        </p:nvSpPr>
        <p:spPr/>
        <p:txBody>
          <a:bodyPr>
            <a:normAutofit/>
          </a:bodyPr>
          <a:lstStyle/>
          <a:p>
            <a:r>
              <a:rPr lang="en-US" sz="2400" dirty="0"/>
              <a:t>Every new custom entity created with a Primary Field</a:t>
            </a:r>
          </a:p>
          <a:p>
            <a:pPr lvl="1"/>
            <a:r>
              <a:rPr lang="en-US" sz="2000" dirty="0"/>
              <a:t>Primary field given a default name of </a:t>
            </a:r>
            <a:r>
              <a:rPr lang="en-US" sz="2000" b="1" dirty="0"/>
              <a:t>Name</a:t>
            </a:r>
          </a:p>
          <a:p>
            <a:pPr lvl="1"/>
            <a:r>
              <a:rPr lang="en-US" sz="2000" dirty="0"/>
              <a:t>Similar to the Title site column in SharePoint list</a:t>
            </a:r>
          </a:p>
          <a:p>
            <a:pPr lvl="1"/>
            <a:r>
              <a:rPr lang="en-US" sz="2000" dirty="0"/>
              <a:t>Display name of primary field can be changed if appropriate</a:t>
            </a:r>
          </a:p>
        </p:txBody>
      </p:sp>
      <p:pic>
        <p:nvPicPr>
          <p:cNvPr id="6" name="Picture 5">
            <a:extLst>
              <a:ext uri="{FF2B5EF4-FFF2-40B4-BE49-F238E27FC236}">
                <a16:creationId xmlns:a16="http://schemas.microsoft.com/office/drawing/2014/main" id="{51282425-A688-469E-B467-24AF34ACFBC3}"/>
              </a:ext>
            </a:extLst>
          </p:cNvPr>
          <p:cNvPicPr>
            <a:picLocks noChangeAspect="1"/>
          </p:cNvPicPr>
          <p:nvPr/>
        </p:nvPicPr>
        <p:blipFill>
          <a:blip r:embed="rId2"/>
          <a:stretch>
            <a:fillRect/>
          </a:stretch>
        </p:blipFill>
        <p:spPr>
          <a:xfrm>
            <a:off x="876300" y="3200400"/>
            <a:ext cx="7391400" cy="1838073"/>
          </a:xfrm>
          <a:prstGeom prst="rect">
            <a:avLst/>
          </a:prstGeom>
          <a:ln>
            <a:solidFill>
              <a:schemeClr val="tx1"/>
            </a:solidFill>
          </a:ln>
        </p:spPr>
      </p:pic>
    </p:spTree>
    <p:extLst>
      <p:ext uri="{BB962C8B-B14F-4D97-AF65-F5344CB8AC3E}">
        <p14:creationId xmlns:p14="http://schemas.microsoft.com/office/powerpoint/2010/main" val="2330009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D9D7-E46C-4154-9DEE-DCD36C0B686F}"/>
              </a:ext>
            </a:extLst>
          </p:cNvPr>
          <p:cNvSpPr>
            <a:spLocks noGrp="1"/>
          </p:cNvSpPr>
          <p:nvPr>
            <p:ph type="title"/>
          </p:nvPr>
        </p:nvSpPr>
        <p:spPr/>
        <p:txBody>
          <a:bodyPr/>
          <a:lstStyle/>
          <a:p>
            <a:r>
              <a:rPr lang="en-US" dirty="0"/>
              <a:t>Adding Fields</a:t>
            </a:r>
          </a:p>
        </p:txBody>
      </p:sp>
      <p:sp>
        <p:nvSpPr>
          <p:cNvPr id="4" name="Content Placeholder 3">
            <a:extLst>
              <a:ext uri="{FF2B5EF4-FFF2-40B4-BE49-F238E27FC236}">
                <a16:creationId xmlns:a16="http://schemas.microsoft.com/office/drawing/2014/main" id="{0F93CCF4-C3A7-42ED-ABB7-DF838D8587AE}"/>
              </a:ext>
            </a:extLst>
          </p:cNvPr>
          <p:cNvSpPr>
            <a:spLocks noGrp="1"/>
          </p:cNvSpPr>
          <p:nvPr>
            <p:ph idx="1"/>
          </p:nvPr>
        </p:nvSpPr>
        <p:spPr/>
        <p:txBody>
          <a:bodyPr>
            <a:normAutofit/>
          </a:bodyPr>
          <a:lstStyle/>
          <a:p>
            <a:r>
              <a:rPr lang="en-US" sz="2000" dirty="0"/>
              <a:t>Custom entity can be extended by adding fields</a:t>
            </a:r>
          </a:p>
        </p:txBody>
      </p:sp>
      <p:pic>
        <p:nvPicPr>
          <p:cNvPr id="3" name="Picture 2">
            <a:extLst>
              <a:ext uri="{FF2B5EF4-FFF2-40B4-BE49-F238E27FC236}">
                <a16:creationId xmlns:a16="http://schemas.microsoft.com/office/drawing/2014/main" id="{1A80B8A2-9CA7-4944-8559-0E9EF78E9A2A}"/>
              </a:ext>
            </a:extLst>
          </p:cNvPr>
          <p:cNvPicPr>
            <a:picLocks noChangeAspect="1"/>
          </p:cNvPicPr>
          <p:nvPr/>
        </p:nvPicPr>
        <p:blipFill>
          <a:blip r:embed="rId2"/>
          <a:stretch>
            <a:fillRect/>
          </a:stretch>
        </p:blipFill>
        <p:spPr>
          <a:xfrm>
            <a:off x="838200" y="1981200"/>
            <a:ext cx="2514734" cy="4381500"/>
          </a:xfrm>
          <a:prstGeom prst="rect">
            <a:avLst/>
          </a:prstGeom>
          <a:ln>
            <a:solidFill>
              <a:schemeClr val="tx1"/>
            </a:solidFill>
          </a:ln>
        </p:spPr>
      </p:pic>
    </p:spTree>
    <p:extLst>
      <p:ext uri="{BB962C8B-B14F-4D97-AF65-F5344CB8AC3E}">
        <p14:creationId xmlns:p14="http://schemas.microsoft.com/office/powerpoint/2010/main" val="1476347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64CE-1541-4552-981B-ABBBE833CB45}"/>
              </a:ext>
            </a:extLst>
          </p:cNvPr>
          <p:cNvSpPr>
            <a:spLocks noGrp="1"/>
          </p:cNvSpPr>
          <p:nvPr>
            <p:ph type="title"/>
          </p:nvPr>
        </p:nvSpPr>
        <p:spPr/>
        <p:txBody>
          <a:bodyPr/>
          <a:lstStyle/>
          <a:p>
            <a:r>
              <a:rPr lang="en-US" dirty="0"/>
              <a:t>Adding Custom Fields</a:t>
            </a:r>
          </a:p>
        </p:txBody>
      </p:sp>
      <p:pic>
        <p:nvPicPr>
          <p:cNvPr id="4" name="Picture 3">
            <a:extLst>
              <a:ext uri="{FF2B5EF4-FFF2-40B4-BE49-F238E27FC236}">
                <a16:creationId xmlns:a16="http://schemas.microsoft.com/office/drawing/2014/main" id="{EE4A1D14-F9DE-4F70-AD55-647948B7CA20}"/>
              </a:ext>
            </a:extLst>
          </p:cNvPr>
          <p:cNvPicPr>
            <a:picLocks noChangeAspect="1"/>
          </p:cNvPicPr>
          <p:nvPr/>
        </p:nvPicPr>
        <p:blipFill>
          <a:blip r:embed="rId2"/>
          <a:stretch>
            <a:fillRect/>
          </a:stretch>
        </p:blipFill>
        <p:spPr>
          <a:xfrm>
            <a:off x="381000" y="1371600"/>
            <a:ext cx="7877564" cy="4998411"/>
          </a:xfrm>
          <a:prstGeom prst="rect">
            <a:avLst/>
          </a:prstGeom>
          <a:ln>
            <a:solidFill>
              <a:schemeClr val="tx1">
                <a:lumMod val="50000"/>
                <a:lumOff val="50000"/>
              </a:schemeClr>
            </a:solidFill>
          </a:ln>
        </p:spPr>
      </p:pic>
    </p:spTree>
    <p:extLst>
      <p:ext uri="{BB962C8B-B14F-4D97-AF65-F5344CB8AC3E}">
        <p14:creationId xmlns:p14="http://schemas.microsoft.com/office/powerpoint/2010/main" val="274540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EF0A-FE59-4987-82FD-02DB489D09C9}"/>
              </a:ext>
            </a:extLst>
          </p:cNvPr>
          <p:cNvSpPr>
            <a:spLocks noGrp="1"/>
          </p:cNvSpPr>
          <p:nvPr>
            <p:ph type="title"/>
          </p:nvPr>
        </p:nvSpPr>
        <p:spPr/>
        <p:txBody>
          <a:bodyPr/>
          <a:lstStyle/>
          <a:p>
            <a:r>
              <a:rPr lang="en-US" sz="2400" dirty="0"/>
              <a:t>Evolution of Microsoft Business Application Suite</a:t>
            </a:r>
          </a:p>
        </p:txBody>
      </p:sp>
      <p:sp>
        <p:nvSpPr>
          <p:cNvPr id="13" name="Content Placeholder 12">
            <a:extLst>
              <a:ext uri="{FF2B5EF4-FFF2-40B4-BE49-F238E27FC236}">
                <a16:creationId xmlns:a16="http://schemas.microsoft.com/office/drawing/2014/main" id="{09384EAA-70D6-4C68-9FA2-061DFB41CD08}"/>
              </a:ext>
            </a:extLst>
          </p:cNvPr>
          <p:cNvSpPr>
            <a:spLocks noGrp="1"/>
          </p:cNvSpPr>
          <p:nvPr>
            <p:ph idx="1"/>
          </p:nvPr>
        </p:nvSpPr>
        <p:spPr>
          <a:xfrm>
            <a:off x="304800" y="1447800"/>
            <a:ext cx="8610600" cy="5181600"/>
          </a:xfrm>
        </p:spPr>
        <p:txBody>
          <a:bodyPr>
            <a:normAutofit/>
          </a:bodyPr>
          <a:lstStyle/>
          <a:p>
            <a:r>
              <a:rPr lang="en-US" sz="2400" dirty="0"/>
              <a:t>Microsoft has acquired many software companies</a:t>
            </a:r>
          </a:p>
          <a:p>
            <a:pPr lvl="1"/>
            <a:r>
              <a:rPr lang="en-US" sz="2000" dirty="0"/>
              <a:t>Several acquisitions involved software that targets CRMs and ERPs</a:t>
            </a:r>
          </a:p>
          <a:p>
            <a:pPr lvl="1"/>
            <a:r>
              <a:rPr lang="en-US" sz="2000" dirty="0"/>
              <a:t>Microsoft evolved many software applications into Dynamics suite</a:t>
            </a:r>
          </a:p>
          <a:p>
            <a:pPr lvl="1"/>
            <a:r>
              <a:rPr lang="en-US" sz="2000" dirty="0"/>
              <a:t>Dynamics 365 represents evolution from on-premises to cloud</a:t>
            </a:r>
          </a:p>
        </p:txBody>
      </p:sp>
      <p:grpSp>
        <p:nvGrpSpPr>
          <p:cNvPr id="16" name="Group 15">
            <a:extLst>
              <a:ext uri="{FF2B5EF4-FFF2-40B4-BE49-F238E27FC236}">
                <a16:creationId xmlns:a16="http://schemas.microsoft.com/office/drawing/2014/main" id="{46248E54-C103-4C56-9D79-58CFD349F0E8}"/>
              </a:ext>
            </a:extLst>
          </p:cNvPr>
          <p:cNvGrpSpPr/>
          <p:nvPr/>
        </p:nvGrpSpPr>
        <p:grpSpPr>
          <a:xfrm>
            <a:off x="2436243" y="3429000"/>
            <a:ext cx="3032853" cy="2743200"/>
            <a:chOff x="2436243" y="3429000"/>
            <a:chExt cx="3032853" cy="2743200"/>
          </a:xfrm>
        </p:grpSpPr>
        <p:sp>
          <p:nvSpPr>
            <p:cNvPr id="4" name="Rectangle 3">
              <a:extLst>
                <a:ext uri="{FF2B5EF4-FFF2-40B4-BE49-F238E27FC236}">
                  <a16:creationId xmlns:a16="http://schemas.microsoft.com/office/drawing/2014/main" id="{97C831D7-D57F-4DB7-AA3A-0D15D8E0E0CC}"/>
                </a:ext>
              </a:extLst>
            </p:cNvPr>
            <p:cNvSpPr/>
            <p:nvPr/>
          </p:nvSpPr>
          <p:spPr>
            <a:xfrm>
              <a:off x="2819400" y="3429000"/>
              <a:ext cx="2642071" cy="408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Microsoft Dynamics NAV</a:t>
              </a:r>
            </a:p>
          </p:txBody>
        </p:sp>
        <p:sp>
          <p:nvSpPr>
            <p:cNvPr id="6" name="Rectangle 5">
              <a:extLst>
                <a:ext uri="{FF2B5EF4-FFF2-40B4-BE49-F238E27FC236}">
                  <a16:creationId xmlns:a16="http://schemas.microsoft.com/office/drawing/2014/main" id="{F2F82D26-1B2A-48B8-90EC-540C2457679E}"/>
                </a:ext>
              </a:extLst>
            </p:cNvPr>
            <p:cNvSpPr/>
            <p:nvPr/>
          </p:nvSpPr>
          <p:spPr>
            <a:xfrm>
              <a:off x="2819400" y="4012660"/>
              <a:ext cx="2642071" cy="408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Microsoft Dynamics AX </a:t>
              </a:r>
            </a:p>
          </p:txBody>
        </p:sp>
        <p:sp>
          <p:nvSpPr>
            <p:cNvPr id="8" name="Rectangle 7">
              <a:extLst>
                <a:ext uri="{FF2B5EF4-FFF2-40B4-BE49-F238E27FC236}">
                  <a16:creationId xmlns:a16="http://schemas.microsoft.com/office/drawing/2014/main" id="{7F9CAD7E-FB9E-40A4-A14B-794E49E78BDE}"/>
                </a:ext>
              </a:extLst>
            </p:cNvPr>
            <p:cNvSpPr/>
            <p:nvPr/>
          </p:nvSpPr>
          <p:spPr>
            <a:xfrm>
              <a:off x="2813682" y="4596319"/>
              <a:ext cx="2642071" cy="408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Microsoft Dynamics GP</a:t>
              </a:r>
            </a:p>
          </p:txBody>
        </p:sp>
        <p:sp>
          <p:nvSpPr>
            <p:cNvPr id="10" name="Rectangle 9">
              <a:extLst>
                <a:ext uri="{FF2B5EF4-FFF2-40B4-BE49-F238E27FC236}">
                  <a16:creationId xmlns:a16="http://schemas.microsoft.com/office/drawing/2014/main" id="{9A9A3C32-FDB2-45D5-AF5E-F92DE65F1516}"/>
                </a:ext>
              </a:extLst>
            </p:cNvPr>
            <p:cNvSpPr/>
            <p:nvPr/>
          </p:nvSpPr>
          <p:spPr>
            <a:xfrm>
              <a:off x="2827025" y="5179979"/>
              <a:ext cx="2642071" cy="408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Microsoft Dynamics SL</a:t>
              </a:r>
            </a:p>
          </p:txBody>
        </p:sp>
        <p:sp>
          <p:nvSpPr>
            <p:cNvPr id="12" name="Rectangle 11">
              <a:extLst>
                <a:ext uri="{FF2B5EF4-FFF2-40B4-BE49-F238E27FC236}">
                  <a16:creationId xmlns:a16="http://schemas.microsoft.com/office/drawing/2014/main" id="{6E18220B-D8DB-4A79-A6FF-A16243345D9A}"/>
                </a:ext>
              </a:extLst>
            </p:cNvPr>
            <p:cNvSpPr/>
            <p:nvPr/>
          </p:nvSpPr>
          <p:spPr>
            <a:xfrm>
              <a:off x="2819400" y="5763638"/>
              <a:ext cx="2642071" cy="408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Microsoft Dynamics CRM</a:t>
              </a:r>
            </a:p>
          </p:txBody>
        </p:sp>
        <p:sp>
          <p:nvSpPr>
            <p:cNvPr id="14" name="Arrow: Right 13">
              <a:extLst>
                <a:ext uri="{FF2B5EF4-FFF2-40B4-BE49-F238E27FC236}">
                  <a16:creationId xmlns:a16="http://schemas.microsoft.com/office/drawing/2014/main" id="{83DF5156-C8C2-4C77-8334-82E3338C68C5}"/>
                </a:ext>
              </a:extLst>
            </p:cNvPr>
            <p:cNvSpPr/>
            <p:nvPr/>
          </p:nvSpPr>
          <p:spPr>
            <a:xfrm>
              <a:off x="2449586" y="3518981"/>
              <a:ext cx="282726" cy="2286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0D5118F-89B2-4F09-90B7-F528AC8E1BCA}"/>
                </a:ext>
              </a:extLst>
            </p:cNvPr>
            <p:cNvSpPr/>
            <p:nvPr/>
          </p:nvSpPr>
          <p:spPr>
            <a:xfrm>
              <a:off x="2436243" y="4102641"/>
              <a:ext cx="282726" cy="2286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46200269-3FAF-46DD-8571-76E2803FAB57}"/>
                </a:ext>
              </a:extLst>
            </p:cNvPr>
            <p:cNvSpPr/>
            <p:nvPr/>
          </p:nvSpPr>
          <p:spPr>
            <a:xfrm>
              <a:off x="2436243" y="4682420"/>
              <a:ext cx="282726" cy="2286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639BE23A-BCA0-488E-B3DE-5E0CFB8C612F}"/>
                </a:ext>
              </a:extLst>
            </p:cNvPr>
            <p:cNvSpPr/>
            <p:nvPr/>
          </p:nvSpPr>
          <p:spPr>
            <a:xfrm>
              <a:off x="2449586" y="5262199"/>
              <a:ext cx="282726" cy="2286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5F0C602-829A-4CF1-9388-81C7D91762E8}"/>
                </a:ext>
              </a:extLst>
            </p:cNvPr>
            <p:cNvSpPr/>
            <p:nvPr/>
          </p:nvSpPr>
          <p:spPr>
            <a:xfrm>
              <a:off x="2449586" y="5825420"/>
              <a:ext cx="282726" cy="2286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6A6AFCE-BBFE-4583-94E9-5A760ACAA3EB}"/>
              </a:ext>
            </a:extLst>
          </p:cNvPr>
          <p:cNvGrpSpPr/>
          <p:nvPr/>
        </p:nvGrpSpPr>
        <p:grpSpPr>
          <a:xfrm>
            <a:off x="737769" y="3429000"/>
            <a:ext cx="1711817" cy="2743200"/>
            <a:chOff x="737769" y="3429000"/>
            <a:chExt cx="1711817" cy="2743200"/>
          </a:xfrm>
        </p:grpSpPr>
        <p:sp>
          <p:nvSpPr>
            <p:cNvPr id="3" name="Rectangle 2">
              <a:extLst>
                <a:ext uri="{FF2B5EF4-FFF2-40B4-BE49-F238E27FC236}">
                  <a16:creationId xmlns:a16="http://schemas.microsoft.com/office/drawing/2014/main" id="{E214B2E3-9392-46EF-BFA0-DD1E8711AD8F}"/>
                </a:ext>
              </a:extLst>
            </p:cNvPr>
            <p:cNvSpPr/>
            <p:nvPr/>
          </p:nvSpPr>
          <p:spPr>
            <a:xfrm>
              <a:off x="743488" y="3429000"/>
              <a:ext cx="1698474" cy="408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Navision</a:t>
              </a:r>
              <a:endParaRPr lang="en-US" sz="1400" dirty="0">
                <a:solidFill>
                  <a:schemeClr val="bg1"/>
                </a:solidFill>
              </a:endParaRPr>
            </a:p>
          </p:txBody>
        </p:sp>
        <p:sp>
          <p:nvSpPr>
            <p:cNvPr id="5" name="Rectangle 4">
              <a:extLst>
                <a:ext uri="{FF2B5EF4-FFF2-40B4-BE49-F238E27FC236}">
                  <a16:creationId xmlns:a16="http://schemas.microsoft.com/office/drawing/2014/main" id="{8A5FE904-7F50-4408-86BB-64281B4FF77E}"/>
                </a:ext>
              </a:extLst>
            </p:cNvPr>
            <p:cNvSpPr/>
            <p:nvPr/>
          </p:nvSpPr>
          <p:spPr>
            <a:xfrm>
              <a:off x="743488" y="4012660"/>
              <a:ext cx="1698474" cy="408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Axapta</a:t>
              </a:r>
            </a:p>
          </p:txBody>
        </p:sp>
        <p:sp>
          <p:nvSpPr>
            <p:cNvPr id="7" name="Rectangle 6">
              <a:extLst>
                <a:ext uri="{FF2B5EF4-FFF2-40B4-BE49-F238E27FC236}">
                  <a16:creationId xmlns:a16="http://schemas.microsoft.com/office/drawing/2014/main" id="{EF0A7209-199B-4C24-8761-5F6DAAD3E7F3}"/>
                </a:ext>
              </a:extLst>
            </p:cNvPr>
            <p:cNvSpPr/>
            <p:nvPr/>
          </p:nvSpPr>
          <p:spPr>
            <a:xfrm>
              <a:off x="737769" y="4596319"/>
              <a:ext cx="1698474" cy="408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Great Plains</a:t>
              </a:r>
            </a:p>
          </p:txBody>
        </p:sp>
        <p:sp>
          <p:nvSpPr>
            <p:cNvPr id="9" name="Rectangle 8">
              <a:extLst>
                <a:ext uri="{FF2B5EF4-FFF2-40B4-BE49-F238E27FC236}">
                  <a16:creationId xmlns:a16="http://schemas.microsoft.com/office/drawing/2014/main" id="{B05B5E30-2098-4906-B35D-7AF1E7B8D749}"/>
                </a:ext>
              </a:extLst>
            </p:cNvPr>
            <p:cNvSpPr/>
            <p:nvPr/>
          </p:nvSpPr>
          <p:spPr>
            <a:xfrm>
              <a:off x="751112" y="5179979"/>
              <a:ext cx="1698474" cy="408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Solomon</a:t>
              </a:r>
            </a:p>
          </p:txBody>
        </p:sp>
        <p:sp>
          <p:nvSpPr>
            <p:cNvPr id="11" name="Rectangle 10">
              <a:extLst>
                <a:ext uri="{FF2B5EF4-FFF2-40B4-BE49-F238E27FC236}">
                  <a16:creationId xmlns:a16="http://schemas.microsoft.com/office/drawing/2014/main" id="{EC2FEF43-DEBC-41F9-A35B-8D292A51A6BB}"/>
                </a:ext>
              </a:extLst>
            </p:cNvPr>
            <p:cNvSpPr/>
            <p:nvPr/>
          </p:nvSpPr>
          <p:spPr>
            <a:xfrm>
              <a:off x="743488" y="5763638"/>
              <a:ext cx="1698474" cy="408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Microsoft CRM</a:t>
              </a:r>
            </a:p>
          </p:txBody>
        </p:sp>
      </p:grpSp>
      <p:grpSp>
        <p:nvGrpSpPr>
          <p:cNvPr id="17" name="Group 16">
            <a:extLst>
              <a:ext uri="{FF2B5EF4-FFF2-40B4-BE49-F238E27FC236}">
                <a16:creationId xmlns:a16="http://schemas.microsoft.com/office/drawing/2014/main" id="{28951FE7-6403-495C-A455-B63ED0008F41}"/>
              </a:ext>
            </a:extLst>
          </p:cNvPr>
          <p:cNvGrpSpPr/>
          <p:nvPr/>
        </p:nvGrpSpPr>
        <p:grpSpPr>
          <a:xfrm>
            <a:off x="5455753" y="3633281"/>
            <a:ext cx="3130616" cy="2318920"/>
            <a:chOff x="5455753" y="3633281"/>
            <a:chExt cx="3130616" cy="2318920"/>
          </a:xfrm>
        </p:grpSpPr>
        <p:sp>
          <p:nvSpPr>
            <p:cNvPr id="21" name="Rectangle: Rounded Corners 20">
              <a:extLst>
                <a:ext uri="{FF2B5EF4-FFF2-40B4-BE49-F238E27FC236}">
                  <a16:creationId xmlns:a16="http://schemas.microsoft.com/office/drawing/2014/main" id="{83B54151-B355-4AD0-AD73-0101966FBE5C}"/>
                </a:ext>
              </a:extLst>
            </p:cNvPr>
            <p:cNvSpPr/>
            <p:nvPr/>
          </p:nvSpPr>
          <p:spPr>
            <a:xfrm>
              <a:off x="6528969" y="4362377"/>
              <a:ext cx="2057400" cy="868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Dynamics 365</a:t>
              </a:r>
            </a:p>
          </p:txBody>
        </p:sp>
        <p:cxnSp>
          <p:nvCxnSpPr>
            <p:cNvPr id="23" name="Straight Arrow Connector 22">
              <a:extLst>
                <a:ext uri="{FF2B5EF4-FFF2-40B4-BE49-F238E27FC236}">
                  <a16:creationId xmlns:a16="http://schemas.microsoft.com/office/drawing/2014/main" id="{C086A171-B8CE-499D-AA1D-9B7BFB575786}"/>
                </a:ext>
              </a:extLst>
            </p:cNvPr>
            <p:cNvCxnSpPr>
              <a:cxnSpLocks/>
              <a:stCxn id="4" idx="3"/>
            </p:cNvCxnSpPr>
            <p:nvPr/>
          </p:nvCxnSpPr>
          <p:spPr>
            <a:xfrm>
              <a:off x="5461471" y="3633281"/>
              <a:ext cx="991298" cy="5954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2974AEC-2149-43A9-9688-536A3025EE92}"/>
                </a:ext>
              </a:extLst>
            </p:cNvPr>
            <p:cNvCxnSpPr>
              <a:cxnSpLocks/>
              <a:stCxn id="6" idx="3"/>
            </p:cNvCxnSpPr>
            <p:nvPr/>
          </p:nvCxnSpPr>
          <p:spPr>
            <a:xfrm>
              <a:off x="5461471" y="4216941"/>
              <a:ext cx="991298" cy="3185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3FBFF29-1898-4301-B075-207145602626}"/>
                </a:ext>
              </a:extLst>
            </p:cNvPr>
            <p:cNvCxnSpPr>
              <a:cxnSpLocks/>
              <a:stCxn id="8" idx="3"/>
            </p:cNvCxnSpPr>
            <p:nvPr/>
          </p:nvCxnSpPr>
          <p:spPr>
            <a:xfrm flipV="1">
              <a:off x="5455753" y="4796720"/>
              <a:ext cx="997016" cy="38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962723D-5931-4F1B-9DAB-8F11ED6534DD}"/>
                </a:ext>
              </a:extLst>
            </p:cNvPr>
            <p:cNvCxnSpPr>
              <a:cxnSpLocks/>
              <a:stCxn id="10" idx="3"/>
            </p:cNvCxnSpPr>
            <p:nvPr/>
          </p:nvCxnSpPr>
          <p:spPr>
            <a:xfrm flipV="1">
              <a:off x="5469096" y="5061798"/>
              <a:ext cx="983673" cy="32246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9F25BB1-47F7-4F3E-9506-E10F1F27C6CC}"/>
                </a:ext>
              </a:extLst>
            </p:cNvPr>
            <p:cNvCxnSpPr>
              <a:cxnSpLocks/>
            </p:cNvCxnSpPr>
            <p:nvPr/>
          </p:nvCxnSpPr>
          <p:spPr>
            <a:xfrm flipV="1">
              <a:off x="5469096" y="5384260"/>
              <a:ext cx="983673" cy="5679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807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5764-4B25-4651-90FE-240F3DF8FA4D}"/>
              </a:ext>
            </a:extLst>
          </p:cNvPr>
          <p:cNvSpPr>
            <a:spLocks noGrp="1"/>
          </p:cNvSpPr>
          <p:nvPr>
            <p:ph type="title"/>
          </p:nvPr>
        </p:nvSpPr>
        <p:spPr/>
        <p:txBody>
          <a:bodyPr/>
          <a:lstStyle/>
          <a:p>
            <a:r>
              <a:rPr lang="en-US" dirty="0"/>
              <a:t>Core System Fields Added to All Entities</a:t>
            </a:r>
          </a:p>
        </p:txBody>
      </p:sp>
      <p:pic>
        <p:nvPicPr>
          <p:cNvPr id="9" name="Picture 8">
            <a:extLst>
              <a:ext uri="{FF2B5EF4-FFF2-40B4-BE49-F238E27FC236}">
                <a16:creationId xmlns:a16="http://schemas.microsoft.com/office/drawing/2014/main" id="{DA042747-BE1E-40B4-9264-66A38B68122E}"/>
              </a:ext>
            </a:extLst>
          </p:cNvPr>
          <p:cNvPicPr>
            <a:picLocks noChangeAspect="1"/>
          </p:cNvPicPr>
          <p:nvPr/>
        </p:nvPicPr>
        <p:blipFill>
          <a:blip r:embed="rId2"/>
          <a:stretch>
            <a:fillRect/>
          </a:stretch>
        </p:blipFill>
        <p:spPr>
          <a:xfrm>
            <a:off x="2749420" y="1066800"/>
            <a:ext cx="5693229" cy="5645851"/>
          </a:xfrm>
          <a:prstGeom prst="rect">
            <a:avLst/>
          </a:prstGeom>
          <a:ln>
            <a:solidFill>
              <a:schemeClr val="tx1">
                <a:lumMod val="50000"/>
                <a:lumOff val="50000"/>
              </a:schemeClr>
            </a:solidFill>
          </a:ln>
        </p:spPr>
      </p:pic>
      <p:sp>
        <p:nvSpPr>
          <p:cNvPr id="10" name="Arrow: Right 9">
            <a:extLst>
              <a:ext uri="{FF2B5EF4-FFF2-40B4-BE49-F238E27FC236}">
                <a16:creationId xmlns:a16="http://schemas.microsoft.com/office/drawing/2014/main" id="{2C1EA651-F5A8-4582-B562-5368558F54F5}"/>
              </a:ext>
            </a:extLst>
          </p:cNvPr>
          <p:cNvSpPr/>
          <p:nvPr/>
        </p:nvSpPr>
        <p:spPr>
          <a:xfrm>
            <a:off x="228600" y="4754777"/>
            <a:ext cx="2590800" cy="381000"/>
          </a:xfrm>
          <a:prstGeom prst="rightArrow">
            <a:avLst>
              <a:gd name="adj1" fmla="val 71428"/>
              <a:gd name="adj2" fmla="val 72959"/>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1">
                    <a:lumMod val="50000"/>
                  </a:schemeClr>
                </a:solidFill>
              </a:rPr>
              <a:t>unique GUID-based identifier</a:t>
            </a:r>
          </a:p>
        </p:txBody>
      </p:sp>
    </p:spTree>
    <p:extLst>
      <p:ext uri="{BB962C8B-B14F-4D97-AF65-F5344CB8AC3E}">
        <p14:creationId xmlns:p14="http://schemas.microsoft.com/office/powerpoint/2010/main" val="1339357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C92E-14D3-4BF5-8F7D-8FF9C1E67462}"/>
              </a:ext>
            </a:extLst>
          </p:cNvPr>
          <p:cNvSpPr>
            <a:spLocks noGrp="1"/>
          </p:cNvSpPr>
          <p:nvPr>
            <p:ph type="title"/>
          </p:nvPr>
        </p:nvSpPr>
        <p:spPr/>
        <p:txBody>
          <a:bodyPr/>
          <a:lstStyle/>
          <a:p>
            <a:r>
              <a:rPr lang="en-US" dirty="0"/>
              <a:t>Creating a CDS Entity</a:t>
            </a:r>
          </a:p>
        </p:txBody>
      </p:sp>
    </p:spTree>
    <p:extLst>
      <p:ext uri="{BB962C8B-B14F-4D97-AF65-F5344CB8AC3E}">
        <p14:creationId xmlns:p14="http://schemas.microsoft.com/office/powerpoint/2010/main" val="930814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B397-034D-4081-8FCD-A3B3A888A746}"/>
              </a:ext>
            </a:extLst>
          </p:cNvPr>
          <p:cNvSpPr>
            <a:spLocks noGrp="1"/>
          </p:cNvSpPr>
          <p:nvPr>
            <p:ph type="title"/>
          </p:nvPr>
        </p:nvSpPr>
        <p:spPr/>
        <p:txBody>
          <a:bodyPr/>
          <a:lstStyle/>
          <a:p>
            <a:r>
              <a:rPr lang="en-US" dirty="0"/>
              <a:t>Importing Solutions</a:t>
            </a:r>
          </a:p>
        </p:txBody>
      </p:sp>
      <p:sp>
        <p:nvSpPr>
          <p:cNvPr id="3" name="Content Placeholder 2">
            <a:extLst>
              <a:ext uri="{FF2B5EF4-FFF2-40B4-BE49-F238E27FC236}">
                <a16:creationId xmlns:a16="http://schemas.microsoft.com/office/drawing/2014/main" id="{A2CF116F-D610-4F87-8D12-C900A0A534CF}"/>
              </a:ext>
            </a:extLst>
          </p:cNvPr>
          <p:cNvSpPr>
            <a:spLocks noGrp="1"/>
          </p:cNvSpPr>
          <p:nvPr>
            <p:ph idx="1"/>
          </p:nvPr>
        </p:nvSpPr>
        <p:spPr/>
        <p:txBody>
          <a:bodyPr>
            <a:normAutofit/>
          </a:bodyPr>
          <a:lstStyle/>
          <a:p>
            <a:r>
              <a:rPr lang="en-US" sz="2000" dirty="0"/>
              <a:t>Click Import button in Solutions page</a:t>
            </a:r>
          </a:p>
          <a:p>
            <a:pPr lvl="1"/>
            <a:endParaRPr lang="en-US" sz="1600" dirty="0"/>
          </a:p>
          <a:p>
            <a:pPr lvl="1"/>
            <a:endParaRPr lang="en-US" sz="1600" dirty="0"/>
          </a:p>
          <a:p>
            <a:pPr lvl="1"/>
            <a:endParaRPr lang="en-US" sz="1600" dirty="0"/>
          </a:p>
          <a:p>
            <a:pPr lvl="1"/>
            <a:endParaRPr lang="en-US" sz="1600" dirty="0"/>
          </a:p>
          <a:p>
            <a:r>
              <a:rPr lang="en-US" sz="2000" dirty="0"/>
              <a:t>Select solution package file and run import command</a:t>
            </a:r>
          </a:p>
        </p:txBody>
      </p:sp>
      <p:pic>
        <p:nvPicPr>
          <p:cNvPr id="5" name="Picture 4">
            <a:extLst>
              <a:ext uri="{FF2B5EF4-FFF2-40B4-BE49-F238E27FC236}">
                <a16:creationId xmlns:a16="http://schemas.microsoft.com/office/drawing/2014/main" id="{99B5B04D-4CB8-48B2-B27F-C6D67813D2CD}"/>
              </a:ext>
            </a:extLst>
          </p:cNvPr>
          <p:cNvPicPr/>
          <p:nvPr/>
        </p:nvPicPr>
        <p:blipFill rotWithShape="1">
          <a:blip r:embed="rId2" cstate="print">
            <a:extLst>
              <a:ext uri="{28A0092B-C50C-407E-A947-70E740481C1C}">
                <a14:useLocalDpi xmlns:a14="http://schemas.microsoft.com/office/drawing/2010/main" val="0"/>
              </a:ext>
            </a:extLst>
          </a:blip>
          <a:srcRect t="1439"/>
          <a:stretch/>
        </p:blipFill>
        <p:spPr bwMode="auto">
          <a:xfrm>
            <a:off x="841310" y="3657600"/>
            <a:ext cx="4139012" cy="279019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FEB7DE41-F625-4706-940B-56D8E601D5FE}"/>
              </a:ext>
            </a:extLst>
          </p:cNvPr>
          <p:cNvPicPr>
            <a:picLocks noChangeAspect="1"/>
          </p:cNvPicPr>
          <p:nvPr/>
        </p:nvPicPr>
        <p:blipFill>
          <a:blip r:embed="rId3"/>
          <a:stretch>
            <a:fillRect/>
          </a:stretch>
        </p:blipFill>
        <p:spPr>
          <a:xfrm>
            <a:off x="838200" y="1905000"/>
            <a:ext cx="5835412" cy="1077307"/>
          </a:xfrm>
          <a:prstGeom prst="rect">
            <a:avLst/>
          </a:prstGeom>
          <a:ln>
            <a:solidFill>
              <a:schemeClr val="tx1"/>
            </a:solidFill>
          </a:ln>
        </p:spPr>
      </p:pic>
    </p:spTree>
    <p:extLst>
      <p:ext uri="{BB962C8B-B14F-4D97-AF65-F5344CB8AC3E}">
        <p14:creationId xmlns:p14="http://schemas.microsoft.com/office/powerpoint/2010/main" val="1320836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C92E-14D3-4BF5-8F7D-8FF9C1E67462}"/>
              </a:ext>
            </a:extLst>
          </p:cNvPr>
          <p:cNvSpPr>
            <a:spLocks noGrp="1"/>
          </p:cNvSpPr>
          <p:nvPr>
            <p:ph type="title"/>
          </p:nvPr>
        </p:nvSpPr>
        <p:spPr/>
        <p:txBody>
          <a:bodyPr/>
          <a:lstStyle/>
          <a:p>
            <a:r>
              <a:rPr lang="en-US" dirty="0"/>
              <a:t>Importing a CDS Solution</a:t>
            </a:r>
          </a:p>
        </p:txBody>
      </p:sp>
    </p:spTree>
    <p:extLst>
      <p:ext uri="{BB962C8B-B14F-4D97-AF65-F5344CB8AC3E}">
        <p14:creationId xmlns:p14="http://schemas.microsoft.com/office/powerpoint/2010/main" val="1279887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Agenda</a:t>
            </a:r>
          </a:p>
        </p:txBody>
      </p:sp>
      <p:sp>
        <p:nvSpPr>
          <p:cNvPr id="13315" name="Content Placeholder 2"/>
          <p:cNvSpPr>
            <a:spLocks noGrp="1"/>
          </p:cNvSpPr>
          <p:nvPr>
            <p:ph idx="1"/>
          </p:nvPr>
        </p:nvSpPr>
        <p:spPr/>
        <p:txBody>
          <a:bodyPr/>
          <a:lstStyle/>
          <a:p>
            <a:pPr>
              <a:buFont typeface="Wingdings" panose="05000000000000000000" pitchFamily="2" charset="2"/>
              <a:buChar char="ü"/>
            </a:pPr>
            <a:r>
              <a:rPr lang="en-US" altLang="en-US" dirty="0"/>
              <a:t>Common Data Service Overview</a:t>
            </a:r>
          </a:p>
          <a:p>
            <a:pPr>
              <a:buFont typeface="Wingdings" panose="05000000000000000000" pitchFamily="2" charset="2"/>
              <a:buChar char="ü"/>
            </a:pPr>
            <a:r>
              <a:rPr lang="en-US" altLang="en-US" dirty="0"/>
              <a:t>Creating the CDS Database</a:t>
            </a:r>
          </a:p>
          <a:p>
            <a:pPr>
              <a:buFont typeface="Wingdings" panose="05000000000000000000" pitchFamily="2" charset="2"/>
              <a:buChar char="ü"/>
            </a:pPr>
            <a:r>
              <a:rPr lang="en-US" altLang="en-US" dirty="0"/>
              <a:t>Understanding Entities</a:t>
            </a:r>
          </a:p>
          <a:p>
            <a:pPr>
              <a:buFont typeface="Wingdings" panose="05000000000000000000" pitchFamily="2" charset="2"/>
              <a:buChar char="ü"/>
            </a:pPr>
            <a:r>
              <a:rPr lang="en-US" altLang="en-US" dirty="0"/>
              <a:t>Building Model-driven Apps</a:t>
            </a:r>
          </a:p>
          <a:p>
            <a:pPr>
              <a:buFont typeface="Wingdings" panose="05000000000000000000" pitchFamily="2" charset="2"/>
              <a:buChar char="ü"/>
            </a:pPr>
            <a:r>
              <a:rPr lang="en-US" altLang="en-US" dirty="0"/>
              <a:t>Developing with Solutions and Custom Entities</a:t>
            </a:r>
          </a:p>
          <a:p>
            <a:pPr>
              <a:buFont typeface="Wingdings" panose="05000000000000000000" pitchFamily="2" charset="2"/>
              <a:buChar char="Ø"/>
            </a:pPr>
            <a:r>
              <a:rPr lang="en-US" altLang="en-US" dirty="0"/>
              <a:t>Importing Data into the CDS Database</a:t>
            </a:r>
          </a:p>
          <a:p>
            <a:endParaRPr lang="en-US" altLang="en-US" dirty="0"/>
          </a:p>
        </p:txBody>
      </p:sp>
    </p:spTree>
    <p:extLst>
      <p:ext uri="{BB962C8B-B14F-4D97-AF65-F5344CB8AC3E}">
        <p14:creationId xmlns:p14="http://schemas.microsoft.com/office/powerpoint/2010/main" val="4118231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CA5F-5720-457A-B3DA-59E8C2FBD34F}"/>
              </a:ext>
            </a:extLst>
          </p:cNvPr>
          <p:cNvSpPr>
            <a:spLocks noGrp="1"/>
          </p:cNvSpPr>
          <p:nvPr>
            <p:ph type="title"/>
          </p:nvPr>
        </p:nvSpPr>
        <p:spPr/>
        <p:txBody>
          <a:bodyPr/>
          <a:lstStyle/>
          <a:p>
            <a:r>
              <a:rPr lang="en-US" dirty="0"/>
              <a:t>Importing Data using a Dataflow</a:t>
            </a:r>
          </a:p>
        </p:txBody>
      </p:sp>
      <p:sp>
        <p:nvSpPr>
          <p:cNvPr id="5" name="Content Placeholder 4">
            <a:extLst>
              <a:ext uri="{FF2B5EF4-FFF2-40B4-BE49-F238E27FC236}">
                <a16:creationId xmlns:a16="http://schemas.microsoft.com/office/drawing/2014/main" id="{3DABE2C1-1A0E-4F51-81D1-02961ADB1A8F}"/>
              </a:ext>
            </a:extLst>
          </p:cNvPr>
          <p:cNvSpPr>
            <a:spLocks noGrp="1"/>
          </p:cNvSpPr>
          <p:nvPr>
            <p:ph idx="1"/>
          </p:nvPr>
        </p:nvSpPr>
        <p:spPr/>
        <p:txBody>
          <a:bodyPr>
            <a:normAutofit/>
          </a:bodyPr>
          <a:lstStyle/>
          <a:p>
            <a:r>
              <a:rPr lang="en-US" sz="2400" dirty="0"/>
              <a:t>You create dataflows to import data from external sources</a:t>
            </a:r>
          </a:p>
          <a:p>
            <a:pPr lvl="1"/>
            <a:r>
              <a:rPr lang="en-US" sz="2000" dirty="0"/>
              <a:t>Data can be added to table for new or existing entity</a:t>
            </a:r>
          </a:p>
          <a:p>
            <a:pPr lvl="1"/>
            <a:r>
              <a:rPr lang="en-US" sz="2000" dirty="0"/>
              <a:t>Dataflow tooling include Power Query UI in the browser</a:t>
            </a:r>
          </a:p>
        </p:txBody>
      </p:sp>
      <p:pic>
        <p:nvPicPr>
          <p:cNvPr id="6" name="Picture 5">
            <a:extLst>
              <a:ext uri="{FF2B5EF4-FFF2-40B4-BE49-F238E27FC236}">
                <a16:creationId xmlns:a16="http://schemas.microsoft.com/office/drawing/2014/main" id="{58A6C3E3-15BA-4895-A5CF-1A168B07F2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83949" y="2971800"/>
            <a:ext cx="2841094" cy="914400"/>
          </a:xfrm>
          <a:prstGeom prst="rect">
            <a:avLst/>
          </a:prstGeom>
          <a:noFill/>
          <a:ln>
            <a:solidFill>
              <a:schemeClr val="tx1">
                <a:lumMod val="50000"/>
                <a:lumOff val="50000"/>
              </a:schemeClr>
            </a:solidFill>
          </a:ln>
        </p:spPr>
      </p:pic>
      <p:pic>
        <p:nvPicPr>
          <p:cNvPr id="7" name="Picture 6">
            <a:extLst>
              <a:ext uri="{FF2B5EF4-FFF2-40B4-BE49-F238E27FC236}">
                <a16:creationId xmlns:a16="http://schemas.microsoft.com/office/drawing/2014/main" id="{7A47157D-1E62-466D-82CF-2389EC0D020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819400"/>
            <a:ext cx="5076364" cy="2830817"/>
          </a:xfrm>
          <a:prstGeom prst="rect">
            <a:avLst/>
          </a:prstGeom>
          <a:noFill/>
          <a:ln>
            <a:solidFill>
              <a:schemeClr val="tx1">
                <a:lumMod val="50000"/>
                <a:lumOff val="50000"/>
              </a:schemeClr>
            </a:solidFill>
          </a:ln>
        </p:spPr>
      </p:pic>
      <p:pic>
        <p:nvPicPr>
          <p:cNvPr id="8" name="Picture 7">
            <a:extLst>
              <a:ext uri="{FF2B5EF4-FFF2-40B4-BE49-F238E27FC236}">
                <a16:creationId xmlns:a16="http://schemas.microsoft.com/office/drawing/2014/main" id="{FF255DC1-D898-4514-9656-B9B7B3E73F41}"/>
              </a:ext>
            </a:extLst>
          </p:cNvPr>
          <p:cNvPicPr/>
          <p:nvPr/>
        </p:nvPicPr>
        <p:blipFill rotWithShape="1">
          <a:blip r:embed="rId4" cstate="print">
            <a:extLst>
              <a:ext uri="{28A0092B-C50C-407E-A947-70E740481C1C}">
                <a14:useLocalDpi xmlns:a14="http://schemas.microsoft.com/office/drawing/2010/main" val="0"/>
              </a:ext>
            </a:extLst>
          </a:blip>
          <a:srcRect b="14502"/>
          <a:stretch/>
        </p:blipFill>
        <p:spPr bwMode="auto">
          <a:xfrm>
            <a:off x="1202206" y="2783633"/>
            <a:ext cx="6493994" cy="2866584"/>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73058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A9AD-6ADB-4683-BF83-2A5D2976BE5A}"/>
              </a:ext>
            </a:extLst>
          </p:cNvPr>
          <p:cNvSpPr>
            <a:spLocks noGrp="1"/>
          </p:cNvSpPr>
          <p:nvPr>
            <p:ph type="title"/>
          </p:nvPr>
        </p:nvSpPr>
        <p:spPr/>
        <p:txBody>
          <a:bodyPr/>
          <a:lstStyle/>
          <a:p>
            <a:r>
              <a:rPr lang="en-US" dirty="0"/>
              <a:t>Selecting an External Datasource</a:t>
            </a:r>
          </a:p>
        </p:txBody>
      </p:sp>
      <p:sp>
        <p:nvSpPr>
          <p:cNvPr id="4" name="Content Placeholder 3">
            <a:extLst>
              <a:ext uri="{FF2B5EF4-FFF2-40B4-BE49-F238E27FC236}">
                <a16:creationId xmlns:a16="http://schemas.microsoft.com/office/drawing/2014/main" id="{8108FFDE-E262-450C-9A15-66BA99A22803}"/>
              </a:ext>
            </a:extLst>
          </p:cNvPr>
          <p:cNvSpPr>
            <a:spLocks noGrp="1"/>
          </p:cNvSpPr>
          <p:nvPr>
            <p:ph idx="1"/>
          </p:nvPr>
        </p:nvSpPr>
        <p:spPr/>
        <p:txBody>
          <a:bodyPr/>
          <a:lstStyle/>
          <a:p>
            <a:r>
              <a:rPr lang="en-US" dirty="0"/>
              <a:t>Select a supported datasource connector</a:t>
            </a:r>
          </a:p>
        </p:txBody>
      </p:sp>
      <p:pic>
        <p:nvPicPr>
          <p:cNvPr id="3" name="Picture 2">
            <a:extLst>
              <a:ext uri="{FF2B5EF4-FFF2-40B4-BE49-F238E27FC236}">
                <a16:creationId xmlns:a16="http://schemas.microsoft.com/office/drawing/2014/main" id="{669B73AF-2AC0-47FB-AB66-EBDE981AC4EF}"/>
              </a:ext>
            </a:extLst>
          </p:cNvPr>
          <p:cNvPicPr>
            <a:picLocks noChangeAspect="1"/>
          </p:cNvPicPr>
          <p:nvPr/>
        </p:nvPicPr>
        <p:blipFill>
          <a:blip r:embed="rId2"/>
          <a:stretch>
            <a:fillRect/>
          </a:stretch>
        </p:blipFill>
        <p:spPr>
          <a:xfrm>
            <a:off x="914400" y="2057400"/>
            <a:ext cx="6172200" cy="2940002"/>
          </a:xfrm>
          <a:prstGeom prst="rect">
            <a:avLst/>
          </a:prstGeom>
          <a:ln>
            <a:solidFill>
              <a:schemeClr val="tx1"/>
            </a:solidFill>
          </a:ln>
        </p:spPr>
      </p:pic>
      <p:pic>
        <p:nvPicPr>
          <p:cNvPr id="5" name="Picture 4">
            <a:extLst>
              <a:ext uri="{FF2B5EF4-FFF2-40B4-BE49-F238E27FC236}">
                <a16:creationId xmlns:a16="http://schemas.microsoft.com/office/drawing/2014/main" id="{C1C0D219-7B4C-4CDF-ADAF-541AE4600FEE}"/>
              </a:ext>
            </a:extLst>
          </p:cNvPr>
          <p:cNvPicPr>
            <a:picLocks noChangeAspect="1"/>
          </p:cNvPicPr>
          <p:nvPr/>
        </p:nvPicPr>
        <p:blipFill>
          <a:blip r:embed="rId3"/>
          <a:stretch>
            <a:fillRect/>
          </a:stretch>
        </p:blipFill>
        <p:spPr>
          <a:xfrm>
            <a:off x="1219200" y="2362200"/>
            <a:ext cx="6159985" cy="4038600"/>
          </a:xfrm>
          <a:prstGeom prst="rect">
            <a:avLst/>
          </a:prstGeom>
          <a:ln>
            <a:solidFill>
              <a:schemeClr val="tx1"/>
            </a:solidFill>
          </a:ln>
        </p:spPr>
      </p:pic>
    </p:spTree>
    <p:extLst>
      <p:ext uri="{BB962C8B-B14F-4D97-AF65-F5344CB8AC3E}">
        <p14:creationId xmlns:p14="http://schemas.microsoft.com/office/powerpoint/2010/main" val="350347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54C9-C2AF-415F-9438-A6520604D6A9}"/>
              </a:ext>
            </a:extLst>
          </p:cNvPr>
          <p:cNvSpPr>
            <a:spLocks noGrp="1"/>
          </p:cNvSpPr>
          <p:nvPr>
            <p:ph type="title"/>
          </p:nvPr>
        </p:nvSpPr>
        <p:spPr/>
        <p:txBody>
          <a:bodyPr/>
          <a:lstStyle/>
          <a:p>
            <a:r>
              <a:rPr lang="en-US" dirty="0"/>
              <a:t>Power Query in the Browser</a:t>
            </a:r>
          </a:p>
        </p:txBody>
      </p:sp>
      <p:pic>
        <p:nvPicPr>
          <p:cNvPr id="3" name="Picture 2">
            <a:extLst>
              <a:ext uri="{FF2B5EF4-FFF2-40B4-BE49-F238E27FC236}">
                <a16:creationId xmlns:a16="http://schemas.microsoft.com/office/drawing/2014/main" id="{C384DA85-8289-4523-9CE7-544262664337}"/>
              </a:ext>
            </a:extLst>
          </p:cNvPr>
          <p:cNvPicPr>
            <a:picLocks noChangeAspect="1"/>
          </p:cNvPicPr>
          <p:nvPr/>
        </p:nvPicPr>
        <p:blipFill>
          <a:blip r:embed="rId2"/>
          <a:stretch>
            <a:fillRect/>
          </a:stretch>
        </p:blipFill>
        <p:spPr>
          <a:xfrm>
            <a:off x="304800" y="1371600"/>
            <a:ext cx="8458200" cy="4024188"/>
          </a:xfrm>
          <a:prstGeom prst="rect">
            <a:avLst/>
          </a:prstGeom>
          <a:ln>
            <a:solidFill>
              <a:schemeClr val="tx1"/>
            </a:solidFill>
          </a:ln>
        </p:spPr>
      </p:pic>
    </p:spTree>
    <p:extLst>
      <p:ext uri="{BB962C8B-B14F-4D97-AF65-F5344CB8AC3E}">
        <p14:creationId xmlns:p14="http://schemas.microsoft.com/office/powerpoint/2010/main" val="687592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9963-B901-497E-9014-2A990D58A2D7}"/>
              </a:ext>
            </a:extLst>
          </p:cNvPr>
          <p:cNvSpPr>
            <a:spLocks noGrp="1"/>
          </p:cNvSpPr>
          <p:nvPr>
            <p:ph type="title"/>
          </p:nvPr>
        </p:nvSpPr>
        <p:spPr/>
        <p:txBody>
          <a:bodyPr/>
          <a:lstStyle/>
          <a:p>
            <a:r>
              <a:rPr lang="en-US" dirty="0"/>
              <a:t>Loading Imported Data into Existing Entity</a:t>
            </a:r>
          </a:p>
        </p:txBody>
      </p:sp>
      <p:pic>
        <p:nvPicPr>
          <p:cNvPr id="4" name="Picture 3">
            <a:extLst>
              <a:ext uri="{FF2B5EF4-FFF2-40B4-BE49-F238E27FC236}">
                <a16:creationId xmlns:a16="http://schemas.microsoft.com/office/drawing/2014/main" id="{CA7231C5-1BD2-43AA-8E68-1853F0F5DF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0"/>
            <a:ext cx="7332601" cy="2362200"/>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345B58D4-07B5-4853-876E-78E5B88B869E}"/>
              </a:ext>
            </a:extLst>
          </p:cNvPr>
          <p:cNvPicPr/>
          <p:nvPr/>
        </p:nvPicPr>
        <p:blipFill rotWithShape="1">
          <a:blip r:embed="rId3" cstate="print">
            <a:extLst>
              <a:ext uri="{28A0092B-C50C-407E-A947-70E740481C1C}">
                <a14:useLocalDpi xmlns:a14="http://schemas.microsoft.com/office/drawing/2010/main" val="0"/>
              </a:ext>
            </a:extLst>
          </a:blip>
          <a:srcRect l="-1462" t="-2344" r="40079" b="43704"/>
          <a:stretch/>
        </p:blipFill>
        <p:spPr bwMode="auto">
          <a:xfrm>
            <a:off x="4038600" y="1905000"/>
            <a:ext cx="3328416" cy="1981200"/>
          </a:xfrm>
          <a:prstGeom prst="rect">
            <a:avLst/>
          </a:prstGeom>
          <a:noFill/>
          <a:ln w="28575">
            <a:solidFill>
              <a:schemeClr val="tx2">
                <a:lumMod val="90000"/>
                <a:lumOff val="10000"/>
              </a:schemeClr>
            </a:solidFill>
            <a:prstDash val="sysDash"/>
          </a:ln>
        </p:spPr>
      </p:pic>
    </p:spTree>
    <p:extLst>
      <p:ext uri="{BB962C8B-B14F-4D97-AF65-F5344CB8AC3E}">
        <p14:creationId xmlns:p14="http://schemas.microsoft.com/office/powerpoint/2010/main" val="67989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C1AB-082C-4A20-9BA0-D1BD4886C384}"/>
              </a:ext>
            </a:extLst>
          </p:cNvPr>
          <p:cNvSpPr>
            <a:spLocks noGrp="1"/>
          </p:cNvSpPr>
          <p:nvPr>
            <p:ph type="title"/>
          </p:nvPr>
        </p:nvSpPr>
        <p:spPr/>
        <p:txBody>
          <a:bodyPr/>
          <a:lstStyle/>
          <a:p>
            <a:r>
              <a:rPr lang="en-US" dirty="0"/>
              <a:t>Importing Data into a CDS Entity</a:t>
            </a:r>
          </a:p>
        </p:txBody>
      </p:sp>
    </p:spTree>
    <p:extLst>
      <p:ext uri="{BB962C8B-B14F-4D97-AF65-F5344CB8AC3E}">
        <p14:creationId xmlns:p14="http://schemas.microsoft.com/office/powerpoint/2010/main" val="3027051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C3FE1C-247D-4823-9D9E-8AC8FF31AD90}"/>
              </a:ext>
            </a:extLst>
          </p:cNvPr>
          <p:cNvSpPr/>
          <p:nvPr/>
        </p:nvSpPr>
        <p:spPr>
          <a:xfrm>
            <a:off x="457200" y="3657600"/>
            <a:ext cx="8077200" cy="2286000"/>
          </a:xfrm>
          <a:prstGeom prst="rect">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lumMod val="65000"/>
                    <a:lumOff val="35000"/>
                  </a:schemeClr>
                </a:solidFill>
              </a:rPr>
              <a:t>Power Platform</a:t>
            </a:r>
          </a:p>
        </p:txBody>
      </p:sp>
      <p:sp>
        <p:nvSpPr>
          <p:cNvPr id="2" name="Title 1">
            <a:extLst>
              <a:ext uri="{FF2B5EF4-FFF2-40B4-BE49-F238E27FC236}">
                <a16:creationId xmlns:a16="http://schemas.microsoft.com/office/drawing/2014/main" id="{D324E08B-DABE-4375-8B4E-1A7E3148D3B6}"/>
              </a:ext>
            </a:extLst>
          </p:cNvPr>
          <p:cNvSpPr>
            <a:spLocks noGrp="1"/>
          </p:cNvSpPr>
          <p:nvPr>
            <p:ph type="title"/>
          </p:nvPr>
        </p:nvSpPr>
        <p:spPr/>
        <p:txBody>
          <a:bodyPr/>
          <a:lstStyle/>
          <a:p>
            <a:r>
              <a:rPr lang="en-US" dirty="0"/>
              <a:t>Birth of the Power Platform</a:t>
            </a:r>
          </a:p>
        </p:txBody>
      </p:sp>
      <p:sp>
        <p:nvSpPr>
          <p:cNvPr id="3" name="Content Placeholder 2">
            <a:extLst>
              <a:ext uri="{FF2B5EF4-FFF2-40B4-BE49-F238E27FC236}">
                <a16:creationId xmlns:a16="http://schemas.microsoft.com/office/drawing/2014/main" id="{78BBA1A1-85F1-4219-ADF1-EC9C38BFD449}"/>
              </a:ext>
            </a:extLst>
          </p:cNvPr>
          <p:cNvSpPr>
            <a:spLocks noGrp="1"/>
          </p:cNvSpPr>
          <p:nvPr>
            <p:ph idx="1"/>
          </p:nvPr>
        </p:nvSpPr>
        <p:spPr>
          <a:xfrm>
            <a:off x="228600" y="1414086"/>
            <a:ext cx="8763000" cy="5181600"/>
          </a:xfrm>
        </p:spPr>
        <p:txBody>
          <a:bodyPr>
            <a:normAutofit/>
          </a:bodyPr>
          <a:lstStyle/>
          <a:p>
            <a:r>
              <a:rPr lang="en-US" sz="2400" dirty="0"/>
              <a:t>Microsoft moved entity infrastructure out of Dynamics 365</a:t>
            </a:r>
          </a:p>
          <a:p>
            <a:pPr lvl="1"/>
            <a:r>
              <a:rPr lang="en-US" sz="2000" dirty="0"/>
              <a:t>CDS has infrastructure for building entity-based business solutions</a:t>
            </a:r>
          </a:p>
          <a:p>
            <a:pPr lvl="1"/>
            <a:r>
              <a:rPr lang="en-US" sz="2000" dirty="0"/>
              <a:t>Dynamics 365 is now a suite of products that sit on top of CDS</a:t>
            </a:r>
          </a:p>
          <a:p>
            <a:pPr lvl="1"/>
            <a:r>
              <a:rPr lang="en-US" sz="2000" dirty="0"/>
              <a:t>Custom solutions built on CDS by adding entities with UI and logic</a:t>
            </a:r>
          </a:p>
          <a:p>
            <a:pPr lvl="1"/>
            <a:r>
              <a:rPr lang="en-US" sz="2000" dirty="0"/>
              <a:t>CDS provides underling foundation of Power Platform</a:t>
            </a:r>
          </a:p>
        </p:txBody>
      </p:sp>
      <p:sp>
        <p:nvSpPr>
          <p:cNvPr id="5" name="Rectangle: Rounded Corners 4">
            <a:extLst>
              <a:ext uri="{FF2B5EF4-FFF2-40B4-BE49-F238E27FC236}">
                <a16:creationId xmlns:a16="http://schemas.microsoft.com/office/drawing/2014/main" id="{9C44D410-FA8A-46EE-9F63-83397287487F}"/>
              </a:ext>
            </a:extLst>
          </p:cNvPr>
          <p:cNvSpPr/>
          <p:nvPr/>
        </p:nvSpPr>
        <p:spPr>
          <a:xfrm>
            <a:off x="762000" y="5062914"/>
            <a:ext cx="7496432" cy="677030"/>
          </a:xfrm>
          <a:prstGeom prst="roundRect">
            <a:avLst/>
          </a:prstGeom>
          <a:solidFill>
            <a:schemeClr val="accent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Common Data Service (CDS)</a:t>
            </a:r>
          </a:p>
        </p:txBody>
      </p:sp>
      <p:sp>
        <p:nvSpPr>
          <p:cNvPr id="4" name="Rectangle: Rounded Corners 3">
            <a:extLst>
              <a:ext uri="{FF2B5EF4-FFF2-40B4-BE49-F238E27FC236}">
                <a16:creationId xmlns:a16="http://schemas.microsoft.com/office/drawing/2014/main" id="{47F21E1A-5378-44E5-974C-F6E68C782934}"/>
              </a:ext>
            </a:extLst>
          </p:cNvPr>
          <p:cNvSpPr/>
          <p:nvPr/>
        </p:nvSpPr>
        <p:spPr>
          <a:xfrm>
            <a:off x="762000" y="4190999"/>
            <a:ext cx="2409568" cy="677030"/>
          </a:xfrm>
          <a:prstGeom prst="roundRect">
            <a:avLst/>
          </a:prstGeom>
          <a:solidFill>
            <a:srgbClr val="00206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Dynamics 365</a:t>
            </a:r>
          </a:p>
        </p:txBody>
      </p:sp>
      <p:grpSp>
        <p:nvGrpSpPr>
          <p:cNvPr id="10" name="Group 9">
            <a:extLst>
              <a:ext uri="{FF2B5EF4-FFF2-40B4-BE49-F238E27FC236}">
                <a16:creationId xmlns:a16="http://schemas.microsoft.com/office/drawing/2014/main" id="{EBED4CAD-FA2A-48CC-817E-06AF1E1B449E}"/>
              </a:ext>
            </a:extLst>
          </p:cNvPr>
          <p:cNvGrpSpPr/>
          <p:nvPr/>
        </p:nvGrpSpPr>
        <p:grpSpPr>
          <a:xfrm>
            <a:off x="3305432" y="4190999"/>
            <a:ext cx="4953000" cy="677030"/>
            <a:chOff x="3381632" y="4495799"/>
            <a:chExt cx="4953000" cy="677030"/>
          </a:xfrm>
        </p:grpSpPr>
        <p:sp>
          <p:nvSpPr>
            <p:cNvPr id="6" name="Rectangle: Rounded Corners 5">
              <a:extLst>
                <a:ext uri="{FF2B5EF4-FFF2-40B4-BE49-F238E27FC236}">
                  <a16:creationId xmlns:a16="http://schemas.microsoft.com/office/drawing/2014/main" id="{26F71F7F-0D98-41CA-B3E5-461E90032803}"/>
                </a:ext>
              </a:extLst>
            </p:cNvPr>
            <p:cNvSpPr/>
            <p:nvPr/>
          </p:nvSpPr>
          <p:spPr>
            <a:xfrm>
              <a:off x="3381632" y="4495799"/>
              <a:ext cx="2409568" cy="677030"/>
            </a:xfrm>
            <a:prstGeom prst="roundRect">
              <a:avLst/>
            </a:prstGeom>
            <a:solidFill>
              <a:srgbClr val="7030A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Custom Solution 1</a:t>
              </a:r>
            </a:p>
          </p:txBody>
        </p:sp>
        <p:sp>
          <p:nvSpPr>
            <p:cNvPr id="8" name="Rectangle: Rounded Corners 7">
              <a:extLst>
                <a:ext uri="{FF2B5EF4-FFF2-40B4-BE49-F238E27FC236}">
                  <a16:creationId xmlns:a16="http://schemas.microsoft.com/office/drawing/2014/main" id="{EE1870F0-1FD3-481D-BC0A-E4A4CE30DB42}"/>
                </a:ext>
              </a:extLst>
            </p:cNvPr>
            <p:cNvSpPr/>
            <p:nvPr/>
          </p:nvSpPr>
          <p:spPr>
            <a:xfrm>
              <a:off x="5925064" y="4495799"/>
              <a:ext cx="2409568" cy="677030"/>
            </a:xfrm>
            <a:prstGeom prst="roundRect">
              <a:avLst/>
            </a:prstGeom>
            <a:solidFill>
              <a:schemeClr val="accent5">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Custom Solution 2</a:t>
              </a:r>
            </a:p>
          </p:txBody>
        </p:sp>
      </p:grpSp>
    </p:spTree>
    <p:extLst>
      <p:ext uri="{BB962C8B-B14F-4D97-AF65-F5344CB8AC3E}">
        <p14:creationId xmlns:p14="http://schemas.microsoft.com/office/powerpoint/2010/main" val="131786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a:t>Summary</a:t>
            </a:r>
          </a:p>
        </p:txBody>
      </p:sp>
      <p:sp>
        <p:nvSpPr>
          <p:cNvPr id="13315" name="Content Placeholder 2"/>
          <p:cNvSpPr>
            <a:spLocks noGrp="1"/>
          </p:cNvSpPr>
          <p:nvPr>
            <p:ph idx="1"/>
          </p:nvPr>
        </p:nvSpPr>
        <p:spPr/>
        <p:txBody>
          <a:bodyPr/>
          <a:lstStyle/>
          <a:p>
            <a:pPr>
              <a:buFont typeface="Wingdings" panose="05000000000000000000" pitchFamily="2" charset="2"/>
              <a:buChar char="ü"/>
            </a:pPr>
            <a:r>
              <a:rPr lang="en-US" altLang="en-US" dirty="0"/>
              <a:t>Common Data Service Overview</a:t>
            </a:r>
          </a:p>
          <a:p>
            <a:pPr>
              <a:buFont typeface="Wingdings" panose="05000000000000000000" pitchFamily="2" charset="2"/>
              <a:buChar char="ü"/>
            </a:pPr>
            <a:r>
              <a:rPr lang="en-US" altLang="en-US" dirty="0"/>
              <a:t>Creating the CDS Database</a:t>
            </a:r>
          </a:p>
          <a:p>
            <a:pPr>
              <a:buFont typeface="Wingdings" panose="05000000000000000000" pitchFamily="2" charset="2"/>
              <a:buChar char="ü"/>
            </a:pPr>
            <a:r>
              <a:rPr lang="en-US" altLang="en-US" dirty="0"/>
              <a:t>Understanding Entities</a:t>
            </a:r>
          </a:p>
          <a:p>
            <a:pPr>
              <a:buFont typeface="Wingdings" panose="05000000000000000000" pitchFamily="2" charset="2"/>
              <a:buChar char="ü"/>
            </a:pPr>
            <a:r>
              <a:rPr lang="en-US" altLang="en-US" dirty="0"/>
              <a:t>Building Model-driven Apps</a:t>
            </a:r>
          </a:p>
          <a:p>
            <a:pPr>
              <a:buFont typeface="Wingdings" panose="05000000000000000000" pitchFamily="2" charset="2"/>
              <a:buChar char="ü"/>
            </a:pPr>
            <a:r>
              <a:rPr lang="en-US" altLang="en-US" dirty="0"/>
              <a:t>Developing with Solutions and Custom Entities</a:t>
            </a:r>
          </a:p>
          <a:p>
            <a:pPr>
              <a:buFont typeface="Wingdings" panose="05000000000000000000" pitchFamily="2" charset="2"/>
              <a:buChar char="ü"/>
            </a:pPr>
            <a:r>
              <a:rPr lang="en-US" altLang="en-US" dirty="0"/>
              <a:t>Importing Data into the CDS Database</a:t>
            </a:r>
          </a:p>
        </p:txBody>
      </p:sp>
    </p:spTree>
    <p:extLst>
      <p:ext uri="{BB962C8B-B14F-4D97-AF65-F5344CB8AC3E}">
        <p14:creationId xmlns:p14="http://schemas.microsoft.com/office/powerpoint/2010/main" val="294822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0BA5-23AF-457C-B01A-0D47526780DA}"/>
              </a:ext>
            </a:extLst>
          </p:cNvPr>
          <p:cNvSpPr>
            <a:spLocks noGrp="1"/>
          </p:cNvSpPr>
          <p:nvPr>
            <p:ph type="title"/>
          </p:nvPr>
        </p:nvSpPr>
        <p:spPr/>
        <p:txBody>
          <a:bodyPr/>
          <a:lstStyle/>
          <a:p>
            <a:r>
              <a:rPr lang="en-US" dirty="0"/>
              <a:t>Common Database Model Schema</a:t>
            </a:r>
          </a:p>
        </p:txBody>
      </p:sp>
      <p:sp>
        <p:nvSpPr>
          <p:cNvPr id="3" name="Content Placeholder 2">
            <a:extLst>
              <a:ext uri="{FF2B5EF4-FFF2-40B4-BE49-F238E27FC236}">
                <a16:creationId xmlns:a16="http://schemas.microsoft.com/office/drawing/2014/main" id="{F0B8D2EB-7EB8-45EA-B24E-B8A9BFC1F097}"/>
              </a:ext>
            </a:extLst>
          </p:cNvPr>
          <p:cNvSpPr>
            <a:spLocks noGrp="1"/>
          </p:cNvSpPr>
          <p:nvPr>
            <p:ph idx="1"/>
          </p:nvPr>
        </p:nvSpPr>
        <p:spPr/>
        <p:txBody>
          <a:bodyPr>
            <a:normAutofit/>
          </a:bodyPr>
          <a:lstStyle/>
          <a:p>
            <a:r>
              <a:rPr lang="en-US" sz="2000" dirty="0"/>
              <a:t>CDM defines set of entities available to all applications</a:t>
            </a:r>
          </a:p>
          <a:p>
            <a:pPr lvl="1"/>
            <a:r>
              <a:rPr lang="en-US" sz="1800" b="1" dirty="0"/>
              <a:t>Account</a:t>
            </a:r>
            <a:r>
              <a:rPr lang="en-US" sz="1800" dirty="0"/>
              <a:t>: represents an business entity that can be invoiced</a:t>
            </a:r>
          </a:p>
          <a:p>
            <a:pPr lvl="1"/>
            <a:r>
              <a:rPr lang="en-US" sz="1800" b="1" dirty="0"/>
              <a:t>Contact</a:t>
            </a:r>
            <a:r>
              <a:rPr lang="en-US" sz="1800" dirty="0"/>
              <a:t>: represents a human being</a:t>
            </a:r>
          </a:p>
          <a:p>
            <a:pPr lvl="1"/>
            <a:r>
              <a:rPr lang="en-US" sz="1800" b="1" dirty="0"/>
              <a:t>Activity</a:t>
            </a:r>
            <a:r>
              <a:rPr lang="en-US" sz="1800" dirty="0"/>
              <a:t>: represents an event that can be schedule</a:t>
            </a:r>
          </a:p>
          <a:p>
            <a:pPr lvl="1"/>
            <a:r>
              <a:rPr lang="en-US" sz="1800" b="1" dirty="0"/>
              <a:t>Task</a:t>
            </a:r>
            <a:r>
              <a:rPr lang="en-US" sz="1800" dirty="0"/>
              <a:t>: represents work item that can be assigned to user or team</a:t>
            </a:r>
          </a:p>
          <a:p>
            <a:pPr lvl="1"/>
            <a:r>
              <a:rPr lang="en-US" sz="1800" b="1" dirty="0"/>
              <a:t>Email</a:t>
            </a:r>
            <a:r>
              <a:rPr lang="en-US" sz="1800" dirty="0"/>
              <a:t>: represents email message sent or received</a:t>
            </a:r>
          </a:p>
          <a:p>
            <a:pPr lvl="1"/>
            <a:r>
              <a:rPr lang="en-US" sz="1800" b="1" dirty="0"/>
              <a:t>User</a:t>
            </a:r>
            <a:r>
              <a:rPr lang="en-US" sz="1800" dirty="0"/>
              <a:t>: represents system user who can be owner of records</a:t>
            </a:r>
          </a:p>
        </p:txBody>
      </p:sp>
      <p:sp>
        <p:nvSpPr>
          <p:cNvPr id="4" name="Rectangle: Rounded Corners 3">
            <a:extLst>
              <a:ext uri="{FF2B5EF4-FFF2-40B4-BE49-F238E27FC236}">
                <a16:creationId xmlns:a16="http://schemas.microsoft.com/office/drawing/2014/main" id="{BE8CCD41-80F6-45BA-B9DD-6CB33CD60E81}"/>
              </a:ext>
            </a:extLst>
          </p:cNvPr>
          <p:cNvSpPr/>
          <p:nvPr/>
        </p:nvSpPr>
        <p:spPr>
          <a:xfrm>
            <a:off x="1257300" y="4724400"/>
            <a:ext cx="2057400" cy="13716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CDS for Apps</a:t>
            </a:r>
          </a:p>
        </p:txBody>
      </p:sp>
      <p:sp>
        <p:nvSpPr>
          <p:cNvPr id="5" name="Flowchart: Magnetic Disk 4">
            <a:extLst>
              <a:ext uri="{FF2B5EF4-FFF2-40B4-BE49-F238E27FC236}">
                <a16:creationId xmlns:a16="http://schemas.microsoft.com/office/drawing/2014/main" id="{A6BD6C2C-40ED-4343-BACB-0ADDCF3B92D5}"/>
              </a:ext>
            </a:extLst>
          </p:cNvPr>
          <p:cNvSpPr/>
          <p:nvPr/>
        </p:nvSpPr>
        <p:spPr>
          <a:xfrm>
            <a:off x="3559319" y="4191000"/>
            <a:ext cx="3657600" cy="2438400"/>
          </a:xfrm>
          <a:prstGeom prst="flowChartMagneticDisk">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grpSp>
        <p:nvGrpSpPr>
          <p:cNvPr id="13" name="Group 12">
            <a:extLst>
              <a:ext uri="{FF2B5EF4-FFF2-40B4-BE49-F238E27FC236}">
                <a16:creationId xmlns:a16="http://schemas.microsoft.com/office/drawing/2014/main" id="{AAA9F06A-20DE-4717-A0BD-A535F0729FB1}"/>
              </a:ext>
            </a:extLst>
          </p:cNvPr>
          <p:cNvGrpSpPr/>
          <p:nvPr/>
        </p:nvGrpSpPr>
        <p:grpSpPr>
          <a:xfrm>
            <a:off x="4048557" y="5143072"/>
            <a:ext cx="2831523" cy="1212040"/>
            <a:chOff x="4407477" y="4274360"/>
            <a:chExt cx="2881746" cy="1158243"/>
          </a:xfrm>
        </p:grpSpPr>
        <p:sp>
          <p:nvSpPr>
            <p:cNvPr id="7" name="Rectangle 6">
              <a:extLst>
                <a:ext uri="{FF2B5EF4-FFF2-40B4-BE49-F238E27FC236}">
                  <a16:creationId xmlns:a16="http://schemas.microsoft.com/office/drawing/2014/main" id="{6D27E4ED-F2A4-4B8D-BAE7-83ACA042A24B}"/>
                </a:ext>
              </a:extLst>
            </p:cNvPr>
            <p:cNvSpPr/>
            <p:nvPr/>
          </p:nvSpPr>
          <p:spPr>
            <a:xfrm>
              <a:off x="4407477" y="4274360"/>
              <a:ext cx="876300" cy="51054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Account</a:t>
              </a:r>
            </a:p>
          </p:txBody>
        </p:sp>
        <p:sp>
          <p:nvSpPr>
            <p:cNvPr id="8" name="Rectangle 7">
              <a:extLst>
                <a:ext uri="{FF2B5EF4-FFF2-40B4-BE49-F238E27FC236}">
                  <a16:creationId xmlns:a16="http://schemas.microsoft.com/office/drawing/2014/main" id="{DFAE1179-A332-4328-8E70-49ED60FF2703}"/>
                </a:ext>
              </a:extLst>
            </p:cNvPr>
            <p:cNvSpPr/>
            <p:nvPr/>
          </p:nvSpPr>
          <p:spPr>
            <a:xfrm>
              <a:off x="5410200" y="4274360"/>
              <a:ext cx="876300" cy="51054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Contact</a:t>
              </a:r>
            </a:p>
          </p:txBody>
        </p:sp>
        <p:sp>
          <p:nvSpPr>
            <p:cNvPr id="9" name="Rectangle 8">
              <a:extLst>
                <a:ext uri="{FF2B5EF4-FFF2-40B4-BE49-F238E27FC236}">
                  <a16:creationId xmlns:a16="http://schemas.microsoft.com/office/drawing/2014/main" id="{FE0B44D3-189B-4094-A5A9-7F035726EA4B}"/>
                </a:ext>
              </a:extLst>
            </p:cNvPr>
            <p:cNvSpPr/>
            <p:nvPr/>
          </p:nvSpPr>
          <p:spPr>
            <a:xfrm>
              <a:off x="4407477" y="4922060"/>
              <a:ext cx="876300" cy="51054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Task</a:t>
              </a:r>
            </a:p>
          </p:txBody>
        </p:sp>
        <p:sp>
          <p:nvSpPr>
            <p:cNvPr id="10" name="Rectangle 9">
              <a:extLst>
                <a:ext uri="{FF2B5EF4-FFF2-40B4-BE49-F238E27FC236}">
                  <a16:creationId xmlns:a16="http://schemas.microsoft.com/office/drawing/2014/main" id="{41E8EC9B-A226-4912-809E-F4807ED3A520}"/>
                </a:ext>
              </a:extLst>
            </p:cNvPr>
            <p:cNvSpPr/>
            <p:nvPr/>
          </p:nvSpPr>
          <p:spPr>
            <a:xfrm>
              <a:off x="5410200" y="4922060"/>
              <a:ext cx="876300" cy="51054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Email</a:t>
              </a:r>
            </a:p>
          </p:txBody>
        </p:sp>
        <p:sp>
          <p:nvSpPr>
            <p:cNvPr id="11" name="Rectangle 10">
              <a:extLst>
                <a:ext uri="{FF2B5EF4-FFF2-40B4-BE49-F238E27FC236}">
                  <a16:creationId xmlns:a16="http://schemas.microsoft.com/office/drawing/2014/main" id="{A7766C0E-B3E9-43DA-B942-502155ED7D95}"/>
                </a:ext>
              </a:extLst>
            </p:cNvPr>
            <p:cNvSpPr/>
            <p:nvPr/>
          </p:nvSpPr>
          <p:spPr>
            <a:xfrm>
              <a:off x="6412923" y="4274360"/>
              <a:ext cx="876300" cy="51054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Activity</a:t>
              </a:r>
            </a:p>
          </p:txBody>
        </p:sp>
        <p:sp>
          <p:nvSpPr>
            <p:cNvPr id="12" name="Rectangle 11">
              <a:extLst>
                <a:ext uri="{FF2B5EF4-FFF2-40B4-BE49-F238E27FC236}">
                  <a16:creationId xmlns:a16="http://schemas.microsoft.com/office/drawing/2014/main" id="{DD903AEB-427E-408A-8807-5DAE8D08B30B}"/>
                </a:ext>
              </a:extLst>
            </p:cNvPr>
            <p:cNvSpPr/>
            <p:nvPr/>
          </p:nvSpPr>
          <p:spPr>
            <a:xfrm>
              <a:off x="6412923" y="4922060"/>
              <a:ext cx="876300" cy="51054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User</a:t>
              </a:r>
            </a:p>
          </p:txBody>
        </p:sp>
      </p:grpSp>
    </p:spTree>
    <p:extLst>
      <p:ext uri="{BB962C8B-B14F-4D97-AF65-F5344CB8AC3E}">
        <p14:creationId xmlns:p14="http://schemas.microsoft.com/office/powerpoint/2010/main" val="340326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4F30-D6F2-445F-9A44-79E7784DAAF0}"/>
              </a:ext>
            </a:extLst>
          </p:cNvPr>
          <p:cNvSpPr>
            <a:spLocks noGrp="1"/>
          </p:cNvSpPr>
          <p:nvPr>
            <p:ph type="title"/>
          </p:nvPr>
        </p:nvSpPr>
        <p:spPr/>
        <p:txBody>
          <a:bodyPr/>
          <a:lstStyle/>
          <a:p>
            <a:r>
              <a:rPr lang="en-US" dirty="0"/>
              <a:t>CDS versus Dynamics 365 for Sales</a:t>
            </a:r>
          </a:p>
        </p:txBody>
      </p:sp>
      <p:sp>
        <p:nvSpPr>
          <p:cNvPr id="6" name="Content Placeholder 5">
            <a:extLst>
              <a:ext uri="{FF2B5EF4-FFF2-40B4-BE49-F238E27FC236}">
                <a16:creationId xmlns:a16="http://schemas.microsoft.com/office/drawing/2014/main" id="{3AD60B10-11BE-4AD7-8688-622B1A301448}"/>
              </a:ext>
            </a:extLst>
          </p:cNvPr>
          <p:cNvSpPr>
            <a:spLocks noGrp="1"/>
          </p:cNvSpPr>
          <p:nvPr>
            <p:ph idx="1"/>
          </p:nvPr>
        </p:nvSpPr>
        <p:spPr>
          <a:xfrm>
            <a:off x="381000" y="1447800"/>
            <a:ext cx="8382000" cy="5181600"/>
          </a:xfrm>
        </p:spPr>
        <p:txBody>
          <a:bodyPr>
            <a:normAutofit/>
          </a:bodyPr>
          <a:lstStyle/>
          <a:p>
            <a:r>
              <a:rPr lang="en-US" sz="2000" dirty="0"/>
              <a:t>CDS provides base set of entities</a:t>
            </a:r>
          </a:p>
          <a:p>
            <a:pPr lvl="1"/>
            <a:r>
              <a:rPr lang="en-US" sz="1800" dirty="0"/>
              <a:t>Custom solutions extend CDS by adding custom entities</a:t>
            </a:r>
          </a:p>
          <a:p>
            <a:pPr lvl="1"/>
            <a:r>
              <a:rPr lang="en-US" sz="1800" dirty="0"/>
              <a:t>Dynamics 365 extends CDS by adding a large set of its own entities</a:t>
            </a:r>
          </a:p>
        </p:txBody>
      </p:sp>
      <p:sp>
        <p:nvSpPr>
          <p:cNvPr id="8" name="Rectangle 7">
            <a:extLst>
              <a:ext uri="{FF2B5EF4-FFF2-40B4-BE49-F238E27FC236}">
                <a16:creationId xmlns:a16="http://schemas.microsoft.com/office/drawing/2014/main" id="{D23E75FB-1CDA-4DE7-AB7E-E6453378AC80}"/>
              </a:ext>
            </a:extLst>
          </p:cNvPr>
          <p:cNvSpPr/>
          <p:nvPr/>
        </p:nvSpPr>
        <p:spPr>
          <a:xfrm>
            <a:off x="1144555" y="5238383"/>
            <a:ext cx="6096000" cy="1219200"/>
          </a:xfrm>
          <a:prstGeom prst="rect">
            <a:avLst/>
          </a:prstGeom>
          <a:solidFill>
            <a:schemeClr val="accent3">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137160" rtlCol="0" anchor="b"/>
          <a:lstStyle/>
          <a:p>
            <a:pPr algn="ctr"/>
            <a:r>
              <a:rPr lang="en-US" sz="1400" dirty="0"/>
              <a:t>CDS for Apps Entities</a:t>
            </a:r>
          </a:p>
        </p:txBody>
      </p:sp>
      <p:sp>
        <p:nvSpPr>
          <p:cNvPr id="9" name="Rectangle 8">
            <a:extLst>
              <a:ext uri="{FF2B5EF4-FFF2-40B4-BE49-F238E27FC236}">
                <a16:creationId xmlns:a16="http://schemas.microsoft.com/office/drawing/2014/main" id="{C5ED5A3D-B2CD-41CE-B586-1343AB461356}"/>
              </a:ext>
            </a:extLst>
          </p:cNvPr>
          <p:cNvSpPr/>
          <p:nvPr/>
        </p:nvSpPr>
        <p:spPr>
          <a:xfrm>
            <a:off x="1300889" y="5445345"/>
            <a:ext cx="861028" cy="5342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Account</a:t>
            </a:r>
          </a:p>
        </p:txBody>
      </p:sp>
      <p:sp>
        <p:nvSpPr>
          <p:cNvPr id="10" name="Rectangle 9">
            <a:extLst>
              <a:ext uri="{FF2B5EF4-FFF2-40B4-BE49-F238E27FC236}">
                <a16:creationId xmlns:a16="http://schemas.microsoft.com/office/drawing/2014/main" id="{164F07B2-0A8E-4BA7-9285-06C1F587A274}"/>
              </a:ext>
            </a:extLst>
          </p:cNvPr>
          <p:cNvSpPr/>
          <p:nvPr/>
        </p:nvSpPr>
        <p:spPr>
          <a:xfrm>
            <a:off x="2286137" y="5445345"/>
            <a:ext cx="861028" cy="5342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Contact</a:t>
            </a:r>
          </a:p>
        </p:txBody>
      </p:sp>
      <p:sp>
        <p:nvSpPr>
          <p:cNvPr id="11" name="Rectangle 10">
            <a:extLst>
              <a:ext uri="{FF2B5EF4-FFF2-40B4-BE49-F238E27FC236}">
                <a16:creationId xmlns:a16="http://schemas.microsoft.com/office/drawing/2014/main" id="{554E60A5-071E-4DE5-8D71-E9491A7D8704}"/>
              </a:ext>
            </a:extLst>
          </p:cNvPr>
          <p:cNvSpPr/>
          <p:nvPr/>
        </p:nvSpPr>
        <p:spPr>
          <a:xfrm>
            <a:off x="4256632" y="5466127"/>
            <a:ext cx="861028" cy="5342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Task</a:t>
            </a:r>
          </a:p>
        </p:txBody>
      </p:sp>
      <p:sp>
        <p:nvSpPr>
          <p:cNvPr id="12" name="Rectangle 11">
            <a:extLst>
              <a:ext uri="{FF2B5EF4-FFF2-40B4-BE49-F238E27FC236}">
                <a16:creationId xmlns:a16="http://schemas.microsoft.com/office/drawing/2014/main" id="{527C15D6-0D9D-4C3D-8AD2-0066D2DE31AB}"/>
              </a:ext>
            </a:extLst>
          </p:cNvPr>
          <p:cNvSpPr/>
          <p:nvPr/>
        </p:nvSpPr>
        <p:spPr>
          <a:xfrm>
            <a:off x="5241880" y="5466127"/>
            <a:ext cx="861028" cy="5342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Email</a:t>
            </a:r>
          </a:p>
        </p:txBody>
      </p:sp>
      <p:sp>
        <p:nvSpPr>
          <p:cNvPr id="13" name="Rectangle 12">
            <a:extLst>
              <a:ext uri="{FF2B5EF4-FFF2-40B4-BE49-F238E27FC236}">
                <a16:creationId xmlns:a16="http://schemas.microsoft.com/office/drawing/2014/main" id="{B4FA4546-7802-40BF-A0F4-D5C5D4EAEE16}"/>
              </a:ext>
            </a:extLst>
          </p:cNvPr>
          <p:cNvSpPr/>
          <p:nvPr/>
        </p:nvSpPr>
        <p:spPr>
          <a:xfrm>
            <a:off x="3271384" y="5445345"/>
            <a:ext cx="861028" cy="5342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Activity</a:t>
            </a:r>
          </a:p>
        </p:txBody>
      </p:sp>
      <p:sp>
        <p:nvSpPr>
          <p:cNvPr id="14" name="Rectangle 13">
            <a:extLst>
              <a:ext uri="{FF2B5EF4-FFF2-40B4-BE49-F238E27FC236}">
                <a16:creationId xmlns:a16="http://schemas.microsoft.com/office/drawing/2014/main" id="{A918FC0C-F5AF-4F44-BA27-DFB59ECDF89F}"/>
              </a:ext>
            </a:extLst>
          </p:cNvPr>
          <p:cNvSpPr/>
          <p:nvPr/>
        </p:nvSpPr>
        <p:spPr>
          <a:xfrm>
            <a:off x="6227127" y="5466127"/>
            <a:ext cx="861028" cy="5342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User</a:t>
            </a:r>
          </a:p>
        </p:txBody>
      </p:sp>
      <p:grpSp>
        <p:nvGrpSpPr>
          <p:cNvPr id="34" name="Group 33">
            <a:extLst>
              <a:ext uri="{FF2B5EF4-FFF2-40B4-BE49-F238E27FC236}">
                <a16:creationId xmlns:a16="http://schemas.microsoft.com/office/drawing/2014/main" id="{FB385E51-B815-4CB8-B5A5-27758519E567}"/>
              </a:ext>
            </a:extLst>
          </p:cNvPr>
          <p:cNvGrpSpPr/>
          <p:nvPr/>
        </p:nvGrpSpPr>
        <p:grpSpPr>
          <a:xfrm>
            <a:off x="1143000" y="2737289"/>
            <a:ext cx="6096000" cy="2368111"/>
            <a:chOff x="1143000" y="2737289"/>
            <a:chExt cx="6096000" cy="2368111"/>
          </a:xfrm>
        </p:grpSpPr>
        <p:sp>
          <p:nvSpPr>
            <p:cNvPr id="15" name="Rectangle 14">
              <a:extLst>
                <a:ext uri="{FF2B5EF4-FFF2-40B4-BE49-F238E27FC236}">
                  <a16:creationId xmlns:a16="http://schemas.microsoft.com/office/drawing/2014/main" id="{C35896D4-03A6-4A30-B2B7-61ABF914F350}"/>
                </a:ext>
              </a:extLst>
            </p:cNvPr>
            <p:cNvSpPr/>
            <p:nvPr/>
          </p:nvSpPr>
          <p:spPr>
            <a:xfrm>
              <a:off x="1143000" y="2737289"/>
              <a:ext cx="6096000" cy="2368111"/>
            </a:xfrm>
            <a:prstGeom prst="rect">
              <a:avLst/>
            </a:prstGeom>
            <a:solidFill>
              <a:schemeClr val="accent5">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Dynamics 365 Value-added Entities</a:t>
              </a:r>
            </a:p>
          </p:txBody>
        </p:sp>
        <p:sp>
          <p:nvSpPr>
            <p:cNvPr id="16" name="Rectangle 15">
              <a:extLst>
                <a:ext uri="{FF2B5EF4-FFF2-40B4-BE49-F238E27FC236}">
                  <a16:creationId xmlns:a16="http://schemas.microsoft.com/office/drawing/2014/main" id="{B9ADBE3B-D0B8-4495-953F-7FF401BA5885}"/>
                </a:ext>
              </a:extLst>
            </p:cNvPr>
            <p:cNvSpPr/>
            <p:nvPr/>
          </p:nvSpPr>
          <p:spPr>
            <a:xfrm>
              <a:off x="3316354" y="3090589"/>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Opportunity</a:t>
              </a:r>
            </a:p>
          </p:txBody>
        </p:sp>
        <p:sp>
          <p:nvSpPr>
            <p:cNvPr id="17" name="Rectangle 16">
              <a:extLst>
                <a:ext uri="{FF2B5EF4-FFF2-40B4-BE49-F238E27FC236}">
                  <a16:creationId xmlns:a16="http://schemas.microsoft.com/office/drawing/2014/main" id="{49A1C1DB-9B74-415D-884A-AD771840EEE2}"/>
                </a:ext>
              </a:extLst>
            </p:cNvPr>
            <p:cNvSpPr/>
            <p:nvPr/>
          </p:nvSpPr>
          <p:spPr>
            <a:xfrm>
              <a:off x="6238726" y="3108194"/>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Order</a:t>
              </a:r>
            </a:p>
          </p:txBody>
        </p:sp>
        <p:sp>
          <p:nvSpPr>
            <p:cNvPr id="18" name="Rectangle 17">
              <a:extLst>
                <a:ext uri="{FF2B5EF4-FFF2-40B4-BE49-F238E27FC236}">
                  <a16:creationId xmlns:a16="http://schemas.microsoft.com/office/drawing/2014/main" id="{C26BF21D-94DC-4F0F-9C72-DE91E55D9206}"/>
                </a:ext>
              </a:extLst>
            </p:cNvPr>
            <p:cNvSpPr/>
            <p:nvPr/>
          </p:nvSpPr>
          <p:spPr>
            <a:xfrm>
              <a:off x="1386525" y="3095974"/>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Territory</a:t>
              </a:r>
            </a:p>
          </p:txBody>
        </p:sp>
        <p:sp>
          <p:nvSpPr>
            <p:cNvPr id="19" name="Rectangle 18">
              <a:extLst>
                <a:ext uri="{FF2B5EF4-FFF2-40B4-BE49-F238E27FC236}">
                  <a16:creationId xmlns:a16="http://schemas.microsoft.com/office/drawing/2014/main" id="{831A0242-F924-4369-A826-7592EF20EBA2}"/>
                </a:ext>
              </a:extLst>
            </p:cNvPr>
            <p:cNvSpPr/>
            <p:nvPr/>
          </p:nvSpPr>
          <p:spPr>
            <a:xfrm>
              <a:off x="1384448" y="3740314"/>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Product</a:t>
              </a:r>
            </a:p>
          </p:txBody>
        </p:sp>
        <p:sp>
          <p:nvSpPr>
            <p:cNvPr id="20" name="Rectangle 19">
              <a:extLst>
                <a:ext uri="{FF2B5EF4-FFF2-40B4-BE49-F238E27FC236}">
                  <a16:creationId xmlns:a16="http://schemas.microsoft.com/office/drawing/2014/main" id="{644ADAF9-3755-47B5-A20F-FAD48C6FD02A}"/>
                </a:ext>
              </a:extLst>
            </p:cNvPr>
            <p:cNvSpPr/>
            <p:nvPr/>
          </p:nvSpPr>
          <p:spPr>
            <a:xfrm>
              <a:off x="5279023" y="3108194"/>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Invoice</a:t>
              </a:r>
            </a:p>
          </p:txBody>
        </p:sp>
        <p:sp>
          <p:nvSpPr>
            <p:cNvPr id="21" name="Rectangle 20">
              <a:extLst>
                <a:ext uri="{FF2B5EF4-FFF2-40B4-BE49-F238E27FC236}">
                  <a16:creationId xmlns:a16="http://schemas.microsoft.com/office/drawing/2014/main" id="{332C7757-181A-4D46-B37E-40368E717C1B}"/>
                </a:ext>
              </a:extLst>
            </p:cNvPr>
            <p:cNvSpPr/>
            <p:nvPr/>
          </p:nvSpPr>
          <p:spPr>
            <a:xfrm>
              <a:off x="2338441" y="3746098"/>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Price</a:t>
              </a:r>
            </a:p>
            <a:p>
              <a:pPr algn="ctr"/>
              <a:r>
                <a:rPr lang="en-US" sz="900" b="1" dirty="0">
                  <a:solidFill>
                    <a:schemeClr val="tx1"/>
                  </a:solidFill>
                  <a:latin typeface="Lucida Console" panose="020B0609040504020204" pitchFamily="49" charset="0"/>
                </a:rPr>
                <a:t>List</a:t>
              </a:r>
            </a:p>
          </p:txBody>
        </p:sp>
        <p:sp>
          <p:nvSpPr>
            <p:cNvPr id="22" name="Rectangle 21">
              <a:extLst>
                <a:ext uri="{FF2B5EF4-FFF2-40B4-BE49-F238E27FC236}">
                  <a16:creationId xmlns:a16="http://schemas.microsoft.com/office/drawing/2014/main" id="{A5771787-0EAA-4781-9AC1-E8AAF2204028}"/>
                </a:ext>
              </a:extLst>
            </p:cNvPr>
            <p:cNvSpPr/>
            <p:nvPr/>
          </p:nvSpPr>
          <p:spPr>
            <a:xfrm>
              <a:off x="2340791" y="3095974"/>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Lead</a:t>
              </a:r>
            </a:p>
          </p:txBody>
        </p:sp>
        <p:sp>
          <p:nvSpPr>
            <p:cNvPr id="23" name="Rectangle 22">
              <a:extLst>
                <a:ext uri="{FF2B5EF4-FFF2-40B4-BE49-F238E27FC236}">
                  <a16:creationId xmlns:a16="http://schemas.microsoft.com/office/drawing/2014/main" id="{9BCF1904-55C4-4D8D-AEBA-D02BED6BC6E8}"/>
                </a:ext>
              </a:extLst>
            </p:cNvPr>
            <p:cNvSpPr/>
            <p:nvPr/>
          </p:nvSpPr>
          <p:spPr>
            <a:xfrm>
              <a:off x="4288383" y="3095974"/>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Quote</a:t>
              </a:r>
            </a:p>
          </p:txBody>
        </p:sp>
        <p:sp>
          <p:nvSpPr>
            <p:cNvPr id="24" name="Rectangle 23">
              <a:extLst>
                <a:ext uri="{FF2B5EF4-FFF2-40B4-BE49-F238E27FC236}">
                  <a16:creationId xmlns:a16="http://schemas.microsoft.com/office/drawing/2014/main" id="{3888BB31-D834-4443-B0B7-9DB8E2352EEE}"/>
                </a:ext>
              </a:extLst>
            </p:cNvPr>
            <p:cNvSpPr/>
            <p:nvPr/>
          </p:nvSpPr>
          <p:spPr>
            <a:xfrm>
              <a:off x="3329972" y="4377154"/>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Campaign</a:t>
              </a:r>
            </a:p>
          </p:txBody>
        </p:sp>
        <p:sp>
          <p:nvSpPr>
            <p:cNvPr id="25" name="Rectangle 24">
              <a:extLst>
                <a:ext uri="{FF2B5EF4-FFF2-40B4-BE49-F238E27FC236}">
                  <a16:creationId xmlns:a16="http://schemas.microsoft.com/office/drawing/2014/main" id="{3E239F9A-DA26-4BCC-9469-48EC383AA630}"/>
                </a:ext>
              </a:extLst>
            </p:cNvPr>
            <p:cNvSpPr/>
            <p:nvPr/>
          </p:nvSpPr>
          <p:spPr>
            <a:xfrm>
              <a:off x="4289093" y="4377154"/>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Campaign</a:t>
              </a:r>
            </a:p>
            <a:p>
              <a:pPr algn="ctr"/>
              <a:r>
                <a:rPr lang="en-US" sz="900" b="1" dirty="0">
                  <a:solidFill>
                    <a:schemeClr val="tx1"/>
                  </a:solidFill>
                  <a:latin typeface="Lucida Console" panose="020B0609040504020204" pitchFamily="49" charset="0"/>
                </a:rPr>
                <a:t>Activity</a:t>
              </a:r>
            </a:p>
          </p:txBody>
        </p:sp>
        <p:sp>
          <p:nvSpPr>
            <p:cNvPr id="26" name="Rectangle 25">
              <a:extLst>
                <a:ext uri="{FF2B5EF4-FFF2-40B4-BE49-F238E27FC236}">
                  <a16:creationId xmlns:a16="http://schemas.microsoft.com/office/drawing/2014/main" id="{9F727A68-4EA8-4F01-BE8C-603792475FB1}"/>
                </a:ext>
              </a:extLst>
            </p:cNvPr>
            <p:cNvSpPr/>
            <p:nvPr/>
          </p:nvSpPr>
          <p:spPr>
            <a:xfrm>
              <a:off x="6238726" y="4349407"/>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Competitor</a:t>
              </a:r>
            </a:p>
          </p:txBody>
        </p:sp>
        <p:sp>
          <p:nvSpPr>
            <p:cNvPr id="27" name="Rectangle 26">
              <a:extLst>
                <a:ext uri="{FF2B5EF4-FFF2-40B4-BE49-F238E27FC236}">
                  <a16:creationId xmlns:a16="http://schemas.microsoft.com/office/drawing/2014/main" id="{C92F1AB6-15D5-40B3-A6F0-AC67CE4BF713}"/>
                </a:ext>
              </a:extLst>
            </p:cNvPr>
            <p:cNvSpPr/>
            <p:nvPr/>
          </p:nvSpPr>
          <p:spPr>
            <a:xfrm>
              <a:off x="5291213" y="4359638"/>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Campaign</a:t>
              </a:r>
            </a:p>
            <a:p>
              <a:pPr algn="ctr"/>
              <a:r>
                <a:rPr lang="en-US" sz="900" b="1" dirty="0">
                  <a:solidFill>
                    <a:schemeClr val="tx1"/>
                  </a:solidFill>
                  <a:latin typeface="Lucida Console" panose="020B0609040504020204" pitchFamily="49" charset="0"/>
                </a:rPr>
                <a:t>Response</a:t>
              </a:r>
            </a:p>
          </p:txBody>
        </p:sp>
        <p:sp>
          <p:nvSpPr>
            <p:cNvPr id="28" name="Rectangle 27">
              <a:extLst>
                <a:ext uri="{FF2B5EF4-FFF2-40B4-BE49-F238E27FC236}">
                  <a16:creationId xmlns:a16="http://schemas.microsoft.com/office/drawing/2014/main" id="{9F86084B-D2AD-47E1-819C-17D6D793872D}"/>
                </a:ext>
              </a:extLst>
            </p:cNvPr>
            <p:cNvSpPr/>
            <p:nvPr/>
          </p:nvSpPr>
          <p:spPr>
            <a:xfrm>
              <a:off x="1384448" y="4383615"/>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Case</a:t>
              </a:r>
            </a:p>
          </p:txBody>
        </p:sp>
        <p:sp>
          <p:nvSpPr>
            <p:cNvPr id="29" name="Rectangle 28">
              <a:extLst>
                <a:ext uri="{FF2B5EF4-FFF2-40B4-BE49-F238E27FC236}">
                  <a16:creationId xmlns:a16="http://schemas.microsoft.com/office/drawing/2014/main" id="{FEF4EF96-FAF6-43C6-A955-113B851066AE}"/>
                </a:ext>
              </a:extLst>
            </p:cNvPr>
            <p:cNvSpPr/>
            <p:nvPr/>
          </p:nvSpPr>
          <p:spPr>
            <a:xfrm>
              <a:off x="4280424" y="3733044"/>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Contract</a:t>
              </a:r>
            </a:p>
          </p:txBody>
        </p:sp>
        <p:sp>
          <p:nvSpPr>
            <p:cNvPr id="30" name="Rectangle 29">
              <a:extLst>
                <a:ext uri="{FF2B5EF4-FFF2-40B4-BE49-F238E27FC236}">
                  <a16:creationId xmlns:a16="http://schemas.microsoft.com/office/drawing/2014/main" id="{2F96008D-E084-4EB1-8714-78F30169F28C}"/>
                </a:ext>
              </a:extLst>
            </p:cNvPr>
            <p:cNvSpPr/>
            <p:nvPr/>
          </p:nvSpPr>
          <p:spPr>
            <a:xfrm>
              <a:off x="3317725" y="3736578"/>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Discount</a:t>
              </a:r>
            </a:p>
          </p:txBody>
        </p:sp>
        <p:sp>
          <p:nvSpPr>
            <p:cNvPr id="31" name="Rectangle 30">
              <a:extLst>
                <a:ext uri="{FF2B5EF4-FFF2-40B4-BE49-F238E27FC236}">
                  <a16:creationId xmlns:a16="http://schemas.microsoft.com/office/drawing/2014/main" id="{82915DAC-8CAB-4751-8442-48EC1863AECF}"/>
                </a:ext>
              </a:extLst>
            </p:cNvPr>
            <p:cNvSpPr/>
            <p:nvPr/>
          </p:nvSpPr>
          <p:spPr>
            <a:xfrm>
              <a:off x="2338441" y="4377154"/>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Case Resolution</a:t>
              </a:r>
            </a:p>
          </p:txBody>
        </p:sp>
        <p:sp>
          <p:nvSpPr>
            <p:cNvPr id="32" name="Rectangle 31">
              <a:extLst>
                <a:ext uri="{FF2B5EF4-FFF2-40B4-BE49-F238E27FC236}">
                  <a16:creationId xmlns:a16="http://schemas.microsoft.com/office/drawing/2014/main" id="{63A6BFAA-FF4B-4878-B8D2-C467E21561A8}"/>
                </a:ext>
              </a:extLst>
            </p:cNvPr>
            <p:cNvSpPr/>
            <p:nvPr/>
          </p:nvSpPr>
          <p:spPr>
            <a:xfrm>
              <a:off x="5276361" y="3729663"/>
              <a:ext cx="861028" cy="53763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Service</a:t>
              </a:r>
            </a:p>
          </p:txBody>
        </p:sp>
        <p:sp>
          <p:nvSpPr>
            <p:cNvPr id="33" name="Rectangle 32">
              <a:extLst>
                <a:ext uri="{FF2B5EF4-FFF2-40B4-BE49-F238E27FC236}">
                  <a16:creationId xmlns:a16="http://schemas.microsoft.com/office/drawing/2014/main" id="{D2E8A39A-CA34-41FB-8F18-07849F17F2F7}"/>
                </a:ext>
              </a:extLst>
            </p:cNvPr>
            <p:cNvSpPr/>
            <p:nvPr/>
          </p:nvSpPr>
          <p:spPr>
            <a:xfrm>
              <a:off x="6230354" y="3729292"/>
              <a:ext cx="861028" cy="5342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tx1"/>
                  </a:solidFill>
                  <a:latin typeface="Lucida Console" panose="020B0609040504020204" pitchFamily="49" charset="0"/>
                </a:rPr>
                <a:t>Service</a:t>
              </a:r>
            </a:p>
            <a:p>
              <a:pPr algn="ctr"/>
              <a:r>
                <a:rPr lang="en-US" sz="900" b="1" dirty="0">
                  <a:solidFill>
                    <a:schemeClr val="tx1"/>
                  </a:solidFill>
                  <a:latin typeface="Lucida Console" panose="020B0609040504020204" pitchFamily="49" charset="0"/>
                </a:rPr>
                <a:t>Activity</a:t>
              </a:r>
            </a:p>
          </p:txBody>
        </p:sp>
      </p:grpSp>
    </p:spTree>
    <p:extLst>
      <p:ext uri="{BB962C8B-B14F-4D97-AF65-F5344CB8AC3E}">
        <p14:creationId xmlns:p14="http://schemas.microsoft.com/office/powerpoint/2010/main" val="182550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Agenda</a:t>
            </a:r>
          </a:p>
        </p:txBody>
      </p:sp>
      <p:sp>
        <p:nvSpPr>
          <p:cNvPr id="13315" name="Content Placeholder 2"/>
          <p:cNvSpPr>
            <a:spLocks noGrp="1"/>
          </p:cNvSpPr>
          <p:nvPr>
            <p:ph idx="1"/>
          </p:nvPr>
        </p:nvSpPr>
        <p:spPr/>
        <p:txBody>
          <a:bodyPr/>
          <a:lstStyle/>
          <a:p>
            <a:pPr>
              <a:buFont typeface="Wingdings" panose="05000000000000000000" pitchFamily="2" charset="2"/>
              <a:buChar char="ü"/>
            </a:pPr>
            <a:r>
              <a:rPr lang="en-US" altLang="en-US" dirty="0"/>
              <a:t>Common Data Service Overview</a:t>
            </a:r>
          </a:p>
          <a:p>
            <a:pPr>
              <a:buFont typeface="Wingdings" panose="05000000000000000000" pitchFamily="2" charset="2"/>
              <a:buChar char="Ø"/>
            </a:pPr>
            <a:r>
              <a:rPr lang="en-US" altLang="en-US" dirty="0"/>
              <a:t>Creating the CDS Database</a:t>
            </a:r>
          </a:p>
          <a:p>
            <a:r>
              <a:rPr lang="en-US" altLang="en-US" dirty="0"/>
              <a:t>Understanding Entities</a:t>
            </a:r>
          </a:p>
          <a:p>
            <a:r>
              <a:rPr lang="en-US" altLang="en-US" dirty="0"/>
              <a:t>Building Model-driven Apps</a:t>
            </a:r>
          </a:p>
          <a:p>
            <a:r>
              <a:rPr lang="en-US" altLang="en-US" dirty="0"/>
              <a:t>Developing with Solutions and Custom Entities</a:t>
            </a:r>
          </a:p>
          <a:p>
            <a:r>
              <a:rPr lang="en-US" altLang="en-US" dirty="0"/>
              <a:t>Importing Data into the CDS Database</a:t>
            </a:r>
          </a:p>
        </p:txBody>
      </p:sp>
    </p:spTree>
    <p:extLst>
      <p:ext uri="{BB962C8B-B14F-4D97-AF65-F5344CB8AC3E}">
        <p14:creationId xmlns:p14="http://schemas.microsoft.com/office/powerpoint/2010/main" val="207792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40EF-7A83-48E5-887D-63AF04254D3A}"/>
              </a:ext>
            </a:extLst>
          </p:cNvPr>
          <p:cNvSpPr>
            <a:spLocks noGrp="1"/>
          </p:cNvSpPr>
          <p:nvPr>
            <p:ph type="title"/>
          </p:nvPr>
        </p:nvSpPr>
        <p:spPr/>
        <p:txBody>
          <a:bodyPr/>
          <a:lstStyle/>
          <a:p>
            <a:r>
              <a:rPr lang="en-US" dirty="0"/>
              <a:t>Getting a Power Apps Per User Plan</a:t>
            </a:r>
          </a:p>
        </p:txBody>
      </p:sp>
      <p:sp>
        <p:nvSpPr>
          <p:cNvPr id="6" name="Content Placeholder 5">
            <a:extLst>
              <a:ext uri="{FF2B5EF4-FFF2-40B4-BE49-F238E27FC236}">
                <a16:creationId xmlns:a16="http://schemas.microsoft.com/office/drawing/2014/main" id="{10B40F60-C5A4-4DE5-BEE4-4E08BE226DFA}"/>
              </a:ext>
            </a:extLst>
          </p:cNvPr>
          <p:cNvSpPr>
            <a:spLocks noGrp="1"/>
          </p:cNvSpPr>
          <p:nvPr>
            <p:ph idx="1"/>
          </p:nvPr>
        </p:nvSpPr>
        <p:spPr/>
        <p:txBody>
          <a:bodyPr>
            <a:normAutofit/>
          </a:bodyPr>
          <a:lstStyle/>
          <a:p>
            <a:r>
              <a:rPr lang="en-US" sz="2400" dirty="0"/>
              <a:t>Certain design tasks require Power Apps per user plan</a:t>
            </a:r>
          </a:p>
          <a:p>
            <a:pPr lvl="1"/>
            <a:r>
              <a:rPr lang="en-US" sz="2000" dirty="0"/>
              <a:t>You can start a 30-day trial for Power Apps per user plan</a:t>
            </a:r>
          </a:p>
          <a:p>
            <a:pPr lvl="1"/>
            <a:r>
              <a:rPr lang="en-US" sz="2000" dirty="0"/>
              <a:t>License must be assigned to individual user accounts</a:t>
            </a:r>
          </a:p>
        </p:txBody>
      </p:sp>
      <p:pic>
        <p:nvPicPr>
          <p:cNvPr id="10" name="Picture 9">
            <a:extLst>
              <a:ext uri="{FF2B5EF4-FFF2-40B4-BE49-F238E27FC236}">
                <a16:creationId xmlns:a16="http://schemas.microsoft.com/office/drawing/2014/main" id="{7A46061A-503E-4370-AF5A-2BD090273D69}"/>
              </a:ext>
            </a:extLst>
          </p:cNvPr>
          <p:cNvPicPr/>
          <p:nvPr/>
        </p:nvPicPr>
        <p:blipFill rotWithShape="1">
          <a:blip r:embed="rId2" cstate="print">
            <a:extLst>
              <a:ext uri="{28A0092B-C50C-407E-A947-70E740481C1C}">
                <a14:useLocalDpi xmlns:a14="http://schemas.microsoft.com/office/drawing/2010/main" val="0"/>
              </a:ext>
            </a:extLst>
          </a:blip>
          <a:srcRect r="32173"/>
          <a:stretch/>
        </p:blipFill>
        <p:spPr bwMode="auto">
          <a:xfrm>
            <a:off x="457200" y="2895600"/>
            <a:ext cx="2651449" cy="2261529"/>
          </a:xfrm>
          <a:prstGeom prst="rect">
            <a:avLst/>
          </a:prstGeom>
          <a:noFill/>
          <a:ln>
            <a:solidFill>
              <a:schemeClr val="tx1">
                <a:lumMod val="50000"/>
                <a:lumOff val="50000"/>
              </a:schemeClr>
            </a:solidFill>
          </a:ln>
        </p:spPr>
      </p:pic>
      <p:pic>
        <p:nvPicPr>
          <p:cNvPr id="11" name="Picture 10">
            <a:extLst>
              <a:ext uri="{FF2B5EF4-FFF2-40B4-BE49-F238E27FC236}">
                <a16:creationId xmlns:a16="http://schemas.microsoft.com/office/drawing/2014/main" id="{AAF1DE91-198A-4749-BF40-5F24AD9BB6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887723"/>
            <a:ext cx="5242249" cy="995364"/>
          </a:xfrm>
          <a:prstGeom prst="rect">
            <a:avLst/>
          </a:prstGeom>
          <a:noFill/>
          <a:ln>
            <a:solidFill>
              <a:schemeClr val="tx1">
                <a:lumMod val="50000"/>
                <a:lumOff val="50000"/>
              </a:schemeClr>
            </a:solidFill>
          </a:ln>
        </p:spPr>
      </p:pic>
      <p:pic>
        <p:nvPicPr>
          <p:cNvPr id="12" name="Picture 11">
            <a:extLst>
              <a:ext uri="{FF2B5EF4-FFF2-40B4-BE49-F238E27FC236}">
                <a16:creationId xmlns:a16="http://schemas.microsoft.com/office/drawing/2014/main" id="{15756490-95FC-4DD6-9C45-E0544FA8A2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073195"/>
            <a:ext cx="5257800" cy="1097198"/>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815051991"/>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 ds:uri="http://purl.org/dc/elements/1.1/"/>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15922</TotalTime>
  <Words>1430</Words>
  <Application>Microsoft Office PowerPoint</Application>
  <PresentationFormat>On-screen Show (4:3)</PresentationFormat>
  <Paragraphs>296</Paragraphs>
  <Slides>50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Arial Black</vt:lpstr>
      <vt:lpstr>Calibri</vt:lpstr>
      <vt:lpstr>Lucida Console</vt:lpstr>
      <vt:lpstr>Wingdings</vt:lpstr>
      <vt:lpstr>CPT_Wave15</vt:lpstr>
      <vt:lpstr>Getting Started with the Common Data Service</vt:lpstr>
      <vt:lpstr>Agenda</vt:lpstr>
      <vt:lpstr>What is Common Data Service?</vt:lpstr>
      <vt:lpstr>Evolution of Microsoft Business Application Suite</vt:lpstr>
      <vt:lpstr>Birth of the Power Platform</vt:lpstr>
      <vt:lpstr>Common Database Model Schema</vt:lpstr>
      <vt:lpstr>CDS versus Dynamics 365 for Sales</vt:lpstr>
      <vt:lpstr>Agenda</vt:lpstr>
      <vt:lpstr>Getting a Power Apps Per User Plan</vt:lpstr>
      <vt:lpstr>What is an Environment?</vt:lpstr>
      <vt:lpstr>Power Apps Environments and the CDS</vt:lpstr>
      <vt:lpstr>Creating Environment with CDS Database</vt:lpstr>
      <vt:lpstr>Examining the New Environment</vt:lpstr>
      <vt:lpstr>Environment Settings</vt:lpstr>
      <vt:lpstr>Navigating Between Environments</vt:lpstr>
      <vt:lpstr>Creating a new Environment with a CDS Database</vt:lpstr>
      <vt:lpstr>Agenda</vt:lpstr>
      <vt:lpstr>Inspecting the Standard Entities</vt:lpstr>
      <vt:lpstr>Entity Fields and Relationships</vt:lpstr>
      <vt:lpstr>Entity Views and Forms</vt:lpstr>
      <vt:lpstr>Building a Canvas App to Read and Write Contacts</vt:lpstr>
      <vt:lpstr>Agenda</vt:lpstr>
      <vt:lpstr>Comparing Model-driven Apps to Canvas Apps</vt:lpstr>
      <vt:lpstr>Model-driven App Components</vt:lpstr>
      <vt:lpstr>Creating a Model-driven App</vt:lpstr>
      <vt:lpstr>Creating the Sitemap Component</vt:lpstr>
      <vt:lpstr>Publishing and Running the App</vt:lpstr>
      <vt:lpstr>Testing a Model-driven App</vt:lpstr>
      <vt:lpstr>Creating Model-driven Apps</vt:lpstr>
      <vt:lpstr>Agenda</vt:lpstr>
      <vt:lpstr>Understanding CDS Solutions</vt:lpstr>
      <vt:lpstr>Publishers and Solutions</vt:lpstr>
      <vt:lpstr>Creating a New CDS Solution</vt:lpstr>
      <vt:lpstr>Adding Solution Components</vt:lpstr>
      <vt:lpstr>Creating a New CDS Solution</vt:lpstr>
      <vt:lpstr>Developing a Custom Entity</vt:lpstr>
      <vt:lpstr>Primary Field</vt:lpstr>
      <vt:lpstr>Adding Fields</vt:lpstr>
      <vt:lpstr>Adding Custom Fields</vt:lpstr>
      <vt:lpstr>Core System Fields Added to All Entities</vt:lpstr>
      <vt:lpstr>Creating a CDS Entity</vt:lpstr>
      <vt:lpstr>Importing Solutions</vt:lpstr>
      <vt:lpstr>Importing a CDS Solution</vt:lpstr>
      <vt:lpstr>Agenda</vt:lpstr>
      <vt:lpstr>Importing Data using a Dataflow</vt:lpstr>
      <vt:lpstr>Selecting an External Datasource</vt:lpstr>
      <vt:lpstr>Power Query in the Browser</vt:lpstr>
      <vt:lpstr>Loading Imported Data into Existing Entity</vt:lpstr>
      <vt:lpstr>Importing Data into a CDS Entity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the Common Data Service</dc:title>
  <dc:creator>Ted Pattison</dc:creator>
  <cp:lastModifiedBy>Ted Pattison</cp:lastModifiedBy>
  <cp:revision>380</cp:revision>
  <dcterms:created xsi:type="dcterms:W3CDTF">2012-04-13T19:17:02Z</dcterms:created>
  <dcterms:modified xsi:type="dcterms:W3CDTF">2020-04-13T11:40:03Z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