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6"/>
  </p:notesMasterIdLst>
  <p:handoutMasterIdLst>
    <p:handoutMasterId r:id="rId57"/>
  </p:handoutMasterIdLst>
  <p:sldIdLst>
    <p:sldId id="279" r:id="rId6"/>
    <p:sldId id="316" r:id="rId7"/>
    <p:sldId id="329" r:id="rId8"/>
    <p:sldId id="364" r:id="rId9"/>
    <p:sldId id="343" r:id="rId10"/>
    <p:sldId id="338" r:id="rId11"/>
    <p:sldId id="340" r:id="rId12"/>
    <p:sldId id="375" r:id="rId13"/>
    <p:sldId id="345" r:id="rId14"/>
    <p:sldId id="347" r:id="rId15"/>
    <p:sldId id="346" r:id="rId16"/>
    <p:sldId id="366" r:id="rId17"/>
    <p:sldId id="376" r:id="rId18"/>
    <p:sldId id="408" r:id="rId19"/>
    <p:sldId id="330" r:id="rId20"/>
    <p:sldId id="367" r:id="rId21"/>
    <p:sldId id="334" r:id="rId22"/>
    <p:sldId id="332" r:id="rId23"/>
    <p:sldId id="333" r:id="rId24"/>
    <p:sldId id="419" r:id="rId25"/>
    <p:sldId id="417" r:id="rId26"/>
    <p:sldId id="418" r:id="rId27"/>
    <p:sldId id="409" r:id="rId28"/>
    <p:sldId id="359" r:id="rId29"/>
    <p:sldId id="363" r:id="rId30"/>
    <p:sldId id="415" r:id="rId31"/>
    <p:sldId id="416" r:id="rId32"/>
    <p:sldId id="414" r:id="rId33"/>
    <p:sldId id="410" r:id="rId34"/>
    <p:sldId id="354" r:id="rId35"/>
    <p:sldId id="420" r:id="rId36"/>
    <p:sldId id="406" r:id="rId37"/>
    <p:sldId id="397" r:id="rId38"/>
    <p:sldId id="411" r:id="rId39"/>
    <p:sldId id="377" r:id="rId40"/>
    <p:sldId id="378" r:id="rId41"/>
    <p:sldId id="384" r:id="rId42"/>
    <p:sldId id="386" r:id="rId43"/>
    <p:sldId id="387" r:id="rId44"/>
    <p:sldId id="398" r:id="rId45"/>
    <p:sldId id="391" r:id="rId46"/>
    <p:sldId id="379" r:id="rId47"/>
    <p:sldId id="380" r:id="rId48"/>
    <p:sldId id="382" r:id="rId49"/>
    <p:sldId id="412" r:id="rId50"/>
    <p:sldId id="395" r:id="rId51"/>
    <p:sldId id="401" r:id="rId52"/>
    <p:sldId id="403" r:id="rId53"/>
    <p:sldId id="402" r:id="rId54"/>
    <p:sldId id="413" r:id="rId5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87451D"/>
    <a:srgbClr val="FFFFCC"/>
    <a:srgbClr val="9F002D"/>
    <a:srgbClr val="4C2710"/>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9" autoAdjust="0"/>
    <p:restoredTop sz="95842" autoAdjust="0"/>
  </p:normalViewPr>
  <p:slideViewPr>
    <p:cSldViewPr>
      <p:cViewPr varScale="1">
        <p:scale>
          <a:sx n="82" d="100"/>
          <a:sy n="82" d="100"/>
        </p:scale>
        <p:origin x="1541" y="72"/>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10195"/>
    </p:cViewPr>
  </p:sorterViewPr>
  <p:notesViewPr>
    <p:cSldViewPr>
      <p:cViewPr>
        <p:scale>
          <a:sx n="90" d="100"/>
          <a:sy n="90" d="100"/>
        </p:scale>
        <p:origin x="3638"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students to the Microsoft Power platform and explains the role of canvas apps, connectors and flows in building business solutions. The module introduces the Common Data Service for Apps (CDSA) and explains how it provides support for creating custom entities and building model-driven apps. Students will create canvas apps with Power Apps Studio and learn to write advanced expressions for screen and control properties. The module examines connectors and data binding and demonstrates using the Start with Data template. Along the way students will learn to build a canvas app for mobile devices that reads and writes customer data to a table inside an Excel workbook in OneDrive for Business.</a:t>
            </a:r>
          </a:p>
        </p:txBody>
      </p:sp>
    </p:spTree>
    <p:extLst>
      <p:ext uri="{BB962C8B-B14F-4D97-AF65-F5344CB8AC3E}">
        <p14:creationId xmlns:p14="http://schemas.microsoft.com/office/powerpoint/2010/main" val="23573418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powerapps/maker/portals/liquid/liquid-overview"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57200"/>
            <a:ext cx="8763000" cy="1295400"/>
          </a:xfrm>
        </p:spPr>
        <p:txBody>
          <a:bodyPr/>
          <a:lstStyle/>
          <a:p>
            <a:r>
              <a:rPr lang="en-US" sz="2600" dirty="0"/>
              <a:t>Designing and Developing Power Apps Portals</a:t>
            </a:r>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8F96-52B7-4098-B0B8-72C42C870119}"/>
              </a:ext>
            </a:extLst>
          </p:cNvPr>
          <p:cNvSpPr>
            <a:spLocks noGrp="1"/>
          </p:cNvSpPr>
          <p:nvPr>
            <p:ph type="title"/>
          </p:nvPr>
        </p:nvSpPr>
        <p:spPr>
          <a:xfrm>
            <a:off x="152400" y="76200"/>
            <a:ext cx="8610600" cy="838200"/>
          </a:xfrm>
        </p:spPr>
        <p:txBody>
          <a:bodyPr/>
          <a:lstStyle/>
          <a:p>
            <a:r>
              <a:rPr lang="en-US" dirty="0"/>
              <a:t>Launching the Portal</a:t>
            </a:r>
          </a:p>
        </p:txBody>
      </p:sp>
      <p:pic>
        <p:nvPicPr>
          <p:cNvPr id="6" name="Picture 5">
            <a:extLst>
              <a:ext uri="{FF2B5EF4-FFF2-40B4-BE49-F238E27FC236}">
                <a16:creationId xmlns:a16="http://schemas.microsoft.com/office/drawing/2014/main" id="{23A5DEA5-F54B-41E8-8DAA-ABB2451D9692}"/>
              </a:ext>
            </a:extLst>
          </p:cNvPr>
          <p:cNvPicPr>
            <a:picLocks noChangeAspect="1"/>
          </p:cNvPicPr>
          <p:nvPr/>
        </p:nvPicPr>
        <p:blipFill>
          <a:blip r:embed="rId2"/>
          <a:stretch>
            <a:fillRect/>
          </a:stretch>
        </p:blipFill>
        <p:spPr>
          <a:xfrm>
            <a:off x="290804" y="1295400"/>
            <a:ext cx="6295015" cy="2514600"/>
          </a:xfrm>
          <a:prstGeom prst="rect">
            <a:avLst/>
          </a:prstGeom>
          <a:ln>
            <a:solidFill>
              <a:schemeClr val="tx1"/>
            </a:solidFill>
          </a:ln>
        </p:spPr>
      </p:pic>
      <p:sp>
        <p:nvSpPr>
          <p:cNvPr id="3" name="Arrow: Right 2">
            <a:extLst>
              <a:ext uri="{FF2B5EF4-FFF2-40B4-BE49-F238E27FC236}">
                <a16:creationId xmlns:a16="http://schemas.microsoft.com/office/drawing/2014/main" id="{DF307477-F569-4336-9138-69F1675D17F4}"/>
              </a:ext>
            </a:extLst>
          </p:cNvPr>
          <p:cNvSpPr/>
          <p:nvPr/>
        </p:nvSpPr>
        <p:spPr>
          <a:xfrm>
            <a:off x="1981147" y="1662457"/>
            <a:ext cx="381000" cy="228600"/>
          </a:xfrm>
          <a:prstGeom prst="rightArrow">
            <a:avLst/>
          </a:prstGeom>
          <a:solidFill>
            <a:schemeClr val="accent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4" name="Picture 3">
            <a:extLst>
              <a:ext uri="{FF2B5EF4-FFF2-40B4-BE49-F238E27FC236}">
                <a16:creationId xmlns:a16="http://schemas.microsoft.com/office/drawing/2014/main" id="{0096C066-CB3E-4AD1-B5C9-B347BFC8319F}"/>
              </a:ext>
            </a:extLst>
          </p:cNvPr>
          <p:cNvPicPr>
            <a:picLocks noChangeAspect="1"/>
          </p:cNvPicPr>
          <p:nvPr/>
        </p:nvPicPr>
        <p:blipFill>
          <a:blip r:embed="rId3"/>
          <a:stretch>
            <a:fillRect/>
          </a:stretch>
        </p:blipFill>
        <p:spPr>
          <a:xfrm>
            <a:off x="1981147" y="2157757"/>
            <a:ext cx="6367239" cy="4038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25705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9CFD-284C-477C-81F0-9EF475B6CD42}"/>
              </a:ext>
            </a:extLst>
          </p:cNvPr>
          <p:cNvSpPr>
            <a:spLocks noGrp="1"/>
          </p:cNvSpPr>
          <p:nvPr>
            <p:ph type="title"/>
          </p:nvPr>
        </p:nvSpPr>
        <p:spPr/>
        <p:txBody>
          <a:bodyPr/>
          <a:lstStyle/>
          <a:p>
            <a:r>
              <a:rPr lang="en-US" dirty="0"/>
              <a:t>Solutions Installed to Support Portals</a:t>
            </a:r>
          </a:p>
        </p:txBody>
      </p:sp>
      <p:sp>
        <p:nvSpPr>
          <p:cNvPr id="4" name="Content Placeholder 3">
            <a:extLst>
              <a:ext uri="{FF2B5EF4-FFF2-40B4-BE49-F238E27FC236}">
                <a16:creationId xmlns:a16="http://schemas.microsoft.com/office/drawing/2014/main" id="{DF0AFA07-6DA8-4A3C-A88D-7B834C11BC2A}"/>
              </a:ext>
            </a:extLst>
          </p:cNvPr>
          <p:cNvSpPr>
            <a:spLocks noGrp="1"/>
          </p:cNvSpPr>
          <p:nvPr>
            <p:ph idx="1"/>
          </p:nvPr>
        </p:nvSpPr>
        <p:spPr/>
        <p:txBody>
          <a:bodyPr>
            <a:normAutofit/>
          </a:bodyPr>
          <a:lstStyle/>
          <a:p>
            <a:r>
              <a:rPr lang="en-US" sz="2400" dirty="0"/>
              <a:t>Creation of portal triggers installation of ADX solutions</a:t>
            </a:r>
          </a:p>
        </p:txBody>
      </p:sp>
      <p:pic>
        <p:nvPicPr>
          <p:cNvPr id="3" name="Picture 2">
            <a:extLst>
              <a:ext uri="{FF2B5EF4-FFF2-40B4-BE49-F238E27FC236}">
                <a16:creationId xmlns:a16="http://schemas.microsoft.com/office/drawing/2014/main" id="{1A895194-4DDD-4D17-BCE0-4662C19577BF}"/>
              </a:ext>
            </a:extLst>
          </p:cNvPr>
          <p:cNvPicPr>
            <a:picLocks noChangeAspect="1"/>
          </p:cNvPicPr>
          <p:nvPr/>
        </p:nvPicPr>
        <p:blipFill>
          <a:blip r:embed="rId2"/>
          <a:stretch>
            <a:fillRect/>
          </a:stretch>
        </p:blipFill>
        <p:spPr>
          <a:xfrm>
            <a:off x="914400" y="1981200"/>
            <a:ext cx="6547483" cy="4572000"/>
          </a:xfrm>
          <a:prstGeom prst="rect">
            <a:avLst/>
          </a:prstGeom>
          <a:ln>
            <a:solidFill>
              <a:schemeClr val="tx1">
                <a:lumMod val="50000"/>
                <a:lumOff val="50000"/>
              </a:schemeClr>
            </a:solidFill>
          </a:ln>
        </p:spPr>
      </p:pic>
    </p:spTree>
    <p:extLst>
      <p:ext uri="{BB962C8B-B14F-4D97-AF65-F5344CB8AC3E}">
        <p14:creationId xmlns:p14="http://schemas.microsoft.com/office/powerpoint/2010/main" val="4155611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F658-77BA-4622-812A-404A792AD385}"/>
              </a:ext>
            </a:extLst>
          </p:cNvPr>
          <p:cNvSpPr>
            <a:spLocks noGrp="1"/>
          </p:cNvSpPr>
          <p:nvPr>
            <p:ph type="title"/>
          </p:nvPr>
        </p:nvSpPr>
        <p:spPr/>
        <p:txBody>
          <a:bodyPr/>
          <a:lstStyle/>
          <a:p>
            <a:r>
              <a:rPr lang="en-US" dirty="0"/>
              <a:t>Power Apps Portal Entities</a:t>
            </a:r>
          </a:p>
        </p:txBody>
      </p:sp>
      <p:grpSp>
        <p:nvGrpSpPr>
          <p:cNvPr id="9" name="Group 8">
            <a:extLst>
              <a:ext uri="{FF2B5EF4-FFF2-40B4-BE49-F238E27FC236}">
                <a16:creationId xmlns:a16="http://schemas.microsoft.com/office/drawing/2014/main" id="{790D7504-3760-4CE1-A35D-DD87A11F1D0E}"/>
              </a:ext>
            </a:extLst>
          </p:cNvPr>
          <p:cNvGrpSpPr/>
          <p:nvPr/>
        </p:nvGrpSpPr>
        <p:grpSpPr>
          <a:xfrm>
            <a:off x="762000" y="1219200"/>
            <a:ext cx="2895600" cy="5491023"/>
            <a:chOff x="152400" y="1295400"/>
            <a:chExt cx="2937029" cy="5569586"/>
          </a:xfrm>
          <a:solidFill>
            <a:schemeClr val="tx1"/>
          </a:solidFill>
        </p:grpSpPr>
        <p:pic>
          <p:nvPicPr>
            <p:cNvPr id="3" name="Picture 2">
              <a:extLst>
                <a:ext uri="{FF2B5EF4-FFF2-40B4-BE49-F238E27FC236}">
                  <a16:creationId xmlns:a16="http://schemas.microsoft.com/office/drawing/2014/main" id="{FA49D0B5-7A9D-41AD-AFB7-027689A8AB93}"/>
                </a:ext>
              </a:extLst>
            </p:cNvPr>
            <p:cNvPicPr>
              <a:picLocks noChangeAspect="1"/>
            </p:cNvPicPr>
            <p:nvPr/>
          </p:nvPicPr>
          <p:blipFill>
            <a:blip r:embed="rId2"/>
            <a:stretch>
              <a:fillRect/>
            </a:stretch>
          </p:blipFill>
          <p:spPr>
            <a:xfrm>
              <a:off x="228600" y="1295400"/>
              <a:ext cx="2748754" cy="2514600"/>
            </a:xfrm>
            <a:prstGeom prst="rect">
              <a:avLst/>
            </a:prstGeom>
            <a:grpFill/>
          </p:spPr>
        </p:pic>
        <p:pic>
          <p:nvPicPr>
            <p:cNvPr id="5" name="Picture 4">
              <a:extLst>
                <a:ext uri="{FF2B5EF4-FFF2-40B4-BE49-F238E27FC236}">
                  <a16:creationId xmlns:a16="http://schemas.microsoft.com/office/drawing/2014/main" id="{321A761C-EE8C-4C76-BBB0-2A4644B5B4D6}"/>
                </a:ext>
              </a:extLst>
            </p:cNvPr>
            <p:cNvPicPr>
              <a:picLocks noChangeAspect="1"/>
            </p:cNvPicPr>
            <p:nvPr/>
          </p:nvPicPr>
          <p:blipFill rotWithShape="1">
            <a:blip r:embed="rId3"/>
            <a:srcRect b="8206"/>
            <a:stretch/>
          </p:blipFill>
          <p:spPr>
            <a:xfrm>
              <a:off x="152400" y="3733800"/>
              <a:ext cx="2805918" cy="2209800"/>
            </a:xfrm>
            <a:prstGeom prst="rect">
              <a:avLst/>
            </a:prstGeom>
            <a:grpFill/>
          </p:spPr>
        </p:pic>
        <p:pic>
          <p:nvPicPr>
            <p:cNvPr id="8" name="Picture 7">
              <a:extLst>
                <a:ext uri="{FF2B5EF4-FFF2-40B4-BE49-F238E27FC236}">
                  <a16:creationId xmlns:a16="http://schemas.microsoft.com/office/drawing/2014/main" id="{8FF1F23E-BD1F-48F4-9B55-3B130F4F23A2}"/>
                </a:ext>
              </a:extLst>
            </p:cNvPr>
            <p:cNvPicPr>
              <a:picLocks noChangeAspect="1"/>
            </p:cNvPicPr>
            <p:nvPr/>
          </p:nvPicPr>
          <p:blipFill rotWithShape="1">
            <a:blip r:embed="rId4"/>
            <a:srcRect b="42993"/>
            <a:stretch/>
          </p:blipFill>
          <p:spPr>
            <a:xfrm>
              <a:off x="264110" y="5962835"/>
              <a:ext cx="2825319" cy="902151"/>
            </a:xfrm>
            <a:prstGeom prst="rect">
              <a:avLst/>
            </a:prstGeom>
            <a:grpFill/>
          </p:spPr>
        </p:pic>
      </p:grpSp>
      <p:grpSp>
        <p:nvGrpSpPr>
          <p:cNvPr id="11" name="Group 10">
            <a:extLst>
              <a:ext uri="{FF2B5EF4-FFF2-40B4-BE49-F238E27FC236}">
                <a16:creationId xmlns:a16="http://schemas.microsoft.com/office/drawing/2014/main" id="{98B1EBEB-6C49-4E07-93D3-285C78D1ADC7}"/>
              </a:ext>
            </a:extLst>
          </p:cNvPr>
          <p:cNvGrpSpPr/>
          <p:nvPr/>
        </p:nvGrpSpPr>
        <p:grpSpPr>
          <a:xfrm>
            <a:off x="4267200" y="1219200"/>
            <a:ext cx="3146297" cy="5410200"/>
            <a:chOff x="5029200" y="1371600"/>
            <a:chExt cx="3057669" cy="5257800"/>
          </a:xfrm>
        </p:grpSpPr>
        <p:pic>
          <p:nvPicPr>
            <p:cNvPr id="6" name="Picture 5">
              <a:extLst>
                <a:ext uri="{FF2B5EF4-FFF2-40B4-BE49-F238E27FC236}">
                  <a16:creationId xmlns:a16="http://schemas.microsoft.com/office/drawing/2014/main" id="{EBF62CEC-65A7-4C75-9D9B-E847A12FFFF6}"/>
                </a:ext>
              </a:extLst>
            </p:cNvPr>
            <p:cNvPicPr>
              <a:picLocks noChangeAspect="1"/>
            </p:cNvPicPr>
            <p:nvPr/>
          </p:nvPicPr>
          <p:blipFill rotWithShape="1">
            <a:blip r:embed="rId4"/>
            <a:srcRect t="54740" r="59110"/>
            <a:stretch/>
          </p:blipFill>
          <p:spPr>
            <a:xfrm>
              <a:off x="5105401" y="1371600"/>
              <a:ext cx="1339788" cy="830655"/>
            </a:xfrm>
            <a:prstGeom prst="rect">
              <a:avLst/>
            </a:prstGeom>
          </p:spPr>
        </p:pic>
        <p:pic>
          <p:nvPicPr>
            <p:cNvPr id="7" name="Picture 6">
              <a:extLst>
                <a:ext uri="{FF2B5EF4-FFF2-40B4-BE49-F238E27FC236}">
                  <a16:creationId xmlns:a16="http://schemas.microsoft.com/office/drawing/2014/main" id="{1037D548-676B-43B8-A450-BB531EA69341}"/>
                </a:ext>
              </a:extLst>
            </p:cNvPr>
            <p:cNvPicPr>
              <a:picLocks noChangeAspect="1"/>
            </p:cNvPicPr>
            <p:nvPr/>
          </p:nvPicPr>
          <p:blipFill>
            <a:blip r:embed="rId5"/>
            <a:stretch>
              <a:fillRect/>
            </a:stretch>
          </p:blipFill>
          <p:spPr>
            <a:xfrm>
              <a:off x="5029200" y="2209800"/>
              <a:ext cx="3057669" cy="4419600"/>
            </a:xfrm>
            <a:prstGeom prst="rect">
              <a:avLst/>
            </a:prstGeom>
          </p:spPr>
        </p:pic>
        <p:pic>
          <p:nvPicPr>
            <p:cNvPr id="10" name="Picture 9">
              <a:extLst>
                <a:ext uri="{FF2B5EF4-FFF2-40B4-BE49-F238E27FC236}">
                  <a16:creationId xmlns:a16="http://schemas.microsoft.com/office/drawing/2014/main" id="{19AEEA60-3079-4C47-A5EF-72F992B32BE9}"/>
                </a:ext>
              </a:extLst>
            </p:cNvPr>
            <p:cNvPicPr>
              <a:picLocks noChangeAspect="1"/>
            </p:cNvPicPr>
            <p:nvPr/>
          </p:nvPicPr>
          <p:blipFill rotWithShape="1">
            <a:blip r:embed="rId4"/>
            <a:srcRect l="44525" t="54740"/>
            <a:stretch/>
          </p:blipFill>
          <p:spPr>
            <a:xfrm>
              <a:off x="6248400" y="1371600"/>
              <a:ext cx="1817704" cy="830655"/>
            </a:xfrm>
            <a:prstGeom prst="rect">
              <a:avLst/>
            </a:prstGeom>
          </p:spPr>
        </p:pic>
      </p:grpSp>
      <p:sp>
        <p:nvSpPr>
          <p:cNvPr id="12" name="Rectangle 11">
            <a:extLst>
              <a:ext uri="{FF2B5EF4-FFF2-40B4-BE49-F238E27FC236}">
                <a16:creationId xmlns:a16="http://schemas.microsoft.com/office/drawing/2014/main" id="{94A350C7-0055-4964-87EF-21926C224545}"/>
              </a:ext>
            </a:extLst>
          </p:cNvPr>
          <p:cNvSpPr/>
          <p:nvPr/>
        </p:nvSpPr>
        <p:spPr>
          <a:xfrm>
            <a:off x="762000" y="1219200"/>
            <a:ext cx="3124200" cy="548640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88AD7E-D6AD-4385-8B80-3FD9EFEB62AA}"/>
              </a:ext>
            </a:extLst>
          </p:cNvPr>
          <p:cNvSpPr/>
          <p:nvPr/>
        </p:nvSpPr>
        <p:spPr>
          <a:xfrm>
            <a:off x="4267200" y="1219200"/>
            <a:ext cx="3124200" cy="548640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0534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CF58-32EB-43F8-A8DE-9C1C2DAED55D}"/>
              </a:ext>
            </a:extLst>
          </p:cNvPr>
          <p:cNvSpPr>
            <a:spLocks noGrp="1"/>
          </p:cNvSpPr>
          <p:nvPr>
            <p:ph type="title"/>
          </p:nvPr>
        </p:nvSpPr>
        <p:spPr/>
        <p:txBody>
          <a:bodyPr/>
          <a:lstStyle/>
          <a:p>
            <a:r>
              <a:rPr lang="en-US" sz="2700" dirty="0"/>
              <a:t>Inspecting a New Power Apps Portal</a:t>
            </a:r>
          </a:p>
        </p:txBody>
      </p:sp>
    </p:spTree>
    <p:extLst>
      <p:ext uri="{BB962C8B-B14F-4D97-AF65-F5344CB8AC3E}">
        <p14:creationId xmlns:p14="http://schemas.microsoft.com/office/powerpoint/2010/main" val="1234877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07D9-00E4-42DD-A2BC-4DA762F8523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56CFAD7-C821-44C0-BF37-A23C023187B5}"/>
              </a:ext>
            </a:extLst>
          </p:cNvPr>
          <p:cNvSpPr>
            <a:spLocks noGrp="1"/>
          </p:cNvSpPr>
          <p:nvPr>
            <p:ph idx="1"/>
          </p:nvPr>
        </p:nvSpPr>
        <p:spPr/>
        <p:txBody>
          <a:bodyPr/>
          <a:lstStyle/>
          <a:p>
            <a:pPr>
              <a:buFont typeface="Wingdings" panose="05000000000000000000" pitchFamily="2" charset="2"/>
              <a:buChar char="ü"/>
            </a:pPr>
            <a:r>
              <a:rPr lang="en-US" dirty="0"/>
              <a:t>Creating a Power Apps Portal</a:t>
            </a:r>
          </a:p>
          <a:p>
            <a:pPr>
              <a:buFont typeface="Wingdings" panose="05000000000000000000" pitchFamily="2" charset="2"/>
              <a:buChar char="Ø"/>
            </a:pPr>
            <a:r>
              <a:rPr lang="en-US" dirty="0"/>
              <a:t>Adding and Editing Portal Content</a:t>
            </a:r>
          </a:p>
          <a:p>
            <a:r>
              <a:rPr lang="en-US" dirty="0"/>
              <a:t>Writing Liquid Template Language Expressions</a:t>
            </a:r>
          </a:p>
          <a:p>
            <a:r>
              <a:rPr lang="en-US" dirty="0"/>
              <a:t>Understanding Portal Configuration </a:t>
            </a:r>
          </a:p>
          <a:p>
            <a:r>
              <a:rPr lang="en-US" dirty="0"/>
              <a:t>Configuring Portal Security</a:t>
            </a:r>
          </a:p>
          <a:p>
            <a:r>
              <a:rPr lang="en-US" dirty="0"/>
              <a:t>Publishing Dynamic CDS Content</a:t>
            </a:r>
          </a:p>
        </p:txBody>
      </p:sp>
    </p:spTree>
    <p:extLst>
      <p:ext uri="{BB962C8B-B14F-4D97-AF65-F5344CB8AC3E}">
        <p14:creationId xmlns:p14="http://schemas.microsoft.com/office/powerpoint/2010/main" val="2502500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0CC9-9BE5-4C15-B6BA-6F5C18DECAF9}"/>
              </a:ext>
            </a:extLst>
          </p:cNvPr>
          <p:cNvSpPr>
            <a:spLocks noGrp="1"/>
          </p:cNvSpPr>
          <p:nvPr>
            <p:ph type="title"/>
          </p:nvPr>
        </p:nvSpPr>
        <p:spPr/>
        <p:txBody>
          <a:bodyPr/>
          <a:lstStyle/>
          <a:p>
            <a:r>
              <a:rPr lang="en-US" dirty="0"/>
              <a:t>Portal Editor</a:t>
            </a:r>
          </a:p>
        </p:txBody>
      </p:sp>
      <p:sp>
        <p:nvSpPr>
          <p:cNvPr id="4" name="Content Placeholder 3">
            <a:extLst>
              <a:ext uri="{FF2B5EF4-FFF2-40B4-BE49-F238E27FC236}">
                <a16:creationId xmlns:a16="http://schemas.microsoft.com/office/drawing/2014/main" id="{2F09E94A-1460-4788-8F07-A82D3F069210}"/>
              </a:ext>
            </a:extLst>
          </p:cNvPr>
          <p:cNvSpPr>
            <a:spLocks noGrp="1"/>
          </p:cNvSpPr>
          <p:nvPr>
            <p:ph idx="1"/>
          </p:nvPr>
        </p:nvSpPr>
        <p:spPr/>
        <p:txBody>
          <a:bodyPr/>
          <a:lstStyle/>
          <a:p>
            <a:r>
              <a:rPr lang="en-US" dirty="0"/>
              <a:t>Used to add pages and author page content</a:t>
            </a:r>
          </a:p>
          <a:p>
            <a:pPr lvl="1"/>
            <a:r>
              <a:rPr lang="en-US" dirty="0"/>
              <a:t>Designed for less-technical users</a:t>
            </a:r>
          </a:p>
          <a:p>
            <a:pPr lvl="1"/>
            <a:r>
              <a:rPr lang="en-US" dirty="0"/>
              <a:t>Editor does not require web designer/developer skills</a:t>
            </a:r>
          </a:p>
          <a:p>
            <a:pPr lvl="1"/>
            <a:endParaRPr lang="en-US" dirty="0"/>
          </a:p>
          <a:p>
            <a:pPr lvl="1"/>
            <a:endParaRPr lang="en-US" dirty="0"/>
          </a:p>
        </p:txBody>
      </p:sp>
      <p:pic>
        <p:nvPicPr>
          <p:cNvPr id="3" name="Picture 2">
            <a:extLst>
              <a:ext uri="{FF2B5EF4-FFF2-40B4-BE49-F238E27FC236}">
                <a16:creationId xmlns:a16="http://schemas.microsoft.com/office/drawing/2014/main" id="{2D3FC946-86AA-4836-A6DC-D94B2D7D47A2}"/>
              </a:ext>
            </a:extLst>
          </p:cNvPr>
          <p:cNvPicPr>
            <a:picLocks noChangeAspect="1"/>
          </p:cNvPicPr>
          <p:nvPr/>
        </p:nvPicPr>
        <p:blipFill>
          <a:blip r:embed="rId2"/>
          <a:stretch>
            <a:fillRect/>
          </a:stretch>
        </p:blipFill>
        <p:spPr>
          <a:xfrm>
            <a:off x="1219200" y="2971800"/>
            <a:ext cx="7462711" cy="31242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348146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40E7-6E08-4C3D-97DC-FD5591A08F2E}"/>
              </a:ext>
            </a:extLst>
          </p:cNvPr>
          <p:cNvSpPr>
            <a:spLocks noGrp="1"/>
          </p:cNvSpPr>
          <p:nvPr>
            <p:ph type="title"/>
          </p:nvPr>
        </p:nvSpPr>
        <p:spPr/>
        <p:txBody>
          <a:bodyPr/>
          <a:lstStyle/>
          <a:p>
            <a:r>
              <a:rPr lang="en-US" dirty="0"/>
              <a:t>Page Hierarchy</a:t>
            </a:r>
          </a:p>
        </p:txBody>
      </p:sp>
      <p:sp>
        <p:nvSpPr>
          <p:cNvPr id="3" name="Content Placeholder 2">
            <a:extLst>
              <a:ext uri="{FF2B5EF4-FFF2-40B4-BE49-F238E27FC236}">
                <a16:creationId xmlns:a16="http://schemas.microsoft.com/office/drawing/2014/main" id="{F9C5ED15-B7CE-40DE-B3F3-B557889279D6}"/>
              </a:ext>
            </a:extLst>
          </p:cNvPr>
          <p:cNvSpPr>
            <a:spLocks noGrp="1"/>
          </p:cNvSpPr>
          <p:nvPr>
            <p:ph idx="1"/>
          </p:nvPr>
        </p:nvSpPr>
        <p:spPr/>
        <p:txBody>
          <a:bodyPr>
            <a:normAutofit/>
          </a:bodyPr>
          <a:lstStyle/>
          <a:p>
            <a:r>
              <a:rPr lang="en-US" sz="2400" dirty="0"/>
              <a:t>Web Page can have one or more child pages</a:t>
            </a:r>
          </a:p>
          <a:p>
            <a:pPr lvl="1"/>
            <a:r>
              <a:rPr lang="en-US" sz="2000" dirty="0"/>
              <a:t>Provides foundation for building page hierarchy</a:t>
            </a:r>
          </a:p>
          <a:p>
            <a:pPr lvl="1"/>
            <a:endParaRPr lang="en-US" sz="2000" dirty="0"/>
          </a:p>
          <a:p>
            <a:pPr lvl="1"/>
            <a:endParaRPr lang="en-US" sz="2000" dirty="0"/>
          </a:p>
          <a:p>
            <a:endParaRPr lang="en-US" sz="2400" dirty="0"/>
          </a:p>
          <a:p>
            <a:endParaRPr lang="en-US" sz="2400" dirty="0"/>
          </a:p>
          <a:p>
            <a:pPr lvl="1"/>
            <a:endParaRPr lang="en-US" sz="2000" dirty="0"/>
          </a:p>
          <a:p>
            <a:pPr lvl="1"/>
            <a:r>
              <a:rPr lang="en-US" sz="2000" dirty="0"/>
              <a:t>Page hierarchy used to build navigation menu</a:t>
            </a:r>
          </a:p>
        </p:txBody>
      </p:sp>
      <p:pic>
        <p:nvPicPr>
          <p:cNvPr id="5" name="Picture 4">
            <a:extLst>
              <a:ext uri="{FF2B5EF4-FFF2-40B4-BE49-F238E27FC236}">
                <a16:creationId xmlns:a16="http://schemas.microsoft.com/office/drawing/2014/main" id="{7A4B27CA-540E-4F3A-ADDD-06006ADBBADC}"/>
              </a:ext>
            </a:extLst>
          </p:cNvPr>
          <p:cNvPicPr>
            <a:picLocks noChangeAspect="1"/>
          </p:cNvPicPr>
          <p:nvPr/>
        </p:nvPicPr>
        <p:blipFill>
          <a:blip r:embed="rId2"/>
          <a:stretch>
            <a:fillRect/>
          </a:stretch>
        </p:blipFill>
        <p:spPr>
          <a:xfrm>
            <a:off x="1143000" y="2286000"/>
            <a:ext cx="1889760" cy="1828800"/>
          </a:xfrm>
          <a:prstGeom prst="rect">
            <a:avLst/>
          </a:prstGeom>
          <a:ln>
            <a:solidFill>
              <a:schemeClr val="bg1">
                <a:lumMod val="65000"/>
              </a:schemeClr>
            </a:solidFill>
          </a:ln>
        </p:spPr>
      </p:pic>
      <p:pic>
        <p:nvPicPr>
          <p:cNvPr id="6" name="Picture 5">
            <a:extLst>
              <a:ext uri="{FF2B5EF4-FFF2-40B4-BE49-F238E27FC236}">
                <a16:creationId xmlns:a16="http://schemas.microsoft.com/office/drawing/2014/main" id="{5CBB641A-D48D-4DD7-A9FA-0E2BC3D62F9F}"/>
              </a:ext>
            </a:extLst>
          </p:cNvPr>
          <p:cNvPicPr>
            <a:picLocks noChangeAspect="1"/>
          </p:cNvPicPr>
          <p:nvPr/>
        </p:nvPicPr>
        <p:blipFill>
          <a:blip r:embed="rId3"/>
          <a:stretch>
            <a:fillRect/>
          </a:stretch>
        </p:blipFill>
        <p:spPr>
          <a:xfrm>
            <a:off x="1143000" y="4876800"/>
            <a:ext cx="5429250" cy="1369378"/>
          </a:xfrm>
          <a:prstGeom prst="rect">
            <a:avLst/>
          </a:prstGeom>
          <a:ln>
            <a:solidFill>
              <a:schemeClr val="bg1">
                <a:lumMod val="65000"/>
              </a:schemeClr>
            </a:solidFill>
          </a:ln>
        </p:spPr>
      </p:pic>
    </p:spTree>
    <p:extLst>
      <p:ext uri="{BB962C8B-B14F-4D97-AF65-F5344CB8AC3E}">
        <p14:creationId xmlns:p14="http://schemas.microsoft.com/office/powerpoint/2010/main" val="300748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0E7B-E0E8-4B41-900C-52D1DCCDDE55}"/>
              </a:ext>
            </a:extLst>
          </p:cNvPr>
          <p:cNvSpPr>
            <a:spLocks noGrp="1"/>
          </p:cNvSpPr>
          <p:nvPr>
            <p:ph type="title"/>
          </p:nvPr>
        </p:nvSpPr>
        <p:spPr/>
        <p:txBody>
          <a:bodyPr/>
          <a:lstStyle/>
          <a:p>
            <a:r>
              <a:rPr lang="en-US" dirty="0"/>
              <a:t>Adding and Navigating Pages</a:t>
            </a:r>
          </a:p>
        </p:txBody>
      </p:sp>
      <p:sp>
        <p:nvSpPr>
          <p:cNvPr id="5" name="Content Placeholder 4">
            <a:extLst>
              <a:ext uri="{FF2B5EF4-FFF2-40B4-BE49-F238E27FC236}">
                <a16:creationId xmlns:a16="http://schemas.microsoft.com/office/drawing/2014/main" id="{6CAB59D2-F488-4AA0-AF2A-7FEC191A88E6}"/>
              </a:ext>
            </a:extLst>
          </p:cNvPr>
          <p:cNvSpPr>
            <a:spLocks noGrp="1"/>
          </p:cNvSpPr>
          <p:nvPr>
            <p:ph idx="1"/>
          </p:nvPr>
        </p:nvSpPr>
        <p:spPr/>
        <p:txBody>
          <a:bodyPr>
            <a:normAutofit/>
          </a:bodyPr>
          <a:lstStyle/>
          <a:p>
            <a:r>
              <a:rPr lang="en-US" sz="2000" b="1" dirty="0"/>
              <a:t>Pages</a:t>
            </a:r>
            <a:r>
              <a:rPr lang="en-US" sz="2000" dirty="0"/>
              <a:t> tab provides navigation across pages</a:t>
            </a:r>
          </a:p>
          <a:p>
            <a:endParaRPr lang="en-US" sz="2000" dirty="0"/>
          </a:p>
          <a:p>
            <a:endParaRPr lang="en-US" sz="2000" dirty="0"/>
          </a:p>
          <a:p>
            <a:pPr lvl="1"/>
            <a:endParaRPr lang="en-US" sz="1600" dirty="0"/>
          </a:p>
          <a:p>
            <a:pPr lvl="1"/>
            <a:endParaRPr lang="en-US" sz="1600" dirty="0"/>
          </a:p>
          <a:p>
            <a:pPr lvl="1"/>
            <a:endParaRPr lang="en-US" sz="1600" dirty="0"/>
          </a:p>
          <a:p>
            <a:pPr lvl="1"/>
            <a:endParaRPr lang="en-US" sz="1600" dirty="0"/>
          </a:p>
          <a:p>
            <a:r>
              <a:rPr lang="en-US" sz="2000" dirty="0"/>
              <a:t>Pages added using </a:t>
            </a:r>
            <a:r>
              <a:rPr lang="en-US" sz="2000" b="1" dirty="0"/>
              <a:t>New page</a:t>
            </a:r>
            <a:r>
              <a:rPr lang="en-US" sz="2000" dirty="0"/>
              <a:t> menu button</a:t>
            </a:r>
          </a:p>
          <a:p>
            <a:endParaRPr lang="en-US" sz="2000" dirty="0"/>
          </a:p>
        </p:txBody>
      </p:sp>
      <p:pic>
        <p:nvPicPr>
          <p:cNvPr id="3" name="Picture 2">
            <a:extLst>
              <a:ext uri="{FF2B5EF4-FFF2-40B4-BE49-F238E27FC236}">
                <a16:creationId xmlns:a16="http://schemas.microsoft.com/office/drawing/2014/main" id="{5C2EDCDF-929D-4B24-B10A-78060353AFB1}"/>
              </a:ext>
            </a:extLst>
          </p:cNvPr>
          <p:cNvPicPr>
            <a:picLocks noChangeAspect="1"/>
          </p:cNvPicPr>
          <p:nvPr/>
        </p:nvPicPr>
        <p:blipFill>
          <a:blip r:embed="rId2"/>
          <a:stretch>
            <a:fillRect/>
          </a:stretch>
        </p:blipFill>
        <p:spPr>
          <a:xfrm>
            <a:off x="838200" y="4419600"/>
            <a:ext cx="2938033" cy="1905000"/>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B9F008F4-CB26-4F14-B20B-CEC3E4256B28}"/>
              </a:ext>
            </a:extLst>
          </p:cNvPr>
          <p:cNvPicPr>
            <a:picLocks noChangeAspect="1"/>
          </p:cNvPicPr>
          <p:nvPr/>
        </p:nvPicPr>
        <p:blipFill>
          <a:blip r:embed="rId3"/>
          <a:stretch>
            <a:fillRect/>
          </a:stretch>
        </p:blipFill>
        <p:spPr>
          <a:xfrm>
            <a:off x="838200" y="1905000"/>
            <a:ext cx="1828800" cy="1928078"/>
          </a:xfrm>
          <a:prstGeom prst="rect">
            <a:avLst/>
          </a:prstGeom>
          <a:ln>
            <a:solidFill>
              <a:schemeClr val="tx1">
                <a:lumMod val="50000"/>
                <a:lumOff val="50000"/>
              </a:schemeClr>
            </a:solidFill>
          </a:ln>
        </p:spPr>
      </p:pic>
    </p:spTree>
    <p:extLst>
      <p:ext uri="{BB962C8B-B14F-4D97-AF65-F5344CB8AC3E}">
        <p14:creationId xmlns:p14="http://schemas.microsoft.com/office/powerpoint/2010/main" val="3283700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90E1E6-0EE3-4E81-8B9E-68CF7082B8AB}"/>
              </a:ext>
            </a:extLst>
          </p:cNvPr>
          <p:cNvSpPr>
            <a:spLocks noGrp="1"/>
          </p:cNvSpPr>
          <p:nvPr>
            <p:ph idx="1"/>
          </p:nvPr>
        </p:nvSpPr>
        <p:spPr/>
        <p:txBody>
          <a:bodyPr>
            <a:normAutofit/>
          </a:bodyPr>
          <a:lstStyle/>
          <a:p>
            <a:r>
              <a:rPr lang="en-US" sz="2000" dirty="0"/>
              <a:t>Portal Editor provides Components for content authors</a:t>
            </a:r>
          </a:p>
          <a:p>
            <a:pPr lvl="1"/>
            <a:r>
              <a:rPr lang="en-US" sz="1800" dirty="0"/>
              <a:t>You drag components onto the Page Copy placeholder</a:t>
            </a:r>
          </a:p>
          <a:p>
            <a:pPr lvl="1"/>
            <a:r>
              <a:rPr lang="en-US" sz="1800" dirty="0"/>
              <a:t>Sections used to constrain max page width and create responsive design</a:t>
            </a:r>
          </a:p>
        </p:txBody>
      </p:sp>
      <p:sp>
        <p:nvSpPr>
          <p:cNvPr id="2" name="Title 1">
            <a:extLst>
              <a:ext uri="{FF2B5EF4-FFF2-40B4-BE49-F238E27FC236}">
                <a16:creationId xmlns:a16="http://schemas.microsoft.com/office/drawing/2014/main" id="{6724128E-A89B-4216-A20D-0F0701447462}"/>
              </a:ext>
            </a:extLst>
          </p:cNvPr>
          <p:cNvSpPr>
            <a:spLocks noGrp="1"/>
          </p:cNvSpPr>
          <p:nvPr>
            <p:ph type="title"/>
          </p:nvPr>
        </p:nvSpPr>
        <p:spPr/>
        <p:txBody>
          <a:bodyPr/>
          <a:lstStyle/>
          <a:p>
            <a:r>
              <a:rPr lang="en-US" dirty="0"/>
              <a:t>Adding Page Content using Components</a:t>
            </a:r>
          </a:p>
        </p:txBody>
      </p:sp>
      <p:pic>
        <p:nvPicPr>
          <p:cNvPr id="3" name="Picture 2">
            <a:extLst>
              <a:ext uri="{FF2B5EF4-FFF2-40B4-BE49-F238E27FC236}">
                <a16:creationId xmlns:a16="http://schemas.microsoft.com/office/drawing/2014/main" id="{322F54DB-E79A-4D34-B628-6447CAECB7BA}"/>
              </a:ext>
            </a:extLst>
          </p:cNvPr>
          <p:cNvPicPr>
            <a:picLocks noChangeAspect="1"/>
          </p:cNvPicPr>
          <p:nvPr/>
        </p:nvPicPr>
        <p:blipFill>
          <a:blip r:embed="rId2"/>
          <a:stretch>
            <a:fillRect/>
          </a:stretch>
        </p:blipFill>
        <p:spPr>
          <a:xfrm>
            <a:off x="1065159" y="2590800"/>
            <a:ext cx="2135241" cy="4124633"/>
          </a:xfrm>
          <a:prstGeom prst="rect">
            <a:avLst/>
          </a:prstGeom>
          <a:ln>
            <a:solidFill>
              <a:schemeClr val="tx1">
                <a:lumMod val="50000"/>
                <a:lumOff val="50000"/>
              </a:schemeClr>
            </a:solidFill>
          </a:ln>
        </p:spPr>
      </p:pic>
      <p:sp>
        <p:nvSpPr>
          <p:cNvPr id="6" name="Rectangle 5">
            <a:extLst>
              <a:ext uri="{FF2B5EF4-FFF2-40B4-BE49-F238E27FC236}">
                <a16:creationId xmlns:a16="http://schemas.microsoft.com/office/drawing/2014/main" id="{6C12613D-32E1-45AD-A390-070F521F9631}"/>
              </a:ext>
            </a:extLst>
          </p:cNvPr>
          <p:cNvSpPr/>
          <p:nvPr/>
        </p:nvSpPr>
        <p:spPr>
          <a:xfrm>
            <a:off x="3429000" y="2590800"/>
            <a:ext cx="5334000" cy="4086896"/>
          </a:xfrm>
          <a:prstGeom prst="rect">
            <a:avLst/>
          </a:prstGeom>
          <a:solidFill>
            <a:schemeClr val="bg1">
              <a:lumMod val="85000"/>
            </a:schemeClr>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r>
              <a:rPr lang="en-US" sz="1200" b="1" dirty="0">
                <a:solidFill>
                  <a:schemeClr val="tx1"/>
                </a:solidFill>
                <a:latin typeface="Lucida Console" panose="020B0609040504020204" pitchFamily="49" charset="0"/>
              </a:rPr>
              <a:t>Page Copy </a:t>
            </a:r>
            <a:r>
              <a:rPr lang="en-US" sz="1200" b="1" dirty="0">
                <a:solidFill>
                  <a:schemeClr val="bg1">
                    <a:lumMod val="50000"/>
                  </a:schemeClr>
                </a:solidFill>
                <a:latin typeface="Lucida Console" panose="020B0609040504020204" pitchFamily="49" charset="0"/>
              </a:rPr>
              <a:t>placeholder</a:t>
            </a:r>
          </a:p>
        </p:txBody>
      </p:sp>
      <p:grpSp>
        <p:nvGrpSpPr>
          <p:cNvPr id="26" name="Group 25">
            <a:extLst>
              <a:ext uri="{FF2B5EF4-FFF2-40B4-BE49-F238E27FC236}">
                <a16:creationId xmlns:a16="http://schemas.microsoft.com/office/drawing/2014/main" id="{6D6EB3F4-7716-4B2F-8EA4-5841B9A1E5AA}"/>
              </a:ext>
            </a:extLst>
          </p:cNvPr>
          <p:cNvGrpSpPr/>
          <p:nvPr/>
        </p:nvGrpSpPr>
        <p:grpSpPr>
          <a:xfrm>
            <a:off x="3979670" y="2964250"/>
            <a:ext cx="4196080" cy="1734390"/>
            <a:chOff x="3929888" y="2811850"/>
            <a:chExt cx="4196080" cy="1734390"/>
          </a:xfrm>
        </p:grpSpPr>
        <p:sp>
          <p:nvSpPr>
            <p:cNvPr id="5" name="Rectangle 4">
              <a:extLst>
                <a:ext uri="{FF2B5EF4-FFF2-40B4-BE49-F238E27FC236}">
                  <a16:creationId xmlns:a16="http://schemas.microsoft.com/office/drawing/2014/main" id="{F04693CA-1B8F-4893-9B39-8DB6526D4F96}"/>
                </a:ext>
              </a:extLst>
            </p:cNvPr>
            <p:cNvSpPr/>
            <p:nvPr/>
          </p:nvSpPr>
          <p:spPr>
            <a:xfrm>
              <a:off x="3929888" y="2811850"/>
              <a:ext cx="4196080" cy="1734390"/>
            </a:xfrm>
            <a:prstGeom prst="rect">
              <a:avLst/>
            </a:prstGeom>
            <a:solidFill>
              <a:schemeClr val="accent3">
                <a:lumMod val="5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latin typeface="Lucida Console" panose="020B0609040504020204" pitchFamily="49" charset="0"/>
                </a:rPr>
                <a:t>Two columns section</a:t>
              </a:r>
            </a:p>
          </p:txBody>
        </p:sp>
        <p:sp>
          <p:nvSpPr>
            <p:cNvPr id="7" name="Rectangle 6">
              <a:extLst>
                <a:ext uri="{FF2B5EF4-FFF2-40B4-BE49-F238E27FC236}">
                  <a16:creationId xmlns:a16="http://schemas.microsoft.com/office/drawing/2014/main" id="{03199B82-B72D-451F-A058-E055837E6E91}"/>
                </a:ext>
              </a:extLst>
            </p:cNvPr>
            <p:cNvSpPr/>
            <p:nvPr/>
          </p:nvSpPr>
          <p:spPr>
            <a:xfrm>
              <a:off x="4049776" y="3101902"/>
              <a:ext cx="1941187" cy="1305232"/>
            </a:xfrm>
            <a:prstGeom prst="rect">
              <a:avLst/>
            </a:prstGeom>
            <a:solidFill>
              <a:schemeClr val="bg1"/>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178A87F-9BFC-4B19-9DD6-7ECBBDFB5203}"/>
                </a:ext>
              </a:extLst>
            </p:cNvPr>
            <p:cNvSpPr/>
            <p:nvPr/>
          </p:nvSpPr>
          <p:spPr>
            <a:xfrm>
              <a:off x="6087872" y="3101902"/>
              <a:ext cx="1941187" cy="1305232"/>
            </a:xfrm>
            <a:prstGeom prst="rect">
              <a:avLst/>
            </a:prstGeom>
            <a:solidFill>
              <a:schemeClr val="bg1"/>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02E71741-296F-470B-BCE7-5DCF19D130D9}"/>
              </a:ext>
            </a:extLst>
          </p:cNvPr>
          <p:cNvGrpSpPr/>
          <p:nvPr/>
        </p:nvGrpSpPr>
        <p:grpSpPr>
          <a:xfrm>
            <a:off x="3979670" y="4852545"/>
            <a:ext cx="4196080" cy="1734390"/>
            <a:chOff x="3929888" y="4700145"/>
            <a:chExt cx="4196080" cy="1734390"/>
          </a:xfrm>
        </p:grpSpPr>
        <p:sp>
          <p:nvSpPr>
            <p:cNvPr id="10" name="Rectangle 9">
              <a:extLst>
                <a:ext uri="{FF2B5EF4-FFF2-40B4-BE49-F238E27FC236}">
                  <a16:creationId xmlns:a16="http://schemas.microsoft.com/office/drawing/2014/main" id="{EA4A15E7-513D-434D-A9BB-C52725A1B6C1}"/>
                </a:ext>
              </a:extLst>
            </p:cNvPr>
            <p:cNvSpPr/>
            <p:nvPr/>
          </p:nvSpPr>
          <p:spPr>
            <a:xfrm>
              <a:off x="3929888" y="4700145"/>
              <a:ext cx="4196080" cy="1734390"/>
            </a:xfrm>
            <a:prstGeom prst="rect">
              <a:avLst/>
            </a:prstGeom>
            <a:solidFill>
              <a:schemeClr val="accent3">
                <a:lumMod val="5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latin typeface="Lucida Console" panose="020B0609040504020204" pitchFamily="49" charset="0"/>
                </a:rPr>
                <a:t>Three columns section</a:t>
              </a:r>
            </a:p>
          </p:txBody>
        </p:sp>
        <p:sp>
          <p:nvSpPr>
            <p:cNvPr id="11" name="Rectangle 10">
              <a:extLst>
                <a:ext uri="{FF2B5EF4-FFF2-40B4-BE49-F238E27FC236}">
                  <a16:creationId xmlns:a16="http://schemas.microsoft.com/office/drawing/2014/main" id="{F1DA5B20-9A2D-4FFE-A1D3-4C4DFA07503D}"/>
                </a:ext>
              </a:extLst>
            </p:cNvPr>
            <p:cNvSpPr/>
            <p:nvPr/>
          </p:nvSpPr>
          <p:spPr>
            <a:xfrm>
              <a:off x="4049776" y="4990197"/>
              <a:ext cx="1260152" cy="1305232"/>
            </a:xfrm>
            <a:prstGeom prst="rect">
              <a:avLst/>
            </a:prstGeom>
            <a:solidFill>
              <a:schemeClr val="bg1"/>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932FFA-B42D-405D-AB2B-D6C642254029}"/>
                </a:ext>
              </a:extLst>
            </p:cNvPr>
            <p:cNvSpPr/>
            <p:nvPr/>
          </p:nvSpPr>
          <p:spPr>
            <a:xfrm>
              <a:off x="5396835" y="4990197"/>
              <a:ext cx="1260152" cy="1305232"/>
            </a:xfrm>
            <a:prstGeom prst="rect">
              <a:avLst/>
            </a:prstGeom>
            <a:solidFill>
              <a:schemeClr val="bg1"/>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0E39403-A78D-4D4C-9680-BCEF3BD62E45}"/>
                </a:ext>
              </a:extLst>
            </p:cNvPr>
            <p:cNvSpPr/>
            <p:nvPr/>
          </p:nvSpPr>
          <p:spPr>
            <a:xfrm>
              <a:off x="6745928" y="4990197"/>
              <a:ext cx="1260152" cy="1305232"/>
            </a:xfrm>
            <a:prstGeom prst="rect">
              <a:avLst/>
            </a:prstGeom>
            <a:solidFill>
              <a:schemeClr val="bg1"/>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2E67D49-EF6D-43D6-8988-E249A42864A8}"/>
              </a:ext>
            </a:extLst>
          </p:cNvPr>
          <p:cNvGrpSpPr/>
          <p:nvPr/>
        </p:nvGrpSpPr>
        <p:grpSpPr>
          <a:xfrm>
            <a:off x="4219446" y="5272824"/>
            <a:ext cx="3731089" cy="652616"/>
            <a:chOff x="4169664" y="5120424"/>
            <a:chExt cx="3731089" cy="652616"/>
          </a:xfrm>
        </p:grpSpPr>
        <p:sp>
          <p:nvSpPr>
            <p:cNvPr id="16" name="Rectangle 15">
              <a:extLst>
                <a:ext uri="{FF2B5EF4-FFF2-40B4-BE49-F238E27FC236}">
                  <a16:creationId xmlns:a16="http://schemas.microsoft.com/office/drawing/2014/main" id="{7CB83FFA-EE5F-4890-B29C-8D29220E3C6B}"/>
                </a:ext>
              </a:extLst>
            </p:cNvPr>
            <p:cNvSpPr/>
            <p:nvPr/>
          </p:nvSpPr>
          <p:spPr>
            <a:xfrm>
              <a:off x="4169664" y="5120424"/>
              <a:ext cx="1047339" cy="65261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Lucida Console" panose="020B0609040504020204" pitchFamily="49" charset="0"/>
                </a:rPr>
                <a:t>Image</a:t>
              </a:r>
            </a:p>
          </p:txBody>
        </p:sp>
        <p:sp>
          <p:nvSpPr>
            <p:cNvPr id="18" name="Rectangle 17">
              <a:extLst>
                <a:ext uri="{FF2B5EF4-FFF2-40B4-BE49-F238E27FC236}">
                  <a16:creationId xmlns:a16="http://schemas.microsoft.com/office/drawing/2014/main" id="{BFE628E6-8D68-4E13-93A1-D98341329060}"/>
                </a:ext>
              </a:extLst>
            </p:cNvPr>
            <p:cNvSpPr/>
            <p:nvPr/>
          </p:nvSpPr>
          <p:spPr>
            <a:xfrm>
              <a:off x="5511539" y="5120424"/>
              <a:ext cx="1047339" cy="65261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Lucida Console" panose="020B0609040504020204" pitchFamily="49" charset="0"/>
                </a:rPr>
                <a:t>Image</a:t>
              </a:r>
            </a:p>
          </p:txBody>
        </p:sp>
        <p:sp>
          <p:nvSpPr>
            <p:cNvPr id="20" name="Rectangle 19">
              <a:extLst>
                <a:ext uri="{FF2B5EF4-FFF2-40B4-BE49-F238E27FC236}">
                  <a16:creationId xmlns:a16="http://schemas.microsoft.com/office/drawing/2014/main" id="{A1A76693-E423-45F5-AEF8-92C7F287DBBA}"/>
                </a:ext>
              </a:extLst>
            </p:cNvPr>
            <p:cNvSpPr/>
            <p:nvPr/>
          </p:nvSpPr>
          <p:spPr>
            <a:xfrm>
              <a:off x="6853414" y="5120424"/>
              <a:ext cx="1047339" cy="65261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Lucida Console" panose="020B0609040504020204" pitchFamily="49" charset="0"/>
                </a:rPr>
                <a:t>Image</a:t>
              </a:r>
            </a:p>
          </p:txBody>
        </p:sp>
      </p:grpSp>
      <p:grpSp>
        <p:nvGrpSpPr>
          <p:cNvPr id="30" name="Group 29">
            <a:extLst>
              <a:ext uri="{FF2B5EF4-FFF2-40B4-BE49-F238E27FC236}">
                <a16:creationId xmlns:a16="http://schemas.microsoft.com/office/drawing/2014/main" id="{417D17C9-867D-4027-80D7-F18EBA58AFFA}"/>
              </a:ext>
            </a:extLst>
          </p:cNvPr>
          <p:cNvGrpSpPr/>
          <p:nvPr/>
        </p:nvGrpSpPr>
        <p:grpSpPr>
          <a:xfrm>
            <a:off x="4230456" y="6051673"/>
            <a:ext cx="3731089" cy="269922"/>
            <a:chOff x="4180674" y="5899273"/>
            <a:chExt cx="3731089" cy="269922"/>
          </a:xfrm>
        </p:grpSpPr>
        <p:sp>
          <p:nvSpPr>
            <p:cNvPr id="17" name="Rectangle 16">
              <a:extLst>
                <a:ext uri="{FF2B5EF4-FFF2-40B4-BE49-F238E27FC236}">
                  <a16:creationId xmlns:a16="http://schemas.microsoft.com/office/drawing/2014/main" id="{E4941041-9BCA-454E-A409-6C55CA83D70F}"/>
                </a:ext>
              </a:extLst>
            </p:cNvPr>
            <p:cNvSpPr/>
            <p:nvPr/>
          </p:nvSpPr>
          <p:spPr>
            <a:xfrm>
              <a:off x="4180674" y="5899273"/>
              <a:ext cx="1047339" cy="269922"/>
            </a:xfrm>
            <a:prstGeom prst="rect">
              <a:avLst/>
            </a:prstGeom>
            <a:solidFill>
              <a:schemeClr val="accent5">
                <a:lumMod val="5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Lucida Console" panose="020B0609040504020204" pitchFamily="49" charset="0"/>
                </a:rPr>
                <a:t>Text</a:t>
              </a:r>
            </a:p>
          </p:txBody>
        </p:sp>
        <p:sp>
          <p:nvSpPr>
            <p:cNvPr id="19" name="Rectangle 18">
              <a:extLst>
                <a:ext uri="{FF2B5EF4-FFF2-40B4-BE49-F238E27FC236}">
                  <a16:creationId xmlns:a16="http://schemas.microsoft.com/office/drawing/2014/main" id="{A0E29A93-805F-46BC-9194-A7E6534A35CD}"/>
                </a:ext>
              </a:extLst>
            </p:cNvPr>
            <p:cNvSpPr/>
            <p:nvPr/>
          </p:nvSpPr>
          <p:spPr>
            <a:xfrm>
              <a:off x="5522549" y="5899273"/>
              <a:ext cx="1047339" cy="269922"/>
            </a:xfrm>
            <a:prstGeom prst="rect">
              <a:avLst/>
            </a:prstGeom>
            <a:solidFill>
              <a:schemeClr val="accent5">
                <a:lumMod val="5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Lucida Console" panose="020B0609040504020204" pitchFamily="49" charset="0"/>
                </a:rPr>
                <a:t>Text</a:t>
              </a:r>
            </a:p>
          </p:txBody>
        </p:sp>
        <p:sp>
          <p:nvSpPr>
            <p:cNvPr id="21" name="Rectangle 20">
              <a:extLst>
                <a:ext uri="{FF2B5EF4-FFF2-40B4-BE49-F238E27FC236}">
                  <a16:creationId xmlns:a16="http://schemas.microsoft.com/office/drawing/2014/main" id="{21D7E51D-3348-414D-A405-D04CC3D4D590}"/>
                </a:ext>
              </a:extLst>
            </p:cNvPr>
            <p:cNvSpPr/>
            <p:nvPr/>
          </p:nvSpPr>
          <p:spPr>
            <a:xfrm>
              <a:off x="6864424" y="5899273"/>
              <a:ext cx="1047339" cy="269922"/>
            </a:xfrm>
            <a:prstGeom prst="rect">
              <a:avLst/>
            </a:prstGeom>
            <a:solidFill>
              <a:schemeClr val="accent5">
                <a:lumMod val="5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Lucida Console" panose="020B0609040504020204" pitchFamily="49" charset="0"/>
                </a:rPr>
                <a:t>Text</a:t>
              </a:r>
            </a:p>
          </p:txBody>
        </p:sp>
      </p:grpSp>
      <p:sp>
        <p:nvSpPr>
          <p:cNvPr id="22" name="Rectangle 21">
            <a:extLst>
              <a:ext uri="{FF2B5EF4-FFF2-40B4-BE49-F238E27FC236}">
                <a16:creationId xmlns:a16="http://schemas.microsoft.com/office/drawing/2014/main" id="{EB4CDF30-7F61-4DE1-AC5B-C8FF97EAAEED}"/>
              </a:ext>
            </a:extLst>
          </p:cNvPr>
          <p:cNvSpPr/>
          <p:nvPr/>
        </p:nvSpPr>
        <p:spPr>
          <a:xfrm>
            <a:off x="4205964" y="3347167"/>
            <a:ext cx="1751858" cy="487238"/>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Lucida Console" panose="020B0609040504020204" pitchFamily="49" charset="0"/>
              </a:rPr>
              <a:t>Text</a:t>
            </a:r>
          </a:p>
        </p:txBody>
      </p:sp>
      <p:sp>
        <p:nvSpPr>
          <p:cNvPr id="23" name="Rectangle 22">
            <a:extLst>
              <a:ext uri="{FF2B5EF4-FFF2-40B4-BE49-F238E27FC236}">
                <a16:creationId xmlns:a16="http://schemas.microsoft.com/office/drawing/2014/main" id="{C42940E3-FCA6-4744-B6E1-5081D136AFA1}"/>
              </a:ext>
            </a:extLst>
          </p:cNvPr>
          <p:cNvSpPr/>
          <p:nvPr/>
        </p:nvSpPr>
        <p:spPr>
          <a:xfrm>
            <a:off x="6232318" y="3344208"/>
            <a:ext cx="1751858" cy="1142814"/>
          </a:xfrm>
          <a:prstGeom prst="rect">
            <a:avLst/>
          </a:prstGeom>
          <a:solidFill>
            <a:schemeClr val="accent5">
              <a:lumMod val="5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Lucida Console" panose="020B0609040504020204" pitchFamily="49" charset="0"/>
              </a:rPr>
              <a:t>Text</a:t>
            </a:r>
          </a:p>
        </p:txBody>
      </p:sp>
      <p:sp>
        <p:nvSpPr>
          <p:cNvPr id="25" name="Rectangle 24">
            <a:extLst>
              <a:ext uri="{FF2B5EF4-FFF2-40B4-BE49-F238E27FC236}">
                <a16:creationId xmlns:a16="http://schemas.microsoft.com/office/drawing/2014/main" id="{D9EF331F-99C2-4E0B-A28A-50A33C0DA945}"/>
              </a:ext>
            </a:extLst>
          </p:cNvPr>
          <p:cNvSpPr/>
          <p:nvPr/>
        </p:nvSpPr>
        <p:spPr>
          <a:xfrm>
            <a:off x="4203174" y="3917426"/>
            <a:ext cx="1751858" cy="578374"/>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Lucida Console" panose="020B0609040504020204" pitchFamily="49" charset="0"/>
              </a:rPr>
              <a:t>Image</a:t>
            </a:r>
          </a:p>
        </p:txBody>
      </p:sp>
    </p:spTree>
    <p:extLst>
      <p:ext uri="{BB962C8B-B14F-4D97-AF65-F5344CB8AC3E}">
        <p14:creationId xmlns:p14="http://schemas.microsoft.com/office/powerpoint/2010/main" val="29954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1AD5-8522-4F9F-9B85-1FF22D658D9C}"/>
              </a:ext>
            </a:extLst>
          </p:cNvPr>
          <p:cNvSpPr>
            <a:spLocks noGrp="1"/>
          </p:cNvSpPr>
          <p:nvPr>
            <p:ph type="title"/>
          </p:nvPr>
        </p:nvSpPr>
        <p:spPr/>
        <p:txBody>
          <a:bodyPr/>
          <a:lstStyle/>
          <a:p>
            <a:r>
              <a:rPr lang="en-US" dirty="0"/>
              <a:t>Portal Themes</a:t>
            </a:r>
          </a:p>
        </p:txBody>
      </p:sp>
      <p:sp>
        <p:nvSpPr>
          <p:cNvPr id="4" name="Content Placeholder 3">
            <a:extLst>
              <a:ext uri="{FF2B5EF4-FFF2-40B4-BE49-F238E27FC236}">
                <a16:creationId xmlns:a16="http://schemas.microsoft.com/office/drawing/2014/main" id="{DA4A066C-2BE2-4EFC-9618-DCBE0C6FAB11}"/>
              </a:ext>
            </a:extLst>
          </p:cNvPr>
          <p:cNvSpPr>
            <a:spLocks noGrp="1"/>
          </p:cNvSpPr>
          <p:nvPr>
            <p:ph idx="1"/>
          </p:nvPr>
        </p:nvSpPr>
        <p:spPr/>
        <p:txBody>
          <a:bodyPr>
            <a:normAutofit/>
          </a:bodyPr>
          <a:lstStyle/>
          <a:p>
            <a:r>
              <a:rPr lang="en-US" sz="2400" dirty="0"/>
              <a:t>Portals out-of-box branding based on Bootstrap 3</a:t>
            </a:r>
          </a:p>
          <a:p>
            <a:pPr lvl="1"/>
            <a:r>
              <a:rPr lang="en-US" sz="2000" dirty="0"/>
              <a:t>bootstrap.css version 3.3 automatically included</a:t>
            </a:r>
          </a:p>
          <a:p>
            <a:pPr lvl="1"/>
            <a:r>
              <a:rPr lang="en-US" sz="2000" dirty="0"/>
              <a:t>You can add custom CSS style rules to themes.css</a:t>
            </a:r>
          </a:p>
          <a:p>
            <a:pPr lvl="1"/>
            <a:r>
              <a:rPr lang="en-US" sz="2000" dirty="0"/>
              <a:t>Upgrading to newer version of Bootstrap (e.g. v4) not supported</a:t>
            </a:r>
          </a:p>
        </p:txBody>
      </p:sp>
      <p:pic>
        <p:nvPicPr>
          <p:cNvPr id="3" name="Picture 2">
            <a:extLst>
              <a:ext uri="{FF2B5EF4-FFF2-40B4-BE49-F238E27FC236}">
                <a16:creationId xmlns:a16="http://schemas.microsoft.com/office/drawing/2014/main" id="{7FB01288-C85B-4134-BC65-916B07229022}"/>
              </a:ext>
            </a:extLst>
          </p:cNvPr>
          <p:cNvPicPr>
            <a:picLocks noChangeAspect="1"/>
          </p:cNvPicPr>
          <p:nvPr/>
        </p:nvPicPr>
        <p:blipFill rotWithShape="1">
          <a:blip r:embed="rId2"/>
          <a:srcRect t="1915" r="3148"/>
          <a:stretch/>
        </p:blipFill>
        <p:spPr>
          <a:xfrm>
            <a:off x="1143000" y="3276600"/>
            <a:ext cx="3853279" cy="2304942"/>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52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07D9-00E4-42DD-A2BC-4DA762F8523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56CFAD7-C821-44C0-BF37-A23C023187B5}"/>
              </a:ext>
            </a:extLst>
          </p:cNvPr>
          <p:cNvSpPr>
            <a:spLocks noGrp="1"/>
          </p:cNvSpPr>
          <p:nvPr>
            <p:ph idx="1"/>
          </p:nvPr>
        </p:nvSpPr>
        <p:spPr/>
        <p:txBody>
          <a:bodyPr/>
          <a:lstStyle/>
          <a:p>
            <a:pPr>
              <a:buFont typeface="Wingdings" panose="05000000000000000000" pitchFamily="2" charset="2"/>
              <a:buChar char="Ø"/>
            </a:pPr>
            <a:r>
              <a:rPr lang="en-US" dirty="0"/>
              <a:t>Creating a Power Apps Portal</a:t>
            </a:r>
          </a:p>
          <a:p>
            <a:r>
              <a:rPr lang="en-US" dirty="0"/>
              <a:t>Adding and Editing Portal Content</a:t>
            </a:r>
          </a:p>
          <a:p>
            <a:r>
              <a:rPr lang="en-US" dirty="0"/>
              <a:t>Writing Liquid Template Language Expressions</a:t>
            </a:r>
          </a:p>
          <a:p>
            <a:r>
              <a:rPr lang="en-US" dirty="0"/>
              <a:t>Understanding Portal Configuration </a:t>
            </a:r>
          </a:p>
          <a:p>
            <a:r>
              <a:rPr lang="en-US" dirty="0"/>
              <a:t>Configuring Portal Security</a:t>
            </a:r>
          </a:p>
          <a:p>
            <a:r>
              <a:rPr lang="en-US" dirty="0"/>
              <a:t>Publishing Dynamic CDS Content</a:t>
            </a:r>
          </a:p>
        </p:txBody>
      </p:sp>
    </p:spTree>
    <p:extLst>
      <p:ext uri="{BB962C8B-B14F-4D97-AF65-F5344CB8AC3E}">
        <p14:creationId xmlns:p14="http://schemas.microsoft.com/office/powerpoint/2010/main" val="1341052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2476-89A7-4CAD-835F-07B33E3EAD03}"/>
              </a:ext>
            </a:extLst>
          </p:cNvPr>
          <p:cNvSpPr>
            <a:spLocks noGrp="1"/>
          </p:cNvSpPr>
          <p:nvPr>
            <p:ph type="title"/>
          </p:nvPr>
        </p:nvSpPr>
        <p:spPr/>
        <p:txBody>
          <a:bodyPr/>
          <a:lstStyle/>
          <a:p>
            <a:r>
              <a:rPr lang="en-US" dirty="0"/>
              <a:t>Adding and Editing Web Content with the Power Apps Portal Editor</a:t>
            </a:r>
          </a:p>
        </p:txBody>
      </p:sp>
    </p:spTree>
    <p:extLst>
      <p:ext uri="{BB962C8B-B14F-4D97-AF65-F5344CB8AC3E}">
        <p14:creationId xmlns:p14="http://schemas.microsoft.com/office/powerpoint/2010/main" val="905453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5BD4-A227-4A1F-B57D-B95EE5A21508}"/>
              </a:ext>
            </a:extLst>
          </p:cNvPr>
          <p:cNvSpPr>
            <a:spLocks noGrp="1"/>
          </p:cNvSpPr>
          <p:nvPr>
            <p:ph type="title"/>
          </p:nvPr>
        </p:nvSpPr>
        <p:spPr/>
        <p:txBody>
          <a:bodyPr/>
          <a:lstStyle/>
          <a:p>
            <a:r>
              <a:rPr lang="en-US" dirty="0"/>
              <a:t>Portal Management App</a:t>
            </a:r>
          </a:p>
        </p:txBody>
      </p:sp>
      <p:pic>
        <p:nvPicPr>
          <p:cNvPr id="4" name="Picture 3">
            <a:extLst>
              <a:ext uri="{FF2B5EF4-FFF2-40B4-BE49-F238E27FC236}">
                <a16:creationId xmlns:a16="http://schemas.microsoft.com/office/drawing/2014/main" id="{A4A938A2-CB48-4B61-991E-BA5E17319F8A}"/>
              </a:ext>
            </a:extLst>
          </p:cNvPr>
          <p:cNvPicPr>
            <a:picLocks noChangeAspect="1"/>
          </p:cNvPicPr>
          <p:nvPr/>
        </p:nvPicPr>
        <p:blipFill>
          <a:blip r:embed="rId2"/>
          <a:stretch>
            <a:fillRect/>
          </a:stretch>
        </p:blipFill>
        <p:spPr>
          <a:xfrm>
            <a:off x="152400" y="1143000"/>
            <a:ext cx="4342400" cy="1219200"/>
          </a:xfrm>
          <a:prstGeom prst="rect">
            <a:avLst/>
          </a:prstGeom>
          <a:ln>
            <a:solidFill>
              <a:schemeClr val="tx1">
                <a:lumMod val="50000"/>
                <a:lumOff val="50000"/>
              </a:schemeClr>
            </a:solidFill>
          </a:ln>
        </p:spPr>
      </p:pic>
      <p:sp>
        <p:nvSpPr>
          <p:cNvPr id="5" name="Arrow: Right 4">
            <a:extLst>
              <a:ext uri="{FF2B5EF4-FFF2-40B4-BE49-F238E27FC236}">
                <a16:creationId xmlns:a16="http://schemas.microsoft.com/office/drawing/2014/main" id="{23C86D80-02BF-48D8-AE3D-1BFE75EADFD2}"/>
              </a:ext>
            </a:extLst>
          </p:cNvPr>
          <p:cNvSpPr/>
          <p:nvPr/>
        </p:nvSpPr>
        <p:spPr>
          <a:xfrm>
            <a:off x="857435" y="2094390"/>
            <a:ext cx="381000" cy="304800"/>
          </a:xfrm>
          <a:prstGeom prst="rightArrow">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88FD1A-AED8-43C8-8FEC-11B2BFC89F04}"/>
              </a:ext>
            </a:extLst>
          </p:cNvPr>
          <p:cNvPicPr>
            <a:picLocks noChangeAspect="1"/>
          </p:cNvPicPr>
          <p:nvPr/>
        </p:nvPicPr>
        <p:blipFill rotWithShape="1">
          <a:blip r:embed="rId3"/>
          <a:srcRect r="23981"/>
          <a:stretch/>
        </p:blipFill>
        <p:spPr>
          <a:xfrm>
            <a:off x="1371600" y="2590800"/>
            <a:ext cx="7454236" cy="3733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34029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A1DFC6-F9EB-4057-8DBF-8D0A00656CA9}"/>
              </a:ext>
            </a:extLst>
          </p:cNvPr>
          <p:cNvSpPr>
            <a:spLocks noGrp="1"/>
          </p:cNvSpPr>
          <p:nvPr>
            <p:ph type="title"/>
          </p:nvPr>
        </p:nvSpPr>
        <p:spPr/>
        <p:txBody>
          <a:bodyPr/>
          <a:lstStyle/>
          <a:p>
            <a:r>
              <a:rPr lang="en-US" dirty="0"/>
              <a:t>Editing Page Content</a:t>
            </a:r>
          </a:p>
        </p:txBody>
      </p:sp>
      <p:sp>
        <p:nvSpPr>
          <p:cNvPr id="5" name="Content Placeholder 4">
            <a:extLst>
              <a:ext uri="{FF2B5EF4-FFF2-40B4-BE49-F238E27FC236}">
                <a16:creationId xmlns:a16="http://schemas.microsoft.com/office/drawing/2014/main" id="{E99C4D5E-69CF-470A-B9BB-4EE848C76DD6}"/>
              </a:ext>
            </a:extLst>
          </p:cNvPr>
          <p:cNvSpPr>
            <a:spLocks noGrp="1"/>
          </p:cNvSpPr>
          <p:nvPr>
            <p:ph idx="1"/>
          </p:nvPr>
        </p:nvSpPr>
        <p:spPr/>
        <p:txBody>
          <a:bodyPr>
            <a:normAutofit/>
          </a:bodyPr>
          <a:lstStyle/>
          <a:p>
            <a:r>
              <a:rPr lang="en-US" sz="2000" dirty="0"/>
              <a:t>Portal Management App provides access to web pages</a:t>
            </a:r>
          </a:p>
          <a:p>
            <a:pPr lvl="1"/>
            <a:r>
              <a:rPr lang="en-US" sz="1600" dirty="0"/>
              <a:t>You can edit web page properties</a:t>
            </a:r>
          </a:p>
          <a:p>
            <a:pPr lvl="1"/>
            <a:r>
              <a:rPr lang="en-US" sz="1600" dirty="0"/>
              <a:t>You can editor page content using the Designer editor</a:t>
            </a:r>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r>
              <a:rPr lang="en-US" sz="1600" dirty="0"/>
              <a:t>You can editor page content using the Designer editor</a:t>
            </a:r>
          </a:p>
          <a:p>
            <a:pPr lvl="1"/>
            <a:endParaRPr lang="en-US" sz="1600" dirty="0"/>
          </a:p>
        </p:txBody>
      </p:sp>
      <p:pic>
        <p:nvPicPr>
          <p:cNvPr id="7" name="Picture 6">
            <a:extLst>
              <a:ext uri="{FF2B5EF4-FFF2-40B4-BE49-F238E27FC236}">
                <a16:creationId xmlns:a16="http://schemas.microsoft.com/office/drawing/2014/main" id="{8B4D30EC-18C7-4446-AB49-2E74B57CE493}"/>
              </a:ext>
            </a:extLst>
          </p:cNvPr>
          <p:cNvPicPr>
            <a:picLocks noChangeAspect="1"/>
          </p:cNvPicPr>
          <p:nvPr/>
        </p:nvPicPr>
        <p:blipFill>
          <a:blip r:embed="rId2"/>
          <a:stretch>
            <a:fillRect/>
          </a:stretch>
        </p:blipFill>
        <p:spPr>
          <a:xfrm>
            <a:off x="1143000" y="2550535"/>
            <a:ext cx="5740403" cy="2316934"/>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577058B1-D043-4F2C-810B-015673DCE108}"/>
              </a:ext>
            </a:extLst>
          </p:cNvPr>
          <p:cNvPicPr>
            <a:picLocks noChangeAspect="1"/>
          </p:cNvPicPr>
          <p:nvPr/>
        </p:nvPicPr>
        <p:blipFill>
          <a:blip r:embed="rId3"/>
          <a:stretch>
            <a:fillRect/>
          </a:stretch>
        </p:blipFill>
        <p:spPr>
          <a:xfrm>
            <a:off x="1219200" y="5425406"/>
            <a:ext cx="5943600" cy="1203994"/>
          </a:xfrm>
          <a:prstGeom prst="rect">
            <a:avLst/>
          </a:prstGeom>
          <a:ln>
            <a:solidFill>
              <a:schemeClr val="tx1">
                <a:lumMod val="50000"/>
                <a:lumOff val="50000"/>
              </a:schemeClr>
            </a:solidFill>
          </a:ln>
        </p:spPr>
      </p:pic>
    </p:spTree>
    <p:extLst>
      <p:ext uri="{BB962C8B-B14F-4D97-AF65-F5344CB8AC3E}">
        <p14:creationId xmlns:p14="http://schemas.microsoft.com/office/powerpoint/2010/main" val="1474341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07D9-00E4-42DD-A2BC-4DA762F8523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56CFAD7-C821-44C0-BF37-A23C023187B5}"/>
              </a:ext>
            </a:extLst>
          </p:cNvPr>
          <p:cNvSpPr>
            <a:spLocks noGrp="1"/>
          </p:cNvSpPr>
          <p:nvPr>
            <p:ph idx="1"/>
          </p:nvPr>
        </p:nvSpPr>
        <p:spPr/>
        <p:txBody>
          <a:bodyPr/>
          <a:lstStyle/>
          <a:p>
            <a:pPr>
              <a:buFont typeface="Wingdings" panose="05000000000000000000" pitchFamily="2" charset="2"/>
              <a:buChar char="ü"/>
            </a:pPr>
            <a:r>
              <a:rPr lang="en-US" dirty="0"/>
              <a:t>Creating a Power Apps Portal</a:t>
            </a:r>
          </a:p>
          <a:p>
            <a:pPr>
              <a:buFont typeface="Wingdings" panose="05000000000000000000" pitchFamily="2" charset="2"/>
              <a:buChar char="ü"/>
            </a:pPr>
            <a:r>
              <a:rPr lang="en-US" dirty="0"/>
              <a:t>Adding and Editing Portal Content</a:t>
            </a:r>
          </a:p>
          <a:p>
            <a:pPr>
              <a:buFont typeface="Wingdings" panose="05000000000000000000" pitchFamily="2" charset="2"/>
              <a:buChar char="Ø"/>
            </a:pPr>
            <a:r>
              <a:rPr lang="en-US" dirty="0"/>
              <a:t>Writing Liquid Template Language Expressions</a:t>
            </a:r>
          </a:p>
          <a:p>
            <a:r>
              <a:rPr lang="en-US" dirty="0"/>
              <a:t>Understanding Portal Configuration </a:t>
            </a:r>
          </a:p>
          <a:p>
            <a:r>
              <a:rPr lang="en-US" dirty="0"/>
              <a:t>Configuring Portal Security</a:t>
            </a:r>
          </a:p>
          <a:p>
            <a:r>
              <a:rPr lang="en-US" dirty="0"/>
              <a:t>Publishing Dynamic CDS Content</a:t>
            </a:r>
          </a:p>
        </p:txBody>
      </p:sp>
    </p:spTree>
    <p:extLst>
      <p:ext uri="{BB962C8B-B14F-4D97-AF65-F5344CB8AC3E}">
        <p14:creationId xmlns:p14="http://schemas.microsoft.com/office/powerpoint/2010/main" val="729037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0BB3-0979-4F54-9F2A-09A3DE48313A}"/>
              </a:ext>
            </a:extLst>
          </p:cNvPr>
          <p:cNvSpPr>
            <a:spLocks noGrp="1"/>
          </p:cNvSpPr>
          <p:nvPr>
            <p:ph type="title"/>
          </p:nvPr>
        </p:nvSpPr>
        <p:spPr/>
        <p:txBody>
          <a:bodyPr/>
          <a:lstStyle/>
          <a:p>
            <a:r>
              <a:rPr lang="en-US" dirty="0"/>
              <a:t>Liquid Template Language</a:t>
            </a:r>
          </a:p>
        </p:txBody>
      </p:sp>
      <p:sp>
        <p:nvSpPr>
          <p:cNvPr id="3" name="Content Placeholder 2">
            <a:extLst>
              <a:ext uri="{FF2B5EF4-FFF2-40B4-BE49-F238E27FC236}">
                <a16:creationId xmlns:a16="http://schemas.microsoft.com/office/drawing/2014/main" id="{910F32AA-8E60-486C-A585-CA08CDB8A984}"/>
              </a:ext>
            </a:extLst>
          </p:cNvPr>
          <p:cNvSpPr>
            <a:spLocks noGrp="1"/>
          </p:cNvSpPr>
          <p:nvPr>
            <p:ph idx="1"/>
          </p:nvPr>
        </p:nvSpPr>
        <p:spPr/>
        <p:txBody>
          <a:bodyPr>
            <a:noAutofit/>
          </a:bodyPr>
          <a:lstStyle/>
          <a:p>
            <a:r>
              <a:rPr lang="en-US" sz="2000" dirty="0"/>
              <a:t>Power Apps Portals use Liquid Template Language</a:t>
            </a:r>
          </a:p>
          <a:p>
            <a:pPr lvl="1"/>
            <a:r>
              <a:rPr lang="en-US" sz="1800" dirty="0"/>
              <a:t>Open-source template language created by Shopify in 2006</a:t>
            </a:r>
          </a:p>
          <a:p>
            <a:pPr lvl="1"/>
            <a:r>
              <a:rPr lang="en-US" sz="1800" dirty="0"/>
              <a:t>Currently used by 100s of websites and ISVs</a:t>
            </a:r>
          </a:p>
          <a:p>
            <a:pPr lvl="1"/>
            <a:endParaRPr lang="en-US" sz="1800" dirty="0"/>
          </a:p>
          <a:p>
            <a:r>
              <a:rPr lang="en-US" sz="2000" dirty="0"/>
              <a:t>Liquid used on portal pages to generate dynamic content</a:t>
            </a:r>
          </a:p>
          <a:p>
            <a:pPr lvl="1"/>
            <a:r>
              <a:rPr lang="en-US" sz="1800" dirty="0"/>
              <a:t>Liquid markup code stored in CDS along with HTML</a:t>
            </a:r>
          </a:p>
          <a:p>
            <a:pPr lvl="1"/>
            <a:r>
              <a:rPr lang="en-US" sz="1800" dirty="0"/>
              <a:t>Liquid was designed to surface data from databases on web pages</a:t>
            </a:r>
          </a:p>
          <a:p>
            <a:pPr lvl="1"/>
            <a:endParaRPr lang="en-US" sz="1800" dirty="0"/>
          </a:p>
          <a:p>
            <a:r>
              <a:rPr lang="en-US" sz="2200" dirty="0"/>
              <a:t>Learning the fundamentals of the Liquid template language</a:t>
            </a:r>
          </a:p>
          <a:p>
            <a:pPr lvl="1"/>
            <a:r>
              <a:rPr lang="en-US" sz="1800" dirty="0"/>
              <a:t>Liquid Objects</a:t>
            </a:r>
          </a:p>
          <a:p>
            <a:pPr lvl="1"/>
            <a:r>
              <a:rPr lang="en-US" sz="1800" dirty="0"/>
              <a:t>Liquid Tags </a:t>
            </a:r>
          </a:p>
          <a:p>
            <a:pPr lvl="1"/>
            <a:r>
              <a:rPr lang="en-US" sz="1800" dirty="0"/>
              <a:t>Liquid Filters</a:t>
            </a:r>
          </a:p>
        </p:txBody>
      </p:sp>
    </p:spTree>
    <p:extLst>
      <p:ext uri="{BB962C8B-B14F-4D97-AF65-F5344CB8AC3E}">
        <p14:creationId xmlns:p14="http://schemas.microsoft.com/office/powerpoint/2010/main" val="344812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954B-34CB-4459-9177-90A2854D37EA}"/>
              </a:ext>
            </a:extLst>
          </p:cNvPr>
          <p:cNvSpPr>
            <a:spLocks noGrp="1"/>
          </p:cNvSpPr>
          <p:nvPr>
            <p:ph type="title"/>
          </p:nvPr>
        </p:nvSpPr>
        <p:spPr/>
        <p:txBody>
          <a:bodyPr/>
          <a:lstStyle/>
          <a:p>
            <a:r>
              <a:rPr lang="en-US" dirty="0"/>
              <a:t>Liquid Objects</a:t>
            </a:r>
          </a:p>
        </p:txBody>
      </p:sp>
      <p:sp>
        <p:nvSpPr>
          <p:cNvPr id="5" name="Content Placeholder 4">
            <a:extLst>
              <a:ext uri="{FF2B5EF4-FFF2-40B4-BE49-F238E27FC236}">
                <a16:creationId xmlns:a16="http://schemas.microsoft.com/office/drawing/2014/main" id="{1E383BF1-A65F-401F-AFBB-C8CD35F61A6E}"/>
              </a:ext>
            </a:extLst>
          </p:cNvPr>
          <p:cNvSpPr>
            <a:spLocks noGrp="1"/>
          </p:cNvSpPr>
          <p:nvPr>
            <p:ph idx="1"/>
          </p:nvPr>
        </p:nvSpPr>
        <p:spPr/>
        <p:txBody>
          <a:bodyPr>
            <a:normAutofit/>
          </a:bodyPr>
          <a:lstStyle/>
          <a:p>
            <a:r>
              <a:rPr lang="en-US" sz="2000" dirty="0"/>
              <a:t>The follow Liquid objects are available in Power Apps portals</a:t>
            </a:r>
          </a:p>
          <a:p>
            <a:endParaRPr lang="en-US" sz="2000" dirty="0"/>
          </a:p>
          <a:p>
            <a:endParaRPr lang="en-US" sz="2000" dirty="0"/>
          </a:p>
          <a:p>
            <a:endParaRPr lang="en-US" sz="2000" dirty="0"/>
          </a:p>
          <a:p>
            <a:endParaRPr lang="en-US" sz="2000" dirty="0"/>
          </a:p>
          <a:p>
            <a:endParaRPr lang="en-US" sz="2000" dirty="0"/>
          </a:p>
          <a:p>
            <a:pPr lvl="1"/>
            <a:endParaRPr lang="en-US" sz="1600" dirty="0"/>
          </a:p>
          <a:p>
            <a:pPr lvl="1"/>
            <a:endParaRPr lang="en-US" sz="1600" dirty="0"/>
          </a:p>
          <a:p>
            <a:pPr lvl="1"/>
            <a:endParaRPr lang="en-US" sz="1600" dirty="0"/>
          </a:p>
          <a:p>
            <a:pPr lvl="1"/>
            <a:endParaRPr lang="en-US" sz="1600" dirty="0"/>
          </a:p>
          <a:p>
            <a:endParaRPr lang="en-US" sz="2000" dirty="0"/>
          </a:p>
          <a:p>
            <a:r>
              <a:rPr lang="en-US" sz="2000" dirty="0"/>
              <a:t>Power Apps-specific reference for Liquid template language</a:t>
            </a:r>
          </a:p>
          <a:p>
            <a:pPr lvl="1"/>
            <a:r>
              <a:rPr lang="en-US" sz="1600" dirty="0">
                <a:hlinkClick r:id="rId2"/>
              </a:rPr>
              <a:t>https://docs.microsoft.com/en-us/Power Apps/maker/portals/liquid/liquid-overview</a:t>
            </a:r>
            <a:endParaRPr lang="en-US" sz="1600" dirty="0"/>
          </a:p>
        </p:txBody>
      </p:sp>
      <p:graphicFrame>
        <p:nvGraphicFramePr>
          <p:cNvPr id="6" name="Content Placeholder 3">
            <a:extLst>
              <a:ext uri="{FF2B5EF4-FFF2-40B4-BE49-F238E27FC236}">
                <a16:creationId xmlns:a16="http://schemas.microsoft.com/office/drawing/2014/main" id="{46A3E935-7365-41DC-A437-4F93B3CB3EDC}"/>
              </a:ext>
            </a:extLst>
          </p:cNvPr>
          <p:cNvGraphicFramePr>
            <a:graphicFrameLocks/>
          </p:cNvGraphicFramePr>
          <p:nvPr>
            <p:extLst>
              <p:ext uri="{D42A27DB-BD31-4B8C-83A1-F6EECF244321}">
                <p14:modId xmlns:p14="http://schemas.microsoft.com/office/powerpoint/2010/main" val="2276005916"/>
              </p:ext>
            </p:extLst>
          </p:nvPr>
        </p:nvGraphicFramePr>
        <p:xfrm>
          <a:off x="838200" y="1981200"/>
          <a:ext cx="7924800" cy="3487616"/>
        </p:xfrm>
        <a:graphic>
          <a:graphicData uri="http://schemas.openxmlformats.org/drawingml/2006/table">
            <a:tbl>
              <a:tblPr>
                <a:tableStyleId>{21E4AEA4-8DFA-4A89-87EB-49C32662AFE0}</a:tableStyleId>
              </a:tblPr>
              <a:tblGrid>
                <a:gridCol w="1247766">
                  <a:extLst>
                    <a:ext uri="{9D8B030D-6E8A-4147-A177-3AD203B41FA5}">
                      <a16:colId xmlns:a16="http://schemas.microsoft.com/office/drawing/2014/main" val="439479714"/>
                    </a:ext>
                  </a:extLst>
                </a:gridCol>
                <a:gridCol w="6677034">
                  <a:extLst>
                    <a:ext uri="{9D8B030D-6E8A-4147-A177-3AD203B41FA5}">
                      <a16:colId xmlns:a16="http://schemas.microsoft.com/office/drawing/2014/main" val="1391610075"/>
                    </a:ext>
                  </a:extLst>
                </a:gridCol>
              </a:tblGrid>
              <a:tr h="182880">
                <a:tc>
                  <a:txBody>
                    <a:bodyPr/>
                    <a:lstStyle/>
                    <a:p>
                      <a:pPr algn="l" fontAlgn="b">
                        <a:lnSpc>
                          <a:spcPct val="150000"/>
                        </a:lnSpc>
                      </a:pPr>
                      <a:r>
                        <a:rPr lang="en-US" sz="1200" b="1" u="none" strike="noStrike">
                          <a:effectLst/>
                        </a:rPr>
                        <a:t>now</a:t>
                      </a:r>
                      <a:endParaRPr lang="en-US" sz="1200" b="1" i="0" u="none" strike="noStrike">
                        <a:solidFill>
                          <a:srgbClr val="000000"/>
                        </a:solidFill>
                        <a:effectLst/>
                        <a:latin typeface="Calibri" panose="020F0502020204030204" pitchFamily="34" charset="0"/>
                      </a:endParaRPr>
                    </a:p>
                  </a:txBody>
                  <a:tcPr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US" sz="1200" u="none" strike="noStrike" dirty="0">
                          <a:effectLst/>
                        </a:rPr>
                        <a:t>A date/time object that refers to the current UTC time at the time the template is rendered.</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8326813"/>
                  </a:ext>
                </a:extLst>
              </a:tr>
              <a:tr h="182880">
                <a:tc>
                  <a:txBody>
                    <a:bodyPr/>
                    <a:lstStyle/>
                    <a:p>
                      <a:pPr algn="l" fontAlgn="b">
                        <a:lnSpc>
                          <a:spcPct val="150000"/>
                        </a:lnSpc>
                      </a:pPr>
                      <a:r>
                        <a:rPr lang="en-US" sz="1200" b="1" u="none" strike="noStrike">
                          <a:effectLst/>
                        </a:rPr>
                        <a:t>page</a:t>
                      </a:r>
                      <a:endParaRPr lang="en-US" sz="1200" b="1" i="0" u="none" strike="noStrike">
                        <a:solidFill>
                          <a:srgbClr val="000000"/>
                        </a:solidFill>
                        <a:effectLst/>
                        <a:latin typeface="Calibri" panose="020F0502020204030204" pitchFamily="34" charset="0"/>
                      </a:endParaRPr>
                    </a:p>
                  </a:txBody>
                  <a:tcPr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US" sz="1200" u="none" strike="noStrike">
                          <a:effectLst/>
                        </a:rPr>
                        <a:t>current portal request page with title and URL</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407373"/>
                  </a:ext>
                </a:extLst>
              </a:tr>
              <a:tr h="182880">
                <a:tc>
                  <a:txBody>
                    <a:bodyPr/>
                    <a:lstStyle/>
                    <a:p>
                      <a:pPr algn="l" fontAlgn="b">
                        <a:lnSpc>
                          <a:spcPct val="150000"/>
                        </a:lnSpc>
                      </a:pPr>
                      <a:r>
                        <a:rPr lang="en-US" sz="1200" b="1" u="none" strike="noStrike">
                          <a:effectLst/>
                        </a:rPr>
                        <a:t>params</a:t>
                      </a:r>
                      <a:endParaRPr lang="en-US" sz="1200" b="1" i="0" u="none" strike="noStrike">
                        <a:solidFill>
                          <a:srgbClr val="000000"/>
                        </a:solidFill>
                        <a:effectLst/>
                        <a:latin typeface="Calibri" panose="020F0502020204030204" pitchFamily="34" charset="0"/>
                      </a:endParaRPr>
                    </a:p>
                  </a:txBody>
                  <a:tcPr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US" sz="1200" u="none" strike="noStrike" dirty="0">
                          <a:effectLst/>
                        </a:rPr>
                        <a:t>request.parameters from query string.</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3799266"/>
                  </a:ext>
                </a:extLst>
              </a:tr>
              <a:tr h="182880">
                <a:tc>
                  <a:txBody>
                    <a:bodyPr/>
                    <a:lstStyle/>
                    <a:p>
                      <a:pPr algn="l" fontAlgn="b">
                        <a:lnSpc>
                          <a:spcPct val="150000"/>
                        </a:lnSpc>
                      </a:pPr>
                      <a:r>
                        <a:rPr lang="en-US" sz="1200" b="1" u="none" strike="noStrike">
                          <a:effectLst/>
                        </a:rPr>
                        <a:t>request</a:t>
                      </a:r>
                      <a:endParaRPr lang="en-US" sz="1200" b="1" i="0" u="none" strike="noStrike">
                        <a:solidFill>
                          <a:srgbClr val="000000"/>
                        </a:solidFill>
                        <a:effectLst/>
                        <a:latin typeface="Calibri" panose="020F0502020204030204" pitchFamily="34" charset="0"/>
                      </a:endParaRPr>
                    </a:p>
                  </a:txBody>
                  <a:tcPr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US" sz="1200" u="none" strike="noStrike" dirty="0">
                          <a:effectLst/>
                        </a:rPr>
                        <a:t>Contains information about the current HTTP request.</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9645789"/>
                  </a:ext>
                </a:extLst>
              </a:tr>
              <a:tr h="182880">
                <a:tc>
                  <a:txBody>
                    <a:bodyPr/>
                    <a:lstStyle/>
                    <a:p>
                      <a:pPr algn="l" fontAlgn="b">
                        <a:lnSpc>
                          <a:spcPct val="150000"/>
                        </a:lnSpc>
                      </a:pPr>
                      <a:r>
                        <a:rPr lang="en-US" sz="1200" b="1" u="none" strike="noStrike">
                          <a:effectLst/>
                        </a:rPr>
                        <a:t>settings</a:t>
                      </a:r>
                      <a:endParaRPr lang="en-US" sz="1200" b="1" i="0" u="none" strike="noStrike">
                        <a:solidFill>
                          <a:srgbClr val="000000"/>
                        </a:solidFill>
                        <a:effectLst/>
                        <a:latin typeface="Calibri" panose="020F0502020204030204" pitchFamily="34" charset="0"/>
                      </a:endParaRPr>
                    </a:p>
                  </a:txBody>
                  <a:tcPr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US" sz="1200" u="none" strike="noStrike" dirty="0">
                          <a:effectLst/>
                        </a:rPr>
                        <a:t>Allows you to load any Site Setting by name.</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2029695"/>
                  </a:ext>
                </a:extLst>
              </a:tr>
              <a:tr h="182880">
                <a:tc>
                  <a:txBody>
                    <a:bodyPr/>
                    <a:lstStyle/>
                    <a:p>
                      <a:pPr algn="l" fontAlgn="b">
                        <a:lnSpc>
                          <a:spcPct val="150000"/>
                        </a:lnSpc>
                      </a:pPr>
                      <a:r>
                        <a:rPr lang="en-US" sz="1200" b="1" u="none" strike="noStrike">
                          <a:effectLst/>
                        </a:rPr>
                        <a:t>sitemap</a:t>
                      </a:r>
                      <a:endParaRPr lang="en-US" sz="1200" b="1" i="0" u="none" strike="noStrike">
                        <a:solidFill>
                          <a:srgbClr val="000000"/>
                        </a:solidFill>
                        <a:effectLst/>
                        <a:latin typeface="Calibri" panose="020F0502020204030204" pitchFamily="34" charset="0"/>
                      </a:endParaRPr>
                    </a:p>
                  </a:txBody>
                  <a:tcPr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US" sz="1200" u="none" strike="noStrike" dirty="0">
                          <a:effectLst/>
                        </a:rPr>
                        <a:t>Allows access to the portal site map.</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7605684"/>
                  </a:ext>
                </a:extLst>
              </a:tr>
              <a:tr h="182880">
                <a:tc>
                  <a:txBody>
                    <a:bodyPr/>
                    <a:lstStyle/>
                    <a:p>
                      <a:pPr algn="l" fontAlgn="b">
                        <a:lnSpc>
                          <a:spcPct val="150000"/>
                        </a:lnSpc>
                      </a:pPr>
                      <a:r>
                        <a:rPr lang="en-US" sz="1200" b="1" u="none" strike="noStrike" dirty="0" err="1">
                          <a:effectLst/>
                        </a:rPr>
                        <a:t>sitemarkers</a:t>
                      </a:r>
                      <a:endParaRPr lang="en-US" sz="1200" b="1" i="0" u="none" strike="noStrike" dirty="0">
                        <a:solidFill>
                          <a:srgbClr val="000000"/>
                        </a:solidFill>
                        <a:effectLst/>
                        <a:latin typeface="Calibri" panose="020F0502020204030204" pitchFamily="34" charset="0"/>
                      </a:endParaRPr>
                    </a:p>
                  </a:txBody>
                  <a:tcPr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US" sz="1200" u="none" strike="noStrike" dirty="0">
                          <a:effectLst/>
                        </a:rPr>
                        <a:t>Allows you to load any Site Markers by name.</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6034753"/>
                  </a:ext>
                </a:extLst>
              </a:tr>
              <a:tr h="182880">
                <a:tc>
                  <a:txBody>
                    <a:bodyPr/>
                    <a:lstStyle/>
                    <a:p>
                      <a:pPr algn="l" fontAlgn="b">
                        <a:lnSpc>
                          <a:spcPct val="150000"/>
                        </a:lnSpc>
                      </a:pPr>
                      <a:r>
                        <a:rPr lang="en-US" sz="1200" b="1" u="none" strike="noStrike">
                          <a:effectLst/>
                        </a:rPr>
                        <a:t>snippets</a:t>
                      </a:r>
                      <a:endParaRPr lang="en-US" sz="1200" b="1" i="0" u="none" strike="noStrike">
                        <a:solidFill>
                          <a:srgbClr val="000000"/>
                        </a:solidFill>
                        <a:effectLst/>
                        <a:latin typeface="Calibri" panose="020F0502020204030204" pitchFamily="34" charset="0"/>
                      </a:endParaRPr>
                    </a:p>
                  </a:txBody>
                  <a:tcPr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US" sz="1200" u="none" strike="noStrike" dirty="0">
                          <a:effectLst/>
                        </a:rPr>
                        <a:t>Allows you to load any Content Snippet by name.</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8343179"/>
                  </a:ext>
                </a:extLst>
              </a:tr>
              <a:tr h="182880">
                <a:tc>
                  <a:txBody>
                    <a:bodyPr/>
                    <a:lstStyle/>
                    <a:p>
                      <a:pPr algn="l" fontAlgn="b">
                        <a:lnSpc>
                          <a:spcPct val="150000"/>
                        </a:lnSpc>
                      </a:pPr>
                      <a:r>
                        <a:rPr lang="en-US" sz="1200" b="1" u="none" strike="noStrike">
                          <a:effectLst/>
                        </a:rPr>
                        <a:t>user</a:t>
                      </a:r>
                      <a:endParaRPr lang="en-US" sz="1200" b="1" i="0" u="none" strike="noStrike">
                        <a:solidFill>
                          <a:srgbClr val="000000"/>
                        </a:solidFill>
                        <a:effectLst/>
                        <a:latin typeface="Calibri" panose="020F0502020204030204" pitchFamily="34" charset="0"/>
                      </a:endParaRPr>
                    </a:p>
                  </a:txBody>
                  <a:tcPr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US" sz="1200" u="none" strike="noStrike" dirty="0">
                          <a:effectLst/>
                        </a:rPr>
                        <a:t>Refers to the current portal user. If no user is signed in, this variable will be null.</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0468839"/>
                  </a:ext>
                </a:extLst>
              </a:tr>
              <a:tr h="182880">
                <a:tc>
                  <a:txBody>
                    <a:bodyPr/>
                    <a:lstStyle/>
                    <a:p>
                      <a:pPr algn="l" fontAlgn="b">
                        <a:lnSpc>
                          <a:spcPct val="150000"/>
                        </a:lnSpc>
                      </a:pPr>
                      <a:r>
                        <a:rPr lang="en-US" sz="1200" b="1" u="none" strike="noStrike">
                          <a:effectLst/>
                        </a:rPr>
                        <a:t>weblinks</a:t>
                      </a:r>
                      <a:endParaRPr lang="en-US" sz="1200" b="1" i="0" u="none" strike="noStrike">
                        <a:solidFill>
                          <a:srgbClr val="000000"/>
                        </a:solidFill>
                        <a:effectLst/>
                        <a:latin typeface="Calibri" panose="020F0502020204030204" pitchFamily="34" charset="0"/>
                      </a:endParaRPr>
                    </a:p>
                  </a:txBody>
                  <a:tcPr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US" sz="1200" u="none" strike="noStrike" dirty="0">
                          <a:effectLst/>
                        </a:rPr>
                        <a:t>Allows you to load any Web Link Set by name or ID.</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366571"/>
                  </a:ext>
                </a:extLst>
              </a:tr>
              <a:tr h="0">
                <a:tc>
                  <a:txBody>
                    <a:bodyPr/>
                    <a:lstStyle/>
                    <a:p>
                      <a:pPr algn="l" fontAlgn="b">
                        <a:lnSpc>
                          <a:spcPct val="150000"/>
                        </a:lnSpc>
                      </a:pPr>
                      <a:r>
                        <a:rPr lang="en-US" sz="1200" b="1" u="none" strike="noStrike" dirty="0">
                          <a:effectLst/>
                        </a:rPr>
                        <a:t>website</a:t>
                      </a:r>
                      <a:endParaRPr lang="en-US" sz="1200" b="1" i="0" u="none" strike="noStrike" dirty="0">
                        <a:solidFill>
                          <a:srgbClr val="000000"/>
                        </a:solidFill>
                        <a:effectLst/>
                        <a:latin typeface="Calibri" panose="020F0502020204030204" pitchFamily="34" charset="0"/>
                      </a:endParaRPr>
                    </a:p>
                  </a:txBody>
                  <a:tcPr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US" sz="1200" u="none" strike="noStrike" dirty="0">
                          <a:effectLst/>
                        </a:rPr>
                        <a:t>current portal Website record with website properties.</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6055306"/>
                  </a:ext>
                </a:extLst>
              </a:tr>
            </a:tbl>
          </a:graphicData>
        </a:graphic>
      </p:graphicFrame>
    </p:spTree>
    <p:extLst>
      <p:ext uri="{BB962C8B-B14F-4D97-AF65-F5344CB8AC3E}">
        <p14:creationId xmlns:p14="http://schemas.microsoft.com/office/powerpoint/2010/main" val="331465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E3A0-7ABD-4181-B2F6-B6669A75792D}"/>
              </a:ext>
            </a:extLst>
          </p:cNvPr>
          <p:cNvSpPr>
            <a:spLocks noGrp="1"/>
          </p:cNvSpPr>
          <p:nvPr>
            <p:ph type="title"/>
          </p:nvPr>
        </p:nvSpPr>
        <p:spPr/>
        <p:txBody>
          <a:bodyPr/>
          <a:lstStyle/>
          <a:p>
            <a:r>
              <a:rPr lang="en-US" dirty="0"/>
              <a:t>Liquid Objects</a:t>
            </a:r>
          </a:p>
        </p:txBody>
      </p:sp>
      <p:sp>
        <p:nvSpPr>
          <p:cNvPr id="3" name="Content Placeholder 2">
            <a:extLst>
              <a:ext uri="{FF2B5EF4-FFF2-40B4-BE49-F238E27FC236}">
                <a16:creationId xmlns:a16="http://schemas.microsoft.com/office/drawing/2014/main" id="{DA0808C8-FB31-4ACC-BE82-BB5B051C9719}"/>
              </a:ext>
            </a:extLst>
          </p:cNvPr>
          <p:cNvSpPr>
            <a:spLocks noGrp="1"/>
          </p:cNvSpPr>
          <p:nvPr>
            <p:ph idx="1"/>
          </p:nvPr>
        </p:nvSpPr>
        <p:spPr/>
        <p:txBody>
          <a:bodyPr>
            <a:normAutofit/>
          </a:bodyPr>
          <a:lstStyle/>
          <a:p>
            <a:pPr>
              <a:spcAft>
                <a:spcPts val="600"/>
              </a:spcAft>
            </a:pPr>
            <a:r>
              <a:rPr lang="en-US" sz="2400" dirty="0"/>
              <a:t>Liquid objects are referenced by name</a:t>
            </a:r>
          </a:p>
          <a:p>
            <a:pPr marL="679450" lvl="2" indent="0">
              <a:buNone/>
            </a:pPr>
            <a:r>
              <a:rPr lang="en-US" sz="1600" dirty="0">
                <a:latin typeface="Lucida Console" panose="020B0609040504020204" pitchFamily="49" charset="0"/>
              </a:rPr>
              <a:t>user</a:t>
            </a:r>
          </a:p>
          <a:p>
            <a:pPr marL="679450" lvl="2" indent="0">
              <a:buNone/>
            </a:pPr>
            <a:r>
              <a:rPr lang="en-US" sz="1600" dirty="0">
                <a:latin typeface="Lucida Console" panose="020B0609040504020204" pitchFamily="49" charset="0"/>
              </a:rPr>
              <a:t>page</a:t>
            </a:r>
          </a:p>
          <a:p>
            <a:pPr marL="679450" lvl="2" indent="0">
              <a:buNone/>
            </a:pPr>
            <a:r>
              <a:rPr lang="en-US" sz="1600" dirty="0">
                <a:latin typeface="Lucida Console" panose="020B0609040504020204" pitchFamily="49" charset="0"/>
              </a:rPr>
              <a:t>request</a:t>
            </a:r>
          </a:p>
          <a:p>
            <a:pPr marL="679450" lvl="2" indent="0">
              <a:buNone/>
            </a:pPr>
            <a:endParaRPr lang="en-US" sz="1600" dirty="0">
              <a:latin typeface="Lucida Console" panose="020B0609040504020204" pitchFamily="49" charset="0"/>
            </a:endParaRPr>
          </a:p>
          <a:p>
            <a:pPr>
              <a:spcAft>
                <a:spcPts val="600"/>
              </a:spcAft>
            </a:pPr>
            <a:r>
              <a:rPr lang="en-US" sz="2400" dirty="0"/>
              <a:t>Object properties referenced using dot notation</a:t>
            </a:r>
          </a:p>
          <a:p>
            <a:pPr marL="679450" lvl="2" indent="0">
              <a:buNone/>
            </a:pPr>
            <a:r>
              <a:rPr lang="en-US" sz="1600" dirty="0" err="1">
                <a:latin typeface="Lucida Console" panose="020B0609040504020204" pitchFamily="49" charset="0"/>
              </a:rPr>
              <a:t>user.fullname</a:t>
            </a:r>
            <a:endParaRPr lang="en-US" sz="1600" dirty="0">
              <a:latin typeface="Lucida Console" panose="020B0609040504020204" pitchFamily="49" charset="0"/>
            </a:endParaRPr>
          </a:p>
          <a:p>
            <a:pPr marL="679450" lvl="2" indent="0">
              <a:buNone/>
            </a:pPr>
            <a:r>
              <a:rPr lang="en-US" sz="1600" dirty="0" err="1">
                <a:latin typeface="Lucida Console" panose="020B0609040504020204" pitchFamily="49" charset="0"/>
              </a:rPr>
              <a:t>page.title</a:t>
            </a:r>
            <a:endParaRPr lang="en-US" sz="1600" dirty="0">
              <a:latin typeface="Lucida Console" panose="020B0609040504020204" pitchFamily="49" charset="0"/>
            </a:endParaRPr>
          </a:p>
          <a:p>
            <a:pPr marL="679450" lvl="2" indent="0">
              <a:buNone/>
            </a:pPr>
            <a:r>
              <a:rPr lang="en-US" sz="1600" dirty="0" err="1">
                <a:latin typeface="Lucida Console" panose="020B0609040504020204" pitchFamily="49" charset="0"/>
              </a:rPr>
              <a:t>request.params</a:t>
            </a:r>
            <a:r>
              <a:rPr lang="en-US" sz="1600" dirty="0">
                <a:latin typeface="Lucida Console" panose="020B0609040504020204" pitchFamily="49" charset="0"/>
              </a:rPr>
              <a:t>['HTTP_CLIENT_IP']</a:t>
            </a:r>
          </a:p>
          <a:p>
            <a:pPr marL="679450" lvl="2" indent="0">
              <a:buNone/>
            </a:pPr>
            <a:endParaRPr lang="en-US" sz="1600" dirty="0">
              <a:latin typeface="Lucida Console" panose="020B0609040504020204" pitchFamily="49" charset="0"/>
            </a:endParaRPr>
          </a:p>
          <a:p>
            <a:pPr>
              <a:spcAft>
                <a:spcPts val="600"/>
              </a:spcAft>
            </a:pPr>
            <a:r>
              <a:rPr lang="en-US" sz="2400" dirty="0"/>
              <a:t>Object properties displayed using output tags {{ … }}</a:t>
            </a:r>
          </a:p>
          <a:p>
            <a:pPr marL="679450" lvl="2" indent="0">
              <a:buNone/>
            </a:pPr>
            <a:r>
              <a:rPr lang="en-US" sz="1600" dirty="0">
                <a:latin typeface="Lucida Console" panose="020B0609040504020204" pitchFamily="49" charset="0"/>
              </a:rPr>
              <a:t>{{ </a:t>
            </a:r>
            <a:r>
              <a:rPr lang="en-US" sz="1600" dirty="0" err="1">
                <a:latin typeface="Lucida Console" panose="020B0609040504020204" pitchFamily="49" charset="0"/>
              </a:rPr>
              <a:t>user.fullname</a:t>
            </a:r>
            <a:r>
              <a:rPr lang="en-US" sz="1600" dirty="0">
                <a:latin typeface="Lucida Console" panose="020B0609040504020204" pitchFamily="49" charset="0"/>
              </a:rPr>
              <a:t> }}</a:t>
            </a:r>
          </a:p>
          <a:p>
            <a:pPr marL="679450" lvl="2" indent="0">
              <a:buNone/>
            </a:pPr>
            <a:r>
              <a:rPr lang="en-US" sz="1600" dirty="0">
                <a:latin typeface="Lucida Console" panose="020B0609040504020204" pitchFamily="49" charset="0"/>
              </a:rPr>
              <a:t>{{ </a:t>
            </a:r>
            <a:r>
              <a:rPr lang="en-US" sz="1600" dirty="0" err="1">
                <a:latin typeface="Lucida Console" panose="020B0609040504020204" pitchFamily="49" charset="0"/>
              </a:rPr>
              <a:t>page.title</a:t>
            </a:r>
            <a:r>
              <a:rPr lang="en-US" sz="1600" dirty="0">
                <a:latin typeface="Lucida Console" panose="020B0609040504020204" pitchFamily="49" charset="0"/>
              </a:rPr>
              <a:t> }}</a:t>
            </a:r>
          </a:p>
          <a:p>
            <a:pPr marL="679450" lvl="2" indent="0">
              <a:buNone/>
            </a:pPr>
            <a:r>
              <a:rPr lang="en-US" sz="1600" dirty="0">
                <a:latin typeface="Lucida Console" panose="020B0609040504020204" pitchFamily="49" charset="0"/>
              </a:rPr>
              <a:t>{{ </a:t>
            </a:r>
            <a:r>
              <a:rPr lang="en-US" sz="1600" dirty="0" err="1">
                <a:latin typeface="Lucida Console" panose="020B0609040504020204" pitchFamily="49" charset="0"/>
              </a:rPr>
              <a:t>request.params</a:t>
            </a:r>
            <a:r>
              <a:rPr lang="en-US" sz="1600" dirty="0">
                <a:latin typeface="Lucida Console" panose="020B0609040504020204" pitchFamily="49" charset="0"/>
              </a:rPr>
              <a:t>['HTTP_CLIENT_IP'] }}</a:t>
            </a:r>
          </a:p>
          <a:p>
            <a:pPr marL="679450" lvl="2" indent="0">
              <a:buNone/>
            </a:pPr>
            <a:endParaRPr lang="en-US" sz="1600" dirty="0">
              <a:latin typeface="Lucida Console" panose="020B0609040504020204" pitchFamily="49" charset="0"/>
            </a:endParaRPr>
          </a:p>
          <a:p>
            <a:endParaRPr lang="en-US" sz="2400" dirty="0"/>
          </a:p>
        </p:txBody>
      </p:sp>
    </p:spTree>
    <p:extLst>
      <p:ext uri="{BB962C8B-B14F-4D97-AF65-F5344CB8AC3E}">
        <p14:creationId xmlns:p14="http://schemas.microsoft.com/office/powerpoint/2010/main" val="16588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6101-15F2-4AA7-9BA3-98AE4E918337}"/>
              </a:ext>
            </a:extLst>
          </p:cNvPr>
          <p:cNvSpPr>
            <a:spLocks noGrp="1"/>
          </p:cNvSpPr>
          <p:nvPr>
            <p:ph type="title"/>
          </p:nvPr>
        </p:nvSpPr>
        <p:spPr/>
        <p:txBody>
          <a:bodyPr/>
          <a:lstStyle/>
          <a:p>
            <a:r>
              <a:rPr lang="en-US" dirty="0"/>
              <a:t>Liquid Tags - {% </a:t>
            </a:r>
            <a:r>
              <a:rPr lang="en-US" sz="2000" dirty="0"/>
              <a:t>…</a:t>
            </a:r>
            <a:r>
              <a:rPr lang="en-US" dirty="0"/>
              <a:t> %}</a:t>
            </a:r>
          </a:p>
        </p:txBody>
      </p:sp>
      <p:sp>
        <p:nvSpPr>
          <p:cNvPr id="3" name="Content Placeholder 2">
            <a:extLst>
              <a:ext uri="{FF2B5EF4-FFF2-40B4-BE49-F238E27FC236}">
                <a16:creationId xmlns:a16="http://schemas.microsoft.com/office/drawing/2014/main" id="{194BE51A-E87A-4837-8FB9-914BDD52D2FB}"/>
              </a:ext>
            </a:extLst>
          </p:cNvPr>
          <p:cNvSpPr>
            <a:spLocks noGrp="1"/>
          </p:cNvSpPr>
          <p:nvPr>
            <p:ph idx="1"/>
          </p:nvPr>
        </p:nvSpPr>
        <p:spPr/>
        <p:txBody>
          <a:bodyPr/>
          <a:lstStyle/>
          <a:p>
            <a:r>
              <a:rPr lang="en-US" dirty="0"/>
              <a:t>Liquid provides tags with control-of-flow logic</a:t>
            </a:r>
          </a:p>
          <a:p>
            <a:pPr lvl="1"/>
            <a:r>
              <a:rPr lang="en-US" dirty="0"/>
              <a:t>if statement tags</a:t>
            </a:r>
          </a:p>
          <a:p>
            <a:pPr lvl="2"/>
            <a:endParaRPr lang="en-US" dirty="0"/>
          </a:p>
          <a:p>
            <a:pPr lvl="2"/>
            <a:endParaRPr lang="en-US" dirty="0"/>
          </a:p>
          <a:p>
            <a:pPr lvl="2"/>
            <a:endParaRPr lang="en-US" dirty="0"/>
          </a:p>
          <a:p>
            <a:pPr lvl="2"/>
            <a:endParaRPr lang="en-US" dirty="0"/>
          </a:p>
          <a:p>
            <a:pPr lvl="1"/>
            <a:r>
              <a:rPr lang="en-US" dirty="0"/>
              <a:t>for loops tags</a:t>
            </a:r>
          </a:p>
        </p:txBody>
      </p:sp>
      <p:pic>
        <p:nvPicPr>
          <p:cNvPr id="4" name="Picture 3">
            <a:extLst>
              <a:ext uri="{FF2B5EF4-FFF2-40B4-BE49-F238E27FC236}">
                <a16:creationId xmlns:a16="http://schemas.microsoft.com/office/drawing/2014/main" id="{AE628BB3-47D8-45EA-9775-5F6E96030018}"/>
              </a:ext>
            </a:extLst>
          </p:cNvPr>
          <p:cNvPicPr>
            <a:picLocks noChangeAspect="1"/>
          </p:cNvPicPr>
          <p:nvPr/>
        </p:nvPicPr>
        <p:blipFill rotWithShape="1">
          <a:blip r:embed="rId2"/>
          <a:srcRect l="1936" t="5263" r="1233" b="5263"/>
          <a:stretch/>
        </p:blipFill>
        <p:spPr>
          <a:xfrm>
            <a:off x="1154533" y="2437853"/>
            <a:ext cx="3419022" cy="1162455"/>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14F3D01D-83EC-422E-82BE-1D4F7ABFDCE9}"/>
              </a:ext>
            </a:extLst>
          </p:cNvPr>
          <p:cNvPicPr>
            <a:picLocks noChangeAspect="1"/>
          </p:cNvPicPr>
          <p:nvPr/>
        </p:nvPicPr>
        <p:blipFill>
          <a:blip r:embed="rId3"/>
          <a:stretch>
            <a:fillRect/>
          </a:stretch>
        </p:blipFill>
        <p:spPr>
          <a:xfrm>
            <a:off x="5290457" y="4354286"/>
            <a:ext cx="1714500" cy="1009650"/>
          </a:xfrm>
          <a:prstGeom prst="rect">
            <a:avLst/>
          </a:prstGeom>
          <a:ln>
            <a:solidFill>
              <a:schemeClr val="tx1">
                <a:lumMod val="50000"/>
                <a:lumOff val="50000"/>
              </a:schemeClr>
            </a:solidFill>
          </a:ln>
        </p:spPr>
      </p:pic>
      <p:grpSp>
        <p:nvGrpSpPr>
          <p:cNvPr id="9" name="Group 8">
            <a:extLst>
              <a:ext uri="{FF2B5EF4-FFF2-40B4-BE49-F238E27FC236}">
                <a16:creationId xmlns:a16="http://schemas.microsoft.com/office/drawing/2014/main" id="{D2017E51-4841-4FD3-A10A-AB6E11028CD8}"/>
              </a:ext>
            </a:extLst>
          </p:cNvPr>
          <p:cNvGrpSpPr/>
          <p:nvPr/>
        </p:nvGrpSpPr>
        <p:grpSpPr>
          <a:xfrm>
            <a:off x="5257800" y="2459444"/>
            <a:ext cx="2629148" cy="1060607"/>
            <a:chOff x="5105400" y="2368393"/>
            <a:chExt cx="2400300" cy="968289"/>
          </a:xfrm>
        </p:grpSpPr>
        <p:pic>
          <p:nvPicPr>
            <p:cNvPr id="7" name="Picture 6">
              <a:extLst>
                <a:ext uri="{FF2B5EF4-FFF2-40B4-BE49-F238E27FC236}">
                  <a16:creationId xmlns:a16="http://schemas.microsoft.com/office/drawing/2014/main" id="{BA34693E-4932-401F-B2F9-112F1B94CDA4}"/>
                </a:ext>
              </a:extLst>
            </p:cNvPr>
            <p:cNvPicPr>
              <a:picLocks noChangeAspect="1"/>
            </p:cNvPicPr>
            <p:nvPr/>
          </p:nvPicPr>
          <p:blipFill>
            <a:blip r:embed="rId4"/>
            <a:stretch>
              <a:fillRect/>
            </a:stretch>
          </p:blipFill>
          <p:spPr>
            <a:xfrm>
              <a:off x="5105400" y="2946157"/>
              <a:ext cx="2400300" cy="390525"/>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60A008A5-1D63-4074-9E85-148921F1B8D1}"/>
                </a:ext>
              </a:extLst>
            </p:cNvPr>
            <p:cNvPicPr>
              <a:picLocks noChangeAspect="1"/>
            </p:cNvPicPr>
            <p:nvPr/>
          </p:nvPicPr>
          <p:blipFill>
            <a:blip r:embed="rId5"/>
            <a:stretch>
              <a:fillRect/>
            </a:stretch>
          </p:blipFill>
          <p:spPr>
            <a:xfrm>
              <a:off x="5105400" y="2368393"/>
              <a:ext cx="1628775" cy="371475"/>
            </a:xfrm>
            <a:prstGeom prst="rect">
              <a:avLst/>
            </a:prstGeom>
            <a:ln>
              <a:solidFill>
                <a:schemeClr val="tx1">
                  <a:lumMod val="50000"/>
                  <a:lumOff val="50000"/>
                </a:schemeClr>
              </a:solidFill>
            </a:ln>
          </p:spPr>
        </p:pic>
      </p:grpSp>
      <p:pic>
        <p:nvPicPr>
          <p:cNvPr id="10" name="Picture 9">
            <a:extLst>
              <a:ext uri="{FF2B5EF4-FFF2-40B4-BE49-F238E27FC236}">
                <a16:creationId xmlns:a16="http://schemas.microsoft.com/office/drawing/2014/main" id="{D1EEB03D-791A-4345-B1E2-EE05C467DD4D}"/>
              </a:ext>
            </a:extLst>
          </p:cNvPr>
          <p:cNvPicPr>
            <a:picLocks noChangeAspect="1"/>
          </p:cNvPicPr>
          <p:nvPr/>
        </p:nvPicPr>
        <p:blipFill>
          <a:blip r:embed="rId6"/>
          <a:stretch>
            <a:fillRect/>
          </a:stretch>
        </p:blipFill>
        <p:spPr>
          <a:xfrm>
            <a:off x="1145202" y="4343400"/>
            <a:ext cx="3714750" cy="1885950"/>
          </a:xfrm>
          <a:prstGeom prst="rect">
            <a:avLst/>
          </a:prstGeom>
          <a:ln>
            <a:solidFill>
              <a:schemeClr val="tx1">
                <a:lumMod val="50000"/>
                <a:lumOff val="50000"/>
              </a:schemeClr>
            </a:solidFill>
          </a:ln>
        </p:spPr>
      </p:pic>
    </p:spTree>
    <p:extLst>
      <p:ext uri="{BB962C8B-B14F-4D97-AF65-F5344CB8AC3E}">
        <p14:creationId xmlns:p14="http://schemas.microsoft.com/office/powerpoint/2010/main" val="48880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B5210-10F1-43EF-ABF5-D03C7694971D}"/>
              </a:ext>
            </a:extLst>
          </p:cNvPr>
          <p:cNvSpPr>
            <a:spLocks noGrp="1"/>
          </p:cNvSpPr>
          <p:nvPr>
            <p:ph type="title"/>
          </p:nvPr>
        </p:nvSpPr>
        <p:spPr/>
        <p:txBody>
          <a:bodyPr/>
          <a:lstStyle/>
          <a:p>
            <a:r>
              <a:rPr lang="en-US" dirty="0"/>
              <a:t>Liquid Filters</a:t>
            </a:r>
          </a:p>
        </p:txBody>
      </p:sp>
      <p:sp>
        <p:nvSpPr>
          <p:cNvPr id="3" name="Content Placeholder 2">
            <a:extLst>
              <a:ext uri="{FF2B5EF4-FFF2-40B4-BE49-F238E27FC236}">
                <a16:creationId xmlns:a16="http://schemas.microsoft.com/office/drawing/2014/main" id="{0E358E97-27A3-44E9-9B1B-2B7ABAD6B2AA}"/>
              </a:ext>
            </a:extLst>
          </p:cNvPr>
          <p:cNvSpPr>
            <a:spLocks noGrp="1"/>
          </p:cNvSpPr>
          <p:nvPr>
            <p:ph idx="1"/>
          </p:nvPr>
        </p:nvSpPr>
        <p:spPr/>
        <p:txBody>
          <a:bodyPr>
            <a:normAutofit/>
          </a:bodyPr>
          <a:lstStyle/>
          <a:p>
            <a:r>
              <a:rPr lang="en-US" sz="2400" dirty="0"/>
              <a:t>Filters used to transform data</a:t>
            </a:r>
          </a:p>
          <a:p>
            <a:pPr lvl="1"/>
            <a:r>
              <a:rPr lang="en-US" sz="2000" dirty="0"/>
              <a:t>Use of filter requires pipe operator </a:t>
            </a:r>
            <a:r>
              <a:rPr lang="en-US" sz="2000" b="1" dirty="0"/>
              <a:t>| </a:t>
            </a:r>
            <a:r>
              <a:rPr lang="en-US" sz="2000" dirty="0"/>
              <a:t>followed by filter name</a:t>
            </a:r>
          </a:p>
          <a:p>
            <a:pPr lvl="1"/>
            <a:r>
              <a:rPr lang="en-US" sz="2000" dirty="0"/>
              <a:t>Filter arguments (if any) passed using colon operator </a:t>
            </a:r>
            <a:r>
              <a:rPr lang="en-US" sz="2000" b="1" dirty="0"/>
              <a:t>:</a:t>
            </a:r>
          </a:p>
          <a:p>
            <a:endParaRPr lang="en-US" sz="2400" dirty="0"/>
          </a:p>
        </p:txBody>
      </p:sp>
      <p:pic>
        <p:nvPicPr>
          <p:cNvPr id="4" name="Picture 3">
            <a:extLst>
              <a:ext uri="{FF2B5EF4-FFF2-40B4-BE49-F238E27FC236}">
                <a16:creationId xmlns:a16="http://schemas.microsoft.com/office/drawing/2014/main" id="{789BDB50-B454-4FCF-ABB2-27C5EB207E4B}"/>
              </a:ext>
            </a:extLst>
          </p:cNvPr>
          <p:cNvPicPr>
            <a:picLocks noChangeAspect="1"/>
          </p:cNvPicPr>
          <p:nvPr/>
        </p:nvPicPr>
        <p:blipFill>
          <a:blip r:embed="rId2"/>
          <a:stretch>
            <a:fillRect/>
          </a:stretch>
        </p:blipFill>
        <p:spPr>
          <a:xfrm>
            <a:off x="2171555" y="2861870"/>
            <a:ext cx="6511644" cy="3386530"/>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E3F879A8-FDBA-4B36-B1C5-6295362A663F}"/>
              </a:ext>
            </a:extLst>
          </p:cNvPr>
          <p:cNvPicPr>
            <a:picLocks noChangeAspect="1"/>
          </p:cNvPicPr>
          <p:nvPr/>
        </p:nvPicPr>
        <p:blipFill>
          <a:blip r:embed="rId3"/>
          <a:stretch>
            <a:fillRect/>
          </a:stretch>
        </p:blipFill>
        <p:spPr>
          <a:xfrm>
            <a:off x="304800" y="3352800"/>
            <a:ext cx="1694651" cy="989624"/>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D0F4E098-91D8-4FEE-98D1-9F6CBCB794C4}"/>
              </a:ext>
            </a:extLst>
          </p:cNvPr>
          <p:cNvPicPr>
            <a:picLocks noChangeAspect="1"/>
          </p:cNvPicPr>
          <p:nvPr/>
        </p:nvPicPr>
        <p:blipFill rotWithShape="1">
          <a:blip r:embed="rId4"/>
          <a:srcRect r="7843"/>
          <a:stretch/>
        </p:blipFill>
        <p:spPr>
          <a:xfrm>
            <a:off x="304800" y="4495800"/>
            <a:ext cx="1710754" cy="504514"/>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42353368-F6DF-4B37-8220-A97E73B13C75}"/>
              </a:ext>
            </a:extLst>
          </p:cNvPr>
          <p:cNvPicPr>
            <a:picLocks noChangeAspect="1"/>
          </p:cNvPicPr>
          <p:nvPr/>
        </p:nvPicPr>
        <p:blipFill rotWithShape="1">
          <a:blip r:embed="rId5"/>
          <a:srcRect l="7143" t="-1" r="10204" b="-9062"/>
          <a:stretch/>
        </p:blipFill>
        <p:spPr>
          <a:xfrm>
            <a:off x="304800" y="5120973"/>
            <a:ext cx="1710754" cy="289227"/>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5ECB0A36-188C-4406-8546-4284A4FDF2BC}"/>
              </a:ext>
            </a:extLst>
          </p:cNvPr>
          <p:cNvPicPr>
            <a:picLocks noChangeAspect="1"/>
          </p:cNvPicPr>
          <p:nvPr/>
        </p:nvPicPr>
        <p:blipFill>
          <a:blip r:embed="rId6"/>
          <a:stretch>
            <a:fillRect/>
          </a:stretch>
        </p:blipFill>
        <p:spPr>
          <a:xfrm>
            <a:off x="333840" y="5629688"/>
            <a:ext cx="1681715" cy="536856"/>
          </a:xfrm>
          <a:prstGeom prst="rect">
            <a:avLst/>
          </a:prstGeom>
          <a:ln>
            <a:solidFill>
              <a:schemeClr val="tx1">
                <a:lumMod val="50000"/>
                <a:lumOff val="50000"/>
              </a:schemeClr>
            </a:solidFill>
          </a:ln>
        </p:spPr>
      </p:pic>
    </p:spTree>
    <p:extLst>
      <p:ext uri="{BB962C8B-B14F-4D97-AF65-F5344CB8AC3E}">
        <p14:creationId xmlns:p14="http://schemas.microsoft.com/office/powerpoint/2010/main" val="253258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07D9-00E4-42DD-A2BC-4DA762F8523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56CFAD7-C821-44C0-BF37-A23C023187B5}"/>
              </a:ext>
            </a:extLst>
          </p:cNvPr>
          <p:cNvSpPr>
            <a:spLocks noGrp="1"/>
          </p:cNvSpPr>
          <p:nvPr>
            <p:ph idx="1"/>
          </p:nvPr>
        </p:nvSpPr>
        <p:spPr/>
        <p:txBody>
          <a:bodyPr/>
          <a:lstStyle/>
          <a:p>
            <a:pPr>
              <a:buFont typeface="Wingdings" panose="05000000000000000000" pitchFamily="2" charset="2"/>
              <a:buChar char="ü"/>
            </a:pPr>
            <a:r>
              <a:rPr lang="en-US" dirty="0"/>
              <a:t>Creating a Power Apps Portal</a:t>
            </a:r>
          </a:p>
          <a:p>
            <a:pPr>
              <a:buFont typeface="Wingdings" panose="05000000000000000000" pitchFamily="2" charset="2"/>
              <a:buChar char="ü"/>
            </a:pPr>
            <a:r>
              <a:rPr lang="en-US" dirty="0"/>
              <a:t>Adding and Editing Portal Content</a:t>
            </a:r>
          </a:p>
          <a:p>
            <a:pPr>
              <a:buFont typeface="Wingdings" panose="05000000000000000000" pitchFamily="2" charset="2"/>
              <a:buChar char="ü"/>
            </a:pPr>
            <a:r>
              <a:rPr lang="en-US" dirty="0"/>
              <a:t>Writing Liquid Template Language Expressions</a:t>
            </a:r>
          </a:p>
          <a:p>
            <a:pPr>
              <a:buFont typeface="Wingdings" panose="05000000000000000000" pitchFamily="2" charset="2"/>
              <a:buChar char="Ø"/>
            </a:pPr>
            <a:r>
              <a:rPr lang="en-US" dirty="0"/>
              <a:t>Understanding Portal Configuration </a:t>
            </a:r>
          </a:p>
          <a:p>
            <a:r>
              <a:rPr lang="en-US" dirty="0"/>
              <a:t>Configuring Portal Security</a:t>
            </a:r>
          </a:p>
          <a:p>
            <a:r>
              <a:rPr lang="en-US" dirty="0"/>
              <a:t>Publishing Dynamic CDS Content</a:t>
            </a:r>
          </a:p>
        </p:txBody>
      </p:sp>
    </p:spTree>
    <p:extLst>
      <p:ext uri="{BB962C8B-B14F-4D97-AF65-F5344CB8AC3E}">
        <p14:creationId xmlns:p14="http://schemas.microsoft.com/office/powerpoint/2010/main" val="3788537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6FAF3-486C-4B74-B509-5E89DC72E038}"/>
              </a:ext>
            </a:extLst>
          </p:cNvPr>
          <p:cNvSpPr>
            <a:spLocks noGrp="1"/>
          </p:cNvSpPr>
          <p:nvPr>
            <p:ph type="title"/>
          </p:nvPr>
        </p:nvSpPr>
        <p:spPr/>
        <p:txBody>
          <a:bodyPr/>
          <a:lstStyle/>
          <a:p>
            <a:r>
              <a:rPr lang="en-US" dirty="0"/>
              <a:t>Power Apps Portals</a:t>
            </a:r>
          </a:p>
        </p:txBody>
      </p:sp>
      <p:sp>
        <p:nvSpPr>
          <p:cNvPr id="3" name="Content Placeholder 2">
            <a:extLst>
              <a:ext uri="{FF2B5EF4-FFF2-40B4-BE49-F238E27FC236}">
                <a16:creationId xmlns:a16="http://schemas.microsoft.com/office/drawing/2014/main" id="{EE7F8A13-1CF2-4B66-8F69-5B577E8EC7A9}"/>
              </a:ext>
            </a:extLst>
          </p:cNvPr>
          <p:cNvSpPr>
            <a:spLocks noGrp="1"/>
          </p:cNvSpPr>
          <p:nvPr>
            <p:ph idx="1"/>
          </p:nvPr>
        </p:nvSpPr>
        <p:spPr/>
        <p:txBody>
          <a:bodyPr>
            <a:normAutofit/>
          </a:bodyPr>
          <a:lstStyle/>
          <a:p>
            <a:r>
              <a:rPr lang="en-US" sz="2400" dirty="0"/>
              <a:t>Power Apps portals provide web development platform</a:t>
            </a:r>
          </a:p>
          <a:p>
            <a:pPr lvl="1"/>
            <a:r>
              <a:rPr lang="en-US" sz="2000" dirty="0"/>
              <a:t>Create websites for anonymous users and/or authenticated user</a:t>
            </a:r>
          </a:p>
          <a:p>
            <a:pPr lvl="1"/>
            <a:r>
              <a:rPr lang="en-US" sz="2000" dirty="0"/>
              <a:t>Allows for registration and authentication of internal users</a:t>
            </a:r>
          </a:p>
          <a:p>
            <a:pPr lvl="1"/>
            <a:r>
              <a:rPr lang="en-US" sz="2000" dirty="0"/>
              <a:t>Allows for authentication through LinkedIn, Facebook, Twitter, etc.</a:t>
            </a:r>
          </a:p>
          <a:p>
            <a:pPr lvl="1"/>
            <a:endParaRPr lang="en-US" sz="2000" dirty="0"/>
          </a:p>
          <a:p>
            <a:r>
              <a:rPr lang="en-US" sz="2400" dirty="0"/>
              <a:t>Portal content managed by business users</a:t>
            </a:r>
          </a:p>
          <a:p>
            <a:pPr lvl="1"/>
            <a:r>
              <a:rPr lang="en-US" sz="2000" dirty="0"/>
              <a:t>Portal Editor used to add pages and author content</a:t>
            </a:r>
          </a:p>
          <a:p>
            <a:pPr lvl="1"/>
            <a:r>
              <a:rPr lang="en-US" sz="2000" dirty="0"/>
              <a:t>Portal Management app created along with portal</a:t>
            </a:r>
          </a:p>
          <a:p>
            <a:pPr lvl="1"/>
            <a:endParaRPr lang="en-US" sz="2000" dirty="0"/>
          </a:p>
          <a:p>
            <a:r>
              <a:rPr lang="en-US" sz="2400" dirty="0"/>
              <a:t>Portal can be customized by web developers</a:t>
            </a:r>
          </a:p>
          <a:p>
            <a:pPr lvl="1"/>
            <a:r>
              <a:rPr lang="en-US" sz="2000" dirty="0"/>
              <a:t>Liquid template language used to add dynamic content</a:t>
            </a:r>
          </a:p>
          <a:p>
            <a:pPr lvl="1"/>
            <a:r>
              <a:rPr lang="en-US" sz="2000" dirty="0"/>
              <a:t>Developers can surface data from CDS entities</a:t>
            </a:r>
          </a:p>
          <a:p>
            <a:pPr lvl="1"/>
            <a:r>
              <a:rPr lang="en-US" sz="2000" dirty="0"/>
              <a:t>Developers can extend portal with custom page templates</a:t>
            </a:r>
          </a:p>
        </p:txBody>
      </p:sp>
    </p:spTree>
    <p:extLst>
      <p:ext uri="{BB962C8B-B14F-4D97-AF65-F5344CB8AC3E}">
        <p14:creationId xmlns:p14="http://schemas.microsoft.com/office/powerpoint/2010/main" val="233764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715DA-787C-4F7F-9272-D609C9ACC76C}"/>
              </a:ext>
            </a:extLst>
          </p:cNvPr>
          <p:cNvSpPr>
            <a:spLocks noGrp="1"/>
          </p:cNvSpPr>
          <p:nvPr>
            <p:ph type="title"/>
          </p:nvPr>
        </p:nvSpPr>
        <p:spPr/>
        <p:txBody>
          <a:bodyPr/>
          <a:lstStyle/>
          <a:p>
            <a:r>
              <a:rPr lang="en-US" dirty="0"/>
              <a:t>Portal Management App Entities</a:t>
            </a:r>
          </a:p>
        </p:txBody>
      </p:sp>
      <p:sp>
        <p:nvSpPr>
          <p:cNvPr id="9" name="Content Placeholder 8">
            <a:extLst>
              <a:ext uri="{FF2B5EF4-FFF2-40B4-BE49-F238E27FC236}">
                <a16:creationId xmlns:a16="http://schemas.microsoft.com/office/drawing/2014/main" id="{6EFA3F71-6626-49E1-B7BB-63DD3F2A7938}"/>
              </a:ext>
            </a:extLst>
          </p:cNvPr>
          <p:cNvSpPr>
            <a:spLocks noGrp="1"/>
          </p:cNvSpPr>
          <p:nvPr>
            <p:ph idx="1"/>
          </p:nvPr>
        </p:nvSpPr>
        <p:spPr>
          <a:xfrm>
            <a:off x="381000" y="1295400"/>
            <a:ext cx="8382000" cy="5181600"/>
          </a:xfrm>
        </p:spPr>
        <p:txBody>
          <a:bodyPr>
            <a:normAutofit/>
          </a:bodyPr>
          <a:lstStyle/>
          <a:p>
            <a:r>
              <a:rPr lang="en-US" sz="2000" dirty="0"/>
              <a:t>Portal Management app provides access to portal entities</a:t>
            </a:r>
          </a:p>
          <a:p>
            <a:pPr lvl="1"/>
            <a:r>
              <a:rPr lang="en-US" sz="1600" dirty="0"/>
              <a:t>Website entities</a:t>
            </a:r>
          </a:p>
          <a:p>
            <a:pPr lvl="1"/>
            <a:r>
              <a:rPr lang="en-US" sz="1600" dirty="0"/>
              <a:t>Content entities</a:t>
            </a:r>
          </a:p>
          <a:p>
            <a:pPr lvl="1"/>
            <a:r>
              <a:rPr lang="en-US" sz="1600" dirty="0"/>
              <a:t>Security entities</a:t>
            </a:r>
          </a:p>
        </p:txBody>
      </p:sp>
      <p:pic>
        <p:nvPicPr>
          <p:cNvPr id="3" name="Picture 2">
            <a:extLst>
              <a:ext uri="{FF2B5EF4-FFF2-40B4-BE49-F238E27FC236}">
                <a16:creationId xmlns:a16="http://schemas.microsoft.com/office/drawing/2014/main" id="{3590DD26-8B20-4499-977E-865E2540B24C}"/>
              </a:ext>
            </a:extLst>
          </p:cNvPr>
          <p:cNvPicPr>
            <a:picLocks noChangeAspect="1"/>
          </p:cNvPicPr>
          <p:nvPr/>
        </p:nvPicPr>
        <p:blipFill>
          <a:blip r:embed="rId2"/>
          <a:stretch>
            <a:fillRect/>
          </a:stretch>
        </p:blipFill>
        <p:spPr>
          <a:xfrm>
            <a:off x="1096613" y="2819400"/>
            <a:ext cx="1608361" cy="2616366"/>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B14CE83F-7CD3-478A-8F8B-5780EBC708F8}"/>
              </a:ext>
            </a:extLst>
          </p:cNvPr>
          <p:cNvPicPr>
            <a:picLocks noChangeAspect="1"/>
          </p:cNvPicPr>
          <p:nvPr/>
        </p:nvPicPr>
        <p:blipFill>
          <a:blip r:embed="rId3"/>
          <a:stretch>
            <a:fillRect/>
          </a:stretch>
        </p:blipFill>
        <p:spPr>
          <a:xfrm>
            <a:off x="2928661" y="2819400"/>
            <a:ext cx="1615773" cy="3609548"/>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53243DEE-72F9-4F6B-B939-117453648A68}"/>
              </a:ext>
            </a:extLst>
          </p:cNvPr>
          <p:cNvPicPr>
            <a:picLocks noChangeAspect="1"/>
          </p:cNvPicPr>
          <p:nvPr/>
        </p:nvPicPr>
        <p:blipFill>
          <a:blip r:embed="rId4"/>
          <a:stretch>
            <a:fillRect/>
          </a:stretch>
        </p:blipFill>
        <p:spPr>
          <a:xfrm>
            <a:off x="4800600" y="2819400"/>
            <a:ext cx="1667656" cy="2571896"/>
          </a:xfrm>
          <a:prstGeom prst="rect">
            <a:avLst/>
          </a:prstGeom>
          <a:ln>
            <a:solidFill>
              <a:schemeClr val="tx1">
                <a:lumMod val="50000"/>
                <a:lumOff val="50000"/>
              </a:schemeClr>
            </a:solidFill>
          </a:ln>
        </p:spPr>
      </p:pic>
      <p:sp>
        <p:nvSpPr>
          <p:cNvPr id="6" name="Arrow: Right 5">
            <a:extLst>
              <a:ext uri="{FF2B5EF4-FFF2-40B4-BE49-F238E27FC236}">
                <a16:creationId xmlns:a16="http://schemas.microsoft.com/office/drawing/2014/main" id="{90E7801A-EDA5-4F17-AF6B-BC5694BF231B}"/>
              </a:ext>
            </a:extLst>
          </p:cNvPr>
          <p:cNvSpPr/>
          <p:nvPr/>
        </p:nvSpPr>
        <p:spPr>
          <a:xfrm>
            <a:off x="2362200" y="5816766"/>
            <a:ext cx="615095" cy="203034"/>
          </a:xfrm>
          <a:prstGeom prst="rightArrow">
            <a:avLst>
              <a:gd name="adj1" fmla="val 47777"/>
              <a:gd name="adj2" fmla="val 9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59004143-E7C2-4A7E-BE08-561B1E336F47}"/>
              </a:ext>
            </a:extLst>
          </p:cNvPr>
          <p:cNvSpPr/>
          <p:nvPr/>
        </p:nvSpPr>
        <p:spPr>
          <a:xfrm>
            <a:off x="2362200" y="6146883"/>
            <a:ext cx="615095" cy="203034"/>
          </a:xfrm>
          <a:prstGeom prst="rightArrow">
            <a:avLst>
              <a:gd name="adj1" fmla="val 47777"/>
              <a:gd name="adj2" fmla="val 9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17056D55-A883-4B14-A748-67B872D4BBCA}"/>
              </a:ext>
            </a:extLst>
          </p:cNvPr>
          <p:cNvSpPr/>
          <p:nvPr/>
        </p:nvSpPr>
        <p:spPr>
          <a:xfrm>
            <a:off x="511013" y="3530766"/>
            <a:ext cx="615095" cy="203034"/>
          </a:xfrm>
          <a:prstGeom prst="rightArrow">
            <a:avLst>
              <a:gd name="adj1" fmla="val 47777"/>
              <a:gd name="adj2" fmla="val 9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BEBF0728-389E-49C5-B841-20DB5CA4A174}"/>
              </a:ext>
            </a:extLst>
          </p:cNvPr>
          <p:cNvSpPr/>
          <p:nvPr/>
        </p:nvSpPr>
        <p:spPr>
          <a:xfrm>
            <a:off x="2362200" y="3200400"/>
            <a:ext cx="615095" cy="203034"/>
          </a:xfrm>
          <a:prstGeom prst="rightArrow">
            <a:avLst>
              <a:gd name="adj1" fmla="val 47777"/>
              <a:gd name="adj2" fmla="val 9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79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CA42-2EAF-4384-8004-808C0208CDB3}"/>
              </a:ext>
            </a:extLst>
          </p:cNvPr>
          <p:cNvSpPr>
            <a:spLocks noGrp="1"/>
          </p:cNvSpPr>
          <p:nvPr>
            <p:ph type="title"/>
          </p:nvPr>
        </p:nvSpPr>
        <p:spPr/>
        <p:txBody>
          <a:bodyPr/>
          <a:lstStyle/>
          <a:p>
            <a:r>
              <a:rPr lang="en-US" dirty="0"/>
              <a:t>Web Templates and Page Templates</a:t>
            </a:r>
          </a:p>
        </p:txBody>
      </p:sp>
      <p:sp>
        <p:nvSpPr>
          <p:cNvPr id="3" name="Content Placeholder 2">
            <a:extLst>
              <a:ext uri="{FF2B5EF4-FFF2-40B4-BE49-F238E27FC236}">
                <a16:creationId xmlns:a16="http://schemas.microsoft.com/office/drawing/2014/main" id="{9B8F3B00-6265-4C02-B14A-380F73C13CEA}"/>
              </a:ext>
            </a:extLst>
          </p:cNvPr>
          <p:cNvSpPr>
            <a:spLocks noGrp="1"/>
          </p:cNvSpPr>
          <p:nvPr>
            <p:ph idx="1"/>
          </p:nvPr>
        </p:nvSpPr>
        <p:spPr/>
        <p:txBody>
          <a:bodyPr>
            <a:normAutofit/>
          </a:bodyPr>
          <a:lstStyle/>
          <a:p>
            <a:r>
              <a:rPr lang="en-US" sz="2400" dirty="0"/>
              <a:t>Every Web Page is based on a Page Template</a:t>
            </a:r>
          </a:p>
          <a:p>
            <a:pPr lvl="1"/>
            <a:r>
              <a:rPr lang="en-US" sz="2000" dirty="0"/>
              <a:t>Several page templates are available out of the box</a:t>
            </a:r>
          </a:p>
          <a:p>
            <a:pPr lvl="1"/>
            <a:r>
              <a:rPr lang="en-US" sz="2000" dirty="0"/>
              <a:t>You can add new page templates</a:t>
            </a:r>
          </a:p>
          <a:p>
            <a:pPr lvl="1"/>
            <a:endParaRPr lang="en-US" sz="2000" dirty="0"/>
          </a:p>
          <a:p>
            <a:r>
              <a:rPr lang="en-US" sz="2400" dirty="0"/>
              <a:t>Every Page Template is based on a Web Template</a:t>
            </a:r>
          </a:p>
          <a:p>
            <a:pPr lvl="1"/>
            <a:r>
              <a:rPr lang="en-US" sz="2000" dirty="0"/>
              <a:t>Some Web Templates are designed as full page templates</a:t>
            </a:r>
          </a:p>
          <a:p>
            <a:pPr lvl="1"/>
            <a:r>
              <a:rPr lang="en-US" sz="2000" dirty="0"/>
              <a:t>Some Web Templates are designed as partial page templates</a:t>
            </a:r>
          </a:p>
          <a:p>
            <a:pPr lvl="1"/>
            <a:endParaRPr lang="en-US" sz="2000" dirty="0"/>
          </a:p>
          <a:p>
            <a:r>
              <a:rPr lang="en-US" sz="2400" dirty="0"/>
              <a:t>Web Templates can pull content from Content Snippets</a:t>
            </a:r>
          </a:p>
          <a:p>
            <a:pPr lvl="1"/>
            <a:r>
              <a:rPr lang="en-US" sz="2000" dirty="0"/>
              <a:t>Snippets provide </a:t>
            </a:r>
            <a:r>
              <a:rPr lang="en-US" sz="2000" i="1" dirty="0"/>
              <a:t>easy-to-edit</a:t>
            </a:r>
            <a:r>
              <a:rPr lang="en-US" sz="2000" dirty="0"/>
              <a:t> sections in a portal web site</a:t>
            </a:r>
          </a:p>
          <a:p>
            <a:endParaRPr lang="en-US" sz="2400" dirty="0"/>
          </a:p>
          <a:p>
            <a:pPr lvl="1"/>
            <a:endParaRPr lang="en-US" sz="2000" dirty="0"/>
          </a:p>
          <a:p>
            <a:endParaRPr lang="en-US" sz="2400" dirty="0"/>
          </a:p>
        </p:txBody>
      </p:sp>
    </p:spTree>
    <p:extLst>
      <p:ext uri="{BB962C8B-B14F-4D97-AF65-F5344CB8AC3E}">
        <p14:creationId xmlns:p14="http://schemas.microsoft.com/office/powerpoint/2010/main" val="104481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23638-B13E-4585-839A-1CF379F456C7}"/>
              </a:ext>
            </a:extLst>
          </p:cNvPr>
          <p:cNvSpPr>
            <a:spLocks noGrp="1"/>
          </p:cNvSpPr>
          <p:nvPr>
            <p:ph type="title"/>
          </p:nvPr>
        </p:nvSpPr>
        <p:spPr/>
        <p:txBody>
          <a:bodyPr/>
          <a:lstStyle/>
          <a:p>
            <a:r>
              <a:rPr lang="en-US" dirty="0"/>
              <a:t>Configuring Portal Registration Features</a:t>
            </a:r>
          </a:p>
        </p:txBody>
      </p:sp>
      <p:sp>
        <p:nvSpPr>
          <p:cNvPr id="3" name="Content Placeholder 2">
            <a:extLst>
              <a:ext uri="{FF2B5EF4-FFF2-40B4-BE49-F238E27FC236}">
                <a16:creationId xmlns:a16="http://schemas.microsoft.com/office/drawing/2014/main" id="{7671334F-B5AC-4CB5-BBE3-E174A35D1352}"/>
              </a:ext>
            </a:extLst>
          </p:cNvPr>
          <p:cNvSpPr>
            <a:spLocks noGrp="1"/>
          </p:cNvSpPr>
          <p:nvPr>
            <p:ph idx="1"/>
          </p:nvPr>
        </p:nvSpPr>
        <p:spPr>
          <a:xfrm>
            <a:off x="381000" y="1374723"/>
            <a:ext cx="8382000" cy="5181600"/>
          </a:xfrm>
        </p:spPr>
        <p:txBody>
          <a:bodyPr>
            <a:normAutofit/>
          </a:bodyPr>
          <a:lstStyle/>
          <a:p>
            <a:r>
              <a:rPr lang="en-US" sz="2000" dirty="0"/>
              <a:t>Portal authentication features configured using Site Settings</a:t>
            </a:r>
          </a:p>
          <a:p>
            <a:endParaRPr lang="en-US" sz="2000" dirty="0"/>
          </a:p>
          <a:p>
            <a:endParaRPr lang="en-US" sz="2000" dirty="0"/>
          </a:p>
          <a:p>
            <a:endParaRPr lang="en-US" sz="2000" dirty="0"/>
          </a:p>
          <a:p>
            <a:pPr lvl="1"/>
            <a:endParaRPr lang="en-US" sz="1600" dirty="0"/>
          </a:p>
          <a:p>
            <a:pPr lvl="1"/>
            <a:endParaRPr lang="en-US" sz="1600" dirty="0"/>
          </a:p>
          <a:p>
            <a:pPr lvl="1"/>
            <a:endParaRPr lang="en-US" sz="1600" dirty="0"/>
          </a:p>
          <a:p>
            <a:r>
              <a:rPr lang="en-US" sz="2000" dirty="0"/>
              <a:t>Site Setting key documented by Microsoft</a:t>
            </a:r>
          </a:p>
        </p:txBody>
      </p:sp>
      <p:pic>
        <p:nvPicPr>
          <p:cNvPr id="4" name="Picture 3">
            <a:extLst>
              <a:ext uri="{FF2B5EF4-FFF2-40B4-BE49-F238E27FC236}">
                <a16:creationId xmlns:a16="http://schemas.microsoft.com/office/drawing/2014/main" id="{1F5E5C22-0CB3-4D19-A80E-694743F58E5B}"/>
              </a:ext>
            </a:extLst>
          </p:cNvPr>
          <p:cNvPicPr>
            <a:picLocks noChangeAspect="1"/>
          </p:cNvPicPr>
          <p:nvPr/>
        </p:nvPicPr>
        <p:blipFill>
          <a:blip r:embed="rId2"/>
          <a:stretch>
            <a:fillRect/>
          </a:stretch>
        </p:blipFill>
        <p:spPr>
          <a:xfrm>
            <a:off x="849297" y="4453385"/>
            <a:ext cx="5417246" cy="2102938"/>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7E085D53-ECA3-46E0-A9B4-5A6A05006ED2}"/>
              </a:ext>
            </a:extLst>
          </p:cNvPr>
          <p:cNvPicPr>
            <a:picLocks noChangeAspect="1"/>
          </p:cNvPicPr>
          <p:nvPr/>
        </p:nvPicPr>
        <p:blipFill>
          <a:blip r:embed="rId3"/>
          <a:stretch>
            <a:fillRect/>
          </a:stretch>
        </p:blipFill>
        <p:spPr>
          <a:xfrm>
            <a:off x="838200" y="1828800"/>
            <a:ext cx="6169702" cy="2059783"/>
          </a:xfrm>
          <a:prstGeom prst="rect">
            <a:avLst/>
          </a:prstGeom>
          <a:ln>
            <a:solidFill>
              <a:schemeClr val="tx1">
                <a:lumMod val="50000"/>
                <a:lumOff val="50000"/>
              </a:schemeClr>
            </a:solidFill>
          </a:ln>
        </p:spPr>
      </p:pic>
    </p:spTree>
    <p:extLst>
      <p:ext uri="{BB962C8B-B14F-4D97-AF65-F5344CB8AC3E}">
        <p14:creationId xmlns:p14="http://schemas.microsoft.com/office/powerpoint/2010/main" val="3513557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69C72-A74E-40C1-9B99-5A8BCA8C2CD4}"/>
              </a:ext>
            </a:extLst>
          </p:cNvPr>
          <p:cNvSpPr>
            <a:spLocks noGrp="1"/>
          </p:cNvSpPr>
          <p:nvPr>
            <p:ph type="title"/>
          </p:nvPr>
        </p:nvSpPr>
        <p:spPr/>
        <p:txBody>
          <a:bodyPr/>
          <a:lstStyle/>
          <a:p>
            <a:r>
              <a:rPr lang="en-US" dirty="0"/>
              <a:t>Configuring Third Party Identity Providers</a:t>
            </a:r>
          </a:p>
        </p:txBody>
      </p:sp>
      <p:sp>
        <p:nvSpPr>
          <p:cNvPr id="3" name="Content Placeholder 2">
            <a:extLst>
              <a:ext uri="{FF2B5EF4-FFF2-40B4-BE49-F238E27FC236}">
                <a16:creationId xmlns:a16="http://schemas.microsoft.com/office/drawing/2014/main" id="{8A4AFF01-4A20-469A-B37D-C33A924D48F9}"/>
              </a:ext>
            </a:extLst>
          </p:cNvPr>
          <p:cNvSpPr>
            <a:spLocks noGrp="1"/>
          </p:cNvSpPr>
          <p:nvPr>
            <p:ph idx="1"/>
          </p:nvPr>
        </p:nvSpPr>
        <p:spPr/>
        <p:txBody>
          <a:bodyPr>
            <a:normAutofit/>
          </a:bodyPr>
          <a:lstStyle/>
          <a:p>
            <a:r>
              <a:rPr lang="en-US" sz="2400" dirty="0"/>
              <a:t>External identity providers configured using Site Settings</a:t>
            </a:r>
          </a:p>
          <a:p>
            <a:pPr lvl="1"/>
            <a:r>
              <a:rPr lang="en-US" sz="2000" dirty="0"/>
              <a:t>Requires pre-creating app with identity provider</a:t>
            </a:r>
          </a:p>
          <a:p>
            <a:pPr lvl="1"/>
            <a:r>
              <a:rPr lang="en-US" sz="2000" dirty="0"/>
              <a:t>App ID and App Secret added as Site settings</a:t>
            </a:r>
          </a:p>
        </p:txBody>
      </p:sp>
      <p:pic>
        <p:nvPicPr>
          <p:cNvPr id="4" name="Picture 3">
            <a:extLst>
              <a:ext uri="{FF2B5EF4-FFF2-40B4-BE49-F238E27FC236}">
                <a16:creationId xmlns:a16="http://schemas.microsoft.com/office/drawing/2014/main" id="{4D4D71BC-FD30-4825-A272-61BA6D7F1459}"/>
              </a:ext>
            </a:extLst>
          </p:cNvPr>
          <p:cNvPicPr>
            <a:picLocks noChangeAspect="1"/>
          </p:cNvPicPr>
          <p:nvPr/>
        </p:nvPicPr>
        <p:blipFill>
          <a:blip r:embed="rId2"/>
          <a:stretch>
            <a:fillRect/>
          </a:stretch>
        </p:blipFill>
        <p:spPr>
          <a:xfrm>
            <a:off x="838200" y="2819400"/>
            <a:ext cx="7543800" cy="3354334"/>
          </a:xfrm>
          <a:prstGeom prst="rect">
            <a:avLst/>
          </a:prstGeom>
          <a:ln>
            <a:solidFill>
              <a:schemeClr val="tx1">
                <a:lumMod val="50000"/>
                <a:lumOff val="50000"/>
              </a:schemeClr>
            </a:solidFill>
          </a:ln>
        </p:spPr>
      </p:pic>
    </p:spTree>
    <p:extLst>
      <p:ext uri="{BB962C8B-B14F-4D97-AF65-F5344CB8AC3E}">
        <p14:creationId xmlns:p14="http://schemas.microsoft.com/office/powerpoint/2010/main" val="1562661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07D9-00E4-42DD-A2BC-4DA762F8523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56CFAD7-C821-44C0-BF37-A23C023187B5}"/>
              </a:ext>
            </a:extLst>
          </p:cNvPr>
          <p:cNvSpPr>
            <a:spLocks noGrp="1"/>
          </p:cNvSpPr>
          <p:nvPr>
            <p:ph idx="1"/>
          </p:nvPr>
        </p:nvSpPr>
        <p:spPr/>
        <p:txBody>
          <a:bodyPr/>
          <a:lstStyle/>
          <a:p>
            <a:pPr>
              <a:buFont typeface="Wingdings" panose="05000000000000000000" pitchFamily="2" charset="2"/>
              <a:buChar char="ü"/>
            </a:pPr>
            <a:r>
              <a:rPr lang="en-US" dirty="0"/>
              <a:t>Creating a Power Apps Portal</a:t>
            </a:r>
          </a:p>
          <a:p>
            <a:pPr>
              <a:buFont typeface="Wingdings" panose="05000000000000000000" pitchFamily="2" charset="2"/>
              <a:buChar char="ü"/>
            </a:pPr>
            <a:r>
              <a:rPr lang="en-US" dirty="0"/>
              <a:t>Adding and Editing Portal Content</a:t>
            </a:r>
          </a:p>
          <a:p>
            <a:pPr>
              <a:buFont typeface="Wingdings" panose="05000000000000000000" pitchFamily="2" charset="2"/>
              <a:buChar char="ü"/>
            </a:pPr>
            <a:r>
              <a:rPr lang="en-US" dirty="0"/>
              <a:t>Writing Liquid Template Language Expressions</a:t>
            </a:r>
          </a:p>
          <a:p>
            <a:pPr>
              <a:buFont typeface="Wingdings" panose="05000000000000000000" pitchFamily="2" charset="2"/>
              <a:buChar char="ü"/>
            </a:pPr>
            <a:r>
              <a:rPr lang="en-US" dirty="0"/>
              <a:t>Understanding Portal Configuration </a:t>
            </a:r>
          </a:p>
          <a:p>
            <a:pPr>
              <a:buFont typeface="Wingdings" panose="05000000000000000000" pitchFamily="2" charset="2"/>
              <a:buChar char="Ø"/>
            </a:pPr>
            <a:r>
              <a:rPr lang="en-US" dirty="0"/>
              <a:t>Configuring Portal Security</a:t>
            </a:r>
          </a:p>
          <a:p>
            <a:r>
              <a:rPr lang="en-US" dirty="0"/>
              <a:t>Publishing Dynamic CDS Content</a:t>
            </a:r>
          </a:p>
        </p:txBody>
      </p:sp>
    </p:spTree>
    <p:extLst>
      <p:ext uri="{BB962C8B-B14F-4D97-AF65-F5344CB8AC3E}">
        <p14:creationId xmlns:p14="http://schemas.microsoft.com/office/powerpoint/2010/main" val="2050454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F4AF-FDF0-4AE9-A93A-28F41583FEC9}"/>
              </a:ext>
            </a:extLst>
          </p:cNvPr>
          <p:cNvSpPr>
            <a:spLocks noGrp="1"/>
          </p:cNvSpPr>
          <p:nvPr>
            <p:ph type="title"/>
          </p:nvPr>
        </p:nvSpPr>
        <p:spPr/>
        <p:txBody>
          <a:bodyPr/>
          <a:lstStyle/>
          <a:p>
            <a:r>
              <a:rPr lang="en-US" dirty="0"/>
              <a:t>Power Apps Portal Audiences</a:t>
            </a:r>
          </a:p>
        </p:txBody>
      </p:sp>
      <p:sp>
        <p:nvSpPr>
          <p:cNvPr id="3" name="Content Placeholder 2">
            <a:extLst>
              <a:ext uri="{FF2B5EF4-FFF2-40B4-BE49-F238E27FC236}">
                <a16:creationId xmlns:a16="http://schemas.microsoft.com/office/drawing/2014/main" id="{6A404B3B-CE9A-4973-870B-5F186CE60A01}"/>
              </a:ext>
            </a:extLst>
          </p:cNvPr>
          <p:cNvSpPr>
            <a:spLocks noGrp="1"/>
          </p:cNvSpPr>
          <p:nvPr>
            <p:ph idx="1"/>
          </p:nvPr>
        </p:nvSpPr>
        <p:spPr/>
        <p:txBody>
          <a:bodyPr>
            <a:normAutofit/>
          </a:bodyPr>
          <a:lstStyle/>
          <a:p>
            <a:r>
              <a:rPr lang="en-US" sz="2400" dirty="0"/>
              <a:t>Anonymous users</a:t>
            </a:r>
          </a:p>
          <a:p>
            <a:pPr lvl="1"/>
            <a:r>
              <a:rPr lang="en-US" sz="2000" dirty="0"/>
              <a:t>Users that usually just need to view public content</a:t>
            </a:r>
          </a:p>
          <a:p>
            <a:pPr>
              <a:lnSpc>
                <a:spcPct val="150000"/>
              </a:lnSpc>
            </a:pPr>
            <a:r>
              <a:rPr lang="en-US" sz="2400" dirty="0"/>
              <a:t>Authenticated users</a:t>
            </a:r>
          </a:p>
          <a:p>
            <a:pPr lvl="1"/>
            <a:r>
              <a:rPr lang="en-US" sz="2000" dirty="0"/>
              <a:t>Users that need to view secured content</a:t>
            </a:r>
          </a:p>
          <a:p>
            <a:pPr lvl="1"/>
            <a:r>
              <a:rPr lang="en-US" sz="2000" dirty="0"/>
              <a:t>Users that need to add and edit content</a:t>
            </a:r>
          </a:p>
          <a:p>
            <a:pPr>
              <a:lnSpc>
                <a:spcPct val="150000"/>
              </a:lnSpc>
            </a:pPr>
            <a:r>
              <a:rPr lang="en-US" sz="2400" dirty="0"/>
              <a:t>Content managers</a:t>
            </a:r>
          </a:p>
          <a:p>
            <a:pPr lvl="1"/>
            <a:r>
              <a:rPr lang="en-US" sz="2000" dirty="0"/>
              <a:t>Users that need to author pages and CDS records</a:t>
            </a:r>
          </a:p>
          <a:p>
            <a:pPr>
              <a:lnSpc>
                <a:spcPct val="150000"/>
              </a:lnSpc>
            </a:pPr>
            <a:r>
              <a:rPr lang="en-US" sz="2400" dirty="0"/>
              <a:t>Portal administrators</a:t>
            </a:r>
          </a:p>
          <a:p>
            <a:pPr lvl="1"/>
            <a:r>
              <a:rPr lang="en-US" sz="2000" dirty="0"/>
              <a:t>Users that need to monitor and administrate portal</a:t>
            </a:r>
          </a:p>
          <a:p>
            <a:pPr lvl="1"/>
            <a:endParaRPr lang="en-US" sz="2000" dirty="0"/>
          </a:p>
          <a:p>
            <a:endParaRPr lang="en-US" sz="2400" dirty="0"/>
          </a:p>
        </p:txBody>
      </p:sp>
    </p:spTree>
    <p:extLst>
      <p:ext uri="{BB962C8B-B14F-4D97-AF65-F5344CB8AC3E}">
        <p14:creationId xmlns:p14="http://schemas.microsoft.com/office/powerpoint/2010/main" val="169069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7F33-3C74-4B0F-82C4-F6531F8475E1}"/>
              </a:ext>
            </a:extLst>
          </p:cNvPr>
          <p:cNvSpPr>
            <a:spLocks noGrp="1"/>
          </p:cNvSpPr>
          <p:nvPr>
            <p:ph type="title"/>
          </p:nvPr>
        </p:nvSpPr>
        <p:spPr/>
        <p:txBody>
          <a:bodyPr/>
          <a:lstStyle/>
          <a:p>
            <a:r>
              <a:rPr lang="en-US" dirty="0"/>
              <a:t>Power Apps Portal Security Model</a:t>
            </a:r>
          </a:p>
        </p:txBody>
      </p:sp>
      <p:sp>
        <p:nvSpPr>
          <p:cNvPr id="3" name="Content Placeholder 2">
            <a:extLst>
              <a:ext uri="{FF2B5EF4-FFF2-40B4-BE49-F238E27FC236}">
                <a16:creationId xmlns:a16="http://schemas.microsoft.com/office/drawing/2014/main" id="{AD4D4249-52A1-41E4-9D62-D5E56688E7F4}"/>
              </a:ext>
            </a:extLst>
          </p:cNvPr>
          <p:cNvSpPr>
            <a:spLocks noGrp="1"/>
          </p:cNvSpPr>
          <p:nvPr>
            <p:ph idx="1"/>
          </p:nvPr>
        </p:nvSpPr>
        <p:spPr/>
        <p:txBody>
          <a:bodyPr>
            <a:normAutofit/>
          </a:bodyPr>
          <a:lstStyle/>
          <a:p>
            <a:r>
              <a:rPr lang="en-US" sz="2400" dirty="0"/>
              <a:t>Every portal user associated with Contact record</a:t>
            </a:r>
          </a:p>
          <a:p>
            <a:pPr lvl="1"/>
            <a:r>
              <a:rPr lang="en-US" sz="2000" dirty="0"/>
              <a:t>Contact entity provides foundation for user identity</a:t>
            </a:r>
          </a:p>
          <a:p>
            <a:pPr lvl="1"/>
            <a:r>
              <a:rPr lang="en-US" sz="2000" dirty="0"/>
              <a:t>Contact records used to manage permissions and authorization</a:t>
            </a:r>
          </a:p>
          <a:p>
            <a:pPr lvl="1"/>
            <a:endParaRPr lang="en-US" sz="2000" dirty="0"/>
          </a:p>
          <a:p>
            <a:r>
              <a:rPr lang="en-US" sz="2400" dirty="0"/>
              <a:t>Configurable Authorization for Portal Access</a:t>
            </a:r>
          </a:p>
          <a:p>
            <a:pPr lvl="1"/>
            <a:r>
              <a:rPr lang="en-US" sz="2000" dirty="0"/>
              <a:t>Page viewing: </a:t>
            </a:r>
            <a:r>
              <a:rPr lang="en-US" sz="2000" i="1" dirty="0">
                <a:solidFill>
                  <a:schemeClr val="accent1">
                    <a:lumMod val="50000"/>
                  </a:schemeClr>
                </a:solidFill>
              </a:rPr>
              <a:t>is the user authorized to view a page</a:t>
            </a:r>
          </a:p>
          <a:p>
            <a:pPr lvl="1"/>
            <a:r>
              <a:rPr lang="en-US" sz="2000" dirty="0"/>
              <a:t>Page authoring: </a:t>
            </a:r>
            <a:r>
              <a:rPr lang="en-US" sz="2000" i="1" dirty="0">
                <a:solidFill>
                  <a:schemeClr val="accent1">
                    <a:lumMod val="50000"/>
                  </a:schemeClr>
                </a:solidFill>
              </a:rPr>
              <a:t>is the user authorized to edit &amp; publish pages?</a:t>
            </a:r>
          </a:p>
          <a:p>
            <a:pPr lvl="1"/>
            <a:r>
              <a:rPr lang="en-US" sz="2000" dirty="0"/>
              <a:t>CDS Entities: </a:t>
            </a:r>
            <a:r>
              <a:rPr lang="en-US" sz="2000" i="1" dirty="0">
                <a:solidFill>
                  <a:schemeClr val="accent1">
                    <a:lumMod val="50000"/>
                  </a:schemeClr>
                </a:solidFill>
              </a:rPr>
              <a:t>is the user allowed to view or edit CDS records?</a:t>
            </a:r>
          </a:p>
          <a:p>
            <a:pPr lvl="1"/>
            <a:r>
              <a:rPr lang="en-US" sz="2000" dirty="0"/>
              <a:t>Website authoring: </a:t>
            </a:r>
            <a:r>
              <a:rPr lang="en-US" sz="2000" i="1" dirty="0">
                <a:solidFill>
                  <a:schemeClr val="accent1">
                    <a:lumMod val="50000"/>
                  </a:schemeClr>
                </a:solidFill>
              </a:rPr>
              <a:t>can the user edit site settings and navigation?</a:t>
            </a:r>
          </a:p>
          <a:p>
            <a:pPr lvl="1"/>
            <a:endParaRPr lang="en-US" sz="2000" dirty="0"/>
          </a:p>
        </p:txBody>
      </p:sp>
    </p:spTree>
    <p:extLst>
      <p:ext uri="{BB962C8B-B14F-4D97-AF65-F5344CB8AC3E}">
        <p14:creationId xmlns:p14="http://schemas.microsoft.com/office/powerpoint/2010/main" val="292623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217AD-849B-478F-A0DC-A16F71A38C9B}"/>
              </a:ext>
            </a:extLst>
          </p:cNvPr>
          <p:cNvSpPr>
            <a:spLocks noGrp="1"/>
          </p:cNvSpPr>
          <p:nvPr>
            <p:ph type="title"/>
          </p:nvPr>
        </p:nvSpPr>
        <p:spPr/>
        <p:txBody>
          <a:bodyPr/>
          <a:lstStyle/>
          <a:p>
            <a:r>
              <a:rPr lang="en-US" dirty="0"/>
              <a:t>User Authentication in Power Apps Portals</a:t>
            </a:r>
          </a:p>
        </p:txBody>
      </p:sp>
      <p:sp>
        <p:nvSpPr>
          <p:cNvPr id="3" name="Content Placeholder 2">
            <a:extLst>
              <a:ext uri="{FF2B5EF4-FFF2-40B4-BE49-F238E27FC236}">
                <a16:creationId xmlns:a16="http://schemas.microsoft.com/office/drawing/2014/main" id="{12B19319-4452-4151-991F-A6DA3E759A13}"/>
              </a:ext>
            </a:extLst>
          </p:cNvPr>
          <p:cNvSpPr>
            <a:spLocks noGrp="1"/>
          </p:cNvSpPr>
          <p:nvPr>
            <p:ph idx="1"/>
          </p:nvPr>
        </p:nvSpPr>
        <p:spPr/>
        <p:txBody>
          <a:bodyPr>
            <a:normAutofit/>
          </a:bodyPr>
          <a:lstStyle/>
          <a:p>
            <a:r>
              <a:rPr lang="en-US" sz="2000" dirty="0"/>
              <a:t>Local authentication</a:t>
            </a:r>
          </a:p>
          <a:p>
            <a:pPr lvl="1"/>
            <a:r>
              <a:rPr lang="en-US" sz="1800" dirty="0"/>
              <a:t>Everything about user identity stored in Contact record</a:t>
            </a:r>
          </a:p>
          <a:p>
            <a:pPr lvl="1"/>
            <a:r>
              <a:rPr lang="en-US" sz="1800" dirty="0"/>
              <a:t>User name and hashed password stored in Contact</a:t>
            </a:r>
          </a:p>
          <a:p>
            <a:pPr lvl="1"/>
            <a:r>
              <a:rPr lang="en-US" sz="1800" dirty="0"/>
              <a:t>No need for external identity providers</a:t>
            </a:r>
          </a:p>
          <a:p>
            <a:pPr lvl="1"/>
            <a:endParaRPr lang="en-US" sz="1800" dirty="0"/>
          </a:p>
          <a:p>
            <a:r>
              <a:rPr lang="en-US" sz="2000" dirty="0"/>
              <a:t>External authentication</a:t>
            </a:r>
          </a:p>
          <a:p>
            <a:pPr lvl="1"/>
            <a:r>
              <a:rPr lang="en-US" sz="1800" dirty="0"/>
              <a:t>Authentication provider by external identity provider</a:t>
            </a:r>
          </a:p>
          <a:p>
            <a:pPr lvl="1"/>
            <a:r>
              <a:rPr lang="en-US" sz="1800" dirty="0"/>
              <a:t>Azure AD used to authenticate users from same tenant as portal</a:t>
            </a:r>
          </a:p>
          <a:p>
            <a:pPr lvl="1"/>
            <a:r>
              <a:rPr lang="en-US" sz="1800" dirty="0"/>
              <a:t>Azure AD can be used to authenticate guest users for other tenants</a:t>
            </a:r>
          </a:p>
          <a:p>
            <a:pPr lvl="1"/>
            <a:r>
              <a:rPr lang="en-US" sz="1800" dirty="0"/>
              <a:t>Third party identity providers can be used to authenticate external users</a:t>
            </a:r>
          </a:p>
          <a:p>
            <a:pPr lvl="1"/>
            <a:endParaRPr lang="en-US" sz="1800" dirty="0"/>
          </a:p>
          <a:p>
            <a:pPr lvl="1"/>
            <a:endParaRPr lang="en-US" sz="1800" dirty="0"/>
          </a:p>
        </p:txBody>
      </p:sp>
    </p:spTree>
    <p:extLst>
      <p:ext uri="{BB962C8B-B14F-4D97-AF65-F5344CB8AC3E}">
        <p14:creationId xmlns:p14="http://schemas.microsoft.com/office/powerpoint/2010/main" val="279259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FF94-EAC2-4628-B4A2-D75E82C23849}"/>
              </a:ext>
            </a:extLst>
          </p:cNvPr>
          <p:cNvSpPr>
            <a:spLocks noGrp="1"/>
          </p:cNvSpPr>
          <p:nvPr>
            <p:ph type="title"/>
          </p:nvPr>
        </p:nvSpPr>
        <p:spPr/>
        <p:txBody>
          <a:bodyPr/>
          <a:lstStyle/>
          <a:p>
            <a:r>
              <a:rPr lang="en-US" dirty="0"/>
              <a:t>Default Logon Screen</a:t>
            </a:r>
          </a:p>
        </p:txBody>
      </p:sp>
      <p:sp>
        <p:nvSpPr>
          <p:cNvPr id="3" name="Content Placeholder 2">
            <a:extLst>
              <a:ext uri="{FF2B5EF4-FFF2-40B4-BE49-F238E27FC236}">
                <a16:creationId xmlns:a16="http://schemas.microsoft.com/office/drawing/2014/main" id="{8F931C9F-6BE6-49C5-94C8-82A680956744}"/>
              </a:ext>
            </a:extLst>
          </p:cNvPr>
          <p:cNvSpPr>
            <a:spLocks noGrp="1"/>
          </p:cNvSpPr>
          <p:nvPr>
            <p:ph idx="1"/>
          </p:nvPr>
        </p:nvSpPr>
        <p:spPr/>
        <p:txBody>
          <a:bodyPr>
            <a:normAutofit/>
          </a:bodyPr>
          <a:lstStyle/>
          <a:p>
            <a:r>
              <a:rPr lang="en-US" sz="2400" dirty="0"/>
              <a:t>What type of login is supported by default?</a:t>
            </a:r>
          </a:p>
          <a:p>
            <a:pPr lvl="1"/>
            <a:r>
              <a:rPr lang="en-US" sz="2000" dirty="0"/>
              <a:t>Local registration and authentication</a:t>
            </a:r>
          </a:p>
          <a:p>
            <a:pPr lvl="1"/>
            <a:r>
              <a:rPr lang="en-US" sz="2000" dirty="0"/>
              <a:t>Azure AD authentication (auto-registration)</a:t>
            </a:r>
          </a:p>
          <a:p>
            <a:pPr lvl="1"/>
            <a:endParaRPr lang="en-US" sz="2000" dirty="0"/>
          </a:p>
        </p:txBody>
      </p:sp>
      <p:pic>
        <p:nvPicPr>
          <p:cNvPr id="4" name="Picture 3">
            <a:extLst>
              <a:ext uri="{FF2B5EF4-FFF2-40B4-BE49-F238E27FC236}">
                <a16:creationId xmlns:a16="http://schemas.microsoft.com/office/drawing/2014/main" id="{EEFC02B8-3823-4D5B-B27F-489A0D877DEB}"/>
              </a:ext>
            </a:extLst>
          </p:cNvPr>
          <p:cNvPicPr>
            <a:picLocks noChangeAspect="1"/>
          </p:cNvPicPr>
          <p:nvPr/>
        </p:nvPicPr>
        <p:blipFill>
          <a:blip r:embed="rId2"/>
          <a:stretch>
            <a:fillRect/>
          </a:stretch>
        </p:blipFill>
        <p:spPr>
          <a:xfrm>
            <a:off x="1219200" y="2895600"/>
            <a:ext cx="6324600" cy="3307656"/>
          </a:xfrm>
          <a:prstGeom prst="rect">
            <a:avLst/>
          </a:prstGeom>
          <a:ln>
            <a:solidFill>
              <a:schemeClr val="tx1">
                <a:lumMod val="50000"/>
                <a:lumOff val="50000"/>
              </a:schemeClr>
            </a:solidFill>
          </a:ln>
        </p:spPr>
      </p:pic>
    </p:spTree>
    <p:extLst>
      <p:ext uri="{BB962C8B-B14F-4D97-AF65-F5344CB8AC3E}">
        <p14:creationId xmlns:p14="http://schemas.microsoft.com/office/powerpoint/2010/main" val="3049854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37F1-C531-4BB8-805F-4C8DD72C22CD}"/>
              </a:ext>
            </a:extLst>
          </p:cNvPr>
          <p:cNvSpPr>
            <a:spLocks noGrp="1"/>
          </p:cNvSpPr>
          <p:nvPr>
            <p:ph type="title"/>
          </p:nvPr>
        </p:nvSpPr>
        <p:spPr/>
        <p:txBody>
          <a:bodyPr/>
          <a:lstStyle/>
          <a:p>
            <a:r>
              <a:rPr lang="en-US" dirty="0"/>
              <a:t>Registering a Local Account</a:t>
            </a:r>
          </a:p>
        </p:txBody>
      </p:sp>
      <p:sp>
        <p:nvSpPr>
          <p:cNvPr id="3" name="Content Placeholder 2">
            <a:extLst>
              <a:ext uri="{FF2B5EF4-FFF2-40B4-BE49-F238E27FC236}">
                <a16:creationId xmlns:a16="http://schemas.microsoft.com/office/drawing/2014/main" id="{764D4694-8F56-412D-B1C0-2361A6D2B5F5}"/>
              </a:ext>
            </a:extLst>
          </p:cNvPr>
          <p:cNvSpPr>
            <a:spLocks noGrp="1"/>
          </p:cNvSpPr>
          <p:nvPr>
            <p:ph idx="1"/>
          </p:nvPr>
        </p:nvSpPr>
        <p:spPr/>
        <p:txBody>
          <a:bodyPr>
            <a:normAutofit/>
          </a:bodyPr>
          <a:lstStyle/>
          <a:p>
            <a:r>
              <a:rPr lang="en-US" sz="2400" dirty="0"/>
              <a:t>Local authentication requires account registration</a:t>
            </a:r>
          </a:p>
          <a:p>
            <a:pPr lvl="1"/>
            <a:r>
              <a:rPr lang="en-US" sz="2000" dirty="0"/>
              <a:t>Registration results in new Contacts record for user</a:t>
            </a:r>
          </a:p>
          <a:p>
            <a:pPr lvl="1"/>
            <a:r>
              <a:rPr lang="en-US" sz="2000" dirty="0"/>
              <a:t>User password saved in Contacts records as hashed value</a:t>
            </a:r>
          </a:p>
          <a:p>
            <a:pPr lvl="1"/>
            <a:r>
              <a:rPr lang="en-US" sz="2000" dirty="0"/>
              <a:t>Portal requires email confirmation by default</a:t>
            </a:r>
          </a:p>
        </p:txBody>
      </p:sp>
      <p:pic>
        <p:nvPicPr>
          <p:cNvPr id="4" name="Picture 3">
            <a:extLst>
              <a:ext uri="{FF2B5EF4-FFF2-40B4-BE49-F238E27FC236}">
                <a16:creationId xmlns:a16="http://schemas.microsoft.com/office/drawing/2014/main" id="{3CAC5F43-4B68-485C-A417-421257CF96B2}"/>
              </a:ext>
            </a:extLst>
          </p:cNvPr>
          <p:cNvPicPr>
            <a:picLocks noChangeAspect="1"/>
          </p:cNvPicPr>
          <p:nvPr/>
        </p:nvPicPr>
        <p:blipFill>
          <a:blip r:embed="rId2"/>
          <a:stretch>
            <a:fillRect/>
          </a:stretch>
        </p:blipFill>
        <p:spPr>
          <a:xfrm>
            <a:off x="685800" y="3124200"/>
            <a:ext cx="7356593" cy="2940217"/>
          </a:xfrm>
          <a:prstGeom prst="rect">
            <a:avLst/>
          </a:prstGeom>
          <a:ln>
            <a:solidFill>
              <a:schemeClr val="tx1">
                <a:lumMod val="50000"/>
                <a:lumOff val="50000"/>
              </a:schemeClr>
            </a:solidFill>
          </a:ln>
        </p:spPr>
      </p:pic>
    </p:spTree>
    <p:extLst>
      <p:ext uri="{BB962C8B-B14F-4D97-AF65-F5344CB8AC3E}">
        <p14:creationId xmlns:p14="http://schemas.microsoft.com/office/powerpoint/2010/main" val="22639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3921-30DA-43CF-9B4F-5B971432584F}"/>
              </a:ext>
            </a:extLst>
          </p:cNvPr>
          <p:cNvSpPr>
            <a:spLocks noGrp="1"/>
          </p:cNvSpPr>
          <p:nvPr>
            <p:ph type="title"/>
          </p:nvPr>
        </p:nvSpPr>
        <p:spPr/>
        <p:txBody>
          <a:bodyPr/>
          <a:lstStyle/>
          <a:p>
            <a:r>
              <a:rPr lang="en-US" dirty="0"/>
              <a:t>Power Apps Portal Architecture</a:t>
            </a:r>
          </a:p>
        </p:txBody>
      </p:sp>
      <p:sp>
        <p:nvSpPr>
          <p:cNvPr id="15" name="Content Placeholder 14">
            <a:extLst>
              <a:ext uri="{FF2B5EF4-FFF2-40B4-BE49-F238E27FC236}">
                <a16:creationId xmlns:a16="http://schemas.microsoft.com/office/drawing/2014/main" id="{2A2B8126-BA0B-4F06-91E4-88F66AC84F23}"/>
              </a:ext>
            </a:extLst>
          </p:cNvPr>
          <p:cNvSpPr>
            <a:spLocks noGrp="1"/>
          </p:cNvSpPr>
          <p:nvPr>
            <p:ph idx="1"/>
          </p:nvPr>
        </p:nvSpPr>
        <p:spPr/>
        <p:txBody>
          <a:bodyPr>
            <a:normAutofit/>
          </a:bodyPr>
          <a:lstStyle/>
          <a:p>
            <a:r>
              <a:rPr lang="en-US" sz="2400" dirty="0"/>
              <a:t>Power Apps portals built on Common Data Service</a:t>
            </a:r>
          </a:p>
          <a:p>
            <a:pPr lvl="1"/>
            <a:r>
              <a:rPr lang="en-US" sz="2000" dirty="0"/>
              <a:t>You must create a environment with CDS database to create portal</a:t>
            </a:r>
          </a:p>
          <a:p>
            <a:pPr lvl="1"/>
            <a:r>
              <a:rPr lang="en-US" sz="2000" dirty="0"/>
              <a:t>CDS used to track data for pages, templates and site content</a:t>
            </a:r>
          </a:p>
          <a:p>
            <a:pPr lvl="1"/>
            <a:r>
              <a:rPr lang="en-US" sz="2000" dirty="0"/>
              <a:t>Creating portals triggers installation of several ADX solutions</a:t>
            </a:r>
          </a:p>
          <a:p>
            <a:pPr lvl="1"/>
            <a:endParaRPr lang="en-US" sz="2000" dirty="0"/>
          </a:p>
        </p:txBody>
      </p:sp>
      <p:sp>
        <p:nvSpPr>
          <p:cNvPr id="3" name="Rectangle 2">
            <a:extLst>
              <a:ext uri="{FF2B5EF4-FFF2-40B4-BE49-F238E27FC236}">
                <a16:creationId xmlns:a16="http://schemas.microsoft.com/office/drawing/2014/main" id="{CEF58095-F6F4-4BCB-881B-A35220F67971}"/>
              </a:ext>
            </a:extLst>
          </p:cNvPr>
          <p:cNvSpPr/>
          <p:nvPr/>
        </p:nvSpPr>
        <p:spPr>
          <a:xfrm>
            <a:off x="1308538" y="3276600"/>
            <a:ext cx="2680138" cy="25908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Power Apps Environment</a:t>
            </a:r>
          </a:p>
        </p:txBody>
      </p:sp>
      <p:grpSp>
        <p:nvGrpSpPr>
          <p:cNvPr id="17" name="Group 16">
            <a:extLst>
              <a:ext uri="{FF2B5EF4-FFF2-40B4-BE49-F238E27FC236}">
                <a16:creationId xmlns:a16="http://schemas.microsoft.com/office/drawing/2014/main" id="{0F7B62BD-1B97-4FF2-A112-6B611E2A348B}"/>
              </a:ext>
            </a:extLst>
          </p:cNvPr>
          <p:cNvGrpSpPr/>
          <p:nvPr/>
        </p:nvGrpSpPr>
        <p:grpSpPr>
          <a:xfrm>
            <a:off x="1576552" y="4616669"/>
            <a:ext cx="2054773" cy="1072055"/>
            <a:chOff x="1371600" y="4495800"/>
            <a:chExt cx="1752600" cy="914400"/>
          </a:xfrm>
        </p:grpSpPr>
        <p:sp>
          <p:nvSpPr>
            <p:cNvPr id="4" name="Flowchart: Magnetic Disk 3">
              <a:extLst>
                <a:ext uri="{FF2B5EF4-FFF2-40B4-BE49-F238E27FC236}">
                  <a16:creationId xmlns:a16="http://schemas.microsoft.com/office/drawing/2014/main" id="{9B4D117D-79AB-4549-B301-2FECA62C1398}"/>
                </a:ext>
              </a:extLst>
            </p:cNvPr>
            <p:cNvSpPr/>
            <p:nvPr/>
          </p:nvSpPr>
          <p:spPr>
            <a:xfrm>
              <a:off x="1371600" y="4495800"/>
              <a:ext cx="1752600" cy="914400"/>
            </a:xfrm>
            <a:prstGeom prst="flowChartMagneticDisk">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Rectangle 4">
              <a:extLst>
                <a:ext uri="{FF2B5EF4-FFF2-40B4-BE49-F238E27FC236}">
                  <a16:creationId xmlns:a16="http://schemas.microsoft.com/office/drawing/2014/main" id="{4CE4B3ED-491D-4558-9099-75CF4DB6FE59}"/>
                </a:ext>
              </a:extLst>
            </p:cNvPr>
            <p:cNvSpPr/>
            <p:nvPr/>
          </p:nvSpPr>
          <p:spPr>
            <a:xfrm>
              <a:off x="1371600" y="4876800"/>
              <a:ext cx="1752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CDS Database</a:t>
              </a:r>
            </a:p>
          </p:txBody>
        </p:sp>
      </p:grpSp>
      <p:sp>
        <p:nvSpPr>
          <p:cNvPr id="9" name="Rectangle 8">
            <a:extLst>
              <a:ext uri="{FF2B5EF4-FFF2-40B4-BE49-F238E27FC236}">
                <a16:creationId xmlns:a16="http://schemas.microsoft.com/office/drawing/2014/main" id="{5A916041-E567-4E46-89CE-64857967FF68}"/>
              </a:ext>
            </a:extLst>
          </p:cNvPr>
          <p:cNvSpPr/>
          <p:nvPr/>
        </p:nvSpPr>
        <p:spPr>
          <a:xfrm>
            <a:off x="4495800" y="3276600"/>
            <a:ext cx="2680138" cy="25908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Power Apps Environment</a:t>
            </a:r>
          </a:p>
        </p:txBody>
      </p:sp>
      <p:grpSp>
        <p:nvGrpSpPr>
          <p:cNvPr id="16" name="Group 15">
            <a:extLst>
              <a:ext uri="{FF2B5EF4-FFF2-40B4-BE49-F238E27FC236}">
                <a16:creationId xmlns:a16="http://schemas.microsoft.com/office/drawing/2014/main" id="{41954450-E9D6-4320-B5F8-96ABF94746A5}"/>
              </a:ext>
            </a:extLst>
          </p:cNvPr>
          <p:cNvGrpSpPr/>
          <p:nvPr/>
        </p:nvGrpSpPr>
        <p:grpSpPr>
          <a:xfrm>
            <a:off x="4763814" y="4616669"/>
            <a:ext cx="2054773" cy="1072055"/>
            <a:chOff x="3886200" y="4495800"/>
            <a:chExt cx="1752600" cy="914400"/>
          </a:xfrm>
        </p:grpSpPr>
        <p:sp>
          <p:nvSpPr>
            <p:cNvPr id="11" name="Flowchart: Magnetic Disk 10">
              <a:extLst>
                <a:ext uri="{FF2B5EF4-FFF2-40B4-BE49-F238E27FC236}">
                  <a16:creationId xmlns:a16="http://schemas.microsoft.com/office/drawing/2014/main" id="{6AA45E47-16B5-42B2-B4DD-A60FFD42BB6B}"/>
                </a:ext>
              </a:extLst>
            </p:cNvPr>
            <p:cNvSpPr/>
            <p:nvPr/>
          </p:nvSpPr>
          <p:spPr>
            <a:xfrm>
              <a:off x="3886200" y="4495800"/>
              <a:ext cx="1752600" cy="914400"/>
            </a:xfrm>
            <a:prstGeom prst="flowChartMagneticDisk">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11">
              <a:extLst>
                <a:ext uri="{FF2B5EF4-FFF2-40B4-BE49-F238E27FC236}">
                  <a16:creationId xmlns:a16="http://schemas.microsoft.com/office/drawing/2014/main" id="{640EC62E-C9DA-49A2-AD46-BD61D3298080}"/>
                </a:ext>
              </a:extLst>
            </p:cNvPr>
            <p:cNvSpPr/>
            <p:nvPr/>
          </p:nvSpPr>
          <p:spPr>
            <a:xfrm>
              <a:off x="3886200" y="4876800"/>
              <a:ext cx="1752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CDS Database</a:t>
              </a:r>
            </a:p>
          </p:txBody>
        </p:sp>
      </p:grpSp>
      <p:grpSp>
        <p:nvGrpSpPr>
          <p:cNvPr id="20" name="Group 19">
            <a:extLst>
              <a:ext uri="{FF2B5EF4-FFF2-40B4-BE49-F238E27FC236}">
                <a16:creationId xmlns:a16="http://schemas.microsoft.com/office/drawing/2014/main" id="{F66D95FA-4DFE-4AE3-B5C2-8422C05D0452}"/>
              </a:ext>
            </a:extLst>
          </p:cNvPr>
          <p:cNvGrpSpPr/>
          <p:nvPr/>
        </p:nvGrpSpPr>
        <p:grpSpPr>
          <a:xfrm>
            <a:off x="4763814" y="3812628"/>
            <a:ext cx="2054773" cy="977462"/>
            <a:chOff x="4763814" y="3812628"/>
            <a:chExt cx="2054773" cy="977462"/>
          </a:xfrm>
        </p:grpSpPr>
        <p:sp>
          <p:nvSpPr>
            <p:cNvPr id="14" name="Arrow: Down 13">
              <a:extLst>
                <a:ext uri="{FF2B5EF4-FFF2-40B4-BE49-F238E27FC236}">
                  <a16:creationId xmlns:a16="http://schemas.microsoft.com/office/drawing/2014/main" id="{85AB111E-6CCB-4E48-94CF-B494CF2B3BC3}"/>
                </a:ext>
              </a:extLst>
            </p:cNvPr>
            <p:cNvSpPr/>
            <p:nvPr/>
          </p:nvSpPr>
          <p:spPr>
            <a:xfrm>
              <a:off x="5499538" y="4343400"/>
              <a:ext cx="536028" cy="44669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5A18F9DB-E79B-4405-8DBD-5842F8A8B6C3}"/>
                </a:ext>
              </a:extLst>
            </p:cNvPr>
            <p:cNvSpPr/>
            <p:nvPr/>
          </p:nvSpPr>
          <p:spPr>
            <a:xfrm>
              <a:off x="4763814" y="3812628"/>
              <a:ext cx="2054773" cy="62536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Portal 2</a:t>
              </a:r>
            </a:p>
          </p:txBody>
        </p:sp>
      </p:grpSp>
      <p:grpSp>
        <p:nvGrpSpPr>
          <p:cNvPr id="19" name="Group 18">
            <a:extLst>
              <a:ext uri="{FF2B5EF4-FFF2-40B4-BE49-F238E27FC236}">
                <a16:creationId xmlns:a16="http://schemas.microsoft.com/office/drawing/2014/main" id="{A371741E-6A71-4E06-A97F-4404A3397F51}"/>
              </a:ext>
            </a:extLst>
          </p:cNvPr>
          <p:cNvGrpSpPr/>
          <p:nvPr/>
        </p:nvGrpSpPr>
        <p:grpSpPr>
          <a:xfrm>
            <a:off x="1576552" y="3812628"/>
            <a:ext cx="2054773" cy="977462"/>
            <a:chOff x="1576552" y="3812628"/>
            <a:chExt cx="2054773" cy="977462"/>
          </a:xfrm>
        </p:grpSpPr>
        <p:sp>
          <p:nvSpPr>
            <p:cNvPr id="8" name="Arrow: Down 7">
              <a:extLst>
                <a:ext uri="{FF2B5EF4-FFF2-40B4-BE49-F238E27FC236}">
                  <a16:creationId xmlns:a16="http://schemas.microsoft.com/office/drawing/2014/main" id="{0EFA8C89-4A6B-4C13-AF0F-05CD52C096A0}"/>
                </a:ext>
              </a:extLst>
            </p:cNvPr>
            <p:cNvSpPr/>
            <p:nvPr/>
          </p:nvSpPr>
          <p:spPr>
            <a:xfrm>
              <a:off x="2375338" y="4343400"/>
              <a:ext cx="536028" cy="44669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D72131E-8D45-4DC9-BD74-6121C321980A}"/>
                </a:ext>
              </a:extLst>
            </p:cNvPr>
            <p:cNvSpPr/>
            <p:nvPr/>
          </p:nvSpPr>
          <p:spPr>
            <a:xfrm>
              <a:off x="1576552" y="3812628"/>
              <a:ext cx="2054773" cy="62536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Portal 1</a:t>
              </a:r>
            </a:p>
          </p:txBody>
        </p:sp>
      </p:grpSp>
    </p:spTree>
    <p:extLst>
      <p:ext uri="{BB962C8B-B14F-4D97-AF65-F5344CB8AC3E}">
        <p14:creationId xmlns:p14="http://schemas.microsoft.com/office/powerpoint/2010/main" val="88437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D078B-8CAB-4B87-9724-69C32FFB2771}"/>
              </a:ext>
            </a:extLst>
          </p:cNvPr>
          <p:cNvSpPr>
            <a:spLocks noGrp="1"/>
          </p:cNvSpPr>
          <p:nvPr>
            <p:ph type="title"/>
          </p:nvPr>
        </p:nvSpPr>
        <p:spPr/>
        <p:txBody>
          <a:bodyPr/>
          <a:lstStyle/>
          <a:p>
            <a:r>
              <a:rPr lang="en-US" dirty="0"/>
              <a:t>Examining Portal Contacts</a:t>
            </a:r>
          </a:p>
        </p:txBody>
      </p:sp>
      <p:pic>
        <p:nvPicPr>
          <p:cNvPr id="3" name="Picture 2">
            <a:extLst>
              <a:ext uri="{FF2B5EF4-FFF2-40B4-BE49-F238E27FC236}">
                <a16:creationId xmlns:a16="http://schemas.microsoft.com/office/drawing/2014/main" id="{3475BACB-BBC3-4B49-A314-D7239FB0DF04}"/>
              </a:ext>
            </a:extLst>
          </p:cNvPr>
          <p:cNvPicPr>
            <a:picLocks noChangeAspect="1"/>
          </p:cNvPicPr>
          <p:nvPr/>
        </p:nvPicPr>
        <p:blipFill>
          <a:blip r:embed="rId2"/>
          <a:stretch>
            <a:fillRect/>
          </a:stretch>
        </p:blipFill>
        <p:spPr>
          <a:xfrm>
            <a:off x="397810" y="1295400"/>
            <a:ext cx="8342256" cy="3962400"/>
          </a:xfrm>
          <a:prstGeom prst="rect">
            <a:avLst/>
          </a:prstGeom>
          <a:ln>
            <a:solidFill>
              <a:schemeClr val="tx1"/>
            </a:solidFill>
          </a:ln>
        </p:spPr>
      </p:pic>
    </p:spTree>
    <p:extLst>
      <p:ext uri="{BB962C8B-B14F-4D97-AF65-F5344CB8AC3E}">
        <p14:creationId xmlns:p14="http://schemas.microsoft.com/office/powerpoint/2010/main" val="41631424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3F82-A0B8-4FFC-B266-0189D0B28C59}"/>
              </a:ext>
            </a:extLst>
          </p:cNvPr>
          <p:cNvSpPr>
            <a:spLocks noGrp="1"/>
          </p:cNvSpPr>
          <p:nvPr>
            <p:ph type="title"/>
          </p:nvPr>
        </p:nvSpPr>
        <p:spPr/>
        <p:txBody>
          <a:bodyPr/>
          <a:lstStyle/>
          <a:p>
            <a:r>
              <a:rPr lang="en-US" dirty="0"/>
              <a:t>Configuring Portal Authorization</a:t>
            </a:r>
          </a:p>
        </p:txBody>
      </p:sp>
      <p:sp>
        <p:nvSpPr>
          <p:cNvPr id="3" name="Content Placeholder 2">
            <a:extLst>
              <a:ext uri="{FF2B5EF4-FFF2-40B4-BE49-F238E27FC236}">
                <a16:creationId xmlns:a16="http://schemas.microsoft.com/office/drawing/2014/main" id="{EA2E6CE0-2007-46BA-A364-EFD9D502AE4E}"/>
              </a:ext>
            </a:extLst>
          </p:cNvPr>
          <p:cNvSpPr>
            <a:spLocks noGrp="1"/>
          </p:cNvSpPr>
          <p:nvPr>
            <p:ph idx="1"/>
          </p:nvPr>
        </p:nvSpPr>
        <p:spPr/>
        <p:txBody>
          <a:bodyPr/>
          <a:lstStyle/>
          <a:p>
            <a:r>
              <a:rPr lang="en-US" sz="2400" dirty="0"/>
              <a:t>Web Roles</a:t>
            </a:r>
          </a:p>
          <a:p>
            <a:r>
              <a:rPr lang="en-US" sz="2400" dirty="0"/>
              <a:t>Web Page Access Rules</a:t>
            </a:r>
          </a:p>
          <a:p>
            <a:r>
              <a:rPr lang="en-US" sz="2400" dirty="0"/>
              <a:t>Website Permissions</a:t>
            </a:r>
          </a:p>
          <a:p>
            <a:r>
              <a:rPr lang="en-US" sz="2400" dirty="0"/>
              <a:t>Entity Permissions</a:t>
            </a:r>
          </a:p>
          <a:p>
            <a:endParaRPr lang="en-US" sz="2400" dirty="0"/>
          </a:p>
          <a:p>
            <a:endParaRPr lang="en-US" dirty="0"/>
          </a:p>
        </p:txBody>
      </p:sp>
    </p:spTree>
    <p:extLst>
      <p:ext uri="{BB962C8B-B14F-4D97-AF65-F5344CB8AC3E}">
        <p14:creationId xmlns:p14="http://schemas.microsoft.com/office/powerpoint/2010/main" val="1252160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13791-F4B9-49F8-9A62-F9ED15B4A1BE}"/>
              </a:ext>
            </a:extLst>
          </p:cNvPr>
          <p:cNvSpPr>
            <a:spLocks noGrp="1"/>
          </p:cNvSpPr>
          <p:nvPr>
            <p:ph type="title"/>
          </p:nvPr>
        </p:nvSpPr>
        <p:spPr/>
        <p:txBody>
          <a:bodyPr/>
          <a:lstStyle/>
          <a:p>
            <a:r>
              <a:rPr lang="en-US" dirty="0"/>
              <a:t>Web Roles</a:t>
            </a:r>
          </a:p>
        </p:txBody>
      </p:sp>
      <p:sp>
        <p:nvSpPr>
          <p:cNvPr id="3" name="Content Placeholder 2">
            <a:extLst>
              <a:ext uri="{FF2B5EF4-FFF2-40B4-BE49-F238E27FC236}">
                <a16:creationId xmlns:a16="http://schemas.microsoft.com/office/drawing/2014/main" id="{B91CFC6A-B4FB-47A6-8313-BFAE4AE21691}"/>
              </a:ext>
            </a:extLst>
          </p:cNvPr>
          <p:cNvSpPr>
            <a:spLocks noGrp="1"/>
          </p:cNvSpPr>
          <p:nvPr>
            <p:ph idx="1"/>
          </p:nvPr>
        </p:nvSpPr>
        <p:spPr/>
        <p:txBody>
          <a:bodyPr>
            <a:normAutofit/>
          </a:bodyPr>
          <a:lstStyle/>
          <a:p>
            <a:r>
              <a:rPr lang="en-US" sz="2400" dirty="0"/>
              <a:t>Web roles allow administrator to control access</a:t>
            </a:r>
          </a:p>
          <a:p>
            <a:pPr lvl="1"/>
            <a:r>
              <a:rPr lang="en-US" sz="2000" dirty="0"/>
              <a:t>Contact can be assigned to one or more web roles</a:t>
            </a:r>
          </a:p>
          <a:p>
            <a:pPr lvl="1"/>
            <a:r>
              <a:rPr lang="en-US" sz="2000" dirty="0"/>
              <a:t>Account can be assigned to one or more web roles</a:t>
            </a:r>
          </a:p>
          <a:p>
            <a:pPr lvl="1"/>
            <a:r>
              <a:rPr lang="en-US" sz="2000" dirty="0"/>
              <a:t>Invitation associated with parent account and set of web roles</a:t>
            </a:r>
          </a:p>
        </p:txBody>
      </p:sp>
      <p:pic>
        <p:nvPicPr>
          <p:cNvPr id="4" name="Picture 3">
            <a:extLst>
              <a:ext uri="{FF2B5EF4-FFF2-40B4-BE49-F238E27FC236}">
                <a16:creationId xmlns:a16="http://schemas.microsoft.com/office/drawing/2014/main" id="{D66F47D0-3CD2-4372-9E52-6A9F2CF51A33}"/>
              </a:ext>
            </a:extLst>
          </p:cNvPr>
          <p:cNvPicPr>
            <a:picLocks noChangeAspect="1"/>
          </p:cNvPicPr>
          <p:nvPr/>
        </p:nvPicPr>
        <p:blipFill>
          <a:blip r:embed="rId2"/>
          <a:stretch>
            <a:fillRect/>
          </a:stretch>
        </p:blipFill>
        <p:spPr>
          <a:xfrm>
            <a:off x="1066800" y="3276600"/>
            <a:ext cx="5536057" cy="3276600"/>
          </a:xfrm>
          <a:prstGeom prst="rect">
            <a:avLst/>
          </a:prstGeom>
          <a:ln>
            <a:solidFill>
              <a:schemeClr val="tx1"/>
            </a:solidFill>
          </a:ln>
        </p:spPr>
      </p:pic>
    </p:spTree>
    <p:extLst>
      <p:ext uri="{BB962C8B-B14F-4D97-AF65-F5344CB8AC3E}">
        <p14:creationId xmlns:p14="http://schemas.microsoft.com/office/powerpoint/2010/main" val="1238458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F8F5-8293-4F69-B667-5AB889310CF0}"/>
              </a:ext>
            </a:extLst>
          </p:cNvPr>
          <p:cNvSpPr>
            <a:spLocks noGrp="1"/>
          </p:cNvSpPr>
          <p:nvPr>
            <p:ph type="title"/>
          </p:nvPr>
        </p:nvSpPr>
        <p:spPr/>
        <p:txBody>
          <a:bodyPr/>
          <a:lstStyle/>
          <a:p>
            <a:r>
              <a:rPr lang="en-US" dirty="0"/>
              <a:t>Web Page Access Rules</a:t>
            </a:r>
          </a:p>
        </p:txBody>
      </p:sp>
      <p:sp>
        <p:nvSpPr>
          <p:cNvPr id="3" name="Content Placeholder 2">
            <a:extLst>
              <a:ext uri="{FF2B5EF4-FFF2-40B4-BE49-F238E27FC236}">
                <a16:creationId xmlns:a16="http://schemas.microsoft.com/office/drawing/2014/main" id="{409BB317-FC54-4CEB-B176-AAE5AD5DE960}"/>
              </a:ext>
            </a:extLst>
          </p:cNvPr>
          <p:cNvSpPr>
            <a:spLocks noGrp="1"/>
          </p:cNvSpPr>
          <p:nvPr>
            <p:ph idx="1"/>
          </p:nvPr>
        </p:nvSpPr>
        <p:spPr/>
        <p:txBody>
          <a:bodyPr>
            <a:normAutofit/>
          </a:bodyPr>
          <a:lstStyle/>
          <a:p>
            <a:r>
              <a:rPr lang="en-US" sz="2000" dirty="0"/>
              <a:t>Web page access rule records used to manage access</a:t>
            </a:r>
          </a:p>
          <a:p>
            <a:pPr lvl="1"/>
            <a:r>
              <a:rPr lang="en-US" sz="1800" dirty="0"/>
              <a:t>Web page access rule used to restrict page viewing</a:t>
            </a:r>
          </a:p>
          <a:p>
            <a:pPr lvl="1"/>
            <a:r>
              <a:rPr lang="en-US" sz="1800" dirty="0"/>
              <a:t>Web page access rule used to provide editing/publishing permissions</a:t>
            </a:r>
          </a:p>
          <a:p>
            <a:pPr lvl="1"/>
            <a:r>
              <a:rPr lang="en-US" sz="1800" dirty="0"/>
              <a:t>Web page access rule associated with a single page</a:t>
            </a:r>
          </a:p>
          <a:p>
            <a:pPr lvl="1"/>
            <a:r>
              <a:rPr lang="en-US" sz="1800" dirty="0"/>
              <a:t>Child page access control through parent page access rule</a:t>
            </a:r>
          </a:p>
          <a:p>
            <a:r>
              <a:rPr lang="en-US" sz="2000" dirty="0"/>
              <a:t>Web page access control rule rights</a:t>
            </a:r>
          </a:p>
          <a:p>
            <a:pPr lvl="1"/>
            <a:r>
              <a:rPr lang="en-US" sz="1800" dirty="0"/>
              <a:t>Restrict read access</a:t>
            </a:r>
          </a:p>
          <a:p>
            <a:pPr lvl="1"/>
            <a:r>
              <a:rPr lang="en-US" sz="1800" dirty="0"/>
              <a:t>Allow content editing</a:t>
            </a:r>
          </a:p>
        </p:txBody>
      </p:sp>
      <p:pic>
        <p:nvPicPr>
          <p:cNvPr id="4" name="Picture 3">
            <a:extLst>
              <a:ext uri="{FF2B5EF4-FFF2-40B4-BE49-F238E27FC236}">
                <a16:creationId xmlns:a16="http://schemas.microsoft.com/office/drawing/2014/main" id="{F5130EAF-5E15-438E-A6EE-6033E96BC09B}"/>
              </a:ext>
            </a:extLst>
          </p:cNvPr>
          <p:cNvPicPr>
            <a:picLocks noChangeAspect="1"/>
          </p:cNvPicPr>
          <p:nvPr/>
        </p:nvPicPr>
        <p:blipFill>
          <a:blip r:embed="rId2"/>
          <a:stretch>
            <a:fillRect/>
          </a:stretch>
        </p:blipFill>
        <p:spPr>
          <a:xfrm>
            <a:off x="1219200" y="4476081"/>
            <a:ext cx="7239000" cy="2140742"/>
          </a:xfrm>
          <a:prstGeom prst="rect">
            <a:avLst/>
          </a:prstGeom>
          <a:ln>
            <a:solidFill>
              <a:schemeClr val="tx1">
                <a:lumMod val="50000"/>
                <a:lumOff val="50000"/>
              </a:schemeClr>
            </a:solidFill>
          </a:ln>
        </p:spPr>
      </p:pic>
    </p:spTree>
    <p:extLst>
      <p:ext uri="{BB962C8B-B14F-4D97-AF65-F5344CB8AC3E}">
        <p14:creationId xmlns:p14="http://schemas.microsoft.com/office/powerpoint/2010/main" val="212925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43E1-3C02-4344-A370-CF70D543A470}"/>
              </a:ext>
            </a:extLst>
          </p:cNvPr>
          <p:cNvSpPr>
            <a:spLocks noGrp="1"/>
          </p:cNvSpPr>
          <p:nvPr>
            <p:ph type="title"/>
          </p:nvPr>
        </p:nvSpPr>
        <p:spPr/>
        <p:txBody>
          <a:bodyPr/>
          <a:lstStyle/>
          <a:p>
            <a:r>
              <a:rPr lang="en-US" dirty="0"/>
              <a:t>Website Access Permissions</a:t>
            </a:r>
          </a:p>
        </p:txBody>
      </p:sp>
      <p:sp>
        <p:nvSpPr>
          <p:cNvPr id="3" name="Content Placeholder 2">
            <a:extLst>
              <a:ext uri="{FF2B5EF4-FFF2-40B4-BE49-F238E27FC236}">
                <a16:creationId xmlns:a16="http://schemas.microsoft.com/office/drawing/2014/main" id="{92E679EC-160B-4DB7-BE2E-C030B840957D}"/>
              </a:ext>
            </a:extLst>
          </p:cNvPr>
          <p:cNvSpPr>
            <a:spLocks noGrp="1"/>
          </p:cNvSpPr>
          <p:nvPr>
            <p:ph idx="1"/>
          </p:nvPr>
        </p:nvSpPr>
        <p:spPr/>
        <p:txBody>
          <a:bodyPr/>
          <a:lstStyle/>
          <a:p>
            <a:r>
              <a:rPr lang="en-US" dirty="0"/>
              <a:t>Used to give permissions to content authors</a:t>
            </a:r>
          </a:p>
        </p:txBody>
      </p:sp>
      <p:pic>
        <p:nvPicPr>
          <p:cNvPr id="4" name="Picture 3">
            <a:extLst>
              <a:ext uri="{FF2B5EF4-FFF2-40B4-BE49-F238E27FC236}">
                <a16:creationId xmlns:a16="http://schemas.microsoft.com/office/drawing/2014/main" id="{AC7942E6-5A76-42A0-ACD7-B7CAB99742E5}"/>
              </a:ext>
            </a:extLst>
          </p:cNvPr>
          <p:cNvPicPr>
            <a:picLocks noChangeAspect="1"/>
          </p:cNvPicPr>
          <p:nvPr/>
        </p:nvPicPr>
        <p:blipFill>
          <a:blip r:embed="rId2"/>
          <a:stretch>
            <a:fillRect/>
          </a:stretch>
        </p:blipFill>
        <p:spPr>
          <a:xfrm>
            <a:off x="386918" y="2209800"/>
            <a:ext cx="6474688" cy="2185988"/>
          </a:xfrm>
          <a:prstGeom prst="rect">
            <a:avLst/>
          </a:prstGeom>
          <a:ln>
            <a:solidFill>
              <a:schemeClr val="tx1"/>
            </a:solidFill>
          </a:ln>
        </p:spPr>
      </p:pic>
      <p:grpSp>
        <p:nvGrpSpPr>
          <p:cNvPr id="9" name="Group 8">
            <a:extLst>
              <a:ext uri="{FF2B5EF4-FFF2-40B4-BE49-F238E27FC236}">
                <a16:creationId xmlns:a16="http://schemas.microsoft.com/office/drawing/2014/main" id="{C17BBE39-44CF-46DD-82C8-EAD2D92DC9E6}"/>
              </a:ext>
            </a:extLst>
          </p:cNvPr>
          <p:cNvGrpSpPr/>
          <p:nvPr/>
        </p:nvGrpSpPr>
        <p:grpSpPr>
          <a:xfrm>
            <a:off x="3124200" y="3124200"/>
            <a:ext cx="4801155" cy="3405188"/>
            <a:chOff x="3124200" y="3124200"/>
            <a:chExt cx="4801155" cy="3405188"/>
          </a:xfrm>
        </p:grpSpPr>
        <p:pic>
          <p:nvPicPr>
            <p:cNvPr id="5" name="Picture 4">
              <a:extLst>
                <a:ext uri="{FF2B5EF4-FFF2-40B4-BE49-F238E27FC236}">
                  <a16:creationId xmlns:a16="http://schemas.microsoft.com/office/drawing/2014/main" id="{226CC74A-D8D7-489E-B1E6-A40789ED4E0D}"/>
                </a:ext>
              </a:extLst>
            </p:cNvPr>
            <p:cNvPicPr>
              <a:picLocks noChangeAspect="1"/>
            </p:cNvPicPr>
            <p:nvPr/>
          </p:nvPicPr>
          <p:blipFill rotWithShape="1">
            <a:blip r:embed="rId3"/>
            <a:srcRect r="21259"/>
            <a:stretch/>
          </p:blipFill>
          <p:spPr>
            <a:xfrm>
              <a:off x="4953000" y="3328987"/>
              <a:ext cx="2972355" cy="3200401"/>
            </a:xfrm>
            <a:prstGeom prst="rect">
              <a:avLst/>
            </a:prstGeom>
            <a:ln>
              <a:solidFill>
                <a:schemeClr val="tx1"/>
              </a:solidFill>
            </a:ln>
          </p:spPr>
        </p:pic>
        <p:cxnSp>
          <p:nvCxnSpPr>
            <p:cNvPr id="7" name="Straight Arrow Connector 6">
              <a:extLst>
                <a:ext uri="{FF2B5EF4-FFF2-40B4-BE49-F238E27FC236}">
                  <a16:creationId xmlns:a16="http://schemas.microsoft.com/office/drawing/2014/main" id="{FEDBA183-EF8E-4928-9D3F-C4D25E82335D}"/>
                </a:ext>
              </a:extLst>
            </p:cNvPr>
            <p:cNvCxnSpPr>
              <a:cxnSpLocks/>
            </p:cNvCxnSpPr>
            <p:nvPr/>
          </p:nvCxnSpPr>
          <p:spPr>
            <a:xfrm>
              <a:off x="3124200" y="3124200"/>
              <a:ext cx="1828800" cy="381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570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07D9-00E4-42DD-A2BC-4DA762F8523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56CFAD7-C821-44C0-BF37-A23C023187B5}"/>
              </a:ext>
            </a:extLst>
          </p:cNvPr>
          <p:cNvSpPr>
            <a:spLocks noGrp="1"/>
          </p:cNvSpPr>
          <p:nvPr>
            <p:ph idx="1"/>
          </p:nvPr>
        </p:nvSpPr>
        <p:spPr/>
        <p:txBody>
          <a:bodyPr/>
          <a:lstStyle/>
          <a:p>
            <a:pPr>
              <a:buFont typeface="Wingdings" panose="05000000000000000000" pitchFamily="2" charset="2"/>
              <a:buChar char="ü"/>
            </a:pPr>
            <a:r>
              <a:rPr lang="en-US" dirty="0"/>
              <a:t>Creating a Power Apps Portal</a:t>
            </a:r>
          </a:p>
          <a:p>
            <a:pPr>
              <a:buFont typeface="Wingdings" panose="05000000000000000000" pitchFamily="2" charset="2"/>
              <a:buChar char="ü"/>
            </a:pPr>
            <a:r>
              <a:rPr lang="en-US" dirty="0"/>
              <a:t>Adding and Editing Portal Content</a:t>
            </a:r>
          </a:p>
          <a:p>
            <a:pPr>
              <a:buFont typeface="Wingdings" panose="05000000000000000000" pitchFamily="2" charset="2"/>
              <a:buChar char="ü"/>
            </a:pPr>
            <a:r>
              <a:rPr lang="en-US" dirty="0"/>
              <a:t>Writing Liquid Template Language Expressions</a:t>
            </a:r>
          </a:p>
          <a:p>
            <a:pPr>
              <a:buFont typeface="Wingdings" panose="05000000000000000000" pitchFamily="2" charset="2"/>
              <a:buChar char="ü"/>
            </a:pPr>
            <a:r>
              <a:rPr lang="en-US" dirty="0"/>
              <a:t>Understanding Portal Configuration </a:t>
            </a:r>
          </a:p>
          <a:p>
            <a:pPr>
              <a:buFont typeface="Wingdings" panose="05000000000000000000" pitchFamily="2" charset="2"/>
              <a:buChar char="ü"/>
            </a:pPr>
            <a:r>
              <a:rPr lang="en-US" dirty="0"/>
              <a:t>Configuring Portal Security</a:t>
            </a:r>
          </a:p>
          <a:p>
            <a:pPr>
              <a:buFont typeface="Wingdings" panose="05000000000000000000" pitchFamily="2" charset="2"/>
              <a:buChar char="Ø"/>
            </a:pPr>
            <a:r>
              <a:rPr lang="en-US" dirty="0"/>
              <a:t>Publishing Dynamic CDS Content</a:t>
            </a:r>
          </a:p>
        </p:txBody>
      </p:sp>
    </p:spTree>
    <p:extLst>
      <p:ext uri="{BB962C8B-B14F-4D97-AF65-F5344CB8AC3E}">
        <p14:creationId xmlns:p14="http://schemas.microsoft.com/office/powerpoint/2010/main" val="2775788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DF067-2390-4F2B-808B-5BC87969691C}"/>
              </a:ext>
            </a:extLst>
          </p:cNvPr>
          <p:cNvSpPr>
            <a:spLocks noGrp="1"/>
          </p:cNvSpPr>
          <p:nvPr>
            <p:ph type="title"/>
          </p:nvPr>
        </p:nvSpPr>
        <p:spPr/>
        <p:txBody>
          <a:bodyPr/>
          <a:lstStyle/>
          <a:p>
            <a:r>
              <a:rPr lang="en-US" dirty="0"/>
              <a:t>Entity Permissions</a:t>
            </a:r>
          </a:p>
        </p:txBody>
      </p:sp>
      <p:sp>
        <p:nvSpPr>
          <p:cNvPr id="4" name="Content Placeholder 3">
            <a:extLst>
              <a:ext uri="{FF2B5EF4-FFF2-40B4-BE49-F238E27FC236}">
                <a16:creationId xmlns:a16="http://schemas.microsoft.com/office/drawing/2014/main" id="{DC092734-458F-4E28-BA33-7B9B2A980418}"/>
              </a:ext>
            </a:extLst>
          </p:cNvPr>
          <p:cNvSpPr>
            <a:spLocks noGrp="1"/>
          </p:cNvSpPr>
          <p:nvPr>
            <p:ph idx="1"/>
          </p:nvPr>
        </p:nvSpPr>
        <p:spPr/>
        <p:txBody>
          <a:bodyPr>
            <a:normAutofit/>
          </a:bodyPr>
          <a:lstStyle/>
          <a:p>
            <a:r>
              <a:rPr lang="en-US" sz="2400" dirty="0"/>
              <a:t>Entity permissions grants access to CDS records</a:t>
            </a:r>
          </a:p>
          <a:p>
            <a:pPr lvl="1"/>
            <a:r>
              <a:rPr lang="en-US" sz="2000" dirty="0"/>
              <a:t>Permissions can be read-only</a:t>
            </a:r>
          </a:p>
          <a:p>
            <a:pPr lvl="1"/>
            <a:r>
              <a:rPr lang="en-US" sz="2000" dirty="0"/>
              <a:t>Permissions can allow inserts, updates and deletes</a:t>
            </a:r>
          </a:p>
        </p:txBody>
      </p:sp>
      <p:pic>
        <p:nvPicPr>
          <p:cNvPr id="3" name="Picture 2">
            <a:extLst>
              <a:ext uri="{FF2B5EF4-FFF2-40B4-BE49-F238E27FC236}">
                <a16:creationId xmlns:a16="http://schemas.microsoft.com/office/drawing/2014/main" id="{60F3F5BE-2039-49AE-BA57-79A1330D8CA8}"/>
              </a:ext>
            </a:extLst>
          </p:cNvPr>
          <p:cNvPicPr>
            <a:picLocks noChangeAspect="1"/>
          </p:cNvPicPr>
          <p:nvPr/>
        </p:nvPicPr>
        <p:blipFill>
          <a:blip r:embed="rId2"/>
          <a:stretch>
            <a:fillRect/>
          </a:stretch>
        </p:blipFill>
        <p:spPr>
          <a:xfrm>
            <a:off x="800100" y="2895600"/>
            <a:ext cx="7543800" cy="1414876"/>
          </a:xfrm>
          <a:prstGeom prst="rect">
            <a:avLst/>
          </a:prstGeom>
          <a:ln>
            <a:solidFill>
              <a:schemeClr val="tx1"/>
            </a:solidFill>
          </a:ln>
        </p:spPr>
      </p:pic>
    </p:spTree>
    <p:extLst>
      <p:ext uri="{BB962C8B-B14F-4D97-AF65-F5344CB8AC3E}">
        <p14:creationId xmlns:p14="http://schemas.microsoft.com/office/powerpoint/2010/main" val="3883415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F1362-3C53-41E0-8982-F3378D898375}"/>
              </a:ext>
            </a:extLst>
          </p:cNvPr>
          <p:cNvSpPr>
            <a:spLocks noGrp="1"/>
          </p:cNvSpPr>
          <p:nvPr>
            <p:ph type="title"/>
          </p:nvPr>
        </p:nvSpPr>
        <p:spPr/>
        <p:txBody>
          <a:bodyPr/>
          <a:lstStyle/>
          <a:p>
            <a:r>
              <a:rPr lang="en-US" dirty="0"/>
              <a:t>Accessing CDS Entity Data using Liquid</a:t>
            </a:r>
          </a:p>
        </p:txBody>
      </p:sp>
      <p:sp>
        <p:nvSpPr>
          <p:cNvPr id="6" name="Content Placeholder 5">
            <a:extLst>
              <a:ext uri="{FF2B5EF4-FFF2-40B4-BE49-F238E27FC236}">
                <a16:creationId xmlns:a16="http://schemas.microsoft.com/office/drawing/2014/main" id="{7FF7F1B2-29A6-41F2-A748-716A5A92E033}"/>
              </a:ext>
            </a:extLst>
          </p:cNvPr>
          <p:cNvSpPr>
            <a:spLocks noGrp="1"/>
          </p:cNvSpPr>
          <p:nvPr>
            <p:ph idx="1"/>
          </p:nvPr>
        </p:nvSpPr>
        <p:spPr/>
        <p:txBody>
          <a:bodyPr>
            <a:normAutofit/>
          </a:bodyPr>
          <a:lstStyle/>
          <a:p>
            <a:r>
              <a:rPr lang="en-US" sz="2400" dirty="0"/>
              <a:t>You can write liquid expressions to CDS surface data</a:t>
            </a:r>
          </a:p>
        </p:txBody>
      </p:sp>
      <p:pic>
        <p:nvPicPr>
          <p:cNvPr id="3" name="Picture 2">
            <a:extLst>
              <a:ext uri="{FF2B5EF4-FFF2-40B4-BE49-F238E27FC236}">
                <a16:creationId xmlns:a16="http://schemas.microsoft.com/office/drawing/2014/main" id="{9FA3D7E1-BB6F-425D-9677-6907B0D78566}"/>
              </a:ext>
            </a:extLst>
          </p:cNvPr>
          <p:cNvPicPr>
            <a:picLocks noChangeAspect="1"/>
          </p:cNvPicPr>
          <p:nvPr/>
        </p:nvPicPr>
        <p:blipFill>
          <a:blip r:embed="rId2"/>
          <a:stretch>
            <a:fillRect/>
          </a:stretch>
        </p:blipFill>
        <p:spPr>
          <a:xfrm>
            <a:off x="631371" y="2133600"/>
            <a:ext cx="7652657" cy="3276600"/>
          </a:xfrm>
          <a:prstGeom prst="rect">
            <a:avLst/>
          </a:prstGeom>
        </p:spPr>
      </p:pic>
    </p:spTree>
    <p:extLst>
      <p:ext uri="{BB962C8B-B14F-4D97-AF65-F5344CB8AC3E}">
        <p14:creationId xmlns:p14="http://schemas.microsoft.com/office/powerpoint/2010/main" val="2792403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140A-C8E3-4C73-AF38-8E9707FB0948}"/>
              </a:ext>
            </a:extLst>
          </p:cNvPr>
          <p:cNvSpPr>
            <a:spLocks noGrp="1"/>
          </p:cNvSpPr>
          <p:nvPr>
            <p:ph type="title"/>
          </p:nvPr>
        </p:nvSpPr>
        <p:spPr/>
        <p:txBody>
          <a:bodyPr/>
          <a:lstStyle/>
          <a:p>
            <a:r>
              <a:rPr lang="en-US" dirty="0"/>
              <a:t>View CDS Data with Entity View</a:t>
            </a:r>
          </a:p>
        </p:txBody>
      </p:sp>
      <p:sp>
        <p:nvSpPr>
          <p:cNvPr id="4" name="Content Placeholder 3">
            <a:extLst>
              <a:ext uri="{FF2B5EF4-FFF2-40B4-BE49-F238E27FC236}">
                <a16:creationId xmlns:a16="http://schemas.microsoft.com/office/drawing/2014/main" id="{96DBF2F2-07FE-4BF5-87F1-997AD45264F8}"/>
              </a:ext>
            </a:extLst>
          </p:cNvPr>
          <p:cNvSpPr>
            <a:spLocks noGrp="1"/>
          </p:cNvSpPr>
          <p:nvPr>
            <p:ph idx="1"/>
          </p:nvPr>
        </p:nvSpPr>
        <p:spPr/>
        <p:txBody>
          <a:bodyPr>
            <a:normAutofit/>
          </a:bodyPr>
          <a:lstStyle/>
          <a:p>
            <a:r>
              <a:rPr lang="en-US" sz="2400" dirty="0"/>
              <a:t>CDS Allows you to add entity views</a:t>
            </a:r>
          </a:p>
          <a:p>
            <a:pPr lvl="1"/>
            <a:r>
              <a:rPr lang="en-US" sz="2000" dirty="0"/>
              <a:t>Use views from a custom entity to surface data on portal page</a:t>
            </a:r>
          </a:p>
        </p:txBody>
      </p:sp>
      <p:pic>
        <p:nvPicPr>
          <p:cNvPr id="3" name="Picture 2">
            <a:extLst>
              <a:ext uri="{FF2B5EF4-FFF2-40B4-BE49-F238E27FC236}">
                <a16:creationId xmlns:a16="http://schemas.microsoft.com/office/drawing/2014/main" id="{C57A4CA0-4D46-4A74-B0CB-E794CDE22DD9}"/>
              </a:ext>
            </a:extLst>
          </p:cNvPr>
          <p:cNvPicPr>
            <a:picLocks noChangeAspect="1"/>
          </p:cNvPicPr>
          <p:nvPr/>
        </p:nvPicPr>
        <p:blipFill>
          <a:blip r:embed="rId2"/>
          <a:stretch>
            <a:fillRect/>
          </a:stretch>
        </p:blipFill>
        <p:spPr>
          <a:xfrm>
            <a:off x="914400" y="2438400"/>
            <a:ext cx="6591300" cy="3812390"/>
          </a:xfrm>
          <a:prstGeom prst="rect">
            <a:avLst/>
          </a:prstGeom>
          <a:ln>
            <a:solidFill>
              <a:schemeClr val="tx1"/>
            </a:solidFill>
          </a:ln>
        </p:spPr>
      </p:pic>
    </p:spTree>
    <p:extLst>
      <p:ext uri="{BB962C8B-B14F-4D97-AF65-F5344CB8AC3E}">
        <p14:creationId xmlns:p14="http://schemas.microsoft.com/office/powerpoint/2010/main" val="3304063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88A38-F37B-48AE-B355-5FBF3EE2C924}"/>
              </a:ext>
            </a:extLst>
          </p:cNvPr>
          <p:cNvSpPr>
            <a:spLocks noGrp="1"/>
          </p:cNvSpPr>
          <p:nvPr>
            <p:ph type="title"/>
          </p:nvPr>
        </p:nvSpPr>
        <p:spPr/>
        <p:txBody>
          <a:bodyPr/>
          <a:lstStyle/>
          <a:p>
            <a:r>
              <a:rPr lang="en-US" dirty="0"/>
              <a:t>Updating CDS Data with Entity Forms</a:t>
            </a:r>
          </a:p>
        </p:txBody>
      </p:sp>
      <p:sp>
        <p:nvSpPr>
          <p:cNvPr id="5" name="Content Placeholder 4">
            <a:extLst>
              <a:ext uri="{FF2B5EF4-FFF2-40B4-BE49-F238E27FC236}">
                <a16:creationId xmlns:a16="http://schemas.microsoft.com/office/drawing/2014/main" id="{7E117531-FD41-4383-8D74-3E56DF906745}"/>
              </a:ext>
            </a:extLst>
          </p:cNvPr>
          <p:cNvSpPr>
            <a:spLocks noGrp="1"/>
          </p:cNvSpPr>
          <p:nvPr>
            <p:ph idx="1"/>
          </p:nvPr>
        </p:nvSpPr>
        <p:spPr/>
        <p:txBody>
          <a:bodyPr>
            <a:normAutofit/>
          </a:bodyPr>
          <a:lstStyle/>
          <a:p>
            <a:r>
              <a:rPr lang="en-US" sz="2400" dirty="0"/>
              <a:t>Entity forms can be used to allow user editing</a:t>
            </a:r>
          </a:p>
          <a:p>
            <a:pPr lvl="1"/>
            <a:r>
              <a:rPr lang="en-US" sz="2000" dirty="0"/>
              <a:t>Users can edit existing CDS records</a:t>
            </a:r>
          </a:p>
          <a:p>
            <a:pPr lvl="1"/>
            <a:r>
              <a:rPr lang="en-US" sz="2000" dirty="0"/>
              <a:t>Users can add new CDS records</a:t>
            </a:r>
          </a:p>
        </p:txBody>
      </p:sp>
      <p:pic>
        <p:nvPicPr>
          <p:cNvPr id="3" name="Picture 2">
            <a:extLst>
              <a:ext uri="{FF2B5EF4-FFF2-40B4-BE49-F238E27FC236}">
                <a16:creationId xmlns:a16="http://schemas.microsoft.com/office/drawing/2014/main" id="{9E28440C-0C7E-4FBF-A7EC-EB4B5742B1F1}"/>
              </a:ext>
            </a:extLst>
          </p:cNvPr>
          <p:cNvPicPr>
            <a:picLocks noChangeAspect="1"/>
          </p:cNvPicPr>
          <p:nvPr/>
        </p:nvPicPr>
        <p:blipFill rotWithShape="1">
          <a:blip r:embed="rId2"/>
          <a:srcRect l="68333" t="26099"/>
          <a:stretch/>
        </p:blipFill>
        <p:spPr>
          <a:xfrm>
            <a:off x="374780" y="2759641"/>
            <a:ext cx="2286000" cy="2044159"/>
          </a:xfrm>
          <a:prstGeom prst="rect">
            <a:avLst/>
          </a:prstGeom>
          <a:ln>
            <a:solidFill>
              <a:schemeClr val="tx1"/>
            </a:solidFill>
          </a:ln>
        </p:spPr>
      </p:pic>
      <p:pic>
        <p:nvPicPr>
          <p:cNvPr id="4" name="Picture 3">
            <a:extLst>
              <a:ext uri="{FF2B5EF4-FFF2-40B4-BE49-F238E27FC236}">
                <a16:creationId xmlns:a16="http://schemas.microsoft.com/office/drawing/2014/main" id="{92B4B377-12E2-4EA3-B02B-A45D5CBDB82E}"/>
              </a:ext>
            </a:extLst>
          </p:cNvPr>
          <p:cNvPicPr>
            <a:picLocks noChangeAspect="1"/>
          </p:cNvPicPr>
          <p:nvPr/>
        </p:nvPicPr>
        <p:blipFill>
          <a:blip r:embed="rId3"/>
          <a:stretch>
            <a:fillRect/>
          </a:stretch>
        </p:blipFill>
        <p:spPr>
          <a:xfrm>
            <a:off x="2804627" y="2759641"/>
            <a:ext cx="5965371" cy="3648090"/>
          </a:xfrm>
          <a:prstGeom prst="rect">
            <a:avLst/>
          </a:prstGeom>
          <a:ln>
            <a:solidFill>
              <a:schemeClr val="tx1"/>
            </a:solidFill>
          </a:ln>
        </p:spPr>
      </p:pic>
    </p:spTree>
    <p:extLst>
      <p:ext uri="{BB962C8B-B14F-4D97-AF65-F5344CB8AC3E}">
        <p14:creationId xmlns:p14="http://schemas.microsoft.com/office/powerpoint/2010/main" val="325433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09129-B10D-4B22-97B4-26125F65A6D9}"/>
              </a:ext>
            </a:extLst>
          </p:cNvPr>
          <p:cNvSpPr>
            <a:spLocks noGrp="1"/>
          </p:cNvSpPr>
          <p:nvPr>
            <p:ph type="title"/>
          </p:nvPr>
        </p:nvSpPr>
        <p:spPr/>
        <p:txBody>
          <a:bodyPr/>
          <a:lstStyle/>
          <a:p>
            <a:r>
              <a:rPr lang="en-US" dirty="0"/>
              <a:t>Portal Templates</a:t>
            </a:r>
          </a:p>
        </p:txBody>
      </p:sp>
      <p:sp>
        <p:nvSpPr>
          <p:cNvPr id="3" name="Content Placeholder 2">
            <a:extLst>
              <a:ext uri="{FF2B5EF4-FFF2-40B4-BE49-F238E27FC236}">
                <a16:creationId xmlns:a16="http://schemas.microsoft.com/office/drawing/2014/main" id="{3D1CE700-A201-475C-904B-C5DA5F2B2B83}"/>
              </a:ext>
            </a:extLst>
          </p:cNvPr>
          <p:cNvSpPr>
            <a:spLocks noGrp="1"/>
          </p:cNvSpPr>
          <p:nvPr>
            <p:ph idx="1"/>
          </p:nvPr>
        </p:nvSpPr>
        <p:spPr/>
        <p:txBody>
          <a:bodyPr>
            <a:normAutofit/>
          </a:bodyPr>
          <a:lstStyle/>
          <a:p>
            <a:r>
              <a:rPr lang="en-US" sz="2200" b="1" dirty="0"/>
              <a:t>Customer self-service portal</a:t>
            </a:r>
          </a:p>
          <a:p>
            <a:pPr lvl="1"/>
            <a:r>
              <a:rPr lang="en-US" sz="1800" dirty="0"/>
              <a:t>Provides customers with access info, support resources and order status</a:t>
            </a:r>
          </a:p>
          <a:p>
            <a:pPr>
              <a:lnSpc>
                <a:spcPct val="150000"/>
              </a:lnSpc>
            </a:pPr>
            <a:r>
              <a:rPr lang="en-US" sz="2200" b="1" dirty="0"/>
              <a:t>Partner portal</a:t>
            </a:r>
          </a:p>
          <a:p>
            <a:pPr lvl="1"/>
            <a:r>
              <a:rPr lang="en-US" sz="1800" dirty="0"/>
              <a:t>Provides portal for with resellers, distributors, suppliers and/or partners</a:t>
            </a:r>
          </a:p>
          <a:p>
            <a:pPr>
              <a:lnSpc>
                <a:spcPct val="150000"/>
              </a:lnSpc>
            </a:pPr>
            <a:r>
              <a:rPr lang="en-US" sz="2200" b="1" dirty="0"/>
              <a:t>Employee self-service portal</a:t>
            </a:r>
          </a:p>
          <a:p>
            <a:pPr lvl="1"/>
            <a:r>
              <a:rPr lang="en-US" sz="1800" dirty="0"/>
              <a:t>streamline common tasks and allows for sharing resource</a:t>
            </a:r>
          </a:p>
          <a:p>
            <a:pPr>
              <a:lnSpc>
                <a:spcPct val="150000"/>
              </a:lnSpc>
            </a:pPr>
            <a:r>
              <a:rPr lang="en-US" sz="2200" b="1" dirty="0"/>
              <a:t>Community portal</a:t>
            </a:r>
          </a:p>
          <a:p>
            <a:pPr lvl="1"/>
            <a:r>
              <a:rPr lang="en-US" sz="1800" dirty="0"/>
              <a:t>Facilitates interactions between customers and experts</a:t>
            </a:r>
          </a:p>
          <a:p>
            <a:pPr>
              <a:lnSpc>
                <a:spcPct val="150000"/>
              </a:lnSpc>
            </a:pPr>
            <a:r>
              <a:rPr lang="en-US" sz="2200" b="1" dirty="0"/>
              <a:t>Portal from blank</a:t>
            </a:r>
          </a:p>
          <a:p>
            <a:pPr lvl="1"/>
            <a:r>
              <a:rPr lang="en-US" sz="1800" dirty="0"/>
              <a:t>Minimum portal with a small set of sample pages</a:t>
            </a:r>
          </a:p>
          <a:p>
            <a:pPr lvl="1"/>
            <a:r>
              <a:rPr lang="en-US" sz="1800" dirty="0"/>
              <a:t>The </a:t>
            </a:r>
            <a:r>
              <a:rPr lang="en-US" sz="1400" b="1" i="1" dirty="0">
                <a:solidFill>
                  <a:schemeClr val="accent1"/>
                </a:solidFill>
              </a:rPr>
              <a:t>ONLY</a:t>
            </a:r>
            <a:r>
              <a:rPr lang="en-US" sz="1800" dirty="0"/>
              <a:t> template available unless you have a Dynamics 365 license</a:t>
            </a:r>
          </a:p>
          <a:p>
            <a:endParaRPr lang="en-US" sz="2000" dirty="0"/>
          </a:p>
          <a:p>
            <a:endParaRPr lang="en-US" sz="2000" dirty="0"/>
          </a:p>
        </p:txBody>
      </p:sp>
    </p:spTree>
    <p:extLst>
      <p:ext uri="{BB962C8B-B14F-4D97-AF65-F5344CB8AC3E}">
        <p14:creationId xmlns:p14="http://schemas.microsoft.com/office/powerpoint/2010/main" val="231402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07D9-00E4-42DD-A2BC-4DA762F8523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56CFAD7-C821-44C0-BF37-A23C023187B5}"/>
              </a:ext>
            </a:extLst>
          </p:cNvPr>
          <p:cNvSpPr>
            <a:spLocks noGrp="1"/>
          </p:cNvSpPr>
          <p:nvPr>
            <p:ph idx="1"/>
          </p:nvPr>
        </p:nvSpPr>
        <p:spPr/>
        <p:txBody>
          <a:bodyPr/>
          <a:lstStyle/>
          <a:p>
            <a:pPr>
              <a:buFont typeface="Wingdings" panose="05000000000000000000" pitchFamily="2" charset="2"/>
              <a:buChar char="ü"/>
            </a:pPr>
            <a:r>
              <a:rPr lang="en-US" dirty="0"/>
              <a:t>Creating a Power Apps Portal</a:t>
            </a:r>
          </a:p>
          <a:p>
            <a:pPr>
              <a:buFont typeface="Wingdings" panose="05000000000000000000" pitchFamily="2" charset="2"/>
              <a:buChar char="ü"/>
            </a:pPr>
            <a:r>
              <a:rPr lang="en-US" dirty="0"/>
              <a:t>Adding and Editing Portal Content</a:t>
            </a:r>
          </a:p>
          <a:p>
            <a:pPr>
              <a:buFont typeface="Wingdings" panose="05000000000000000000" pitchFamily="2" charset="2"/>
              <a:buChar char="ü"/>
            </a:pPr>
            <a:r>
              <a:rPr lang="en-US" dirty="0"/>
              <a:t>Writing Liquid Template Language Expressions</a:t>
            </a:r>
          </a:p>
          <a:p>
            <a:pPr>
              <a:buFont typeface="Wingdings" panose="05000000000000000000" pitchFamily="2" charset="2"/>
              <a:buChar char="ü"/>
            </a:pPr>
            <a:r>
              <a:rPr lang="en-US" dirty="0"/>
              <a:t>Understanding Portal Configuration </a:t>
            </a:r>
          </a:p>
          <a:p>
            <a:pPr>
              <a:buFont typeface="Wingdings" panose="05000000000000000000" pitchFamily="2" charset="2"/>
              <a:buChar char="ü"/>
            </a:pPr>
            <a:r>
              <a:rPr lang="en-US" dirty="0"/>
              <a:t>Configuring Portal Security</a:t>
            </a:r>
          </a:p>
          <a:p>
            <a:pPr>
              <a:buFont typeface="Wingdings" panose="05000000000000000000" pitchFamily="2" charset="2"/>
              <a:buChar char="ü"/>
            </a:pPr>
            <a:r>
              <a:rPr lang="en-US" dirty="0"/>
              <a:t>Publishing Dynamic CDS Content</a:t>
            </a:r>
          </a:p>
        </p:txBody>
      </p:sp>
    </p:spTree>
    <p:extLst>
      <p:ext uri="{BB962C8B-B14F-4D97-AF65-F5344CB8AC3E}">
        <p14:creationId xmlns:p14="http://schemas.microsoft.com/office/powerpoint/2010/main" val="101236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4295-EAAA-4A06-8691-07D426D3D358}"/>
              </a:ext>
            </a:extLst>
          </p:cNvPr>
          <p:cNvSpPr>
            <a:spLocks noGrp="1"/>
          </p:cNvSpPr>
          <p:nvPr>
            <p:ph type="title"/>
          </p:nvPr>
        </p:nvSpPr>
        <p:spPr/>
        <p:txBody>
          <a:bodyPr/>
          <a:lstStyle/>
          <a:p>
            <a:r>
              <a:rPr lang="en-US" dirty="0"/>
              <a:t>Creating a New Power Apps Portal</a:t>
            </a:r>
          </a:p>
        </p:txBody>
      </p:sp>
      <p:sp>
        <p:nvSpPr>
          <p:cNvPr id="6" name="Content Placeholder 5">
            <a:extLst>
              <a:ext uri="{FF2B5EF4-FFF2-40B4-BE49-F238E27FC236}">
                <a16:creationId xmlns:a16="http://schemas.microsoft.com/office/drawing/2014/main" id="{4382474A-6C4D-41E6-B96A-6373552D34F4}"/>
              </a:ext>
            </a:extLst>
          </p:cNvPr>
          <p:cNvSpPr>
            <a:spLocks noGrp="1"/>
          </p:cNvSpPr>
          <p:nvPr>
            <p:ph idx="1"/>
          </p:nvPr>
        </p:nvSpPr>
        <p:spPr/>
        <p:txBody>
          <a:bodyPr>
            <a:normAutofit/>
          </a:bodyPr>
          <a:lstStyle/>
          <a:p>
            <a:r>
              <a:rPr lang="en-US" sz="2000" dirty="0"/>
              <a:t>New portal created using Power Apps Maker Portal</a:t>
            </a:r>
          </a:p>
          <a:p>
            <a:pPr lvl="1"/>
            <a:r>
              <a:rPr lang="en-US" sz="1600" dirty="0"/>
              <a:t>Select your target environment</a:t>
            </a:r>
          </a:p>
          <a:p>
            <a:pPr lvl="1"/>
            <a:r>
              <a:rPr lang="en-US" sz="1600" dirty="0"/>
              <a:t>Create portal using </a:t>
            </a:r>
            <a:r>
              <a:rPr lang="en-US" sz="1600" b="1" dirty="0"/>
              <a:t>Portal from blank</a:t>
            </a:r>
            <a:r>
              <a:rPr lang="en-US" sz="1600" dirty="0"/>
              <a:t> template</a:t>
            </a:r>
          </a:p>
        </p:txBody>
      </p:sp>
      <p:pic>
        <p:nvPicPr>
          <p:cNvPr id="3" name="Picture 2">
            <a:extLst>
              <a:ext uri="{FF2B5EF4-FFF2-40B4-BE49-F238E27FC236}">
                <a16:creationId xmlns:a16="http://schemas.microsoft.com/office/drawing/2014/main" id="{4B16F4E9-CA4D-4CC4-A0E2-FCED05DBCE6B}"/>
              </a:ext>
            </a:extLst>
          </p:cNvPr>
          <p:cNvPicPr>
            <a:picLocks noChangeAspect="1"/>
          </p:cNvPicPr>
          <p:nvPr/>
        </p:nvPicPr>
        <p:blipFill>
          <a:blip r:embed="rId2"/>
          <a:stretch>
            <a:fillRect/>
          </a:stretch>
        </p:blipFill>
        <p:spPr>
          <a:xfrm>
            <a:off x="762000" y="2667000"/>
            <a:ext cx="8114953" cy="3124200"/>
          </a:xfrm>
          <a:prstGeom prst="rect">
            <a:avLst/>
          </a:prstGeom>
          <a:ln>
            <a:solidFill>
              <a:schemeClr val="bg1">
                <a:lumMod val="65000"/>
              </a:schemeClr>
            </a:solidFill>
          </a:ln>
        </p:spPr>
      </p:pic>
      <p:sp>
        <p:nvSpPr>
          <p:cNvPr id="4" name="Arrow: Right 3">
            <a:extLst>
              <a:ext uri="{FF2B5EF4-FFF2-40B4-BE49-F238E27FC236}">
                <a16:creationId xmlns:a16="http://schemas.microsoft.com/office/drawing/2014/main" id="{950D89A2-D563-476E-883B-14AACC92A9A8}"/>
              </a:ext>
            </a:extLst>
          </p:cNvPr>
          <p:cNvSpPr/>
          <p:nvPr/>
        </p:nvSpPr>
        <p:spPr>
          <a:xfrm>
            <a:off x="5601192" y="2667000"/>
            <a:ext cx="446695" cy="372246"/>
          </a:xfrm>
          <a:prstGeom prst="rightArrow">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B40AAB12-2854-4C4F-9EF4-3ADA0E6A9FF6}"/>
              </a:ext>
            </a:extLst>
          </p:cNvPr>
          <p:cNvSpPr/>
          <p:nvPr/>
        </p:nvSpPr>
        <p:spPr>
          <a:xfrm>
            <a:off x="6047887" y="4677126"/>
            <a:ext cx="893389" cy="670042"/>
          </a:xfrm>
          <a:prstGeom prst="rightArrow">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840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6E5AA-08DB-479F-A212-76F59BA14561}"/>
              </a:ext>
            </a:extLst>
          </p:cNvPr>
          <p:cNvSpPr>
            <a:spLocks noGrp="1"/>
          </p:cNvSpPr>
          <p:nvPr>
            <p:ph type="title"/>
          </p:nvPr>
        </p:nvSpPr>
        <p:spPr/>
        <p:txBody>
          <a:bodyPr/>
          <a:lstStyle/>
          <a:p>
            <a:r>
              <a:rPr lang="en-US" dirty="0"/>
              <a:t>Providing Portal Provisioning Data</a:t>
            </a:r>
          </a:p>
        </p:txBody>
      </p:sp>
      <p:sp>
        <p:nvSpPr>
          <p:cNvPr id="6" name="Content Placeholder 5">
            <a:extLst>
              <a:ext uri="{FF2B5EF4-FFF2-40B4-BE49-F238E27FC236}">
                <a16:creationId xmlns:a16="http://schemas.microsoft.com/office/drawing/2014/main" id="{DC5AF531-CC9D-4462-910B-F7EE1C73B76A}"/>
              </a:ext>
            </a:extLst>
          </p:cNvPr>
          <p:cNvSpPr>
            <a:spLocks noGrp="1"/>
          </p:cNvSpPr>
          <p:nvPr>
            <p:ph idx="1"/>
          </p:nvPr>
        </p:nvSpPr>
        <p:spPr/>
        <p:txBody>
          <a:bodyPr>
            <a:normAutofit/>
          </a:bodyPr>
          <a:lstStyle/>
          <a:p>
            <a:r>
              <a:rPr lang="en-US" sz="2000" dirty="0"/>
              <a:t>Portal requires Name and unique address</a:t>
            </a:r>
          </a:p>
        </p:txBody>
      </p:sp>
      <p:pic>
        <p:nvPicPr>
          <p:cNvPr id="3" name="Picture 2">
            <a:extLst>
              <a:ext uri="{FF2B5EF4-FFF2-40B4-BE49-F238E27FC236}">
                <a16:creationId xmlns:a16="http://schemas.microsoft.com/office/drawing/2014/main" id="{186B8C40-A23E-4506-8C70-47E4C61E94F3}"/>
              </a:ext>
            </a:extLst>
          </p:cNvPr>
          <p:cNvPicPr>
            <a:picLocks noChangeAspect="1"/>
          </p:cNvPicPr>
          <p:nvPr/>
        </p:nvPicPr>
        <p:blipFill>
          <a:blip r:embed="rId2"/>
          <a:stretch>
            <a:fillRect/>
          </a:stretch>
        </p:blipFill>
        <p:spPr>
          <a:xfrm>
            <a:off x="533400" y="1981200"/>
            <a:ext cx="4498187" cy="2819400"/>
          </a:xfrm>
          <a:prstGeom prst="rect">
            <a:avLst/>
          </a:prstGeom>
          <a:ln>
            <a:solidFill>
              <a:schemeClr val="tx1"/>
            </a:solidFill>
          </a:ln>
        </p:spPr>
      </p:pic>
      <p:pic>
        <p:nvPicPr>
          <p:cNvPr id="5" name="Picture 4">
            <a:extLst>
              <a:ext uri="{FF2B5EF4-FFF2-40B4-BE49-F238E27FC236}">
                <a16:creationId xmlns:a16="http://schemas.microsoft.com/office/drawing/2014/main" id="{D8D0F5E3-3199-479D-8CEC-2C1F1AF03D06}"/>
              </a:ext>
            </a:extLst>
          </p:cNvPr>
          <p:cNvPicPr>
            <a:picLocks noChangeAspect="1"/>
          </p:cNvPicPr>
          <p:nvPr/>
        </p:nvPicPr>
        <p:blipFill>
          <a:blip r:embed="rId3"/>
          <a:stretch>
            <a:fillRect/>
          </a:stretch>
        </p:blipFill>
        <p:spPr>
          <a:xfrm>
            <a:off x="4953000" y="5105400"/>
            <a:ext cx="4115487" cy="1676400"/>
          </a:xfrm>
          <a:prstGeom prst="rect">
            <a:avLst/>
          </a:prstGeom>
          <a:ln>
            <a:solidFill>
              <a:schemeClr val="tx1"/>
            </a:solidFill>
          </a:ln>
        </p:spPr>
      </p:pic>
      <p:grpSp>
        <p:nvGrpSpPr>
          <p:cNvPr id="8" name="Group 7">
            <a:extLst>
              <a:ext uri="{FF2B5EF4-FFF2-40B4-BE49-F238E27FC236}">
                <a16:creationId xmlns:a16="http://schemas.microsoft.com/office/drawing/2014/main" id="{D2071293-6DA3-44C9-B8A9-65DDE95F28E6}"/>
              </a:ext>
            </a:extLst>
          </p:cNvPr>
          <p:cNvGrpSpPr/>
          <p:nvPr/>
        </p:nvGrpSpPr>
        <p:grpSpPr>
          <a:xfrm>
            <a:off x="3352800" y="2133600"/>
            <a:ext cx="5495969" cy="1981200"/>
            <a:chOff x="3352800" y="2133600"/>
            <a:chExt cx="5495969" cy="1981200"/>
          </a:xfrm>
        </p:grpSpPr>
        <p:pic>
          <p:nvPicPr>
            <p:cNvPr id="4" name="Picture 3">
              <a:extLst>
                <a:ext uri="{FF2B5EF4-FFF2-40B4-BE49-F238E27FC236}">
                  <a16:creationId xmlns:a16="http://schemas.microsoft.com/office/drawing/2014/main" id="{69681838-9DE7-40C0-8A8C-D973646AFFEC}"/>
                </a:ext>
              </a:extLst>
            </p:cNvPr>
            <p:cNvPicPr>
              <a:picLocks noChangeAspect="1"/>
            </p:cNvPicPr>
            <p:nvPr/>
          </p:nvPicPr>
          <p:blipFill>
            <a:blip r:embed="rId4"/>
            <a:stretch>
              <a:fillRect/>
            </a:stretch>
          </p:blipFill>
          <p:spPr>
            <a:xfrm>
              <a:off x="4038600" y="2133600"/>
              <a:ext cx="4810169" cy="1981200"/>
            </a:xfrm>
            <a:prstGeom prst="rect">
              <a:avLst/>
            </a:prstGeom>
            <a:ln w="38100">
              <a:solidFill>
                <a:schemeClr val="tx1"/>
              </a:solidFill>
            </a:ln>
          </p:spPr>
        </p:pic>
        <p:sp>
          <p:nvSpPr>
            <p:cNvPr id="7" name="Arrow: Right 6">
              <a:extLst>
                <a:ext uri="{FF2B5EF4-FFF2-40B4-BE49-F238E27FC236}">
                  <a16:creationId xmlns:a16="http://schemas.microsoft.com/office/drawing/2014/main" id="{46936C6B-1A36-4309-9A2E-F5DF6672C865}"/>
                </a:ext>
              </a:extLst>
            </p:cNvPr>
            <p:cNvSpPr/>
            <p:nvPr/>
          </p:nvSpPr>
          <p:spPr>
            <a:xfrm>
              <a:off x="3352800" y="3276600"/>
              <a:ext cx="762000" cy="3810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5734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9340-0EFC-46E0-87A2-7114A6CF3B4C}"/>
              </a:ext>
            </a:extLst>
          </p:cNvPr>
          <p:cNvSpPr>
            <a:spLocks noGrp="1"/>
          </p:cNvSpPr>
          <p:nvPr>
            <p:ph type="title"/>
          </p:nvPr>
        </p:nvSpPr>
        <p:spPr/>
        <p:txBody>
          <a:bodyPr/>
          <a:lstStyle/>
          <a:p>
            <a:r>
              <a:rPr lang="en-US" dirty="0"/>
              <a:t>Creating a New Power Apps Portal</a:t>
            </a:r>
          </a:p>
        </p:txBody>
      </p:sp>
    </p:spTree>
    <p:extLst>
      <p:ext uri="{BB962C8B-B14F-4D97-AF65-F5344CB8AC3E}">
        <p14:creationId xmlns:p14="http://schemas.microsoft.com/office/powerpoint/2010/main" val="86518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244C-2AD5-4028-9AF7-CE5FE6177A45}"/>
              </a:ext>
            </a:extLst>
          </p:cNvPr>
          <p:cNvSpPr>
            <a:spLocks noGrp="1"/>
          </p:cNvSpPr>
          <p:nvPr>
            <p:ph type="title"/>
          </p:nvPr>
        </p:nvSpPr>
        <p:spPr/>
        <p:txBody>
          <a:bodyPr/>
          <a:lstStyle/>
          <a:p>
            <a:r>
              <a:rPr lang="en-US" dirty="0"/>
              <a:t>Portal Apps</a:t>
            </a:r>
          </a:p>
        </p:txBody>
      </p:sp>
      <p:sp>
        <p:nvSpPr>
          <p:cNvPr id="4" name="Content Placeholder 3">
            <a:extLst>
              <a:ext uri="{FF2B5EF4-FFF2-40B4-BE49-F238E27FC236}">
                <a16:creationId xmlns:a16="http://schemas.microsoft.com/office/drawing/2014/main" id="{846530BD-A3F4-4C6F-83AF-560F0E8D0C81}"/>
              </a:ext>
            </a:extLst>
          </p:cNvPr>
          <p:cNvSpPr>
            <a:spLocks noGrp="1"/>
          </p:cNvSpPr>
          <p:nvPr>
            <p:ph idx="1"/>
          </p:nvPr>
        </p:nvSpPr>
        <p:spPr/>
        <p:txBody>
          <a:bodyPr/>
          <a:lstStyle/>
          <a:p>
            <a:r>
              <a:rPr lang="en-US" dirty="0"/>
              <a:t>Provisioning a portal creates two applications</a:t>
            </a:r>
          </a:p>
          <a:p>
            <a:pPr lvl="1"/>
            <a:r>
              <a:rPr lang="en-US" dirty="0"/>
              <a:t>Power Apps portal</a:t>
            </a:r>
          </a:p>
          <a:p>
            <a:pPr lvl="1"/>
            <a:r>
              <a:rPr lang="en-US" dirty="0"/>
              <a:t>Model-driven app named </a:t>
            </a:r>
            <a:r>
              <a:rPr lang="en-US" b="1" dirty="0"/>
              <a:t>Portal Management</a:t>
            </a:r>
          </a:p>
        </p:txBody>
      </p:sp>
      <p:pic>
        <p:nvPicPr>
          <p:cNvPr id="6" name="Picture 5">
            <a:extLst>
              <a:ext uri="{FF2B5EF4-FFF2-40B4-BE49-F238E27FC236}">
                <a16:creationId xmlns:a16="http://schemas.microsoft.com/office/drawing/2014/main" id="{755D234C-4E9E-4B0D-8C51-32D6B3F6AFFC}"/>
              </a:ext>
            </a:extLst>
          </p:cNvPr>
          <p:cNvPicPr>
            <a:picLocks noChangeAspect="1"/>
          </p:cNvPicPr>
          <p:nvPr/>
        </p:nvPicPr>
        <p:blipFill>
          <a:blip r:embed="rId2"/>
          <a:stretch>
            <a:fillRect/>
          </a:stretch>
        </p:blipFill>
        <p:spPr>
          <a:xfrm>
            <a:off x="512271" y="2971800"/>
            <a:ext cx="7890858" cy="2511476"/>
          </a:xfrm>
          <a:prstGeom prst="rect">
            <a:avLst/>
          </a:prstGeom>
          <a:ln>
            <a:solidFill>
              <a:schemeClr val="tx1"/>
            </a:solidFill>
          </a:ln>
        </p:spPr>
      </p:pic>
    </p:spTree>
    <p:extLst>
      <p:ext uri="{BB962C8B-B14F-4D97-AF65-F5344CB8AC3E}">
        <p14:creationId xmlns:p14="http://schemas.microsoft.com/office/powerpoint/2010/main" val="3310263870"/>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purl.org/dc/elements/1.1/"/>
    <ds:schemaRef ds:uri="http://schemas.microsoft.com/office/2006/documentManagement/types"/>
    <ds:schemaRef ds:uri="http://www.w3.org/XML/1998/namespace"/>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18020</TotalTime>
  <Words>1770</Words>
  <Application>Microsoft Office PowerPoint</Application>
  <PresentationFormat>On-screen Show (4:3)</PresentationFormat>
  <Paragraphs>343</Paragraphs>
  <Slides>50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Arial Black</vt:lpstr>
      <vt:lpstr>Calibri</vt:lpstr>
      <vt:lpstr>Lucida Console</vt:lpstr>
      <vt:lpstr>Wingdings</vt:lpstr>
      <vt:lpstr>CPT_Wave15</vt:lpstr>
      <vt:lpstr>Designing and Developing Power Apps Portals</vt:lpstr>
      <vt:lpstr>Agenda</vt:lpstr>
      <vt:lpstr>Power Apps Portals</vt:lpstr>
      <vt:lpstr>Power Apps Portal Architecture</vt:lpstr>
      <vt:lpstr>Portal Templates</vt:lpstr>
      <vt:lpstr>Creating a New Power Apps Portal</vt:lpstr>
      <vt:lpstr>Providing Portal Provisioning Data</vt:lpstr>
      <vt:lpstr>Creating a New Power Apps Portal</vt:lpstr>
      <vt:lpstr>Portal Apps</vt:lpstr>
      <vt:lpstr>Launching the Portal</vt:lpstr>
      <vt:lpstr>Solutions Installed to Support Portals</vt:lpstr>
      <vt:lpstr>Power Apps Portal Entities</vt:lpstr>
      <vt:lpstr>Inspecting a New Power Apps Portal</vt:lpstr>
      <vt:lpstr>Agenda</vt:lpstr>
      <vt:lpstr>Portal Editor</vt:lpstr>
      <vt:lpstr>Page Hierarchy</vt:lpstr>
      <vt:lpstr>Adding and Navigating Pages</vt:lpstr>
      <vt:lpstr>Adding Page Content using Components</vt:lpstr>
      <vt:lpstr>Portal Themes</vt:lpstr>
      <vt:lpstr>Adding and Editing Web Content with the Power Apps Portal Editor</vt:lpstr>
      <vt:lpstr>Portal Management App</vt:lpstr>
      <vt:lpstr>Editing Page Content</vt:lpstr>
      <vt:lpstr>Agenda</vt:lpstr>
      <vt:lpstr>Liquid Template Language</vt:lpstr>
      <vt:lpstr>Liquid Objects</vt:lpstr>
      <vt:lpstr>Liquid Objects</vt:lpstr>
      <vt:lpstr>Liquid Tags - {% … %}</vt:lpstr>
      <vt:lpstr>Liquid Filters</vt:lpstr>
      <vt:lpstr>Agenda</vt:lpstr>
      <vt:lpstr>Portal Management App Entities</vt:lpstr>
      <vt:lpstr>Web Templates and Page Templates</vt:lpstr>
      <vt:lpstr>Configuring Portal Registration Features</vt:lpstr>
      <vt:lpstr>Configuring Third Party Identity Providers</vt:lpstr>
      <vt:lpstr>Agenda</vt:lpstr>
      <vt:lpstr>Power Apps Portal Audiences</vt:lpstr>
      <vt:lpstr>Power Apps Portal Security Model</vt:lpstr>
      <vt:lpstr>User Authentication in Power Apps Portals</vt:lpstr>
      <vt:lpstr>Default Logon Screen</vt:lpstr>
      <vt:lpstr>Registering a Local Account</vt:lpstr>
      <vt:lpstr>Examining Portal Contacts</vt:lpstr>
      <vt:lpstr>Configuring Portal Authorization</vt:lpstr>
      <vt:lpstr>Web Roles</vt:lpstr>
      <vt:lpstr>Web Page Access Rules</vt:lpstr>
      <vt:lpstr>Website Access Permissions</vt:lpstr>
      <vt:lpstr>Agenda</vt:lpstr>
      <vt:lpstr>Entity Permissions</vt:lpstr>
      <vt:lpstr>Accessing CDS Entity Data using Liquid</vt:lpstr>
      <vt:lpstr>View CDS Data with Entity View</vt:lpstr>
      <vt:lpstr>Updating CDS Data with Entity Forms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PowerApps Portals</dc:title>
  <dc:creator>Ted Pattison</dc:creator>
  <cp:lastModifiedBy>Ted Pattison</cp:lastModifiedBy>
  <cp:revision>593</cp:revision>
  <dcterms:created xsi:type="dcterms:W3CDTF">2012-04-13T19:17:02Z</dcterms:created>
  <dcterms:modified xsi:type="dcterms:W3CDTF">2020-04-27T15:13:25Z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