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79" r:id="rId6"/>
    <p:sldId id="278" r:id="rId7"/>
    <p:sldId id="383" r:id="rId8"/>
    <p:sldId id="437" r:id="rId9"/>
    <p:sldId id="282" r:id="rId10"/>
    <p:sldId id="452" r:id="rId11"/>
    <p:sldId id="453" r:id="rId12"/>
    <p:sldId id="454" r:id="rId13"/>
    <p:sldId id="455" r:id="rId14"/>
    <p:sldId id="456" r:id="rId15"/>
    <p:sldId id="450" r:id="rId16"/>
    <p:sldId id="398" r:id="rId17"/>
    <p:sldId id="451" r:id="rId18"/>
    <p:sldId id="404" r:id="rId19"/>
    <p:sldId id="469" r:id="rId20"/>
    <p:sldId id="470" r:id="rId21"/>
    <p:sldId id="472" r:id="rId22"/>
    <p:sldId id="471" r:id="rId23"/>
    <p:sldId id="478" r:id="rId24"/>
    <p:sldId id="476" r:id="rId25"/>
    <p:sldId id="479" r:id="rId26"/>
    <p:sldId id="300" r:id="rId27"/>
    <p:sldId id="299" r:id="rId28"/>
    <p:sldId id="301" r:id="rId29"/>
    <p:sldId id="480" r:id="rId30"/>
    <p:sldId id="302" r:id="rId31"/>
    <p:sldId id="303" r:id="rId32"/>
    <p:sldId id="304" r:id="rId33"/>
    <p:sldId id="305" r:id="rId34"/>
    <p:sldId id="481" r:id="rId35"/>
    <p:sldId id="483" r:id="rId36"/>
    <p:sldId id="482"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07" autoAdjust="0"/>
    <p:restoredTop sz="93184" autoAdjust="0"/>
  </p:normalViewPr>
  <p:slideViewPr>
    <p:cSldViewPr>
      <p:cViewPr varScale="1">
        <p:scale>
          <a:sx n="76" d="100"/>
          <a:sy n="76" d="100"/>
        </p:scale>
        <p:origin x="2030" y="91"/>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points of integration between Power BI, PowerApps and Flow. Students will learn how to embed Power BI dashboard content in PowerApps using the Power BI tile control. The module also explains how to embed a </a:t>
            </a:r>
            <a:r>
              <a:rPr lang="en-US" sz="1200" kern="1200">
                <a:solidFill>
                  <a:schemeClr val="tx1"/>
                </a:solidFill>
                <a:effectLst/>
                <a:latin typeface="+mn-lt"/>
                <a:ea typeface="+mn-ea"/>
                <a:cs typeface="+mn-cs"/>
              </a:rPr>
              <a:t>canvas app in </a:t>
            </a:r>
            <a:r>
              <a:rPr lang="en-US" sz="1200" kern="1200" dirty="0">
                <a:solidFill>
                  <a:schemeClr val="tx1"/>
                </a:solidFill>
                <a:effectLst/>
                <a:latin typeface="+mn-lt"/>
                <a:ea typeface="+mn-ea"/>
                <a:cs typeface="+mn-cs"/>
              </a:rPr>
              <a:t>Power BI reports using the PowerApps custom visual. Students will learn how to pass data from a Power BI report to an embedded canvas app using a design that allows the app to respond to filtering changes in the report. The module examines how to build real-time dashboards in Power BI by designing flows that push rows of data into Power BI automatically triggering updates to dashboard tiles. Students will practice what they learned in the lecture by building a real-time dashboard to monitor Twitter and to display tweets containing specific keywords.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237323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20957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a report in your personal</a:t>
            </a:r>
            <a:r>
              <a:rPr lang="en-US" baseline="0" dirty="0"/>
              <a:t> workspace, it’s pretty easy to take the next step and created a dashboard by following these steps.</a:t>
            </a:r>
          </a:p>
          <a:p>
            <a:endParaRPr lang="en-US" baseline="0" dirty="0"/>
          </a:p>
          <a:p>
            <a:pPr marL="228600" indent="-228600">
              <a:buAutoNum type="arabicParenBoth"/>
            </a:pPr>
            <a:r>
              <a:rPr lang="en-US" baseline="0" dirty="0"/>
              <a:t>Navigate to a report, hover the mouse over a visual and then click on the thumbtack button to pin it to a dashboard.</a:t>
            </a:r>
          </a:p>
          <a:p>
            <a:pPr marL="228600" indent="-228600">
              <a:buAutoNum type="arabicParenBoth"/>
            </a:pPr>
            <a:endParaRPr lang="en-US" baseline="0" dirty="0"/>
          </a:p>
          <a:p>
            <a:pPr marL="228600" indent="-228600">
              <a:buAutoNum type="arabicParenBoth"/>
            </a:pPr>
            <a:r>
              <a:rPr lang="en-US" baseline="0" dirty="0"/>
              <a:t>When the </a:t>
            </a:r>
            <a:r>
              <a:rPr lang="en-US" b="1" baseline="0" dirty="0"/>
              <a:t>Pin to Dashboard</a:t>
            </a:r>
            <a:r>
              <a:rPr lang="en-US" baseline="0" dirty="0"/>
              <a:t> dialog appears, you can elect to pin the visual to a new dashboard or to an existing dashboard.</a:t>
            </a:r>
          </a:p>
          <a:p>
            <a:pPr marL="228600" indent="-228600">
              <a:buAutoNum type="arabicParenBoth"/>
            </a:pPr>
            <a:endParaRPr lang="en-US" baseline="0" dirty="0"/>
          </a:p>
          <a:p>
            <a:pPr marL="228600" indent="-228600">
              <a:buAutoNum type="arabicParenBoth"/>
            </a:pPr>
            <a:r>
              <a:rPr lang="en-US" baseline="0" dirty="0"/>
              <a:t>Once you have pinned the visual, you can navigate to the dashboard and see the tile that has been created.</a:t>
            </a:r>
            <a:endParaRPr lang="en-US" dirty="0"/>
          </a:p>
        </p:txBody>
      </p:sp>
    </p:spTree>
    <p:extLst>
      <p:ext uri="{BB962C8B-B14F-4D97-AF65-F5344CB8AC3E}">
        <p14:creationId xmlns:p14="http://schemas.microsoft.com/office/powerpoint/2010/main" val="151779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17709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Of course, you can’t use Power BI Desktop until you installed it on </a:t>
            </a:r>
            <a:r>
              <a:rPr lang="en-US" sz="2400" baseline="0" dirty="0"/>
              <a:t>a computer running Windows. Fortunately, it can be downloaded and installed in less than a minute using a standard Internet connection. Just log into the Power BI service and select the </a:t>
            </a:r>
            <a:r>
              <a:rPr lang="en-US" sz="2400" b="1" baseline="0" dirty="0"/>
              <a:t>Power BI Desktop</a:t>
            </a:r>
            <a:r>
              <a:rPr lang="en-US" sz="2400" baseline="0" dirty="0"/>
              <a:t> option from the </a:t>
            </a:r>
            <a:r>
              <a:rPr lang="en-US" sz="2400" b="1" baseline="0" dirty="0"/>
              <a:t>Download</a:t>
            </a:r>
            <a:r>
              <a:rPr lang="en-US" sz="2400" baseline="0" dirty="0"/>
              <a:t> menu to begin the download and installation process.</a:t>
            </a:r>
          </a:p>
          <a:p>
            <a:endParaRPr lang="en-US" sz="2400" baseline="0" dirty="0"/>
          </a:p>
          <a:p>
            <a:r>
              <a:rPr lang="en-US" sz="2400" baseline="0" dirty="0"/>
              <a:t>We recommend installing Power BI Desktop on a computer or a virtual machine running a 64-bit version of either Windows 10 or Windows Server 2016. However, it is possible to install Power BI Desktop on older 32-bit versions of Windows all the way back to Windows 7 and Windows Server 2008 R2. The main advantage of using a 64-bit version of Windows over a 32-bit version is that you can load much larger datasets into memory and you can install and test Power BI Gateways which do not support 32-bit operating systems.</a:t>
            </a:r>
          </a:p>
          <a:p>
            <a:endParaRPr lang="en-US" sz="2400" baseline="0" dirty="0"/>
          </a:p>
          <a:p>
            <a:r>
              <a:rPr lang="en-US" sz="2400" baseline="0" dirty="0"/>
              <a:t>Power BI Desktop is built on top of .NET Framework version 4.5 which is automatically installed with recent versions of Windows. However, older versions of Windows might require you to download and install .NET Framework version 4.5 before you will be able to install Power BI Desktop.</a:t>
            </a:r>
          </a:p>
        </p:txBody>
      </p:sp>
    </p:spTree>
    <p:extLst>
      <p:ext uri="{BB962C8B-B14F-4D97-AF65-F5344CB8AC3E}">
        <p14:creationId xmlns:p14="http://schemas.microsoft.com/office/powerpoint/2010/main" val="1826464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388419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4139386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2621461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designing the data model and report</a:t>
            </a:r>
            <a:r>
              <a:rPr lang="en-US" baseline="0" dirty="0"/>
              <a:t> for a Power BI Desktop project, the next step is to publish it which effectively deploys your project to the Power BI service in the Microsoft cloud. You can execute the Publish command using the </a:t>
            </a:r>
            <a:r>
              <a:rPr lang="en-US" b="1" baseline="0" dirty="0"/>
              <a:t>Publish</a:t>
            </a:r>
            <a:r>
              <a:rPr lang="en-US" baseline="0" dirty="0"/>
              <a:t> command button in the ribbon or the </a:t>
            </a:r>
            <a:r>
              <a:rPr lang="en-US" b="1" baseline="0" dirty="0"/>
              <a:t>Publish</a:t>
            </a:r>
            <a:r>
              <a:rPr lang="en-US" baseline="0" dirty="0"/>
              <a:t> menu command in the </a:t>
            </a:r>
            <a:r>
              <a:rPr lang="en-US" b="1" baseline="0" dirty="0"/>
              <a:t>File</a:t>
            </a:r>
            <a:r>
              <a:rPr lang="en-US" baseline="0" dirty="0"/>
              <a:t> menu.</a:t>
            </a:r>
          </a:p>
          <a:p>
            <a:endParaRPr lang="en-US" baseline="0" dirty="0"/>
          </a:p>
          <a:p>
            <a:r>
              <a:rPr lang="en-US" baseline="0" dirty="0"/>
              <a:t>In order to publish a Power BI Desktop project, you must establish a login session from Power BI Desktop to the Power BI service. Once you have logged into the Power BI service using an Office 365 account with a Power BI license, you can then publish the project to your personal workspace or any group workspace in which you have editing permissions.</a:t>
            </a:r>
            <a:endParaRPr lang="en-US" dirty="0"/>
          </a:p>
          <a:p>
            <a:endParaRPr lang="en-US" dirty="0"/>
          </a:p>
        </p:txBody>
      </p:sp>
    </p:spTree>
    <p:extLst>
      <p:ext uri="{BB962C8B-B14F-4D97-AF65-F5344CB8AC3E}">
        <p14:creationId xmlns:p14="http://schemas.microsoft.com/office/powerpoint/2010/main" val="3799658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81893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25932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967390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30644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427101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Licensed</a:t>
            </a:r>
            <a:r>
              <a:rPr lang="en-US" sz="2000" baseline="0" dirty="0"/>
              <a:t> users</a:t>
            </a:r>
            <a:r>
              <a:rPr lang="en-US" sz="2000" dirty="0"/>
              <a:t> can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dashboards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4275788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362764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379086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1657973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67071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2108538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Integrating Power Apps with Power BI</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single underlying dataset</a:t>
            </a:r>
          </a:p>
          <a:p>
            <a:pPr lvl="1"/>
            <a:r>
              <a:rPr lang="en-US" b="1" dirty="0"/>
              <a:t>Fields list</a:t>
            </a:r>
            <a:r>
              <a:rPr lang="en-US" dirty="0"/>
              <a:t> in report designer shows tables and fields</a:t>
            </a:r>
          </a:p>
          <a:p>
            <a:pPr lvl="1"/>
            <a:r>
              <a:rPr lang="en-US" dirty="0"/>
              <a:t>Fields added to a visual's data roles in </a:t>
            </a:r>
            <a:r>
              <a:rPr lang="en-US" b="1" dirty="0"/>
              <a:t>Fields pane</a:t>
            </a:r>
          </a:p>
        </p:txBody>
      </p:sp>
      <p:pic>
        <p:nvPicPr>
          <p:cNvPr id="6" name="Picture 5">
            <a:extLst>
              <a:ext uri="{FF2B5EF4-FFF2-40B4-BE49-F238E27FC236}">
                <a16:creationId xmlns:a16="http://schemas.microsoft.com/office/drawing/2014/main" id="{D8F52A2F-9CD0-40A4-9192-02B0044D5165}"/>
              </a:ext>
            </a:extLst>
          </p:cNvPr>
          <p:cNvPicPr>
            <a:picLocks noChangeAspect="1"/>
          </p:cNvPicPr>
          <p:nvPr/>
        </p:nvPicPr>
        <p:blipFill rotWithShape="1">
          <a:blip r:embed="rId3"/>
          <a:srcRect l="5008"/>
          <a:stretch/>
        </p:blipFill>
        <p:spPr>
          <a:xfrm>
            <a:off x="161291" y="3124200"/>
            <a:ext cx="8830309" cy="3616518"/>
          </a:xfrm>
          <a:prstGeom prst="rect">
            <a:avLst/>
          </a:prstGeom>
          <a:ln>
            <a:solidFill>
              <a:schemeClr val="tx1">
                <a:lumMod val="50000"/>
                <a:lumOff val="50000"/>
              </a:schemeClr>
            </a:solidFill>
          </a:ln>
        </p:spPr>
      </p:pic>
    </p:spTree>
    <p:extLst>
      <p:ext uri="{BB962C8B-B14F-4D97-AF65-F5344CB8AC3E}">
        <p14:creationId xmlns:p14="http://schemas.microsoft.com/office/powerpoint/2010/main" val="421502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Tiles can be created by pinning visual from a report</a:t>
            </a:r>
          </a:p>
          <a:p>
            <a:pPr lvl="1"/>
            <a:r>
              <a:rPr lang="en-US" dirty="0"/>
              <a:t>Tiles can be created by pinning Q&amp;A search result</a:t>
            </a:r>
          </a:p>
        </p:txBody>
      </p:sp>
      <p:pic>
        <p:nvPicPr>
          <p:cNvPr id="5" name="Picture 4">
            <a:extLst>
              <a:ext uri="{FF2B5EF4-FFF2-40B4-BE49-F238E27FC236}">
                <a16:creationId xmlns:a16="http://schemas.microsoft.com/office/drawing/2014/main" id="{47D28EA8-4BBD-4735-A5EA-CE8905433EF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895600"/>
            <a:ext cx="6546125" cy="3657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1573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Dashboards</a:t>
            </a:r>
          </a:p>
        </p:txBody>
      </p:sp>
      <p:sp>
        <p:nvSpPr>
          <p:cNvPr id="3" name="Content Placeholder 2"/>
          <p:cNvSpPr>
            <a:spLocks noGrp="1"/>
          </p:cNvSpPr>
          <p:nvPr>
            <p:ph idx="1"/>
          </p:nvPr>
        </p:nvSpPr>
        <p:spPr/>
        <p:txBody>
          <a:bodyPr>
            <a:normAutofit/>
          </a:bodyPr>
          <a:lstStyle/>
          <a:p>
            <a:r>
              <a:rPr lang="en-US" sz="2400" dirty="0"/>
              <a:t>Dashboards contain tiles</a:t>
            </a:r>
          </a:p>
          <a:p>
            <a:pPr lvl="1"/>
            <a:r>
              <a:rPr lang="en-US" sz="2000" dirty="0"/>
              <a:t>Tiles created from visuals using thumbtack button</a:t>
            </a:r>
          </a:p>
          <a:p>
            <a:pPr lvl="1"/>
            <a:endParaRPr lang="en-US" sz="2000" dirty="0"/>
          </a:p>
          <a:p>
            <a:pPr lvl="1"/>
            <a:endParaRPr lang="en-US" sz="2000" dirty="0"/>
          </a:p>
          <a:p>
            <a:pPr lvl="1"/>
            <a:endParaRPr lang="en-US" sz="2000" dirty="0"/>
          </a:p>
          <a:p>
            <a:endParaRPr lang="en-US" sz="2400" dirty="0"/>
          </a:p>
          <a:p>
            <a:pPr lvl="1"/>
            <a:endParaRPr lang="en-US" sz="2000" dirty="0"/>
          </a:p>
          <a:p>
            <a:pPr lvl="1"/>
            <a:r>
              <a:rPr lang="en-US" sz="2000" dirty="0"/>
              <a:t>New tiles can be added to new or existing dashboard</a:t>
            </a:r>
          </a:p>
        </p:txBody>
      </p:sp>
      <p:pic>
        <p:nvPicPr>
          <p:cNvPr id="10" name="Picture 9">
            <a:extLst>
              <a:ext uri="{FF2B5EF4-FFF2-40B4-BE49-F238E27FC236}">
                <a16:creationId xmlns:a16="http://schemas.microsoft.com/office/drawing/2014/main" id="{FE780C51-0321-4804-AD5E-E70D0C3EC7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286000"/>
            <a:ext cx="4504846" cy="1828800"/>
          </a:xfrm>
          <a:prstGeom prst="rect">
            <a:avLst/>
          </a:prstGeom>
          <a:noFill/>
          <a:ln>
            <a:solidFill>
              <a:schemeClr val="tx1">
                <a:lumMod val="50000"/>
                <a:lumOff val="50000"/>
              </a:schemeClr>
            </a:solidFill>
          </a:ln>
        </p:spPr>
      </p:pic>
      <p:pic>
        <p:nvPicPr>
          <p:cNvPr id="11" name="Picture 10">
            <a:extLst>
              <a:ext uri="{FF2B5EF4-FFF2-40B4-BE49-F238E27FC236}">
                <a16:creationId xmlns:a16="http://schemas.microsoft.com/office/drawing/2014/main" id="{DEED8723-C1E4-405D-8922-97D3511BBE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724400"/>
            <a:ext cx="3810825" cy="19050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87219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pic>
        <p:nvPicPr>
          <p:cNvPr id="6" name="Picture 5">
            <a:extLst>
              <a:ext uri="{FF2B5EF4-FFF2-40B4-BE49-F238E27FC236}">
                <a16:creationId xmlns:a16="http://schemas.microsoft.com/office/drawing/2014/main" id="{400A712E-82F0-40C1-8262-74586AF33045}"/>
              </a:ext>
            </a:extLst>
          </p:cNvPr>
          <p:cNvPicPr>
            <a:picLocks noChangeAspect="1"/>
          </p:cNvPicPr>
          <p:nvPr/>
        </p:nvPicPr>
        <p:blipFill>
          <a:blip r:embed="rId3"/>
          <a:stretch>
            <a:fillRect/>
          </a:stretch>
        </p:blipFill>
        <p:spPr>
          <a:xfrm>
            <a:off x="990600" y="3048000"/>
            <a:ext cx="4071938" cy="2224088"/>
          </a:xfrm>
          <a:prstGeom prst="rect">
            <a:avLst/>
          </a:prstGeom>
          <a:ln>
            <a:solidFill>
              <a:schemeClr val="tx1">
                <a:lumMod val="50000"/>
                <a:lumOff val="50000"/>
              </a:schemeClr>
            </a:solidFill>
          </a:ln>
        </p:spPr>
      </p:pic>
      <p:grpSp>
        <p:nvGrpSpPr>
          <p:cNvPr id="18" name="Group 17">
            <a:extLst>
              <a:ext uri="{FF2B5EF4-FFF2-40B4-BE49-F238E27FC236}">
                <a16:creationId xmlns:a16="http://schemas.microsoft.com/office/drawing/2014/main" id="{940760F4-1897-4BED-90D9-59DEE941B6AD}"/>
              </a:ext>
            </a:extLst>
          </p:cNvPr>
          <p:cNvGrpSpPr/>
          <p:nvPr/>
        </p:nvGrpSpPr>
        <p:grpSpPr>
          <a:xfrm>
            <a:off x="2895600" y="4267200"/>
            <a:ext cx="6114251" cy="2438400"/>
            <a:chOff x="2514600" y="3886200"/>
            <a:chExt cx="6114251" cy="2438400"/>
          </a:xfrm>
        </p:grpSpPr>
        <p:pic>
          <p:nvPicPr>
            <p:cNvPr id="11" name="Picture 10">
              <a:extLst>
                <a:ext uri="{FF2B5EF4-FFF2-40B4-BE49-F238E27FC236}">
                  <a16:creationId xmlns:a16="http://schemas.microsoft.com/office/drawing/2014/main" id="{A95ECA37-DA75-4E39-A514-B8D3D4711A74}"/>
                </a:ext>
              </a:extLst>
            </p:cNvPr>
            <p:cNvPicPr>
              <a:picLocks noChangeAspect="1"/>
            </p:cNvPicPr>
            <p:nvPr/>
          </p:nvPicPr>
          <p:blipFill>
            <a:blip r:embed="rId4"/>
            <a:stretch>
              <a:fillRect/>
            </a:stretch>
          </p:blipFill>
          <p:spPr>
            <a:xfrm>
              <a:off x="3886200" y="3886200"/>
              <a:ext cx="4742651" cy="2438400"/>
            </a:xfrm>
            <a:prstGeom prst="rect">
              <a:avLst/>
            </a:prstGeom>
            <a:ln>
              <a:solidFill>
                <a:schemeClr val="tx1">
                  <a:lumMod val="50000"/>
                  <a:lumOff val="50000"/>
                </a:schemeClr>
              </a:solidFill>
            </a:ln>
          </p:spPr>
        </p:pic>
        <p:sp>
          <p:nvSpPr>
            <p:cNvPr id="17" name="Freeform: Shape 16">
              <a:extLst>
                <a:ext uri="{FF2B5EF4-FFF2-40B4-BE49-F238E27FC236}">
                  <a16:creationId xmlns:a16="http://schemas.microsoft.com/office/drawing/2014/main" id="{5737DBFE-6387-47B3-B855-FF193B6A6886}"/>
                </a:ext>
              </a:extLst>
            </p:cNvPr>
            <p:cNvSpPr/>
            <p:nvPr/>
          </p:nvSpPr>
          <p:spPr>
            <a:xfrm>
              <a:off x="2514600" y="4572001"/>
              <a:ext cx="1905000" cy="1044462"/>
            </a:xfrm>
            <a:custGeom>
              <a:avLst/>
              <a:gdLst>
                <a:gd name="connsiteX0" fmla="*/ 0 w 2157274"/>
                <a:gd name="connsiteY0" fmla="*/ 0 h 1182777"/>
                <a:gd name="connsiteX1" fmla="*/ 337352 w 2157274"/>
                <a:gd name="connsiteY1" fmla="*/ 745724 h 1182777"/>
                <a:gd name="connsiteX2" fmla="*/ 1145220 w 2157274"/>
                <a:gd name="connsiteY2" fmla="*/ 1180730 h 1182777"/>
                <a:gd name="connsiteX3" fmla="*/ 2157274 w 2157274"/>
                <a:gd name="connsiteY3" fmla="*/ 878889 h 1182777"/>
              </a:gdLst>
              <a:ahLst/>
              <a:cxnLst>
                <a:cxn ang="0">
                  <a:pos x="connsiteX0" y="connsiteY0"/>
                </a:cxn>
                <a:cxn ang="0">
                  <a:pos x="connsiteX1" y="connsiteY1"/>
                </a:cxn>
                <a:cxn ang="0">
                  <a:pos x="connsiteX2" y="connsiteY2"/>
                </a:cxn>
                <a:cxn ang="0">
                  <a:pos x="connsiteX3" y="connsiteY3"/>
                </a:cxn>
              </a:cxnLst>
              <a:rect l="l" t="t" r="r" b="b"/>
              <a:pathLst>
                <a:path w="2157274" h="1182777">
                  <a:moveTo>
                    <a:pt x="0" y="0"/>
                  </a:moveTo>
                  <a:cubicBezTo>
                    <a:pt x="73241" y="274468"/>
                    <a:pt x="146482" y="548936"/>
                    <a:pt x="337352" y="745724"/>
                  </a:cubicBezTo>
                  <a:cubicBezTo>
                    <a:pt x="528222" y="942512"/>
                    <a:pt x="841900" y="1158536"/>
                    <a:pt x="1145220" y="1180730"/>
                  </a:cubicBezTo>
                  <a:cubicBezTo>
                    <a:pt x="1448540" y="1202924"/>
                    <a:pt x="1802907" y="1040906"/>
                    <a:pt x="2157274" y="878889"/>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50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Reports and Dashboards using the Power BI Service</a:t>
            </a:r>
          </a:p>
        </p:txBody>
      </p:sp>
    </p:spTree>
    <p:extLst>
      <p:ext uri="{BB962C8B-B14F-4D97-AF65-F5344CB8AC3E}">
        <p14:creationId xmlns:p14="http://schemas.microsoft.com/office/powerpoint/2010/main" val="191025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Power BI Desktop</a:t>
            </a:r>
          </a:p>
        </p:txBody>
      </p:sp>
      <p:sp>
        <p:nvSpPr>
          <p:cNvPr id="8" name="Content Placeholder 7"/>
          <p:cNvSpPr>
            <a:spLocks noGrp="1"/>
          </p:cNvSpPr>
          <p:nvPr>
            <p:ph idx="1"/>
          </p:nvPr>
        </p:nvSpPr>
        <p:spPr/>
        <p:txBody>
          <a:bodyPr>
            <a:normAutofit/>
          </a:bodyPr>
          <a:lstStyle/>
          <a:p>
            <a:r>
              <a:rPr lang="en-US" sz="2400" dirty="0"/>
              <a:t>Power BI Desktop quick &amp; easy to install over the Internet</a:t>
            </a:r>
          </a:p>
          <a:p>
            <a:pPr lvl="1"/>
            <a:r>
              <a:rPr lang="en-US" sz="2000" dirty="0"/>
              <a:t>Select Power BI Desktop option from Power BI Download menu</a:t>
            </a:r>
          </a:p>
          <a:p>
            <a:pPr lvl="1"/>
            <a:r>
              <a:rPr lang="en-US" sz="2000" dirty="0"/>
              <a:t>Power BI Desktop downloads &amp; installs in less than a minute</a:t>
            </a:r>
          </a:p>
          <a:p>
            <a:pPr lvl="1"/>
            <a:endParaRPr lang="en-US" sz="2000" dirty="0"/>
          </a:p>
        </p:txBody>
      </p:sp>
      <p:pic>
        <p:nvPicPr>
          <p:cNvPr id="9" name="Content Placeholder 4"/>
          <p:cNvPicPr>
            <a:picLocks/>
          </p:cNvPicPr>
          <p:nvPr/>
        </p:nvPicPr>
        <p:blipFill>
          <a:blip r:embed="rId3"/>
          <a:stretch>
            <a:fillRect/>
          </a:stretch>
        </p:blipFill>
        <p:spPr>
          <a:xfrm>
            <a:off x="3685712" y="3080702"/>
            <a:ext cx="4410075" cy="3334323"/>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1111654" y="3080702"/>
            <a:ext cx="1843405" cy="1497965"/>
          </a:xfrm>
          <a:prstGeom prst="rect">
            <a:avLst/>
          </a:prstGeom>
          <a:noFill/>
          <a:ln>
            <a:solidFill>
              <a:schemeClr val="bg1">
                <a:lumMod val="50000"/>
              </a:schemeClr>
            </a:solidFill>
          </a:ln>
        </p:spPr>
      </p:pic>
    </p:spTree>
    <p:extLst>
      <p:ext uri="{BB962C8B-B14F-4D97-AF65-F5344CB8AC3E}">
        <p14:creationId xmlns:p14="http://schemas.microsoft.com/office/powerpoint/2010/main" val="401865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PBIX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5" name="Picture 4">
            <a:extLst>
              <a:ext uri="{FF2B5EF4-FFF2-40B4-BE49-F238E27FC236}">
                <a16:creationId xmlns:a16="http://schemas.microsoft.com/office/drawing/2014/main" id="{32B2627D-4FAD-42CC-B709-035678D8BAE9}"/>
              </a:ext>
            </a:extLst>
          </p:cNvPr>
          <p:cNvPicPr>
            <a:picLocks noChangeAspect="1"/>
          </p:cNvPicPr>
          <p:nvPr/>
        </p:nvPicPr>
        <p:blipFill>
          <a:blip r:embed="rId3"/>
          <a:stretch>
            <a:fillRect/>
          </a:stretch>
        </p:blipFill>
        <p:spPr>
          <a:xfrm>
            <a:off x="152400" y="4419600"/>
            <a:ext cx="8808444" cy="2362200"/>
          </a:xfrm>
          <a:prstGeom prst="rect">
            <a:avLst/>
          </a:prstGeom>
          <a:ln>
            <a:solidFill>
              <a:schemeClr val="tx1">
                <a:lumMod val="75000"/>
                <a:lumOff val="25000"/>
              </a:schemeClr>
            </a:solidFill>
          </a:ln>
        </p:spPr>
      </p:pic>
    </p:spTree>
    <p:extLst>
      <p:ext uri="{BB962C8B-B14F-4D97-AF65-F5344CB8AC3E}">
        <p14:creationId xmlns:p14="http://schemas.microsoft.com/office/powerpoint/2010/main" val="375107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8EECABA-0778-4809-B055-59E0C1C953B6}"/>
              </a:ext>
            </a:extLst>
          </p:cNvPr>
          <p:cNvPicPr>
            <a:picLocks noChangeAspect="1"/>
          </p:cNvPicPr>
          <p:nvPr/>
        </p:nvPicPr>
        <p:blipFill>
          <a:blip r:embed="rId3"/>
          <a:stretch>
            <a:fillRect/>
          </a:stretch>
        </p:blipFill>
        <p:spPr>
          <a:xfrm>
            <a:off x="4876800" y="4343400"/>
            <a:ext cx="3886200" cy="1217765"/>
          </a:xfrm>
          <a:prstGeom prst="rect">
            <a:avLst/>
          </a:prstGeom>
          <a:ln>
            <a:solidFill>
              <a:schemeClr val="tx1">
                <a:lumMod val="50000"/>
                <a:lumOff val="50000"/>
              </a:schemeClr>
            </a:solidFill>
          </a:ln>
        </p:spPr>
      </p:pic>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Designing data model &amp; writing DAX expressions</a:t>
            </a:r>
          </a:p>
          <a:p>
            <a:pPr lvl="1"/>
            <a:r>
              <a:rPr lang="en-US" sz="2000" dirty="0"/>
              <a:t>Designing reports with Power BI Desktop report designer</a:t>
            </a:r>
            <a:endParaRPr lang="en-US" sz="1600" dirty="0"/>
          </a:p>
          <a:p>
            <a:pPr>
              <a:lnSpc>
                <a:spcPct val="150000"/>
              </a:lnSpc>
            </a:pPr>
            <a:r>
              <a:rPr lang="en-US" sz="2400" dirty="0"/>
              <a:t>Navigating between view modes</a:t>
            </a:r>
          </a:p>
          <a:p>
            <a:endParaRPr lang="en-US" sz="2400" dirty="0"/>
          </a:p>
        </p:txBody>
      </p:sp>
      <p:sp>
        <p:nvSpPr>
          <p:cNvPr id="5" name="Right Arrow 4"/>
          <p:cNvSpPr/>
          <p:nvPr/>
        </p:nvSpPr>
        <p:spPr>
          <a:xfrm>
            <a:off x="685800" y="5562600"/>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9F002D"/>
                </a:solidFill>
              </a:rPr>
              <a:t>Model View</a:t>
            </a:r>
          </a:p>
        </p:txBody>
      </p:sp>
      <p:sp>
        <p:nvSpPr>
          <p:cNvPr id="6" name="Right Arrow 5"/>
          <p:cNvSpPr/>
          <p:nvPr/>
        </p:nvSpPr>
        <p:spPr>
          <a:xfrm>
            <a:off x="685800" y="3886200"/>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9F002D"/>
                </a:solidFill>
              </a:rPr>
              <a:t>Report View</a:t>
            </a:r>
          </a:p>
        </p:txBody>
      </p:sp>
      <p:sp>
        <p:nvSpPr>
          <p:cNvPr id="7" name="Right Arrow 6"/>
          <p:cNvSpPr/>
          <p:nvPr/>
        </p:nvSpPr>
        <p:spPr>
          <a:xfrm>
            <a:off x="685800" y="4724400"/>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9F002D"/>
                </a:solidFill>
              </a:rPr>
              <a:t>Data View</a:t>
            </a:r>
          </a:p>
        </p:txBody>
      </p:sp>
      <p:sp>
        <p:nvSpPr>
          <p:cNvPr id="11" name="Rounded Rectangle 10"/>
          <p:cNvSpPr/>
          <p:nvPr/>
        </p:nvSpPr>
        <p:spPr>
          <a:xfrm>
            <a:off x="5943600" y="4572000"/>
            <a:ext cx="1752600" cy="990600"/>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581400" y="4800600"/>
            <a:ext cx="2374831" cy="457200"/>
          </a:xfrm>
          <a:prstGeom prst="rightArrow">
            <a:avLst>
              <a:gd name="adj1" fmla="val 73301"/>
              <a:gd name="adj2" fmla="val 82039"/>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9F002D"/>
                </a:solidFill>
              </a:rPr>
              <a:t>To access query features</a:t>
            </a:r>
          </a:p>
        </p:txBody>
      </p:sp>
      <p:pic>
        <p:nvPicPr>
          <p:cNvPr id="8" name="Picture 7">
            <a:extLst>
              <a:ext uri="{FF2B5EF4-FFF2-40B4-BE49-F238E27FC236}">
                <a16:creationId xmlns:a16="http://schemas.microsoft.com/office/drawing/2014/main" id="{87073644-149F-40B4-A02A-8B3E9989D9F7}"/>
              </a:ext>
            </a:extLst>
          </p:cNvPr>
          <p:cNvPicPr>
            <a:picLocks noChangeAspect="1"/>
          </p:cNvPicPr>
          <p:nvPr/>
        </p:nvPicPr>
        <p:blipFill rotWithShape="1">
          <a:blip r:embed="rId4"/>
          <a:srcRect l="5165" t="5090" r="8753"/>
          <a:stretch/>
        </p:blipFill>
        <p:spPr>
          <a:xfrm>
            <a:off x="2482788" y="3861786"/>
            <a:ext cx="739806" cy="2386614"/>
          </a:xfrm>
          <a:prstGeom prst="rect">
            <a:avLst/>
          </a:prstGeom>
          <a:ln>
            <a:solidFill>
              <a:schemeClr val="tx1">
                <a:lumMod val="50000"/>
                <a:lumOff val="50000"/>
              </a:schemeClr>
            </a:solidFill>
          </a:ln>
        </p:spPr>
      </p:pic>
    </p:spTree>
    <p:extLst>
      <p:ext uri="{BB962C8B-B14F-4D97-AF65-F5344CB8AC3E}">
        <p14:creationId xmlns:p14="http://schemas.microsoft.com/office/powerpoint/2010/main" val="1000222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34020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 Power BI Desktop Project</a:t>
            </a:r>
          </a:p>
        </p:txBody>
      </p:sp>
      <p:sp>
        <p:nvSpPr>
          <p:cNvPr id="5" name="Content Placeholder 4"/>
          <p:cNvSpPr>
            <a:spLocks noGrp="1"/>
          </p:cNvSpPr>
          <p:nvPr>
            <p:ph idx="1"/>
          </p:nvPr>
        </p:nvSpPr>
        <p:spPr/>
        <p:txBody>
          <a:bodyPr/>
          <a:lstStyle/>
          <a:p>
            <a:r>
              <a:rPr lang="en-US" dirty="0"/>
              <a:t>Power BI Desktop provides </a:t>
            </a:r>
            <a:r>
              <a:rPr lang="en-US" b="1" dirty="0"/>
              <a:t>Publish</a:t>
            </a:r>
            <a:r>
              <a:rPr lang="en-US" dirty="0"/>
              <a:t> command</a:t>
            </a:r>
          </a:p>
          <a:p>
            <a:pPr lvl="1"/>
            <a:r>
              <a:rPr lang="en-US" dirty="0"/>
              <a:t>Used to publish project to Power BI service</a:t>
            </a:r>
          </a:p>
          <a:p>
            <a:pPr lvl="2"/>
            <a:endParaRPr lang="en-US" dirty="0"/>
          </a:p>
          <a:p>
            <a:pPr lvl="2"/>
            <a:endParaRPr lang="en-US" dirty="0"/>
          </a:p>
          <a:p>
            <a:pPr lvl="2"/>
            <a:endParaRPr lang="en-US" dirty="0"/>
          </a:p>
          <a:p>
            <a:pPr lvl="2"/>
            <a:endParaRPr lang="en-US" dirty="0"/>
          </a:p>
          <a:p>
            <a:pPr lvl="1"/>
            <a:r>
              <a:rPr lang="en-US" dirty="0"/>
              <a:t>Requires logging into your Office 365 account </a:t>
            </a:r>
          </a:p>
          <a:p>
            <a:pPr marL="687387" lvl="2" indent="0">
              <a:buNone/>
            </a:pPr>
            <a:endParaRPr lang="en-US" dirty="0"/>
          </a:p>
          <a:p>
            <a:pPr lvl="1"/>
            <a:endParaRPr lang="en-US" dirty="0"/>
          </a:p>
          <a:p>
            <a:pPr lvl="1"/>
            <a:endParaRPr lang="en-US" dirty="0"/>
          </a:p>
          <a:p>
            <a:pPr lvl="1"/>
            <a:r>
              <a:rPr lang="en-US" dirty="0"/>
              <a:t>Published articles added to target workspace</a:t>
            </a:r>
          </a:p>
          <a:p>
            <a:pPr lvl="1"/>
            <a:endParaRPr lang="en-US" dirty="0"/>
          </a:p>
        </p:txBody>
      </p:sp>
      <p:pic>
        <p:nvPicPr>
          <p:cNvPr id="4" name="Picture 3"/>
          <p:cNvPicPr/>
          <p:nvPr/>
        </p:nvPicPr>
        <p:blipFill>
          <a:blip r:embed="rId3"/>
          <a:stretch>
            <a:fillRect/>
          </a:stretch>
        </p:blipFill>
        <p:spPr>
          <a:xfrm>
            <a:off x="1219200" y="4338153"/>
            <a:ext cx="2667000" cy="10668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338153"/>
            <a:ext cx="3124200" cy="1066800"/>
          </a:xfrm>
          <a:prstGeom prst="rect">
            <a:avLst/>
          </a:prstGeom>
          <a:noFill/>
          <a:ln>
            <a:solidFill>
              <a:schemeClr val="bg1">
                <a:lumMod val="50000"/>
              </a:schemeClr>
            </a:solidFill>
          </a:ln>
        </p:spPr>
      </p:pic>
      <p:pic>
        <p:nvPicPr>
          <p:cNvPr id="7" name="Picture 6"/>
          <p:cNvPicPr>
            <a:picLocks noChangeAspect="1"/>
          </p:cNvPicPr>
          <p:nvPr/>
        </p:nvPicPr>
        <p:blipFill>
          <a:blip r:embed="rId5"/>
          <a:stretch>
            <a:fillRect/>
          </a:stretch>
        </p:blipFill>
        <p:spPr>
          <a:xfrm>
            <a:off x="1219200" y="2579289"/>
            <a:ext cx="7543800" cy="1068833"/>
          </a:xfrm>
          <a:prstGeom prst="rect">
            <a:avLst/>
          </a:prstGeom>
          <a:ln>
            <a:solidFill>
              <a:schemeClr val="tx1"/>
            </a:solidFill>
          </a:ln>
        </p:spPr>
      </p:pic>
      <p:sp>
        <p:nvSpPr>
          <p:cNvPr id="8" name="Right Arrow 7"/>
          <p:cNvSpPr/>
          <p:nvPr/>
        </p:nvSpPr>
        <p:spPr>
          <a:xfrm>
            <a:off x="7482348" y="2802096"/>
            <a:ext cx="762000" cy="634278"/>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06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Ø"/>
            </a:pPr>
            <a:r>
              <a:rPr lang="en-US" sz="2400" dirty="0"/>
              <a:t>Power BI Primer</a:t>
            </a:r>
          </a:p>
          <a:p>
            <a:pPr lvl="0"/>
            <a:r>
              <a:rPr lang="en-US" sz="2400" dirty="0"/>
              <a:t>Embedding Power BI Dashboard Tiles in PowerApps</a:t>
            </a:r>
          </a:p>
          <a:p>
            <a:pPr lvl="0"/>
            <a:r>
              <a:rPr lang="en-US" sz="2400" dirty="0"/>
              <a:t>Extending Power BI Reports using Canvas Apps</a:t>
            </a:r>
          </a:p>
          <a:p>
            <a:pPr lvl="0"/>
            <a:r>
              <a:rPr lang="en-US" sz="2400" dirty="0"/>
              <a:t>Surfacing Power BI Reports in a Power Apps Portal</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0"/>
            <a:ext cx="6019800" cy="990600"/>
          </a:xfrm>
        </p:spPr>
        <p:txBody>
          <a:bodyPr/>
          <a:lstStyle/>
          <a:p>
            <a:r>
              <a:rPr lang="en-US" dirty="0"/>
              <a:t>Getting Up and Running with Power BI Desktop</a:t>
            </a:r>
          </a:p>
        </p:txBody>
      </p:sp>
    </p:spTree>
    <p:extLst>
      <p:ext uri="{BB962C8B-B14F-4D97-AF65-F5344CB8AC3E}">
        <p14:creationId xmlns:p14="http://schemas.microsoft.com/office/powerpoint/2010/main" val="337469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Primer</a:t>
            </a:r>
          </a:p>
          <a:p>
            <a:pPr lvl="0">
              <a:buFont typeface="Wingdings" panose="05000000000000000000" pitchFamily="2" charset="2"/>
              <a:buChar char="Ø"/>
            </a:pPr>
            <a:r>
              <a:rPr lang="en-US" sz="2400" dirty="0"/>
              <a:t>Embedding Power BI Dashboard Tiles in PowerApps</a:t>
            </a:r>
          </a:p>
          <a:p>
            <a:pPr lvl="0"/>
            <a:r>
              <a:rPr lang="en-US" sz="2400" dirty="0"/>
              <a:t>Extending Power BI Reports using Canvas Apps</a:t>
            </a:r>
          </a:p>
          <a:p>
            <a:pPr lvl="0"/>
            <a:r>
              <a:rPr lang="en-US" sz="2400" dirty="0"/>
              <a:t>Surfacing Power BI Reports in a Power Apps Portal</a:t>
            </a:r>
          </a:p>
        </p:txBody>
      </p:sp>
    </p:spTree>
    <p:extLst>
      <p:ext uri="{BB962C8B-B14F-4D97-AF65-F5344CB8AC3E}">
        <p14:creationId xmlns:p14="http://schemas.microsoft.com/office/powerpoint/2010/main" val="4093177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2C9E-3D62-4D46-BBAC-24FBE60AF778}"/>
              </a:ext>
            </a:extLst>
          </p:cNvPr>
          <p:cNvSpPr>
            <a:spLocks noGrp="1"/>
          </p:cNvSpPr>
          <p:nvPr>
            <p:ph type="title"/>
          </p:nvPr>
        </p:nvSpPr>
        <p:spPr/>
        <p:txBody>
          <a:bodyPr/>
          <a:lstStyle/>
          <a:p>
            <a:r>
              <a:rPr lang="en-US" dirty="0"/>
              <a:t>Start by Creating Dashboard Tiles</a:t>
            </a:r>
          </a:p>
        </p:txBody>
      </p:sp>
      <p:pic>
        <p:nvPicPr>
          <p:cNvPr id="3" name="Picture 2">
            <a:extLst>
              <a:ext uri="{FF2B5EF4-FFF2-40B4-BE49-F238E27FC236}">
                <a16:creationId xmlns:a16="http://schemas.microsoft.com/office/drawing/2014/main" id="{879A277B-F1B8-445C-A4D5-740983793F3C}"/>
              </a:ext>
            </a:extLst>
          </p:cNvPr>
          <p:cNvPicPr>
            <a:picLocks noChangeAspect="1"/>
          </p:cNvPicPr>
          <p:nvPr/>
        </p:nvPicPr>
        <p:blipFill>
          <a:blip r:embed="rId2"/>
          <a:stretch>
            <a:fillRect/>
          </a:stretch>
        </p:blipFill>
        <p:spPr>
          <a:xfrm>
            <a:off x="342900" y="1371600"/>
            <a:ext cx="8229600" cy="3000777"/>
          </a:xfrm>
          <a:prstGeom prst="rect">
            <a:avLst/>
          </a:prstGeom>
          <a:ln>
            <a:solidFill>
              <a:schemeClr val="tx1"/>
            </a:solidFill>
          </a:ln>
        </p:spPr>
      </p:pic>
    </p:spTree>
    <p:extLst>
      <p:ext uri="{BB962C8B-B14F-4D97-AF65-F5344CB8AC3E}">
        <p14:creationId xmlns:p14="http://schemas.microsoft.com/office/powerpoint/2010/main" val="182680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A0AA-AECE-423A-A1E6-DE8CB3E27E44}"/>
              </a:ext>
            </a:extLst>
          </p:cNvPr>
          <p:cNvSpPr>
            <a:spLocks noGrp="1"/>
          </p:cNvSpPr>
          <p:nvPr>
            <p:ph type="title"/>
          </p:nvPr>
        </p:nvSpPr>
        <p:spPr/>
        <p:txBody>
          <a:bodyPr/>
          <a:lstStyle/>
          <a:p>
            <a:r>
              <a:rPr lang="en-US" dirty="0"/>
              <a:t>The Power BI Tile Control in PowerApps</a:t>
            </a:r>
          </a:p>
        </p:txBody>
      </p:sp>
      <p:grpSp>
        <p:nvGrpSpPr>
          <p:cNvPr id="5" name="Group 4">
            <a:extLst>
              <a:ext uri="{FF2B5EF4-FFF2-40B4-BE49-F238E27FC236}">
                <a16:creationId xmlns:a16="http://schemas.microsoft.com/office/drawing/2014/main" id="{435AC609-D1CE-4298-88EC-5BE6E66FBE74}"/>
              </a:ext>
            </a:extLst>
          </p:cNvPr>
          <p:cNvGrpSpPr/>
          <p:nvPr/>
        </p:nvGrpSpPr>
        <p:grpSpPr>
          <a:xfrm>
            <a:off x="762000" y="1524000"/>
            <a:ext cx="5486400" cy="4094328"/>
            <a:chOff x="914400" y="1305636"/>
            <a:chExt cx="5486400" cy="4094328"/>
          </a:xfrm>
        </p:grpSpPr>
        <p:pic>
          <p:nvPicPr>
            <p:cNvPr id="3" name="Picture 2">
              <a:extLst>
                <a:ext uri="{FF2B5EF4-FFF2-40B4-BE49-F238E27FC236}">
                  <a16:creationId xmlns:a16="http://schemas.microsoft.com/office/drawing/2014/main" id="{8B71A11E-7F76-4186-A288-E14534DCD664}"/>
                </a:ext>
              </a:extLst>
            </p:cNvPr>
            <p:cNvPicPr>
              <a:picLocks noChangeAspect="1"/>
            </p:cNvPicPr>
            <p:nvPr/>
          </p:nvPicPr>
          <p:blipFill>
            <a:blip r:embed="rId2"/>
            <a:stretch>
              <a:fillRect/>
            </a:stretch>
          </p:blipFill>
          <p:spPr>
            <a:xfrm>
              <a:off x="914400" y="1305636"/>
              <a:ext cx="5486400" cy="4094328"/>
            </a:xfrm>
            <a:prstGeom prst="rect">
              <a:avLst/>
            </a:prstGeom>
            <a:ln>
              <a:solidFill>
                <a:schemeClr val="tx1"/>
              </a:solidFill>
            </a:ln>
          </p:spPr>
        </p:pic>
        <p:sp>
          <p:nvSpPr>
            <p:cNvPr id="4" name="Arrow: Right 3">
              <a:extLst>
                <a:ext uri="{FF2B5EF4-FFF2-40B4-BE49-F238E27FC236}">
                  <a16:creationId xmlns:a16="http://schemas.microsoft.com/office/drawing/2014/main" id="{EF7A5CE7-72CD-432E-8C1C-9E62B567F8C6}"/>
                </a:ext>
              </a:extLst>
            </p:cNvPr>
            <p:cNvSpPr/>
            <p:nvPr/>
          </p:nvSpPr>
          <p:spPr>
            <a:xfrm>
              <a:off x="3892062" y="4812323"/>
              <a:ext cx="6096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9713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2C9E-3D62-4D46-BBAC-24FBE60AF778}"/>
              </a:ext>
            </a:extLst>
          </p:cNvPr>
          <p:cNvSpPr>
            <a:spLocks noGrp="1"/>
          </p:cNvSpPr>
          <p:nvPr>
            <p:ph type="title"/>
          </p:nvPr>
        </p:nvSpPr>
        <p:spPr/>
        <p:txBody>
          <a:bodyPr/>
          <a:lstStyle/>
          <a:p>
            <a:r>
              <a:rPr lang="en-US" dirty="0"/>
              <a:t>Embedding Power BI Dashboard Tiles</a:t>
            </a:r>
          </a:p>
        </p:txBody>
      </p:sp>
      <p:pic>
        <p:nvPicPr>
          <p:cNvPr id="3" name="Picture 2">
            <a:extLst>
              <a:ext uri="{FF2B5EF4-FFF2-40B4-BE49-F238E27FC236}">
                <a16:creationId xmlns:a16="http://schemas.microsoft.com/office/drawing/2014/main" id="{BCA804B8-CC39-4639-87DD-7AC6CD38FCD9}"/>
              </a:ext>
            </a:extLst>
          </p:cNvPr>
          <p:cNvPicPr>
            <a:picLocks noChangeAspect="1"/>
          </p:cNvPicPr>
          <p:nvPr/>
        </p:nvPicPr>
        <p:blipFill>
          <a:blip r:embed="rId2"/>
          <a:stretch>
            <a:fillRect/>
          </a:stretch>
        </p:blipFill>
        <p:spPr>
          <a:xfrm>
            <a:off x="457200" y="1371600"/>
            <a:ext cx="7871444" cy="2590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2778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Primer</a:t>
            </a:r>
          </a:p>
          <a:p>
            <a:pPr lvl="0">
              <a:buFont typeface="Wingdings" panose="05000000000000000000" pitchFamily="2" charset="2"/>
              <a:buChar char="ü"/>
            </a:pPr>
            <a:r>
              <a:rPr lang="en-US" sz="2400" dirty="0"/>
              <a:t>Embedding Power BI Dashboard Tiles in PowerApps</a:t>
            </a:r>
          </a:p>
          <a:p>
            <a:pPr lvl="0">
              <a:buFont typeface="Wingdings" panose="05000000000000000000" pitchFamily="2" charset="2"/>
              <a:buChar char="Ø"/>
            </a:pPr>
            <a:r>
              <a:rPr lang="en-US" sz="2400" dirty="0"/>
              <a:t>Extending Power BI Reports using Canvas Apps</a:t>
            </a:r>
          </a:p>
          <a:p>
            <a:pPr lvl="0"/>
            <a:r>
              <a:rPr lang="en-US" sz="2400" dirty="0"/>
              <a:t>Surfacing Power BI Reports in a Power Apps Portal</a:t>
            </a:r>
          </a:p>
        </p:txBody>
      </p:sp>
    </p:spTree>
    <p:extLst>
      <p:ext uri="{BB962C8B-B14F-4D97-AF65-F5344CB8AC3E}">
        <p14:creationId xmlns:p14="http://schemas.microsoft.com/office/powerpoint/2010/main" val="409449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2C9E-3D62-4D46-BBAC-24FBE60AF778}"/>
              </a:ext>
            </a:extLst>
          </p:cNvPr>
          <p:cNvSpPr>
            <a:spLocks noGrp="1"/>
          </p:cNvSpPr>
          <p:nvPr>
            <p:ph type="title"/>
          </p:nvPr>
        </p:nvSpPr>
        <p:spPr/>
        <p:txBody>
          <a:bodyPr/>
          <a:lstStyle/>
          <a:p>
            <a:r>
              <a:rPr lang="en-US" dirty="0"/>
              <a:t>The Power Apps Visual</a:t>
            </a:r>
          </a:p>
        </p:txBody>
      </p:sp>
      <p:pic>
        <p:nvPicPr>
          <p:cNvPr id="7" name="Picture 6">
            <a:extLst>
              <a:ext uri="{FF2B5EF4-FFF2-40B4-BE49-F238E27FC236}">
                <a16:creationId xmlns:a16="http://schemas.microsoft.com/office/drawing/2014/main" id="{ED0CFC2D-EDC0-4F5E-B8A5-25B26A889656}"/>
              </a:ext>
            </a:extLst>
          </p:cNvPr>
          <p:cNvPicPr>
            <a:picLocks noChangeAspect="1"/>
          </p:cNvPicPr>
          <p:nvPr/>
        </p:nvPicPr>
        <p:blipFill>
          <a:blip r:embed="rId2"/>
          <a:stretch>
            <a:fillRect/>
          </a:stretch>
        </p:blipFill>
        <p:spPr>
          <a:xfrm>
            <a:off x="533400" y="1371600"/>
            <a:ext cx="2590800" cy="2861268"/>
          </a:xfrm>
          <a:prstGeom prst="rect">
            <a:avLst/>
          </a:prstGeom>
          <a:ln>
            <a:solidFill>
              <a:schemeClr val="tx1"/>
            </a:solidFill>
          </a:ln>
        </p:spPr>
      </p:pic>
    </p:spTree>
    <p:extLst>
      <p:ext uri="{BB962C8B-B14F-4D97-AF65-F5344CB8AC3E}">
        <p14:creationId xmlns:p14="http://schemas.microsoft.com/office/powerpoint/2010/main" val="1592151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698E7D-AEC5-4DF3-B892-3C6F1156B956}"/>
              </a:ext>
            </a:extLst>
          </p:cNvPr>
          <p:cNvPicPr>
            <a:picLocks noChangeAspect="1"/>
          </p:cNvPicPr>
          <p:nvPr/>
        </p:nvPicPr>
        <p:blipFill>
          <a:blip r:embed="rId2"/>
          <a:stretch>
            <a:fillRect/>
          </a:stretch>
        </p:blipFill>
        <p:spPr>
          <a:xfrm>
            <a:off x="628650" y="1524000"/>
            <a:ext cx="7658100" cy="4714875"/>
          </a:xfrm>
          <a:prstGeom prst="rect">
            <a:avLst/>
          </a:prstGeom>
          <a:ln>
            <a:solidFill>
              <a:schemeClr val="tx1"/>
            </a:solidFill>
          </a:ln>
        </p:spPr>
      </p:pic>
      <p:sp>
        <p:nvSpPr>
          <p:cNvPr id="2" name="Title 1">
            <a:extLst>
              <a:ext uri="{FF2B5EF4-FFF2-40B4-BE49-F238E27FC236}">
                <a16:creationId xmlns:a16="http://schemas.microsoft.com/office/drawing/2014/main" id="{15A92C9E-3D62-4D46-BBAC-24FBE60AF778}"/>
              </a:ext>
            </a:extLst>
          </p:cNvPr>
          <p:cNvSpPr>
            <a:spLocks noGrp="1"/>
          </p:cNvSpPr>
          <p:nvPr>
            <p:ph type="title"/>
          </p:nvPr>
        </p:nvSpPr>
        <p:spPr/>
        <p:txBody>
          <a:bodyPr/>
          <a:lstStyle/>
          <a:p>
            <a:r>
              <a:rPr lang="en-US" dirty="0"/>
              <a:t>Configuring PowerApps Data Settings</a:t>
            </a:r>
          </a:p>
        </p:txBody>
      </p:sp>
      <p:sp>
        <p:nvSpPr>
          <p:cNvPr id="4" name="Arrow: Right 3">
            <a:extLst>
              <a:ext uri="{FF2B5EF4-FFF2-40B4-BE49-F238E27FC236}">
                <a16:creationId xmlns:a16="http://schemas.microsoft.com/office/drawing/2014/main" id="{6F691BEE-C45E-4F4C-B601-615E861E94F1}"/>
              </a:ext>
            </a:extLst>
          </p:cNvPr>
          <p:cNvSpPr/>
          <p:nvPr/>
        </p:nvSpPr>
        <p:spPr>
          <a:xfrm>
            <a:off x="3886200" y="3074376"/>
            <a:ext cx="4572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8AF8A98-599D-4C52-A40E-06780772C735}"/>
              </a:ext>
            </a:extLst>
          </p:cNvPr>
          <p:cNvSpPr/>
          <p:nvPr/>
        </p:nvSpPr>
        <p:spPr>
          <a:xfrm>
            <a:off x="1752600" y="5367337"/>
            <a:ext cx="609600" cy="3810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947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2C9E-3D62-4D46-BBAC-24FBE60AF778}"/>
              </a:ext>
            </a:extLst>
          </p:cNvPr>
          <p:cNvSpPr>
            <a:spLocks noGrp="1"/>
          </p:cNvSpPr>
          <p:nvPr>
            <p:ph type="title"/>
          </p:nvPr>
        </p:nvSpPr>
        <p:spPr/>
        <p:txBody>
          <a:bodyPr/>
          <a:lstStyle/>
          <a:p>
            <a:r>
              <a:rPr lang="en-US" dirty="0"/>
              <a:t>Designing the App in PowerApps Studio</a:t>
            </a:r>
          </a:p>
        </p:txBody>
      </p:sp>
      <p:pic>
        <p:nvPicPr>
          <p:cNvPr id="3" name="Picture 2">
            <a:extLst>
              <a:ext uri="{FF2B5EF4-FFF2-40B4-BE49-F238E27FC236}">
                <a16:creationId xmlns:a16="http://schemas.microsoft.com/office/drawing/2014/main" id="{D674CFCE-2B94-458E-ABCF-95335FD2E01E}"/>
              </a:ext>
            </a:extLst>
          </p:cNvPr>
          <p:cNvPicPr>
            <a:picLocks noChangeAspect="1"/>
          </p:cNvPicPr>
          <p:nvPr/>
        </p:nvPicPr>
        <p:blipFill>
          <a:blip r:embed="rId2"/>
          <a:stretch>
            <a:fillRect/>
          </a:stretch>
        </p:blipFill>
        <p:spPr>
          <a:xfrm>
            <a:off x="871537" y="1371600"/>
            <a:ext cx="7172325" cy="4676775"/>
          </a:xfrm>
          <a:prstGeom prst="rect">
            <a:avLst/>
          </a:prstGeom>
          <a:ln>
            <a:solidFill>
              <a:schemeClr val="tx1"/>
            </a:solidFill>
          </a:ln>
        </p:spPr>
      </p:pic>
    </p:spTree>
    <p:extLst>
      <p:ext uri="{BB962C8B-B14F-4D97-AF65-F5344CB8AC3E}">
        <p14:creationId xmlns:p14="http://schemas.microsoft.com/office/powerpoint/2010/main" val="3089384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2C9E-3D62-4D46-BBAC-24FBE60AF778}"/>
              </a:ext>
            </a:extLst>
          </p:cNvPr>
          <p:cNvSpPr>
            <a:spLocks noGrp="1"/>
          </p:cNvSpPr>
          <p:nvPr>
            <p:ph type="title"/>
          </p:nvPr>
        </p:nvSpPr>
        <p:spPr/>
        <p:txBody>
          <a:bodyPr/>
          <a:lstStyle/>
          <a:p>
            <a:r>
              <a:rPr lang="en-US" dirty="0"/>
              <a:t>Using the App in Power BI Reports</a:t>
            </a:r>
          </a:p>
        </p:txBody>
      </p:sp>
      <p:pic>
        <p:nvPicPr>
          <p:cNvPr id="3" name="Picture 2">
            <a:extLst>
              <a:ext uri="{FF2B5EF4-FFF2-40B4-BE49-F238E27FC236}">
                <a16:creationId xmlns:a16="http://schemas.microsoft.com/office/drawing/2014/main" id="{DB44F929-86EE-4F98-81A3-3592DE4D3F0A}"/>
              </a:ext>
            </a:extLst>
          </p:cNvPr>
          <p:cNvPicPr>
            <a:picLocks noChangeAspect="1"/>
          </p:cNvPicPr>
          <p:nvPr/>
        </p:nvPicPr>
        <p:blipFill>
          <a:blip r:embed="rId2"/>
          <a:stretch>
            <a:fillRect/>
          </a:stretch>
        </p:blipFill>
        <p:spPr>
          <a:xfrm>
            <a:off x="609600" y="1371600"/>
            <a:ext cx="6067425" cy="5091432"/>
          </a:xfrm>
          <a:prstGeom prst="rect">
            <a:avLst/>
          </a:prstGeom>
          <a:ln>
            <a:solidFill>
              <a:schemeClr val="tx1"/>
            </a:solidFill>
          </a:ln>
        </p:spPr>
      </p:pic>
    </p:spTree>
    <p:extLst>
      <p:ext uri="{BB962C8B-B14F-4D97-AF65-F5344CB8AC3E}">
        <p14:creationId xmlns:p14="http://schemas.microsoft.com/office/powerpoint/2010/main" val="271944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a:xfrm>
            <a:off x="381000" y="1447800"/>
            <a:ext cx="8382000" cy="5181600"/>
          </a:xfrm>
        </p:spPr>
        <p:txBody>
          <a:bodyPr>
            <a:normAutofit/>
          </a:bodyPr>
          <a:lstStyle/>
          <a:p>
            <a:r>
              <a:rPr lang="en-US" sz="2400" dirty="0"/>
              <a:t>What is Power BI?</a:t>
            </a:r>
          </a:p>
          <a:p>
            <a:pPr lvl="1"/>
            <a:r>
              <a:rPr lang="en-US" sz="2000" dirty="0"/>
              <a:t>A cloud-based analytics service for licensed subscribers</a:t>
            </a:r>
          </a:p>
          <a:p>
            <a:pPr lvl="1"/>
            <a:r>
              <a:rPr lang="en-US" sz="2000" dirty="0"/>
              <a:t>Environment which supports and promotes self-service BI</a:t>
            </a:r>
            <a:endParaRPr lang="en-US" sz="2000" i="1" dirty="0"/>
          </a:p>
          <a:p>
            <a:pPr lvl="1"/>
            <a:r>
              <a:rPr lang="en-US" sz="2000" dirty="0"/>
              <a:t>Powerful builder tools for importing, modeling and visualizing data</a:t>
            </a:r>
          </a:p>
          <a:p>
            <a:pPr lvl="1"/>
            <a:r>
              <a:rPr lang="en-US" sz="2000" dirty="0"/>
              <a:t>Enterprise-grade platform for deploying reports and dashboards</a:t>
            </a:r>
          </a:p>
          <a:p>
            <a:pPr lvl="1"/>
            <a:r>
              <a:rPr lang="en-US" sz="2000" dirty="0"/>
              <a:t>On-premises server product supporting subset of cloud features</a:t>
            </a:r>
          </a:p>
          <a:p>
            <a:pPr marL="347662" lvl="1" indent="0">
              <a:buNone/>
            </a:pPr>
            <a:endParaRPr lang="en-US" sz="2400" dirty="0"/>
          </a:p>
        </p:txBody>
      </p:sp>
      <p:sp>
        <p:nvSpPr>
          <p:cNvPr id="2" name="Rectangle 1">
            <a:extLst>
              <a:ext uri="{FF2B5EF4-FFF2-40B4-BE49-F238E27FC236}">
                <a16:creationId xmlns:a16="http://schemas.microsoft.com/office/drawing/2014/main" id="{991C7BA8-983A-4348-8DE8-13039945EC65}"/>
              </a:ext>
            </a:extLst>
          </p:cNvPr>
          <p:cNvSpPr/>
          <p:nvPr/>
        </p:nvSpPr>
        <p:spPr>
          <a:xfrm>
            <a:off x="1049111" y="3962400"/>
            <a:ext cx="2326821"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Power BI</a:t>
            </a:r>
          </a:p>
          <a:p>
            <a:pPr algn="ctr"/>
            <a:r>
              <a:rPr lang="en-US" sz="2400" dirty="0"/>
              <a:t>Service</a:t>
            </a:r>
          </a:p>
        </p:txBody>
      </p:sp>
      <p:sp>
        <p:nvSpPr>
          <p:cNvPr id="5" name="Rectangle 4">
            <a:extLst>
              <a:ext uri="{FF2B5EF4-FFF2-40B4-BE49-F238E27FC236}">
                <a16:creationId xmlns:a16="http://schemas.microsoft.com/office/drawing/2014/main" id="{7163358A-0F13-4574-9FFA-3B245D89A1A5}"/>
              </a:ext>
            </a:extLst>
          </p:cNvPr>
          <p:cNvSpPr/>
          <p:nvPr/>
        </p:nvSpPr>
        <p:spPr>
          <a:xfrm>
            <a:off x="5961290" y="3962400"/>
            <a:ext cx="2326821"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Power BI</a:t>
            </a:r>
          </a:p>
          <a:p>
            <a:pPr algn="ctr"/>
            <a:r>
              <a:rPr lang="en-US" sz="2400" dirty="0"/>
              <a:t>Report Server</a:t>
            </a:r>
          </a:p>
        </p:txBody>
      </p:sp>
      <p:sp>
        <p:nvSpPr>
          <p:cNvPr id="6" name="Rectangle 5">
            <a:extLst>
              <a:ext uri="{FF2B5EF4-FFF2-40B4-BE49-F238E27FC236}">
                <a16:creationId xmlns:a16="http://schemas.microsoft.com/office/drawing/2014/main" id="{52C1CD4F-B566-46DD-9B5E-F6741A27C6A6}"/>
              </a:ext>
            </a:extLst>
          </p:cNvPr>
          <p:cNvSpPr/>
          <p:nvPr/>
        </p:nvSpPr>
        <p:spPr>
          <a:xfrm>
            <a:off x="3505200" y="3962400"/>
            <a:ext cx="2326821"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Power BI</a:t>
            </a:r>
          </a:p>
          <a:p>
            <a:pPr algn="ctr"/>
            <a:r>
              <a:rPr lang="en-US" sz="2400" dirty="0"/>
              <a:t>Desktop</a:t>
            </a:r>
          </a:p>
        </p:txBody>
      </p:sp>
    </p:spTree>
    <p:extLst>
      <p:ext uri="{BB962C8B-B14F-4D97-AF65-F5344CB8AC3E}">
        <p14:creationId xmlns:p14="http://schemas.microsoft.com/office/powerpoint/2010/main" val="114300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Primer</a:t>
            </a:r>
          </a:p>
          <a:p>
            <a:pPr lvl="0">
              <a:buFont typeface="Wingdings" panose="05000000000000000000" pitchFamily="2" charset="2"/>
              <a:buChar char="ü"/>
            </a:pPr>
            <a:r>
              <a:rPr lang="en-US" sz="2400" dirty="0"/>
              <a:t>Embedding Power BI Dashboard Tiles in PowerApps</a:t>
            </a:r>
          </a:p>
          <a:p>
            <a:pPr lvl="0">
              <a:buFont typeface="Wingdings" panose="05000000000000000000" pitchFamily="2" charset="2"/>
              <a:buChar char="ü"/>
            </a:pPr>
            <a:r>
              <a:rPr lang="en-US" sz="2400" dirty="0"/>
              <a:t>Extending Power BI Reports using Canvas Apps</a:t>
            </a:r>
          </a:p>
          <a:p>
            <a:pPr lvl="0">
              <a:buFont typeface="Wingdings" panose="05000000000000000000" pitchFamily="2" charset="2"/>
              <a:buChar char="Ø"/>
            </a:pPr>
            <a:r>
              <a:rPr lang="en-US" sz="2400" dirty="0"/>
              <a:t>Surfacing Power BI Reports in a Power Apps Portal</a:t>
            </a:r>
          </a:p>
        </p:txBody>
      </p:sp>
    </p:spTree>
    <p:extLst>
      <p:ext uri="{BB962C8B-B14F-4D97-AF65-F5344CB8AC3E}">
        <p14:creationId xmlns:p14="http://schemas.microsoft.com/office/powerpoint/2010/main" val="176648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B52-6FE2-4EA2-A8A9-980CF660758C}"/>
              </a:ext>
            </a:extLst>
          </p:cNvPr>
          <p:cNvSpPr>
            <a:spLocks noGrp="1"/>
          </p:cNvSpPr>
          <p:nvPr>
            <p:ph type="title"/>
          </p:nvPr>
        </p:nvSpPr>
        <p:spPr/>
        <p:txBody>
          <a:bodyPr/>
          <a:lstStyle/>
          <a:p>
            <a:r>
              <a:rPr lang="en-US" sz="2600" dirty="0"/>
              <a:t>Configuring Portals for Power BI Integration</a:t>
            </a:r>
          </a:p>
        </p:txBody>
      </p:sp>
      <p:sp>
        <p:nvSpPr>
          <p:cNvPr id="3" name="Content Placeholder 2">
            <a:extLst>
              <a:ext uri="{FF2B5EF4-FFF2-40B4-BE49-F238E27FC236}">
                <a16:creationId xmlns:a16="http://schemas.microsoft.com/office/drawing/2014/main" id="{189E6B8B-C965-4208-920C-6E1640564581}"/>
              </a:ext>
            </a:extLst>
          </p:cNvPr>
          <p:cNvSpPr>
            <a:spLocks noGrp="1"/>
          </p:cNvSpPr>
          <p:nvPr>
            <p:ph idx="1"/>
          </p:nvPr>
        </p:nvSpPr>
        <p:spPr/>
        <p:txBody>
          <a:bodyPr/>
          <a:lstStyle/>
          <a:p>
            <a:r>
              <a:rPr lang="en-US" dirty="0"/>
              <a:t>Power BI Visualization must be enabled</a:t>
            </a:r>
          </a:p>
          <a:p>
            <a:pPr lvl="1"/>
            <a:r>
              <a:rPr lang="en-US" dirty="0"/>
              <a:t>This is done in portal admin center</a:t>
            </a:r>
          </a:p>
        </p:txBody>
      </p:sp>
      <p:pic>
        <p:nvPicPr>
          <p:cNvPr id="4" name="Picture 3">
            <a:extLst>
              <a:ext uri="{FF2B5EF4-FFF2-40B4-BE49-F238E27FC236}">
                <a16:creationId xmlns:a16="http://schemas.microsoft.com/office/drawing/2014/main" id="{E9286321-5D1D-4CE0-8213-07216AE0E709}"/>
              </a:ext>
            </a:extLst>
          </p:cNvPr>
          <p:cNvPicPr>
            <a:picLocks noChangeAspect="1"/>
          </p:cNvPicPr>
          <p:nvPr/>
        </p:nvPicPr>
        <p:blipFill>
          <a:blip r:embed="rId2"/>
          <a:stretch>
            <a:fillRect/>
          </a:stretch>
        </p:blipFill>
        <p:spPr>
          <a:xfrm>
            <a:off x="838200" y="2514600"/>
            <a:ext cx="7239000" cy="2707611"/>
          </a:xfrm>
          <a:prstGeom prst="rect">
            <a:avLst/>
          </a:prstGeom>
          <a:ln>
            <a:solidFill>
              <a:schemeClr val="tx1">
                <a:lumMod val="50000"/>
                <a:lumOff val="50000"/>
              </a:schemeClr>
            </a:solidFill>
          </a:ln>
        </p:spPr>
      </p:pic>
    </p:spTree>
    <p:extLst>
      <p:ext uri="{BB962C8B-B14F-4D97-AF65-F5344CB8AC3E}">
        <p14:creationId xmlns:p14="http://schemas.microsoft.com/office/powerpoint/2010/main" val="1588769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Primer</a:t>
            </a:r>
          </a:p>
          <a:p>
            <a:pPr lvl="0">
              <a:buFont typeface="Wingdings" panose="05000000000000000000" pitchFamily="2" charset="2"/>
              <a:buChar char="ü"/>
            </a:pPr>
            <a:r>
              <a:rPr lang="en-US" sz="2400" dirty="0"/>
              <a:t>Embedding Power BI Dashboard Tiles in PowerApps</a:t>
            </a:r>
          </a:p>
          <a:p>
            <a:pPr lvl="0">
              <a:buFont typeface="Wingdings" panose="05000000000000000000" pitchFamily="2" charset="2"/>
              <a:buChar char="ü"/>
            </a:pPr>
            <a:r>
              <a:rPr lang="en-US" sz="2400" dirty="0"/>
              <a:t>Extending Power BI Reports using Canvas Apps</a:t>
            </a:r>
          </a:p>
          <a:p>
            <a:pPr lvl="0">
              <a:buFont typeface="Wingdings" panose="05000000000000000000" pitchFamily="2" charset="2"/>
              <a:buChar char="ü"/>
            </a:pPr>
            <a:r>
              <a:rPr lang="en-US" sz="2400" dirty="0"/>
              <a:t>Surfacing Power BI Reports in a Power Apps Portal</a:t>
            </a:r>
          </a:p>
        </p:txBody>
      </p:sp>
    </p:spTree>
    <p:extLst>
      <p:ext uri="{BB962C8B-B14F-4D97-AF65-F5344CB8AC3E}">
        <p14:creationId xmlns:p14="http://schemas.microsoft.com/office/powerpoint/2010/main" val="47893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Provides browser-based portal at </a:t>
            </a:r>
            <a:r>
              <a:rPr lang="en-US" sz="2000" dirty="0">
                <a:hlinkClick r:id="rId3"/>
              </a:rPr>
              <a:t>https://app.powerbi.com</a:t>
            </a:r>
            <a:endParaRPr lang="en-US" sz="2000" dirty="0"/>
          </a:p>
        </p:txBody>
      </p:sp>
      <p:pic>
        <p:nvPicPr>
          <p:cNvPr id="5" name="Picture 4">
            <a:extLst>
              <a:ext uri="{FF2B5EF4-FFF2-40B4-BE49-F238E27FC236}">
                <a16:creationId xmlns:a16="http://schemas.microsoft.com/office/drawing/2014/main" id="{79B666FE-8E60-4B58-9731-71E235691B59}"/>
              </a:ext>
            </a:extLst>
          </p:cNvPr>
          <p:cNvPicPr>
            <a:picLocks noChangeAspect="1"/>
          </p:cNvPicPr>
          <p:nvPr/>
        </p:nvPicPr>
        <p:blipFill>
          <a:blip r:embed="rId4"/>
          <a:stretch>
            <a:fillRect/>
          </a:stretch>
        </p:blipFill>
        <p:spPr>
          <a:xfrm>
            <a:off x="1066800" y="2832839"/>
            <a:ext cx="7086600" cy="3872761"/>
          </a:xfrm>
          <a:prstGeom prst="rect">
            <a:avLst/>
          </a:prstGeom>
        </p:spPr>
      </p:pic>
    </p:spTree>
    <p:extLst>
      <p:ext uri="{BB962C8B-B14F-4D97-AF65-F5344CB8AC3E}">
        <p14:creationId xmlns:p14="http://schemas.microsoft.com/office/powerpoint/2010/main" val="323106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81000" y="1371600"/>
            <a:ext cx="8382000" cy="5181600"/>
          </a:xfrm>
        </p:spPr>
        <p:txBody>
          <a:bodyPr>
            <a:noAutofit/>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r>
              <a:rPr lang="en-US" sz="2000" dirty="0"/>
              <a:t>Dashboard</a:t>
            </a:r>
          </a:p>
          <a:p>
            <a:pPr lvl="1"/>
            <a:r>
              <a:rPr lang="en-US" sz="1800" dirty="0"/>
              <a:t>Consolidated view into reports and datasets</a:t>
            </a:r>
          </a:p>
          <a:p>
            <a:pPr lvl="1"/>
            <a:r>
              <a:rPr lang="en-US" sz="1800" dirty="0"/>
              <a:t>Custom solution entry point for mobile users</a:t>
            </a:r>
          </a:p>
          <a:p>
            <a:r>
              <a:rPr lang="en-US" sz="2000" dirty="0"/>
              <a:t>Report</a:t>
            </a:r>
          </a:p>
          <a:p>
            <a:pPr lvl="1"/>
            <a:r>
              <a:rPr lang="en-US" sz="1800" dirty="0"/>
              <a:t>Collection of pages with tables &amp; visualizations</a:t>
            </a:r>
          </a:p>
          <a:p>
            <a:pPr lvl="1"/>
            <a:r>
              <a:rPr lang="en-US" sz="1800" dirty="0"/>
              <a:t>Provides interactive control of filtering</a:t>
            </a:r>
          </a:p>
          <a:p>
            <a:r>
              <a:rPr lang="en-US" sz="2000" dirty="0"/>
              <a:t>Dataset</a:t>
            </a:r>
          </a:p>
          <a:p>
            <a:pPr lvl="1"/>
            <a:r>
              <a:rPr lang="en-US" sz="1800" dirty="0"/>
              <a:t>Data model containing one or more tables</a:t>
            </a:r>
          </a:p>
          <a:p>
            <a:pPr lvl="1"/>
            <a:r>
              <a:rPr lang="en-US" sz="1800" dirty="0"/>
              <a:t>Can be very simple or very complex</a:t>
            </a:r>
          </a:p>
        </p:txBody>
      </p:sp>
    </p:spTree>
    <p:extLst>
      <p:ext uri="{BB962C8B-B14F-4D97-AF65-F5344CB8AC3E}">
        <p14:creationId xmlns:p14="http://schemas.microsoft.com/office/powerpoint/2010/main" val="1492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816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Select Edit command to switch report to edit mode</a:t>
            </a:r>
          </a:p>
          <a:p>
            <a:pPr lvl="1"/>
            <a:endParaRPr lang="en-US" sz="20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4" name="Picture 3">
            <a:extLst>
              <a:ext uri="{FF2B5EF4-FFF2-40B4-BE49-F238E27FC236}">
                <a16:creationId xmlns:a16="http://schemas.microsoft.com/office/drawing/2014/main" id="{4AF4A5AF-E44A-4E91-A1AC-5AD55B7FF34B}"/>
              </a:ext>
            </a:extLst>
          </p:cNvPr>
          <p:cNvPicPr>
            <a:picLocks noChangeAspect="1"/>
          </p:cNvPicPr>
          <p:nvPr/>
        </p:nvPicPr>
        <p:blipFill>
          <a:blip r:embed="rId3"/>
          <a:stretch>
            <a:fillRect/>
          </a:stretch>
        </p:blipFill>
        <p:spPr>
          <a:xfrm>
            <a:off x="1143000" y="2362200"/>
            <a:ext cx="4648199" cy="783090"/>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892C629A-A616-46EF-BFF4-A2CF8E22C6ED}"/>
              </a:ext>
            </a:extLst>
          </p:cNvPr>
          <p:cNvPicPr>
            <a:picLocks noChangeAspect="1"/>
          </p:cNvPicPr>
          <p:nvPr/>
        </p:nvPicPr>
        <p:blipFill>
          <a:blip r:embed="rId4"/>
          <a:stretch>
            <a:fillRect/>
          </a:stretch>
        </p:blipFill>
        <p:spPr>
          <a:xfrm>
            <a:off x="1142999" y="3657600"/>
            <a:ext cx="7641711" cy="3048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7385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000" dirty="0"/>
              <a:t>Reports are designed using visual (aka visualizations)</a:t>
            </a:r>
          </a:p>
          <a:p>
            <a:pPr lvl="1"/>
            <a:r>
              <a:rPr lang="en-US" sz="1800" dirty="0"/>
              <a:t>Each visuals is based on an underlying visualization type</a:t>
            </a:r>
          </a:p>
          <a:p>
            <a:pPr lvl="1"/>
            <a:r>
              <a:rPr lang="en-US" sz="1800" dirty="0"/>
              <a:t>Visualization type can be changed using </a:t>
            </a:r>
            <a:r>
              <a:rPr lang="en-US" sz="1800" b="1" dirty="0"/>
              <a:t>Visualizations</a:t>
            </a:r>
            <a:r>
              <a:rPr lang="en-US" sz="1800" dirty="0"/>
              <a:t> pane</a:t>
            </a:r>
          </a:p>
          <a:p>
            <a:pPr lvl="1"/>
            <a:r>
              <a:rPr lang="en-US" sz="1800" dirty="0"/>
              <a:t>Visuals configured using fields from tables in </a:t>
            </a:r>
            <a:r>
              <a:rPr lang="en-US" sz="1800" b="1" dirty="0"/>
              <a:t>Fields</a:t>
            </a:r>
            <a:r>
              <a:rPr lang="en-US" sz="1800" dirty="0"/>
              <a:t> list</a:t>
            </a:r>
          </a:p>
          <a:p>
            <a:endParaRPr lang="en-US" sz="2000" dirty="0"/>
          </a:p>
        </p:txBody>
      </p:sp>
      <p:pic>
        <p:nvPicPr>
          <p:cNvPr id="6" name="Picture 5">
            <a:extLst>
              <a:ext uri="{FF2B5EF4-FFF2-40B4-BE49-F238E27FC236}">
                <a16:creationId xmlns:a16="http://schemas.microsoft.com/office/drawing/2014/main" id="{36A0770F-A7A6-45AB-8D32-1A8868173320}"/>
              </a:ext>
            </a:extLst>
          </p:cNvPr>
          <p:cNvPicPr>
            <a:picLocks noChangeAspect="1"/>
          </p:cNvPicPr>
          <p:nvPr/>
        </p:nvPicPr>
        <p:blipFill>
          <a:blip r:embed="rId3"/>
          <a:stretch>
            <a:fillRect/>
          </a:stretch>
        </p:blipFill>
        <p:spPr>
          <a:xfrm>
            <a:off x="1143000" y="2971800"/>
            <a:ext cx="2209800" cy="2275909"/>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F946EEF9-D5ED-479D-8CF8-68FAAB0C95A5}"/>
              </a:ext>
            </a:extLst>
          </p:cNvPr>
          <p:cNvPicPr>
            <a:picLocks noChangeAspect="1"/>
          </p:cNvPicPr>
          <p:nvPr/>
        </p:nvPicPr>
        <p:blipFill>
          <a:blip r:embed="rId4"/>
          <a:stretch>
            <a:fillRect/>
          </a:stretch>
        </p:blipFill>
        <p:spPr>
          <a:xfrm>
            <a:off x="3733800" y="2971800"/>
            <a:ext cx="3143650" cy="3603554"/>
          </a:xfrm>
          <a:prstGeom prst="rect">
            <a:avLst/>
          </a:prstGeom>
          <a:ln>
            <a:solidFill>
              <a:schemeClr val="tx1">
                <a:lumMod val="50000"/>
                <a:lumOff val="50000"/>
              </a:schemeClr>
            </a:solidFill>
          </a:ln>
        </p:spPr>
      </p:pic>
    </p:spTree>
    <p:extLst>
      <p:ext uri="{BB962C8B-B14F-4D97-AF65-F5344CB8AC3E}">
        <p14:creationId xmlns:p14="http://schemas.microsoft.com/office/powerpoint/2010/main" val="288831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depending on visualization type </a:t>
            </a:r>
          </a:p>
        </p:txBody>
      </p:sp>
      <p:sp>
        <p:nvSpPr>
          <p:cNvPr id="2" name="Title 1"/>
          <p:cNvSpPr>
            <a:spLocks noGrp="1"/>
          </p:cNvSpPr>
          <p:nvPr>
            <p:ph type="title"/>
          </p:nvPr>
        </p:nvSpPr>
        <p:spPr/>
        <p:txBody>
          <a:bodyPr/>
          <a:lstStyle/>
          <a:p>
            <a:r>
              <a:rPr lang="en-US" dirty="0"/>
              <a:t>Editing Visual Properties</a:t>
            </a:r>
          </a:p>
        </p:txBody>
      </p:sp>
      <p:grpSp>
        <p:nvGrpSpPr>
          <p:cNvPr id="12" name="Group 11">
            <a:extLst>
              <a:ext uri="{FF2B5EF4-FFF2-40B4-BE49-F238E27FC236}">
                <a16:creationId xmlns:a16="http://schemas.microsoft.com/office/drawing/2014/main" id="{BF08BFA9-A49A-4D34-8901-44AE0BBD01AA}"/>
              </a:ext>
            </a:extLst>
          </p:cNvPr>
          <p:cNvGrpSpPr/>
          <p:nvPr/>
        </p:nvGrpSpPr>
        <p:grpSpPr>
          <a:xfrm>
            <a:off x="1143000" y="2362200"/>
            <a:ext cx="2218944" cy="4267200"/>
            <a:chOff x="1143000" y="2362200"/>
            <a:chExt cx="2218944" cy="4267200"/>
          </a:xfrm>
        </p:grpSpPr>
        <p:sp>
          <p:nvSpPr>
            <p:cNvPr id="13" name="Rectangle 12"/>
            <p:cNvSpPr/>
            <p:nvPr/>
          </p:nvSpPr>
          <p:spPr>
            <a:xfrm>
              <a:off x="1143000" y="2362200"/>
              <a:ext cx="2218944" cy="4267200"/>
            </a:xfrm>
            <a:prstGeom prst="rect">
              <a:avLst/>
            </a:prstGeom>
            <a:solidFill>
              <a:schemeClr val="accent3">
                <a:lumMod val="20000"/>
                <a:lumOff val="8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nchorCtr="0"/>
            <a:lstStyle/>
            <a:p>
              <a:pPr algn="ctr"/>
              <a:r>
                <a:rPr lang="en-US" sz="1600" b="1" dirty="0">
                  <a:solidFill>
                    <a:schemeClr val="tx1"/>
                  </a:solidFill>
                </a:rPr>
                <a:t>Fields Pane</a:t>
              </a:r>
            </a:p>
          </p:txBody>
        </p:sp>
        <p:pic>
          <p:nvPicPr>
            <p:cNvPr id="6" name="Picture 5">
              <a:extLst>
                <a:ext uri="{FF2B5EF4-FFF2-40B4-BE49-F238E27FC236}">
                  <a16:creationId xmlns:a16="http://schemas.microsoft.com/office/drawing/2014/main" id="{62B99965-B805-4E71-B2CE-F738B4051D6B}"/>
                </a:ext>
              </a:extLst>
            </p:cNvPr>
            <p:cNvPicPr>
              <a:picLocks noChangeAspect="1"/>
            </p:cNvPicPr>
            <p:nvPr/>
          </p:nvPicPr>
          <p:blipFill rotWithShape="1">
            <a:blip r:embed="rId3"/>
            <a:srcRect l="2637" t="1" r="-456" b="18732"/>
            <a:stretch/>
          </p:blipFill>
          <p:spPr>
            <a:xfrm>
              <a:off x="1313688" y="2532888"/>
              <a:ext cx="1918946" cy="3680136"/>
            </a:xfrm>
            <a:prstGeom prst="rect">
              <a:avLst/>
            </a:prstGeom>
            <a:ln>
              <a:solidFill>
                <a:schemeClr val="tx1">
                  <a:lumMod val="50000"/>
                  <a:lumOff val="50000"/>
                </a:schemeClr>
              </a:solidFill>
            </a:ln>
          </p:spPr>
        </p:pic>
      </p:grpSp>
      <p:grpSp>
        <p:nvGrpSpPr>
          <p:cNvPr id="16" name="Group 15">
            <a:extLst>
              <a:ext uri="{FF2B5EF4-FFF2-40B4-BE49-F238E27FC236}">
                <a16:creationId xmlns:a16="http://schemas.microsoft.com/office/drawing/2014/main" id="{6A526A80-5453-4C07-927E-8E01EAE76991}"/>
              </a:ext>
            </a:extLst>
          </p:cNvPr>
          <p:cNvGrpSpPr/>
          <p:nvPr/>
        </p:nvGrpSpPr>
        <p:grpSpPr>
          <a:xfrm>
            <a:off x="3788664" y="2362200"/>
            <a:ext cx="2048256" cy="4267200"/>
            <a:chOff x="3788664" y="2362200"/>
            <a:chExt cx="2048256" cy="4267200"/>
          </a:xfrm>
        </p:grpSpPr>
        <p:sp>
          <p:nvSpPr>
            <p:cNvPr id="15" name="Rectangle 14"/>
            <p:cNvSpPr/>
            <p:nvPr/>
          </p:nvSpPr>
          <p:spPr>
            <a:xfrm>
              <a:off x="3788664" y="2362200"/>
              <a:ext cx="2048256" cy="4267200"/>
            </a:xfrm>
            <a:prstGeom prst="rect">
              <a:avLst/>
            </a:prstGeom>
            <a:solidFill>
              <a:schemeClr val="accent5">
                <a:lumMod val="20000"/>
                <a:lumOff val="8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nchorCtr="0"/>
            <a:lstStyle/>
            <a:p>
              <a:pPr algn="ctr"/>
              <a:r>
                <a:rPr lang="en-US" sz="1600" b="1" dirty="0">
                  <a:solidFill>
                    <a:schemeClr val="tx1"/>
                  </a:solidFill>
                </a:rPr>
                <a:t>Format Pane</a:t>
              </a:r>
            </a:p>
          </p:txBody>
        </p:sp>
        <p:pic>
          <p:nvPicPr>
            <p:cNvPr id="8" name="Picture 7">
              <a:extLst>
                <a:ext uri="{FF2B5EF4-FFF2-40B4-BE49-F238E27FC236}">
                  <a16:creationId xmlns:a16="http://schemas.microsoft.com/office/drawing/2014/main" id="{9321F310-9C5E-4554-BEC2-B767AD25CF19}"/>
                </a:ext>
              </a:extLst>
            </p:cNvPr>
            <p:cNvPicPr>
              <a:picLocks noChangeAspect="1"/>
            </p:cNvPicPr>
            <p:nvPr/>
          </p:nvPicPr>
          <p:blipFill rotWithShape="1">
            <a:blip r:embed="rId4"/>
            <a:srcRect r="7961" b="23882"/>
            <a:stretch/>
          </p:blipFill>
          <p:spPr>
            <a:xfrm>
              <a:off x="3959352" y="2532888"/>
              <a:ext cx="1691584" cy="3669791"/>
            </a:xfrm>
            <a:prstGeom prst="rect">
              <a:avLst/>
            </a:prstGeom>
            <a:ln>
              <a:solidFill>
                <a:schemeClr val="tx1">
                  <a:lumMod val="50000"/>
                  <a:lumOff val="50000"/>
                </a:schemeClr>
              </a:solidFill>
            </a:ln>
          </p:spPr>
        </p:pic>
      </p:grpSp>
      <p:grpSp>
        <p:nvGrpSpPr>
          <p:cNvPr id="17" name="Group 16">
            <a:extLst>
              <a:ext uri="{FF2B5EF4-FFF2-40B4-BE49-F238E27FC236}">
                <a16:creationId xmlns:a16="http://schemas.microsoft.com/office/drawing/2014/main" id="{6F347CFD-245A-4506-9159-1F743A7E535F}"/>
              </a:ext>
            </a:extLst>
          </p:cNvPr>
          <p:cNvGrpSpPr/>
          <p:nvPr/>
        </p:nvGrpSpPr>
        <p:grpSpPr>
          <a:xfrm>
            <a:off x="6263640" y="2362200"/>
            <a:ext cx="2133600" cy="4267200"/>
            <a:chOff x="6263640" y="2362200"/>
            <a:chExt cx="2133600" cy="4267200"/>
          </a:xfrm>
        </p:grpSpPr>
        <p:sp>
          <p:nvSpPr>
            <p:cNvPr id="14" name="Rectangle 13"/>
            <p:cNvSpPr/>
            <p:nvPr/>
          </p:nvSpPr>
          <p:spPr>
            <a:xfrm>
              <a:off x="6263640" y="2362200"/>
              <a:ext cx="2133600" cy="4267200"/>
            </a:xfrm>
            <a:prstGeom prst="rect">
              <a:avLst/>
            </a:prstGeom>
            <a:solidFill>
              <a:schemeClr val="accent2">
                <a:lumMod val="20000"/>
                <a:lumOff val="8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nchorCtr="0"/>
            <a:lstStyle/>
            <a:p>
              <a:pPr algn="ctr"/>
              <a:r>
                <a:rPr lang="en-US" sz="1600" b="1" dirty="0">
                  <a:solidFill>
                    <a:schemeClr val="tx1"/>
                  </a:solidFill>
                </a:rPr>
                <a:t>Analytics Pane</a:t>
              </a:r>
            </a:p>
          </p:txBody>
        </p:sp>
        <p:pic>
          <p:nvPicPr>
            <p:cNvPr id="9" name="Picture 8">
              <a:extLst>
                <a:ext uri="{FF2B5EF4-FFF2-40B4-BE49-F238E27FC236}">
                  <a16:creationId xmlns:a16="http://schemas.microsoft.com/office/drawing/2014/main" id="{FDF85252-EF1F-425F-9834-182118A2244E}"/>
                </a:ext>
              </a:extLst>
            </p:cNvPr>
            <p:cNvPicPr>
              <a:picLocks noChangeAspect="1"/>
            </p:cNvPicPr>
            <p:nvPr/>
          </p:nvPicPr>
          <p:blipFill rotWithShape="1">
            <a:blip r:embed="rId5"/>
            <a:srcRect l="-551" t="811" r="551" b="24001"/>
            <a:stretch/>
          </p:blipFill>
          <p:spPr>
            <a:xfrm>
              <a:off x="6434328" y="2532889"/>
              <a:ext cx="1792224" cy="3663443"/>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420545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dcmitype/"/>
    <ds:schemaRef ds:uri="http://www.w3.org/XML/1998/namespace"/>
    <ds:schemaRef ds:uri="http://schemas.openxmlformats.org/package/2006/metadata/core-properties"/>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11319</TotalTime>
  <Words>4058</Words>
  <Application>Microsoft Office PowerPoint</Application>
  <PresentationFormat>On-screen Show (4:3)</PresentationFormat>
  <Paragraphs>232</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Lucida Console</vt:lpstr>
      <vt:lpstr>Wingdings</vt:lpstr>
      <vt:lpstr>CPT_Wave15</vt:lpstr>
      <vt:lpstr>Integrating Power Apps with Power BI</vt:lpstr>
      <vt:lpstr>Agenda</vt:lpstr>
      <vt:lpstr>What is Power BI?</vt:lpstr>
      <vt:lpstr>The Power BI Service</vt:lpstr>
      <vt:lpstr>Central Power BI Concepts</vt:lpstr>
      <vt:lpstr>Reports and Pages</vt:lpstr>
      <vt:lpstr>Report Authoring</vt:lpstr>
      <vt:lpstr>Visuals (aka Visualizations)</vt:lpstr>
      <vt:lpstr>Editing Visual Properties</vt:lpstr>
      <vt:lpstr>Report and Datasets</vt:lpstr>
      <vt:lpstr>Dashboards and Tiles</vt:lpstr>
      <vt:lpstr>Creating Dashboards</vt:lpstr>
      <vt:lpstr>Dashboards and Reports</vt:lpstr>
      <vt:lpstr>Creating Reports and Dashboards using the Power BI Service</vt:lpstr>
      <vt:lpstr>Installing Power BI Desktop</vt:lpstr>
      <vt:lpstr>Working with Power BI Desktop</vt:lpstr>
      <vt:lpstr>Getting Around in Power BI Desktop</vt:lpstr>
      <vt:lpstr>Projects and PBIX Files</vt:lpstr>
      <vt:lpstr>Publishing a Power BI Desktop Project</vt:lpstr>
      <vt:lpstr>Getting Up and Running with Power BI Desktop</vt:lpstr>
      <vt:lpstr>Agenda</vt:lpstr>
      <vt:lpstr>Start by Creating Dashboard Tiles</vt:lpstr>
      <vt:lpstr>The Power BI Tile Control in PowerApps</vt:lpstr>
      <vt:lpstr>Embedding Power BI Dashboard Tiles</vt:lpstr>
      <vt:lpstr>Agenda</vt:lpstr>
      <vt:lpstr>The Power Apps Visual</vt:lpstr>
      <vt:lpstr>Configuring PowerApps Data Settings</vt:lpstr>
      <vt:lpstr>Designing the App in PowerApps Studio</vt:lpstr>
      <vt:lpstr>Using the App in Power BI Reports</vt:lpstr>
      <vt:lpstr>Agenda</vt:lpstr>
      <vt:lpstr>Configuring Portals for Power BI Integration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PowerApps with Power BI</dc:title>
  <dc:creator>Ted Pattison</dc:creator>
  <cp:lastModifiedBy>Ted Pattison</cp:lastModifiedBy>
  <cp:revision>350</cp:revision>
  <dcterms:created xsi:type="dcterms:W3CDTF">2012-04-13T19:17:02Z</dcterms:created>
  <dcterms:modified xsi:type="dcterms:W3CDTF">2020-04-28T02:28:23Z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