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79" r:id="rId6"/>
    <p:sldId id="278" r:id="rId7"/>
    <p:sldId id="290" r:id="rId8"/>
    <p:sldId id="398" r:id="rId9"/>
    <p:sldId id="291" r:id="rId10"/>
    <p:sldId id="369" r:id="rId11"/>
    <p:sldId id="385" r:id="rId12"/>
    <p:sldId id="371" r:id="rId13"/>
    <p:sldId id="384" r:id="rId14"/>
    <p:sldId id="372" r:id="rId15"/>
    <p:sldId id="366" r:id="rId16"/>
    <p:sldId id="368" r:id="rId17"/>
    <p:sldId id="367" r:id="rId18"/>
    <p:sldId id="404" r:id="rId19"/>
    <p:sldId id="345" r:id="rId20"/>
    <p:sldId id="399" r:id="rId21"/>
    <p:sldId id="405" r:id="rId22"/>
    <p:sldId id="374" r:id="rId23"/>
    <p:sldId id="332" r:id="rId24"/>
    <p:sldId id="417" r:id="rId25"/>
    <p:sldId id="418" r:id="rId26"/>
    <p:sldId id="375" r:id="rId27"/>
    <p:sldId id="333" r:id="rId28"/>
    <p:sldId id="406" r:id="rId29"/>
    <p:sldId id="377" r:id="rId30"/>
    <p:sldId id="410" r:id="rId31"/>
    <p:sldId id="411" r:id="rId32"/>
    <p:sldId id="407" r:id="rId33"/>
    <p:sldId id="306" r:id="rId34"/>
    <p:sldId id="328" r:id="rId35"/>
    <p:sldId id="412" r:id="rId36"/>
    <p:sldId id="413" r:id="rId37"/>
    <p:sldId id="415" r:id="rId38"/>
    <p:sldId id="416" r:id="rId39"/>
    <p:sldId id="292" r:id="rId40"/>
    <p:sldId id="408" r:id="rId41"/>
    <p:sldId id="388" r:id="rId42"/>
    <p:sldId id="325" r:id="rId43"/>
    <p:sldId id="419" r:id="rId44"/>
    <p:sldId id="420" r:id="rId45"/>
    <p:sldId id="303" r:id="rId46"/>
    <p:sldId id="396" r:id="rId47"/>
    <p:sldId id="378" r:id="rId48"/>
    <p:sldId id="380" r:id="rId49"/>
    <p:sldId id="409"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014" autoAdjust="0"/>
    <p:restoredTop sz="48817" autoAdjust="0"/>
  </p:normalViewPr>
  <p:slideViewPr>
    <p:cSldViewPr>
      <p:cViewPr varScale="1">
        <p:scale>
          <a:sx n="42" d="100"/>
          <a:sy n="42" d="100"/>
        </p:scale>
        <p:origin x="2654" y="34"/>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module examines the challenges and best practices for application lifecycle management (ALM) with PowerApps and the Power platform. Students will first learn the simplest style of ALM which includes publishing, sharing and versioning apps within a single environment. Next, the module demonstrates how to individually export and import canvas apps and flows to move business solutions between environments. The modules concludes with an examination of the core PowerApps concepts of publishers and managed solutions and explains the best practices for packaging, distributing and versioning business solutions built on the PowerApps platform. </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065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2027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71D3C4-3B96-4DAA-BA48-30045AAA4634}" type="slidenum">
              <a:rPr lang="en-GB" smtClean="0"/>
              <a:t>23</a:t>
            </a:fld>
            <a:endParaRPr lang="en-GB"/>
          </a:p>
        </p:txBody>
      </p:sp>
    </p:spTree>
    <p:extLst>
      <p:ext uri="{BB962C8B-B14F-4D97-AF65-F5344CB8AC3E}">
        <p14:creationId xmlns:p14="http://schemas.microsoft.com/office/powerpoint/2010/main" val="259158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287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88335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0311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780739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eb.powerapp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go.microsoft.com/fwlink/?LinkID=82093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owerapps.microsoft.com/en-us/communitypl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PowerApps ALM using Managed Solutions</a:t>
            </a:r>
            <a:endParaRPr lang="en-US" sz="2600" dirty="0"/>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956F-C190-4673-804B-C426A8E3EE22}"/>
              </a:ext>
            </a:extLst>
          </p:cNvPr>
          <p:cNvSpPr>
            <a:spLocks noGrp="1"/>
          </p:cNvSpPr>
          <p:nvPr>
            <p:ph type="title"/>
          </p:nvPr>
        </p:nvSpPr>
        <p:spPr/>
        <p:txBody>
          <a:bodyPr/>
          <a:lstStyle/>
          <a:p>
            <a:r>
              <a:rPr lang="en-US" dirty="0"/>
              <a:t>Default Environment</a:t>
            </a:r>
          </a:p>
        </p:txBody>
      </p:sp>
      <p:sp>
        <p:nvSpPr>
          <p:cNvPr id="3" name="Content Placeholder 2">
            <a:extLst>
              <a:ext uri="{FF2B5EF4-FFF2-40B4-BE49-F238E27FC236}">
                <a16:creationId xmlns:a16="http://schemas.microsoft.com/office/drawing/2014/main" id="{AD6CC7BD-1EA3-422B-8BB5-DAED5F5A93A0}"/>
              </a:ext>
            </a:extLst>
          </p:cNvPr>
          <p:cNvSpPr>
            <a:spLocks noGrp="1"/>
          </p:cNvSpPr>
          <p:nvPr>
            <p:ph idx="1"/>
          </p:nvPr>
        </p:nvSpPr>
        <p:spPr/>
        <p:txBody>
          <a:bodyPr>
            <a:noAutofit/>
          </a:bodyPr>
          <a:lstStyle/>
          <a:p>
            <a:r>
              <a:rPr lang="en-US" sz="2000" dirty="0"/>
              <a:t>Each tenant has default environment created in nearest Azure region</a:t>
            </a:r>
          </a:p>
          <a:p>
            <a:pPr lvl="1"/>
            <a:r>
              <a:rPr lang="en-US" sz="1600" dirty="0"/>
              <a:t>Default environment can’t be disabled or deleted</a:t>
            </a:r>
          </a:p>
          <a:p>
            <a:pPr lvl="1"/>
            <a:r>
              <a:rPr lang="en-US" sz="1600" dirty="0"/>
              <a:t>Default environment automatically adds all tenant users to maker role</a:t>
            </a:r>
          </a:p>
          <a:p>
            <a:pPr lvl="1"/>
            <a:r>
              <a:rPr lang="en-US" sz="1600" dirty="0"/>
              <a:t>You can't remove users from maker role of default environment </a:t>
            </a:r>
          </a:p>
          <a:p>
            <a:pPr lvl="1"/>
            <a:r>
              <a:rPr lang="en-US" sz="1600" dirty="0"/>
              <a:t>Default environment provides self-service app &amp; flow building to all licensed users</a:t>
            </a:r>
          </a:p>
          <a:p>
            <a:endParaRPr lang="en-US" sz="2000" dirty="0"/>
          </a:p>
          <a:p>
            <a:r>
              <a:rPr lang="en-US" sz="2000" dirty="0"/>
              <a:t>Default environment does not yet support adding CDS database</a:t>
            </a:r>
          </a:p>
          <a:p>
            <a:pPr lvl="1"/>
            <a:r>
              <a:rPr lang="en-US" sz="1600" dirty="0"/>
              <a:t>Microsoft plans to eventually remove this limitation</a:t>
            </a:r>
          </a:p>
          <a:p>
            <a:pPr lvl="1"/>
            <a:endParaRPr lang="en-US" sz="1600" dirty="0"/>
          </a:p>
          <a:p>
            <a:r>
              <a:rPr lang="en-US" sz="2000" dirty="0"/>
              <a:t>Default environment currently only place you can create gateway</a:t>
            </a:r>
          </a:p>
          <a:p>
            <a:pPr lvl="1"/>
            <a:r>
              <a:rPr lang="en-US" sz="1600" dirty="0"/>
              <a:t>Therefore, default environment only place to access on-premises data</a:t>
            </a:r>
          </a:p>
          <a:p>
            <a:pPr lvl="1"/>
            <a:r>
              <a:rPr lang="en-US" sz="1600" dirty="0"/>
              <a:t>Microsoft plans to eventually remove this limitation</a:t>
            </a:r>
          </a:p>
        </p:txBody>
      </p:sp>
    </p:spTree>
    <p:extLst>
      <p:ext uri="{BB962C8B-B14F-4D97-AF65-F5344CB8AC3E}">
        <p14:creationId xmlns:p14="http://schemas.microsoft.com/office/powerpoint/2010/main" val="319557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7260-AB01-43FA-9EEA-123339E67A96}"/>
              </a:ext>
            </a:extLst>
          </p:cNvPr>
          <p:cNvSpPr>
            <a:spLocks noGrp="1"/>
          </p:cNvSpPr>
          <p:nvPr>
            <p:ph type="title"/>
          </p:nvPr>
        </p:nvSpPr>
        <p:spPr/>
        <p:txBody>
          <a:bodyPr/>
          <a:lstStyle/>
          <a:p>
            <a:r>
              <a:rPr lang="en-US" dirty="0"/>
              <a:t>Environment Security Roles (No CDS)</a:t>
            </a:r>
          </a:p>
        </p:txBody>
      </p:sp>
      <p:sp>
        <p:nvSpPr>
          <p:cNvPr id="3" name="Content Placeholder 2">
            <a:extLst>
              <a:ext uri="{FF2B5EF4-FFF2-40B4-BE49-F238E27FC236}">
                <a16:creationId xmlns:a16="http://schemas.microsoft.com/office/drawing/2014/main" id="{8B01FCB4-A366-4FB4-9DC4-FD51803AE3E0}"/>
              </a:ext>
            </a:extLst>
          </p:cNvPr>
          <p:cNvSpPr>
            <a:spLocks noGrp="1"/>
          </p:cNvSpPr>
          <p:nvPr>
            <p:ph idx="1"/>
          </p:nvPr>
        </p:nvSpPr>
        <p:spPr>
          <a:xfrm>
            <a:off x="381000" y="1447800"/>
            <a:ext cx="8382000" cy="5181600"/>
          </a:xfrm>
        </p:spPr>
        <p:txBody>
          <a:bodyPr>
            <a:normAutofit/>
          </a:bodyPr>
          <a:lstStyle/>
          <a:p>
            <a:r>
              <a:rPr lang="en-US" sz="1800" dirty="0"/>
              <a:t>Environment Administrator</a:t>
            </a:r>
          </a:p>
          <a:p>
            <a:pPr lvl="1"/>
            <a:r>
              <a:rPr lang="en-US" sz="1600" dirty="0"/>
              <a:t>Manage environment by adding/removing users</a:t>
            </a:r>
          </a:p>
          <a:p>
            <a:pPr lvl="1"/>
            <a:r>
              <a:rPr lang="en-US" sz="1600" dirty="0"/>
              <a:t>Creating the CDS database instance</a:t>
            </a:r>
          </a:p>
          <a:p>
            <a:pPr lvl="1"/>
            <a:r>
              <a:rPr lang="en-US" sz="1600" dirty="0"/>
              <a:t>Viewing and managing all resources in environment</a:t>
            </a:r>
          </a:p>
          <a:p>
            <a:pPr lvl="1"/>
            <a:r>
              <a:rPr lang="en-US" sz="1600" dirty="0"/>
              <a:t>Configure Data Loss Prevention policies</a:t>
            </a:r>
          </a:p>
          <a:p>
            <a:r>
              <a:rPr lang="en-US" sz="1800" dirty="0"/>
              <a:t>Environment Maker</a:t>
            </a:r>
          </a:p>
          <a:p>
            <a:pPr lvl="1"/>
            <a:r>
              <a:rPr lang="en-US" sz="1600" dirty="0"/>
              <a:t>Create and share canvas apps and flows</a:t>
            </a:r>
          </a:p>
          <a:p>
            <a:pPr lvl="1"/>
            <a:r>
              <a:rPr lang="en-US" sz="1600" dirty="0"/>
              <a:t>Create and share connections and custom connectors</a:t>
            </a:r>
          </a:p>
          <a:p>
            <a:pPr lvl="1"/>
            <a:r>
              <a:rPr lang="en-US" sz="1600" dirty="0"/>
              <a:t>Create gateways and build connections through gateways</a:t>
            </a:r>
          </a:p>
          <a:p>
            <a:pPr lvl="1"/>
            <a:endParaRPr lang="en-US" sz="1600" dirty="0"/>
          </a:p>
          <a:p>
            <a:endParaRPr lang="en-US" sz="1800" dirty="0"/>
          </a:p>
        </p:txBody>
      </p:sp>
      <p:pic>
        <p:nvPicPr>
          <p:cNvPr id="4" name="Picture 3">
            <a:extLst>
              <a:ext uri="{FF2B5EF4-FFF2-40B4-BE49-F238E27FC236}">
                <a16:creationId xmlns:a16="http://schemas.microsoft.com/office/drawing/2014/main" id="{8745FA88-4099-432D-B69B-0575E0B56E74}"/>
              </a:ext>
            </a:extLst>
          </p:cNvPr>
          <p:cNvPicPr>
            <a:picLocks noChangeAspect="1"/>
          </p:cNvPicPr>
          <p:nvPr/>
        </p:nvPicPr>
        <p:blipFill>
          <a:blip r:embed="rId2"/>
          <a:stretch>
            <a:fillRect/>
          </a:stretch>
        </p:blipFill>
        <p:spPr>
          <a:xfrm>
            <a:off x="914400" y="4528226"/>
            <a:ext cx="7618149" cy="2024974"/>
          </a:xfrm>
          <a:prstGeom prst="rect">
            <a:avLst/>
          </a:prstGeom>
          <a:ln>
            <a:solidFill>
              <a:schemeClr val="tx1"/>
            </a:solidFill>
          </a:ln>
        </p:spPr>
      </p:pic>
    </p:spTree>
    <p:extLst>
      <p:ext uri="{BB962C8B-B14F-4D97-AF65-F5344CB8AC3E}">
        <p14:creationId xmlns:p14="http://schemas.microsoft.com/office/powerpoint/2010/main" val="186482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1FCB4-A366-4FB4-9DC4-FD51803AE3E0}"/>
              </a:ext>
            </a:extLst>
          </p:cNvPr>
          <p:cNvSpPr>
            <a:spLocks noGrp="1"/>
          </p:cNvSpPr>
          <p:nvPr>
            <p:ph idx="1"/>
          </p:nvPr>
        </p:nvSpPr>
        <p:spPr>
          <a:xfrm>
            <a:off x="381000" y="1447800"/>
            <a:ext cx="8382000" cy="5181600"/>
          </a:xfrm>
        </p:spPr>
        <p:txBody>
          <a:bodyPr>
            <a:normAutofit/>
          </a:bodyPr>
          <a:lstStyle/>
          <a:p>
            <a:r>
              <a:rPr lang="en-US" sz="2000" dirty="0"/>
              <a:t>Environment requires CDS database to support…</a:t>
            </a:r>
          </a:p>
          <a:p>
            <a:pPr lvl="1"/>
            <a:r>
              <a:rPr lang="en-US" sz="1800" dirty="0"/>
              <a:t>Using and customizing standard entities</a:t>
            </a:r>
          </a:p>
          <a:p>
            <a:pPr lvl="1"/>
            <a:r>
              <a:rPr lang="en-US" sz="1800" dirty="0"/>
              <a:t>Creating custom entities</a:t>
            </a:r>
          </a:p>
          <a:p>
            <a:pPr lvl="1"/>
            <a:r>
              <a:rPr lang="en-US" sz="1800" dirty="0"/>
              <a:t>Creating model-driven applications</a:t>
            </a:r>
          </a:p>
          <a:p>
            <a:r>
              <a:rPr lang="en-US" sz="2000" dirty="0"/>
              <a:t>Environment with CDS database has different security model</a:t>
            </a:r>
          </a:p>
          <a:p>
            <a:pPr lvl="1"/>
            <a:r>
              <a:rPr lang="en-US" sz="1800" dirty="0"/>
              <a:t>Security model switches from Environment roles to CDS roles</a:t>
            </a:r>
          </a:p>
        </p:txBody>
      </p:sp>
      <p:sp>
        <p:nvSpPr>
          <p:cNvPr id="2" name="Title 1">
            <a:extLst>
              <a:ext uri="{FF2B5EF4-FFF2-40B4-BE49-F238E27FC236}">
                <a16:creationId xmlns:a16="http://schemas.microsoft.com/office/drawing/2014/main" id="{4D3E7260-AB01-43FA-9EEA-123339E67A96}"/>
              </a:ext>
            </a:extLst>
          </p:cNvPr>
          <p:cNvSpPr>
            <a:spLocks noGrp="1"/>
          </p:cNvSpPr>
          <p:nvPr>
            <p:ph type="title"/>
          </p:nvPr>
        </p:nvSpPr>
        <p:spPr/>
        <p:txBody>
          <a:bodyPr/>
          <a:lstStyle/>
          <a:p>
            <a:r>
              <a:rPr lang="en-US" dirty="0"/>
              <a:t>CDS Security Roles</a:t>
            </a:r>
          </a:p>
        </p:txBody>
      </p:sp>
      <p:grpSp>
        <p:nvGrpSpPr>
          <p:cNvPr id="28" name="Group 27">
            <a:extLst>
              <a:ext uri="{FF2B5EF4-FFF2-40B4-BE49-F238E27FC236}">
                <a16:creationId xmlns:a16="http://schemas.microsoft.com/office/drawing/2014/main" id="{DAB54EA8-CA91-4034-A390-DE1E733F2425}"/>
              </a:ext>
            </a:extLst>
          </p:cNvPr>
          <p:cNvGrpSpPr/>
          <p:nvPr/>
        </p:nvGrpSpPr>
        <p:grpSpPr>
          <a:xfrm>
            <a:off x="404998" y="3878248"/>
            <a:ext cx="3766127" cy="2066925"/>
            <a:chOff x="424873" y="4114800"/>
            <a:chExt cx="3766127" cy="2066925"/>
          </a:xfrm>
        </p:grpSpPr>
        <p:sp>
          <p:nvSpPr>
            <p:cNvPr id="9" name="Rectangle: Rounded Corners 8">
              <a:extLst>
                <a:ext uri="{FF2B5EF4-FFF2-40B4-BE49-F238E27FC236}">
                  <a16:creationId xmlns:a16="http://schemas.microsoft.com/office/drawing/2014/main" id="{23C95770-D3F8-4D4D-9A0C-A41CCE719ECA}"/>
                </a:ext>
              </a:extLst>
            </p:cNvPr>
            <p:cNvSpPr/>
            <p:nvPr/>
          </p:nvSpPr>
          <p:spPr>
            <a:xfrm>
              <a:off x="424873" y="4114800"/>
              <a:ext cx="1524001" cy="2066925"/>
            </a:xfrm>
            <a:prstGeom prst="roundRect">
              <a:avLst>
                <a:gd name="adj" fmla="val 9816"/>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400" dirty="0">
                  <a:solidFill>
                    <a:schemeClr val="tx1"/>
                  </a:solidFill>
                </a:rPr>
                <a:t>Environment</a:t>
              </a:r>
            </a:p>
            <a:p>
              <a:pPr algn="ctr"/>
              <a:r>
                <a:rPr lang="en-US" sz="1000" dirty="0">
                  <a:solidFill>
                    <a:schemeClr val="tx1"/>
                  </a:solidFill>
                </a:rPr>
                <a:t> without CDS database</a:t>
              </a:r>
            </a:p>
          </p:txBody>
        </p:sp>
        <p:sp>
          <p:nvSpPr>
            <p:cNvPr id="6" name="Rectangle 5">
              <a:extLst>
                <a:ext uri="{FF2B5EF4-FFF2-40B4-BE49-F238E27FC236}">
                  <a16:creationId xmlns:a16="http://schemas.microsoft.com/office/drawing/2014/main" id="{173BBB1E-63B7-44A5-9AD9-45787BE02088}"/>
                </a:ext>
              </a:extLst>
            </p:cNvPr>
            <p:cNvSpPr/>
            <p:nvPr/>
          </p:nvSpPr>
          <p:spPr>
            <a:xfrm>
              <a:off x="533400" y="4648272"/>
              <a:ext cx="1143000" cy="409070"/>
            </a:xfrm>
            <a:prstGeom prst="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Canvas App</a:t>
              </a:r>
            </a:p>
          </p:txBody>
        </p:sp>
        <p:sp>
          <p:nvSpPr>
            <p:cNvPr id="7" name="Rectangle 6">
              <a:extLst>
                <a:ext uri="{FF2B5EF4-FFF2-40B4-BE49-F238E27FC236}">
                  <a16:creationId xmlns:a16="http://schemas.microsoft.com/office/drawing/2014/main" id="{030E2BBA-823E-4F0D-9ED1-F6A627E90FCD}"/>
                </a:ext>
              </a:extLst>
            </p:cNvPr>
            <p:cNvSpPr/>
            <p:nvPr/>
          </p:nvSpPr>
          <p:spPr>
            <a:xfrm>
              <a:off x="533400" y="5121023"/>
              <a:ext cx="1143000" cy="409070"/>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Flow</a:t>
              </a:r>
            </a:p>
          </p:txBody>
        </p:sp>
        <p:sp>
          <p:nvSpPr>
            <p:cNvPr id="8" name="Rectangle 7">
              <a:extLst>
                <a:ext uri="{FF2B5EF4-FFF2-40B4-BE49-F238E27FC236}">
                  <a16:creationId xmlns:a16="http://schemas.microsoft.com/office/drawing/2014/main" id="{0BC3EF4F-5735-4E01-8DFF-C4C846AB5F55}"/>
                </a:ext>
              </a:extLst>
            </p:cNvPr>
            <p:cNvSpPr/>
            <p:nvPr/>
          </p:nvSpPr>
          <p:spPr>
            <a:xfrm>
              <a:off x="533400" y="5590742"/>
              <a:ext cx="1143000" cy="409070"/>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Custom Connector</a:t>
              </a:r>
            </a:p>
          </p:txBody>
        </p:sp>
        <p:sp>
          <p:nvSpPr>
            <p:cNvPr id="10" name="Arrow: Left 9">
              <a:extLst>
                <a:ext uri="{FF2B5EF4-FFF2-40B4-BE49-F238E27FC236}">
                  <a16:creationId xmlns:a16="http://schemas.microsoft.com/office/drawing/2014/main" id="{EAED8579-F92F-4D0D-AD26-C0EE8F60324F}"/>
                </a:ext>
              </a:extLst>
            </p:cNvPr>
            <p:cNvSpPr/>
            <p:nvPr/>
          </p:nvSpPr>
          <p:spPr>
            <a:xfrm>
              <a:off x="1981200" y="4181409"/>
              <a:ext cx="561975" cy="381072"/>
            </a:xfrm>
            <a:prstGeom prst="lef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F3442ED-980D-483D-867A-899B56427CF5}"/>
                </a:ext>
              </a:extLst>
            </p:cNvPr>
            <p:cNvSpPr txBox="1"/>
            <p:nvPr/>
          </p:nvSpPr>
          <p:spPr>
            <a:xfrm>
              <a:off x="2415235" y="4141113"/>
              <a:ext cx="1587294" cy="430887"/>
            </a:xfrm>
            <a:prstGeom prst="rect">
              <a:avLst/>
            </a:prstGeom>
            <a:solidFill>
              <a:schemeClr val="accent2">
                <a:lumMod val="20000"/>
                <a:lumOff val="80000"/>
              </a:schemeClr>
            </a:solidFill>
            <a:ln>
              <a:solidFill>
                <a:schemeClr val="tx1"/>
              </a:solidFill>
            </a:ln>
          </p:spPr>
          <p:txBody>
            <a:bodyPr wrap="none" rtlCol="0">
              <a:spAutoFit/>
            </a:bodyPr>
            <a:lstStyle/>
            <a:p>
              <a:r>
                <a:rPr lang="en-US" sz="1100" b="1" dirty="0"/>
                <a:t>Environmental Roles</a:t>
              </a:r>
            </a:p>
            <a:p>
              <a:r>
                <a:rPr lang="en-US" sz="1100" dirty="0"/>
                <a:t>(Maker/Admin)</a:t>
              </a:r>
            </a:p>
          </p:txBody>
        </p:sp>
        <p:sp>
          <p:nvSpPr>
            <p:cNvPr id="12" name="Arrow: Left 11">
              <a:extLst>
                <a:ext uri="{FF2B5EF4-FFF2-40B4-BE49-F238E27FC236}">
                  <a16:creationId xmlns:a16="http://schemas.microsoft.com/office/drawing/2014/main" id="{C996B20E-0B0B-4E27-B7AA-BA2DB6DCBD57}"/>
                </a:ext>
              </a:extLst>
            </p:cNvPr>
            <p:cNvSpPr/>
            <p:nvPr/>
          </p:nvSpPr>
          <p:spPr>
            <a:xfrm>
              <a:off x="1991738" y="5138672"/>
              <a:ext cx="561975" cy="381072"/>
            </a:xfrm>
            <a:prstGeom prst="lef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98B4086-83EC-4028-B07D-3632EC6D3EAF}"/>
                </a:ext>
              </a:extLst>
            </p:cNvPr>
            <p:cNvSpPr txBox="1"/>
            <p:nvPr/>
          </p:nvSpPr>
          <p:spPr>
            <a:xfrm>
              <a:off x="2425773" y="5098376"/>
              <a:ext cx="1765227" cy="430887"/>
            </a:xfrm>
            <a:prstGeom prst="rect">
              <a:avLst/>
            </a:prstGeom>
            <a:solidFill>
              <a:schemeClr val="accent2">
                <a:lumMod val="20000"/>
                <a:lumOff val="80000"/>
              </a:schemeClr>
            </a:solidFill>
            <a:ln>
              <a:solidFill>
                <a:schemeClr val="tx1"/>
              </a:solidFill>
            </a:ln>
          </p:spPr>
          <p:txBody>
            <a:bodyPr wrap="none" rtlCol="0">
              <a:spAutoFit/>
            </a:bodyPr>
            <a:lstStyle/>
            <a:p>
              <a:r>
                <a:rPr lang="en-US" sz="1100" b="1" dirty="0"/>
                <a:t>Resource Permissions</a:t>
              </a:r>
            </a:p>
            <a:p>
              <a:r>
                <a:rPr lang="en-US" sz="1100" dirty="0"/>
                <a:t>(Owner/Contributor/User)</a:t>
              </a:r>
            </a:p>
          </p:txBody>
        </p:sp>
        <p:sp>
          <p:nvSpPr>
            <p:cNvPr id="14" name="Right Brace 13">
              <a:extLst>
                <a:ext uri="{FF2B5EF4-FFF2-40B4-BE49-F238E27FC236}">
                  <a16:creationId xmlns:a16="http://schemas.microsoft.com/office/drawing/2014/main" id="{C62BBE63-48CF-49EF-AB1D-9D136A699826}"/>
                </a:ext>
              </a:extLst>
            </p:cNvPr>
            <p:cNvSpPr/>
            <p:nvPr/>
          </p:nvSpPr>
          <p:spPr>
            <a:xfrm>
              <a:off x="1676400" y="4653007"/>
              <a:ext cx="284355" cy="134680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3B551DAA-D63F-45DE-8E68-B8676551496F}"/>
              </a:ext>
            </a:extLst>
          </p:cNvPr>
          <p:cNvGrpSpPr/>
          <p:nvPr/>
        </p:nvGrpSpPr>
        <p:grpSpPr>
          <a:xfrm>
            <a:off x="4781409" y="3860414"/>
            <a:ext cx="3829191" cy="2692786"/>
            <a:chOff x="4694671" y="4064913"/>
            <a:chExt cx="3829191" cy="2692786"/>
          </a:xfrm>
        </p:grpSpPr>
        <p:sp>
          <p:nvSpPr>
            <p:cNvPr id="15" name="Rectangle: Rounded Corners 14">
              <a:extLst>
                <a:ext uri="{FF2B5EF4-FFF2-40B4-BE49-F238E27FC236}">
                  <a16:creationId xmlns:a16="http://schemas.microsoft.com/office/drawing/2014/main" id="{DCB433DD-61A9-4D5A-8F95-296599749A88}"/>
                </a:ext>
              </a:extLst>
            </p:cNvPr>
            <p:cNvSpPr/>
            <p:nvPr/>
          </p:nvSpPr>
          <p:spPr>
            <a:xfrm>
              <a:off x="4694671" y="4064913"/>
              <a:ext cx="1524001" cy="2692786"/>
            </a:xfrm>
            <a:prstGeom prst="roundRect">
              <a:avLst>
                <a:gd name="adj" fmla="val 9816"/>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400" dirty="0">
                  <a:solidFill>
                    <a:schemeClr val="tx1"/>
                  </a:solidFill>
                </a:rPr>
                <a:t>Environment</a:t>
              </a:r>
            </a:p>
            <a:p>
              <a:pPr algn="ctr"/>
              <a:r>
                <a:rPr lang="en-US" sz="1000" dirty="0">
                  <a:solidFill>
                    <a:schemeClr val="tx1"/>
                  </a:solidFill>
                </a:rPr>
                <a:t> with CDS database</a:t>
              </a:r>
            </a:p>
          </p:txBody>
        </p:sp>
        <p:sp>
          <p:nvSpPr>
            <p:cNvPr id="16" name="Rectangle 15">
              <a:extLst>
                <a:ext uri="{FF2B5EF4-FFF2-40B4-BE49-F238E27FC236}">
                  <a16:creationId xmlns:a16="http://schemas.microsoft.com/office/drawing/2014/main" id="{1011281E-38F7-4FA8-9139-4B47B40587D6}"/>
                </a:ext>
              </a:extLst>
            </p:cNvPr>
            <p:cNvSpPr/>
            <p:nvPr/>
          </p:nvSpPr>
          <p:spPr>
            <a:xfrm>
              <a:off x="4800600" y="4598385"/>
              <a:ext cx="1143000" cy="409070"/>
            </a:xfrm>
            <a:prstGeom prst="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Canvas App</a:t>
              </a:r>
            </a:p>
          </p:txBody>
        </p:sp>
        <p:sp>
          <p:nvSpPr>
            <p:cNvPr id="17" name="Rectangle 16">
              <a:extLst>
                <a:ext uri="{FF2B5EF4-FFF2-40B4-BE49-F238E27FC236}">
                  <a16:creationId xmlns:a16="http://schemas.microsoft.com/office/drawing/2014/main" id="{DC8F990F-BC5A-4E97-82B0-D51954619F00}"/>
                </a:ext>
              </a:extLst>
            </p:cNvPr>
            <p:cNvSpPr/>
            <p:nvPr/>
          </p:nvSpPr>
          <p:spPr>
            <a:xfrm>
              <a:off x="4800600" y="5071136"/>
              <a:ext cx="1143000" cy="409070"/>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Flow</a:t>
              </a:r>
            </a:p>
          </p:txBody>
        </p:sp>
        <p:sp>
          <p:nvSpPr>
            <p:cNvPr id="18" name="Rectangle 17">
              <a:extLst>
                <a:ext uri="{FF2B5EF4-FFF2-40B4-BE49-F238E27FC236}">
                  <a16:creationId xmlns:a16="http://schemas.microsoft.com/office/drawing/2014/main" id="{510CB20E-87FA-47A2-9716-98180D756460}"/>
                </a:ext>
              </a:extLst>
            </p:cNvPr>
            <p:cNvSpPr/>
            <p:nvPr/>
          </p:nvSpPr>
          <p:spPr>
            <a:xfrm>
              <a:off x="4800600" y="5540855"/>
              <a:ext cx="1143000" cy="409070"/>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Custom Connector</a:t>
              </a:r>
            </a:p>
          </p:txBody>
        </p:sp>
        <p:sp>
          <p:nvSpPr>
            <p:cNvPr id="19" name="Arrow: Left 18">
              <a:extLst>
                <a:ext uri="{FF2B5EF4-FFF2-40B4-BE49-F238E27FC236}">
                  <a16:creationId xmlns:a16="http://schemas.microsoft.com/office/drawing/2014/main" id="{B39E0411-D2C2-48B2-8C7E-FE2CDA32A7C3}"/>
                </a:ext>
              </a:extLst>
            </p:cNvPr>
            <p:cNvSpPr/>
            <p:nvPr/>
          </p:nvSpPr>
          <p:spPr>
            <a:xfrm>
              <a:off x="6250998" y="4131522"/>
              <a:ext cx="561975" cy="381072"/>
            </a:xfrm>
            <a:prstGeom prst="lef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B3859F6-519F-4668-883F-C54278B1C81C}"/>
                </a:ext>
              </a:extLst>
            </p:cNvPr>
            <p:cNvSpPr txBox="1"/>
            <p:nvPr/>
          </p:nvSpPr>
          <p:spPr>
            <a:xfrm>
              <a:off x="6685033" y="4091226"/>
              <a:ext cx="1587294" cy="430887"/>
            </a:xfrm>
            <a:prstGeom prst="rect">
              <a:avLst/>
            </a:prstGeom>
            <a:solidFill>
              <a:schemeClr val="accent2">
                <a:lumMod val="20000"/>
                <a:lumOff val="80000"/>
              </a:schemeClr>
            </a:solidFill>
            <a:ln>
              <a:solidFill>
                <a:schemeClr val="tx1"/>
              </a:solidFill>
            </a:ln>
          </p:spPr>
          <p:txBody>
            <a:bodyPr wrap="none" rtlCol="0">
              <a:spAutoFit/>
            </a:bodyPr>
            <a:lstStyle/>
            <a:p>
              <a:r>
                <a:rPr lang="en-US" sz="1100" b="1" strike="sngStrike" dirty="0"/>
                <a:t>Environmental Roles</a:t>
              </a:r>
            </a:p>
            <a:p>
              <a:r>
                <a:rPr lang="en-US" sz="1100" strike="sngStrike" dirty="0"/>
                <a:t>(Maker/Admin)</a:t>
              </a:r>
            </a:p>
          </p:txBody>
        </p:sp>
        <p:sp>
          <p:nvSpPr>
            <p:cNvPr id="21" name="Arrow: Left 20">
              <a:extLst>
                <a:ext uri="{FF2B5EF4-FFF2-40B4-BE49-F238E27FC236}">
                  <a16:creationId xmlns:a16="http://schemas.microsoft.com/office/drawing/2014/main" id="{02F0133C-94C3-4C1E-B51F-428E8FE4C28D}"/>
                </a:ext>
              </a:extLst>
            </p:cNvPr>
            <p:cNvSpPr/>
            <p:nvPr/>
          </p:nvSpPr>
          <p:spPr>
            <a:xfrm>
              <a:off x="6324600" y="5088785"/>
              <a:ext cx="561975" cy="381072"/>
            </a:xfrm>
            <a:prstGeom prst="lef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347601A2-C8E3-4137-8255-0C26E70DE44B}"/>
                </a:ext>
              </a:extLst>
            </p:cNvPr>
            <p:cNvSpPr txBox="1"/>
            <p:nvPr/>
          </p:nvSpPr>
          <p:spPr>
            <a:xfrm>
              <a:off x="6758635" y="5048489"/>
              <a:ext cx="1765227" cy="430887"/>
            </a:xfrm>
            <a:prstGeom prst="rect">
              <a:avLst/>
            </a:prstGeom>
            <a:solidFill>
              <a:schemeClr val="accent2">
                <a:lumMod val="20000"/>
                <a:lumOff val="80000"/>
              </a:schemeClr>
            </a:solidFill>
            <a:ln>
              <a:solidFill>
                <a:schemeClr val="tx1"/>
              </a:solidFill>
            </a:ln>
          </p:spPr>
          <p:txBody>
            <a:bodyPr wrap="none" rtlCol="0">
              <a:spAutoFit/>
            </a:bodyPr>
            <a:lstStyle/>
            <a:p>
              <a:r>
                <a:rPr lang="en-US" sz="1100" b="1" dirty="0"/>
                <a:t>Resource Permissions</a:t>
              </a:r>
            </a:p>
            <a:p>
              <a:r>
                <a:rPr lang="en-US" sz="1100" dirty="0"/>
                <a:t>(Owner/Contributor/User)</a:t>
              </a:r>
            </a:p>
          </p:txBody>
        </p:sp>
        <p:sp>
          <p:nvSpPr>
            <p:cNvPr id="23" name="Right Brace 22">
              <a:extLst>
                <a:ext uri="{FF2B5EF4-FFF2-40B4-BE49-F238E27FC236}">
                  <a16:creationId xmlns:a16="http://schemas.microsoft.com/office/drawing/2014/main" id="{243CC558-907E-4444-9698-3F848463CFF8}"/>
                </a:ext>
              </a:extLst>
            </p:cNvPr>
            <p:cNvSpPr/>
            <p:nvPr/>
          </p:nvSpPr>
          <p:spPr>
            <a:xfrm>
              <a:off x="5969606" y="4608837"/>
              <a:ext cx="281392" cy="134108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lowchart: Magnetic Disk 23">
              <a:extLst>
                <a:ext uri="{FF2B5EF4-FFF2-40B4-BE49-F238E27FC236}">
                  <a16:creationId xmlns:a16="http://schemas.microsoft.com/office/drawing/2014/main" id="{822864A7-DBD6-4C53-9F90-8B01C8E6DF91}"/>
                </a:ext>
              </a:extLst>
            </p:cNvPr>
            <p:cNvSpPr/>
            <p:nvPr/>
          </p:nvSpPr>
          <p:spPr>
            <a:xfrm>
              <a:off x="4800600" y="6019800"/>
              <a:ext cx="1143000" cy="609600"/>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CDS DB</a:t>
              </a:r>
            </a:p>
          </p:txBody>
        </p:sp>
        <p:sp>
          <p:nvSpPr>
            <p:cNvPr id="26" name="Arrow: Left 25">
              <a:extLst>
                <a:ext uri="{FF2B5EF4-FFF2-40B4-BE49-F238E27FC236}">
                  <a16:creationId xmlns:a16="http://schemas.microsoft.com/office/drawing/2014/main" id="{C013F513-3ABA-4211-886B-BEA0089FA594}"/>
                </a:ext>
              </a:extLst>
            </p:cNvPr>
            <p:cNvSpPr/>
            <p:nvPr/>
          </p:nvSpPr>
          <p:spPr>
            <a:xfrm>
              <a:off x="5943600" y="6147960"/>
              <a:ext cx="561975" cy="381072"/>
            </a:xfrm>
            <a:prstGeom prst="leftArrow">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0B55C0CD-A147-4D4F-B29E-F597C7BA7F5A}"/>
                </a:ext>
              </a:extLst>
            </p:cNvPr>
            <p:cNvSpPr txBox="1"/>
            <p:nvPr/>
          </p:nvSpPr>
          <p:spPr>
            <a:xfrm>
              <a:off x="6377635" y="6107664"/>
              <a:ext cx="1694695" cy="430887"/>
            </a:xfrm>
            <a:prstGeom prst="rect">
              <a:avLst/>
            </a:prstGeom>
            <a:solidFill>
              <a:schemeClr val="accent2">
                <a:lumMod val="20000"/>
                <a:lumOff val="80000"/>
              </a:schemeClr>
            </a:solidFill>
            <a:ln>
              <a:solidFill>
                <a:schemeClr val="tx1"/>
              </a:solidFill>
            </a:ln>
          </p:spPr>
          <p:txBody>
            <a:bodyPr wrap="none" rtlCol="0">
              <a:spAutoFit/>
            </a:bodyPr>
            <a:lstStyle/>
            <a:p>
              <a:r>
                <a:rPr lang="en-US" sz="1100" b="1" dirty="0"/>
                <a:t>CDS Roles</a:t>
              </a:r>
            </a:p>
            <a:p>
              <a:r>
                <a:rPr lang="en-US" sz="1100" dirty="0"/>
                <a:t>(Admin/Customizer/</a:t>
              </a:r>
              <a:r>
                <a:rPr lang="en-US" sz="1100" dirty="0" err="1"/>
                <a:t>etc</a:t>
              </a:r>
              <a:r>
                <a:rPr lang="en-US" sz="1100" dirty="0"/>
                <a:t>)</a:t>
              </a:r>
            </a:p>
          </p:txBody>
        </p:sp>
      </p:grpSp>
    </p:spTree>
    <p:extLst>
      <p:ext uri="{BB962C8B-B14F-4D97-AF65-F5344CB8AC3E}">
        <p14:creationId xmlns:p14="http://schemas.microsoft.com/office/powerpoint/2010/main" val="147525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3606-02DB-4123-9A73-5C8C78CD9E32}"/>
              </a:ext>
            </a:extLst>
          </p:cNvPr>
          <p:cNvSpPr>
            <a:spLocks noGrp="1"/>
          </p:cNvSpPr>
          <p:nvPr>
            <p:ph type="title"/>
          </p:nvPr>
        </p:nvSpPr>
        <p:spPr/>
        <p:txBody>
          <a:bodyPr/>
          <a:lstStyle/>
          <a:p>
            <a:r>
              <a:rPr lang="en-US"/>
              <a:t>CDS Database Roles</a:t>
            </a:r>
            <a:endParaRPr lang="en-US" dirty="0"/>
          </a:p>
        </p:txBody>
      </p:sp>
      <p:sp>
        <p:nvSpPr>
          <p:cNvPr id="3" name="Content Placeholder 2">
            <a:extLst>
              <a:ext uri="{FF2B5EF4-FFF2-40B4-BE49-F238E27FC236}">
                <a16:creationId xmlns:a16="http://schemas.microsoft.com/office/drawing/2014/main" id="{17FBB19F-7A7A-490A-86FF-2DF07E94E549}"/>
              </a:ext>
            </a:extLst>
          </p:cNvPr>
          <p:cNvSpPr>
            <a:spLocks noGrp="1"/>
          </p:cNvSpPr>
          <p:nvPr>
            <p:ph idx="1"/>
          </p:nvPr>
        </p:nvSpPr>
        <p:spPr/>
        <p:txBody>
          <a:bodyPr>
            <a:noAutofit/>
          </a:bodyPr>
          <a:lstStyle/>
          <a:p>
            <a:r>
              <a:rPr lang="en-US" sz="1800" dirty="0"/>
              <a:t>System Administrator</a:t>
            </a:r>
          </a:p>
          <a:p>
            <a:pPr lvl="1"/>
            <a:r>
              <a:rPr lang="en-US" sz="1600" dirty="0"/>
              <a:t>Environment Admin promoted to System Administrator</a:t>
            </a:r>
          </a:p>
          <a:p>
            <a:pPr lvl="1"/>
            <a:r>
              <a:rPr lang="en-US" sz="1600" dirty="0"/>
              <a:t>Complete ability to customize and administer environment</a:t>
            </a:r>
          </a:p>
          <a:p>
            <a:pPr lvl="1"/>
            <a:r>
              <a:rPr lang="en-US" sz="1600" dirty="0"/>
              <a:t>Full read-write access to data in the database.</a:t>
            </a:r>
          </a:p>
          <a:p>
            <a:r>
              <a:rPr lang="en-US" sz="1800" dirty="0"/>
              <a:t>System Customizer</a:t>
            </a:r>
          </a:p>
          <a:p>
            <a:pPr lvl="1"/>
            <a:r>
              <a:rPr lang="en-US" sz="1600" dirty="0"/>
              <a:t> Full permission to customize the environment</a:t>
            </a:r>
          </a:p>
          <a:p>
            <a:r>
              <a:rPr lang="en-US" sz="1800" dirty="0"/>
              <a:t>Environment Maker</a:t>
            </a:r>
          </a:p>
          <a:p>
            <a:pPr lvl="1"/>
            <a:r>
              <a:rPr lang="en-US" sz="1600" dirty="0"/>
              <a:t>Create new apps, connections, gateways and flows</a:t>
            </a:r>
          </a:p>
          <a:p>
            <a:r>
              <a:rPr lang="en-US" sz="1800" dirty="0"/>
              <a:t>Common Data Service User</a:t>
            </a:r>
          </a:p>
          <a:p>
            <a:pPr lvl="1"/>
            <a:r>
              <a:rPr lang="en-US" sz="1600" dirty="0"/>
              <a:t>Ability to run apps but no ability to customize the system</a:t>
            </a:r>
          </a:p>
          <a:p>
            <a:pPr lvl="1"/>
            <a:r>
              <a:rPr lang="en-US" sz="1600" dirty="0"/>
              <a:t>This role is commonly copied to make custom security roles</a:t>
            </a:r>
          </a:p>
          <a:p>
            <a:r>
              <a:rPr lang="en-US" sz="1800" dirty="0"/>
              <a:t>Delegate</a:t>
            </a:r>
          </a:p>
          <a:p>
            <a:pPr lvl="1"/>
            <a:r>
              <a:rPr lang="en-US" sz="1600" dirty="0"/>
              <a:t>Special role to give a user permission to Act on behalf of another user</a:t>
            </a:r>
          </a:p>
        </p:txBody>
      </p:sp>
    </p:spTree>
    <p:extLst>
      <p:ext uri="{BB962C8B-B14F-4D97-AF65-F5344CB8AC3E}">
        <p14:creationId xmlns:p14="http://schemas.microsoft.com/office/powerpoint/2010/main" val="88672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Understanding Environments</a:t>
            </a:r>
          </a:p>
          <a:p>
            <a:pPr>
              <a:buFont typeface="Wingdings" panose="05000000000000000000" pitchFamily="2" charset="2"/>
              <a:buChar char="Ø"/>
            </a:pPr>
            <a:r>
              <a:rPr lang="en-US" sz="2400" dirty="0"/>
              <a:t>Configuring Data Loss Prevention Policies</a:t>
            </a:r>
          </a:p>
          <a:p>
            <a:r>
              <a:rPr lang="en-US" sz="2400" dirty="0"/>
              <a:t>Sharing and Versioning Canvas Apps and Flows</a:t>
            </a:r>
          </a:p>
          <a:p>
            <a:pPr lvl="0"/>
            <a:r>
              <a:rPr lang="en-US" sz="2400" dirty="0"/>
              <a:t>Exporting and Importing Canvas Apps and Flows</a:t>
            </a:r>
          </a:p>
          <a:p>
            <a:pPr lvl="0"/>
            <a:r>
              <a:rPr lang="en-US" sz="2400" dirty="0"/>
              <a:t>Installing and Configuring an On-Premises Data Gateway</a:t>
            </a:r>
          </a:p>
          <a:p>
            <a:r>
              <a:rPr lang="en-US" sz="2400" dirty="0"/>
              <a:t>Packaging and Deploying Custom Solutions</a:t>
            </a:r>
          </a:p>
        </p:txBody>
      </p:sp>
    </p:spTree>
    <p:extLst>
      <p:ext uri="{BB962C8B-B14F-4D97-AF65-F5344CB8AC3E}">
        <p14:creationId xmlns:p14="http://schemas.microsoft.com/office/powerpoint/2010/main" val="382655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Loss Prevention Policies</a:t>
            </a:r>
          </a:p>
        </p:txBody>
      </p:sp>
      <p:sp>
        <p:nvSpPr>
          <p:cNvPr id="3" name="Content Placeholder 2"/>
          <p:cNvSpPr>
            <a:spLocks noGrp="1"/>
          </p:cNvSpPr>
          <p:nvPr>
            <p:ph idx="1"/>
          </p:nvPr>
        </p:nvSpPr>
        <p:spPr/>
        <p:txBody>
          <a:bodyPr>
            <a:normAutofit/>
          </a:bodyPr>
          <a:lstStyle/>
          <a:p>
            <a:r>
              <a:rPr lang="en-US" sz="2400" b="1" dirty="0"/>
              <a:t>Data is critical in an organization’s success</a:t>
            </a:r>
          </a:p>
          <a:p>
            <a:pPr lvl="1"/>
            <a:r>
              <a:rPr lang="en-US" sz="2000" dirty="0"/>
              <a:t>It needs to be readily available for decision-making</a:t>
            </a:r>
          </a:p>
          <a:p>
            <a:pPr lvl="1"/>
            <a:r>
              <a:rPr lang="en-US" sz="2000" dirty="0"/>
              <a:t>Needs to be protected so it’s not shared with audiences that should not have access to the data</a:t>
            </a:r>
            <a:br>
              <a:rPr lang="en-US" sz="2000" dirty="0"/>
            </a:br>
            <a:endParaRPr lang="en-US" sz="2000" dirty="0"/>
          </a:p>
          <a:p>
            <a:r>
              <a:rPr lang="en-US" sz="2400" b="1" dirty="0"/>
              <a:t>Data Loss Prevention (DLP) Policies</a:t>
            </a:r>
          </a:p>
          <a:p>
            <a:pPr lvl="1"/>
            <a:r>
              <a:rPr lang="en-US" sz="2000" dirty="0"/>
              <a:t>PowerApps provides a way to protect your data by providing the ability to create and enforce policies</a:t>
            </a:r>
          </a:p>
          <a:p>
            <a:pPr lvl="1"/>
            <a:r>
              <a:rPr lang="en-US" sz="2000" dirty="0"/>
              <a:t>You can define which consumer services/connectors specific business data may be shared with</a:t>
            </a:r>
          </a:p>
        </p:txBody>
      </p:sp>
    </p:spTree>
    <p:extLst>
      <p:ext uri="{BB962C8B-B14F-4D97-AF65-F5344CB8AC3E}">
        <p14:creationId xmlns:p14="http://schemas.microsoft.com/office/powerpoint/2010/main" val="79326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5ED0-0271-48C1-915E-030683CC52BF}"/>
              </a:ext>
            </a:extLst>
          </p:cNvPr>
          <p:cNvSpPr>
            <a:spLocks noGrp="1"/>
          </p:cNvSpPr>
          <p:nvPr>
            <p:ph type="title"/>
          </p:nvPr>
        </p:nvSpPr>
        <p:spPr/>
        <p:txBody>
          <a:bodyPr/>
          <a:lstStyle/>
          <a:p>
            <a:r>
              <a:rPr lang="en-US" dirty="0"/>
              <a:t>Data Loss Prevention (DLP) Policies</a:t>
            </a:r>
          </a:p>
        </p:txBody>
      </p:sp>
      <p:sp>
        <p:nvSpPr>
          <p:cNvPr id="3" name="Content Placeholder 2">
            <a:extLst>
              <a:ext uri="{FF2B5EF4-FFF2-40B4-BE49-F238E27FC236}">
                <a16:creationId xmlns:a16="http://schemas.microsoft.com/office/drawing/2014/main" id="{2D2E933D-5791-4A0B-B968-4319644915FC}"/>
              </a:ext>
            </a:extLst>
          </p:cNvPr>
          <p:cNvSpPr>
            <a:spLocks noGrp="1"/>
          </p:cNvSpPr>
          <p:nvPr>
            <p:ph idx="1"/>
          </p:nvPr>
        </p:nvSpPr>
        <p:spPr/>
        <p:txBody>
          <a:bodyPr>
            <a:normAutofit/>
          </a:bodyPr>
          <a:lstStyle/>
          <a:p>
            <a:r>
              <a:rPr lang="en-US" sz="2400" dirty="0"/>
              <a:t>DLP policies determine of what connectors can be used</a:t>
            </a:r>
          </a:p>
          <a:p>
            <a:pPr lvl="1"/>
            <a:r>
              <a:rPr lang="en-US" sz="2000" dirty="0"/>
              <a:t>Allowed connectors configured as </a:t>
            </a:r>
            <a:r>
              <a:rPr lang="en-US" sz="2000" b="1" dirty="0"/>
              <a:t>Business data only</a:t>
            </a:r>
          </a:p>
          <a:p>
            <a:pPr lvl="1"/>
            <a:r>
              <a:rPr lang="en-US" sz="2000" dirty="0"/>
              <a:t>Disallowed connectors classified as </a:t>
            </a:r>
            <a:r>
              <a:rPr lang="en-US" sz="2000" b="1" dirty="0"/>
              <a:t>No business data allowed</a:t>
            </a:r>
          </a:p>
        </p:txBody>
      </p:sp>
      <p:pic>
        <p:nvPicPr>
          <p:cNvPr id="5" name="Picture 4">
            <a:extLst>
              <a:ext uri="{FF2B5EF4-FFF2-40B4-BE49-F238E27FC236}">
                <a16:creationId xmlns:a16="http://schemas.microsoft.com/office/drawing/2014/main" id="{440B8685-F4DE-4BAF-8DE1-A9169DF04CC5}"/>
              </a:ext>
            </a:extLst>
          </p:cNvPr>
          <p:cNvPicPr>
            <a:picLocks noChangeAspect="1"/>
          </p:cNvPicPr>
          <p:nvPr/>
        </p:nvPicPr>
        <p:blipFill>
          <a:blip r:embed="rId2"/>
          <a:stretch>
            <a:fillRect/>
          </a:stretch>
        </p:blipFill>
        <p:spPr>
          <a:xfrm>
            <a:off x="1219201" y="2819400"/>
            <a:ext cx="6324600" cy="3226837"/>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826553F7-7866-4A24-8F83-0A1ADD245C2D}"/>
              </a:ext>
            </a:extLst>
          </p:cNvPr>
          <p:cNvPicPr>
            <a:picLocks noChangeAspect="1"/>
          </p:cNvPicPr>
          <p:nvPr/>
        </p:nvPicPr>
        <p:blipFill>
          <a:blip r:embed="rId3"/>
          <a:stretch>
            <a:fillRect/>
          </a:stretch>
        </p:blipFill>
        <p:spPr>
          <a:xfrm>
            <a:off x="4381501" y="4768086"/>
            <a:ext cx="4419600" cy="1955987"/>
          </a:xfrm>
          <a:prstGeom prst="rect">
            <a:avLst/>
          </a:prstGeom>
          <a:ln w="12700">
            <a:solidFill>
              <a:schemeClr val="tx1"/>
            </a:solidFill>
          </a:ln>
        </p:spPr>
      </p:pic>
    </p:spTree>
    <p:extLst>
      <p:ext uri="{BB962C8B-B14F-4D97-AF65-F5344CB8AC3E}">
        <p14:creationId xmlns:p14="http://schemas.microsoft.com/office/powerpoint/2010/main" val="221093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Understanding Environments</a:t>
            </a:r>
          </a:p>
          <a:p>
            <a:pPr>
              <a:buFont typeface="Wingdings" panose="05000000000000000000" pitchFamily="2" charset="2"/>
              <a:buChar char="ü"/>
            </a:pPr>
            <a:r>
              <a:rPr lang="en-US" sz="2400" dirty="0"/>
              <a:t>Configuring Data Loss Prevention Policies</a:t>
            </a:r>
          </a:p>
          <a:p>
            <a:pPr>
              <a:buFont typeface="Wingdings" panose="05000000000000000000" pitchFamily="2" charset="2"/>
              <a:buChar char="Ø"/>
            </a:pPr>
            <a:r>
              <a:rPr lang="en-US" sz="2400" dirty="0"/>
              <a:t>Sharing and Versioning Canvas Apps and Flows</a:t>
            </a:r>
          </a:p>
          <a:p>
            <a:pPr lvl="0"/>
            <a:r>
              <a:rPr lang="en-US" sz="2400" dirty="0"/>
              <a:t>Exporting and Importing Canvas Apps and Flows</a:t>
            </a:r>
          </a:p>
          <a:p>
            <a:pPr lvl="0"/>
            <a:r>
              <a:rPr lang="en-US" sz="2400" dirty="0"/>
              <a:t>Installing and Configuring an On-Premises Data Gateway</a:t>
            </a:r>
          </a:p>
          <a:p>
            <a:r>
              <a:rPr lang="en-US" sz="2400" dirty="0"/>
              <a:t>Packaging and Deploying Custom Solutions</a:t>
            </a:r>
          </a:p>
        </p:txBody>
      </p:sp>
    </p:spTree>
    <p:extLst>
      <p:ext uri="{BB962C8B-B14F-4D97-AF65-F5344CB8AC3E}">
        <p14:creationId xmlns:p14="http://schemas.microsoft.com/office/powerpoint/2010/main" val="133482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EE70-22ED-40B8-87AF-0845FCC056D4}"/>
              </a:ext>
            </a:extLst>
          </p:cNvPr>
          <p:cNvSpPr>
            <a:spLocks noGrp="1"/>
          </p:cNvSpPr>
          <p:nvPr>
            <p:ph type="title"/>
          </p:nvPr>
        </p:nvSpPr>
        <p:spPr/>
        <p:txBody>
          <a:bodyPr/>
          <a:lstStyle/>
          <a:p>
            <a:r>
              <a:rPr lang="en-US" dirty="0"/>
              <a:t>Configuring User Access to Apps &amp; Flows</a:t>
            </a:r>
          </a:p>
        </p:txBody>
      </p:sp>
      <p:sp>
        <p:nvSpPr>
          <p:cNvPr id="3" name="Content Placeholder 2">
            <a:extLst>
              <a:ext uri="{FF2B5EF4-FFF2-40B4-BE49-F238E27FC236}">
                <a16:creationId xmlns:a16="http://schemas.microsoft.com/office/drawing/2014/main" id="{F10C141E-8178-4394-9AE3-533E3904772D}"/>
              </a:ext>
            </a:extLst>
          </p:cNvPr>
          <p:cNvSpPr>
            <a:spLocks noGrp="1"/>
          </p:cNvSpPr>
          <p:nvPr>
            <p:ph idx="1"/>
          </p:nvPr>
        </p:nvSpPr>
        <p:spPr/>
        <p:txBody>
          <a:bodyPr/>
          <a:lstStyle/>
          <a:p>
            <a:r>
              <a:rPr lang="en-US" dirty="0"/>
              <a:t>Sharing apps differs between these scenarios</a:t>
            </a:r>
          </a:p>
          <a:p>
            <a:pPr lvl="1"/>
            <a:r>
              <a:rPr lang="en-US" dirty="0"/>
              <a:t>App is a canvas app</a:t>
            </a:r>
          </a:p>
          <a:p>
            <a:pPr lvl="1"/>
            <a:r>
              <a:rPr lang="en-US" dirty="0"/>
              <a:t>App is a model-driven app</a:t>
            </a:r>
          </a:p>
          <a:p>
            <a:pPr lvl="1"/>
            <a:endParaRPr lang="en-US" dirty="0"/>
          </a:p>
          <a:p>
            <a:r>
              <a:rPr lang="en-US" dirty="0"/>
              <a:t>For canvas apps </a:t>
            </a:r>
          </a:p>
          <a:p>
            <a:pPr lvl="1"/>
            <a:r>
              <a:rPr lang="en-US" dirty="0"/>
              <a:t>Shared with users, Azure AD Groups or entire org</a:t>
            </a:r>
          </a:p>
          <a:p>
            <a:endParaRPr lang="en-US" dirty="0"/>
          </a:p>
          <a:p>
            <a:r>
              <a:rPr lang="en-US" dirty="0"/>
              <a:t>For model-driven apps</a:t>
            </a:r>
          </a:p>
          <a:p>
            <a:pPr lvl="1"/>
            <a:r>
              <a:rPr lang="en-US" dirty="0"/>
              <a:t>Shared by adding user to a CDS security role</a:t>
            </a:r>
          </a:p>
        </p:txBody>
      </p:sp>
    </p:spTree>
    <p:extLst>
      <p:ext uri="{BB962C8B-B14F-4D97-AF65-F5344CB8AC3E}">
        <p14:creationId xmlns:p14="http://schemas.microsoft.com/office/powerpoint/2010/main" val="157983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Sharing PowerApps</a:t>
            </a:r>
            <a:endParaRPr lang="en-US" dirty="0"/>
          </a:p>
        </p:txBody>
      </p:sp>
      <p:sp>
        <p:nvSpPr>
          <p:cNvPr id="3" name="Content Placeholder 2"/>
          <p:cNvSpPr>
            <a:spLocks noGrp="1"/>
          </p:cNvSpPr>
          <p:nvPr>
            <p:ph idx="1"/>
          </p:nvPr>
        </p:nvSpPr>
        <p:spPr/>
        <p:txBody>
          <a:bodyPr>
            <a:normAutofit/>
          </a:bodyPr>
          <a:lstStyle/>
          <a:p>
            <a:r>
              <a:rPr lang="en-US" sz="2000" dirty="0"/>
              <a:t>There are 3 level of app permissions:</a:t>
            </a:r>
          </a:p>
          <a:p>
            <a:pPr lvl="1"/>
            <a:r>
              <a:rPr lang="en-US" sz="1800" b="1" dirty="0"/>
              <a:t>Can Use</a:t>
            </a:r>
            <a:r>
              <a:rPr lang="en-US" sz="1800" dirty="0"/>
              <a:t>: </a:t>
            </a:r>
            <a:r>
              <a:rPr lang="en-US" sz="1600" dirty="0"/>
              <a:t>Users/groups can run the app but cannot edit or share the app</a:t>
            </a:r>
          </a:p>
          <a:p>
            <a:pPr lvl="1"/>
            <a:r>
              <a:rPr lang="en-US" sz="1800" b="1" dirty="0"/>
              <a:t>Can Edit</a:t>
            </a:r>
            <a:r>
              <a:rPr lang="en-US" sz="1800" dirty="0"/>
              <a:t>: </a:t>
            </a:r>
            <a:r>
              <a:rPr lang="en-US" sz="1600" dirty="0"/>
              <a:t>Users/groups can run, edit publish and share the app</a:t>
            </a:r>
          </a:p>
          <a:p>
            <a:pPr lvl="1"/>
            <a:r>
              <a:rPr lang="en-US" sz="1800" b="1" dirty="0"/>
              <a:t>Owner</a:t>
            </a:r>
            <a:r>
              <a:rPr lang="en-US" sz="1800" dirty="0"/>
              <a:t>: </a:t>
            </a:r>
            <a:r>
              <a:rPr lang="en-US" sz="1600" dirty="0"/>
              <a:t>Can Edit permission + ability to add other contributors</a:t>
            </a:r>
          </a:p>
          <a:p>
            <a:pPr lvl="2"/>
            <a:endParaRPr lang="en-US" sz="1600" dirty="0"/>
          </a:p>
        </p:txBody>
      </p:sp>
      <p:pic>
        <p:nvPicPr>
          <p:cNvPr id="4" name="Picture 3">
            <a:extLst>
              <a:ext uri="{FF2B5EF4-FFF2-40B4-BE49-F238E27FC236}">
                <a16:creationId xmlns:a16="http://schemas.microsoft.com/office/drawing/2014/main" id="{1E48A8C3-7D81-439C-9B27-9402D7B098A4}"/>
              </a:ext>
            </a:extLst>
          </p:cNvPr>
          <p:cNvPicPr>
            <a:picLocks noChangeAspect="1"/>
          </p:cNvPicPr>
          <p:nvPr/>
        </p:nvPicPr>
        <p:blipFill>
          <a:blip r:embed="rId2"/>
          <a:stretch>
            <a:fillRect/>
          </a:stretch>
        </p:blipFill>
        <p:spPr>
          <a:xfrm>
            <a:off x="1219200" y="2975738"/>
            <a:ext cx="5181600" cy="3662761"/>
          </a:xfrm>
          <a:prstGeom prst="rect">
            <a:avLst/>
          </a:prstGeom>
          <a:ln>
            <a:solidFill>
              <a:schemeClr val="tx1"/>
            </a:solidFill>
          </a:ln>
        </p:spPr>
      </p:pic>
    </p:spTree>
    <p:extLst>
      <p:ext uri="{BB962C8B-B14F-4D97-AF65-F5344CB8AC3E}">
        <p14:creationId xmlns:p14="http://schemas.microsoft.com/office/powerpoint/2010/main" val="332202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r>
              <a:rPr lang="en-US" sz="2400" dirty="0"/>
              <a:t>Understanding Environments and DLP Policies</a:t>
            </a:r>
          </a:p>
          <a:p>
            <a:pPr lvl="0"/>
            <a:r>
              <a:rPr lang="en-US" sz="2400" dirty="0"/>
              <a:t>Single-environment ALM Strategies</a:t>
            </a:r>
          </a:p>
          <a:p>
            <a:pPr lvl="0"/>
            <a:r>
              <a:rPr lang="en-US" sz="2400" dirty="0"/>
              <a:t>Exporting and Importing Canvas Apps and Flows</a:t>
            </a:r>
          </a:p>
          <a:p>
            <a:r>
              <a:rPr lang="en-US" sz="2400" dirty="0"/>
              <a:t>Understanding Publishers and Solutions</a:t>
            </a:r>
          </a:p>
          <a:p>
            <a:r>
              <a:rPr lang="en-US" sz="2400" dirty="0"/>
              <a:t>Exporting and Importing Solutions</a:t>
            </a:r>
          </a:p>
          <a:p>
            <a:r>
              <a:rPr lang="en-US" sz="2400" dirty="0"/>
              <a:t>ALM using Managed Solutions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9C5753-7679-4021-9A15-9A7157CAF45C}"/>
              </a:ext>
            </a:extLst>
          </p:cNvPr>
          <p:cNvPicPr>
            <a:picLocks noChangeAspect="1"/>
          </p:cNvPicPr>
          <p:nvPr/>
        </p:nvPicPr>
        <p:blipFill>
          <a:blip r:embed="rId2"/>
          <a:stretch>
            <a:fillRect/>
          </a:stretch>
        </p:blipFill>
        <p:spPr>
          <a:xfrm>
            <a:off x="228600" y="1195387"/>
            <a:ext cx="7943850" cy="4467225"/>
          </a:xfrm>
          <a:prstGeom prst="rect">
            <a:avLst/>
          </a:prstGeom>
          <a:ln>
            <a:solidFill>
              <a:schemeClr val="tx1"/>
            </a:solidFill>
          </a:ln>
        </p:spPr>
      </p:pic>
      <p:sp>
        <p:nvSpPr>
          <p:cNvPr id="2" name="Title 1">
            <a:extLst>
              <a:ext uri="{FF2B5EF4-FFF2-40B4-BE49-F238E27FC236}">
                <a16:creationId xmlns:a16="http://schemas.microsoft.com/office/drawing/2014/main" id="{C0C76B36-7056-407B-80DB-3A807E50490D}"/>
              </a:ext>
            </a:extLst>
          </p:cNvPr>
          <p:cNvSpPr>
            <a:spLocks noGrp="1"/>
          </p:cNvSpPr>
          <p:nvPr>
            <p:ph type="title"/>
          </p:nvPr>
        </p:nvSpPr>
        <p:spPr/>
        <p:txBody>
          <a:bodyPr/>
          <a:lstStyle/>
          <a:p>
            <a:r>
              <a:rPr lang="en-US" dirty="0"/>
              <a:t>Sharing a Flow</a:t>
            </a:r>
          </a:p>
        </p:txBody>
      </p:sp>
      <p:pic>
        <p:nvPicPr>
          <p:cNvPr id="4" name="Picture 3">
            <a:extLst>
              <a:ext uri="{FF2B5EF4-FFF2-40B4-BE49-F238E27FC236}">
                <a16:creationId xmlns:a16="http://schemas.microsoft.com/office/drawing/2014/main" id="{935D584B-2DBE-4E1C-92A6-7D1CD9B4A1C7}"/>
              </a:ext>
            </a:extLst>
          </p:cNvPr>
          <p:cNvPicPr>
            <a:picLocks noChangeAspect="1"/>
          </p:cNvPicPr>
          <p:nvPr/>
        </p:nvPicPr>
        <p:blipFill>
          <a:blip r:embed="rId3"/>
          <a:stretch>
            <a:fillRect/>
          </a:stretch>
        </p:blipFill>
        <p:spPr>
          <a:xfrm>
            <a:off x="2743200" y="2667000"/>
            <a:ext cx="5719482" cy="3505200"/>
          </a:xfrm>
          <a:prstGeom prst="rect">
            <a:avLst/>
          </a:prstGeom>
          <a:ln>
            <a:solidFill>
              <a:schemeClr val="tx1"/>
            </a:solidFill>
          </a:ln>
        </p:spPr>
      </p:pic>
    </p:spTree>
    <p:extLst>
      <p:ext uri="{BB962C8B-B14F-4D97-AF65-F5344CB8AC3E}">
        <p14:creationId xmlns:p14="http://schemas.microsoft.com/office/powerpoint/2010/main" val="287429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8A4D-8B54-4266-AEAE-BE69448CD5A7}"/>
              </a:ext>
            </a:extLst>
          </p:cNvPr>
          <p:cNvSpPr>
            <a:spLocks noGrp="1"/>
          </p:cNvSpPr>
          <p:nvPr>
            <p:ph type="title"/>
          </p:nvPr>
        </p:nvSpPr>
        <p:spPr/>
        <p:txBody>
          <a:bodyPr/>
          <a:lstStyle/>
          <a:p>
            <a:r>
              <a:rPr lang="en-US" dirty="0"/>
              <a:t>Sharing a Connection</a:t>
            </a:r>
          </a:p>
        </p:txBody>
      </p:sp>
      <p:pic>
        <p:nvPicPr>
          <p:cNvPr id="5" name="Picture 4">
            <a:extLst>
              <a:ext uri="{FF2B5EF4-FFF2-40B4-BE49-F238E27FC236}">
                <a16:creationId xmlns:a16="http://schemas.microsoft.com/office/drawing/2014/main" id="{0B90436D-2AAF-44E4-A601-D4943FC7E416}"/>
              </a:ext>
            </a:extLst>
          </p:cNvPr>
          <p:cNvPicPr>
            <a:picLocks noChangeAspect="1"/>
          </p:cNvPicPr>
          <p:nvPr/>
        </p:nvPicPr>
        <p:blipFill>
          <a:blip r:embed="rId2"/>
          <a:stretch>
            <a:fillRect/>
          </a:stretch>
        </p:blipFill>
        <p:spPr>
          <a:xfrm>
            <a:off x="457200" y="1409700"/>
            <a:ext cx="7214822" cy="4038600"/>
          </a:xfrm>
          <a:prstGeom prst="rect">
            <a:avLst/>
          </a:prstGeom>
          <a:ln>
            <a:solidFill>
              <a:schemeClr val="tx1"/>
            </a:solidFill>
          </a:ln>
        </p:spPr>
      </p:pic>
    </p:spTree>
    <p:extLst>
      <p:ext uri="{BB962C8B-B14F-4D97-AF65-F5344CB8AC3E}">
        <p14:creationId xmlns:p14="http://schemas.microsoft.com/office/powerpoint/2010/main" val="337877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9854-8D04-4004-89FD-6B4F3D45E378}"/>
              </a:ext>
            </a:extLst>
          </p:cNvPr>
          <p:cNvSpPr>
            <a:spLocks noGrp="1"/>
          </p:cNvSpPr>
          <p:nvPr>
            <p:ph type="title"/>
          </p:nvPr>
        </p:nvSpPr>
        <p:spPr/>
        <p:txBody>
          <a:bodyPr/>
          <a:lstStyle/>
          <a:p>
            <a:r>
              <a:rPr lang="en-US" dirty="0"/>
              <a:t>Application Players</a:t>
            </a:r>
          </a:p>
        </p:txBody>
      </p:sp>
      <p:sp>
        <p:nvSpPr>
          <p:cNvPr id="3" name="Content Placeholder 2">
            <a:extLst>
              <a:ext uri="{FF2B5EF4-FFF2-40B4-BE49-F238E27FC236}">
                <a16:creationId xmlns:a16="http://schemas.microsoft.com/office/drawing/2014/main" id="{0B150191-330B-485A-9983-5A915C1F184C}"/>
              </a:ext>
            </a:extLst>
          </p:cNvPr>
          <p:cNvSpPr>
            <a:spLocks noGrp="1"/>
          </p:cNvSpPr>
          <p:nvPr>
            <p:ph idx="1"/>
          </p:nvPr>
        </p:nvSpPr>
        <p:spPr/>
        <p:txBody>
          <a:bodyPr>
            <a:normAutofit/>
          </a:bodyPr>
          <a:lstStyle/>
          <a:p>
            <a:r>
              <a:rPr lang="en-US" sz="2400" dirty="0"/>
              <a:t>Application players used by consumers to run apps</a:t>
            </a:r>
          </a:p>
          <a:p>
            <a:pPr lvl="1"/>
            <a:r>
              <a:rPr lang="en-US" sz="2000" dirty="0"/>
              <a:t>Can be used to run both canvas apps or model-drive apps</a:t>
            </a:r>
          </a:p>
          <a:p>
            <a:pPr lvl="1"/>
            <a:r>
              <a:rPr lang="en-US" sz="2000" dirty="0"/>
              <a:t>Apps available to user discovered at </a:t>
            </a:r>
            <a:r>
              <a:rPr lang="en-US" sz="2000" b="1" dirty="0"/>
              <a:t>web.powerapps.com</a:t>
            </a:r>
          </a:p>
          <a:p>
            <a:pPr lvl="1"/>
            <a:r>
              <a:rPr lang="en-US" sz="2000" dirty="0"/>
              <a:t>Dynamics 365 users see apps at </a:t>
            </a:r>
            <a:r>
              <a:rPr lang="en-US" sz="2000" b="1" dirty="0"/>
              <a:t>home.dynamics.com</a:t>
            </a:r>
          </a:p>
          <a:p>
            <a:pPr lvl="1"/>
            <a:endParaRPr lang="en-US" sz="2000" dirty="0"/>
          </a:p>
          <a:p>
            <a:r>
              <a:rPr lang="en-US" sz="2400" dirty="0"/>
              <a:t>Application players available for install on mobile devices</a:t>
            </a:r>
          </a:p>
          <a:p>
            <a:pPr lvl="1"/>
            <a:r>
              <a:rPr lang="en-US" sz="2000" dirty="0"/>
              <a:t>Currently, there are separate apps for canvas and model-driven</a:t>
            </a:r>
          </a:p>
          <a:p>
            <a:pPr lvl="1"/>
            <a:r>
              <a:rPr lang="en-US" sz="2000" dirty="0"/>
              <a:t>Microsoft plans single app for canvas and model-driven in future</a:t>
            </a:r>
          </a:p>
        </p:txBody>
      </p:sp>
    </p:spTree>
    <p:extLst>
      <p:ext uri="{BB962C8B-B14F-4D97-AF65-F5344CB8AC3E}">
        <p14:creationId xmlns:p14="http://schemas.microsoft.com/office/powerpoint/2010/main" val="295571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Versioning in PowerApps</a:t>
            </a:r>
          </a:p>
        </p:txBody>
      </p:sp>
      <p:sp>
        <p:nvSpPr>
          <p:cNvPr id="3" name="Content Placeholder 2"/>
          <p:cNvSpPr>
            <a:spLocks noGrp="1"/>
          </p:cNvSpPr>
          <p:nvPr>
            <p:ph idx="1"/>
          </p:nvPr>
        </p:nvSpPr>
        <p:spPr/>
        <p:txBody>
          <a:bodyPr>
            <a:normAutofit/>
          </a:bodyPr>
          <a:lstStyle/>
          <a:p>
            <a:r>
              <a:rPr lang="en-US" sz="2400" dirty="0"/>
              <a:t>PowerApps keeps version history for apps saved to cloud</a:t>
            </a:r>
          </a:p>
          <a:p>
            <a:pPr lvl="1"/>
            <a:r>
              <a:rPr lang="en-US" sz="2000" dirty="0"/>
              <a:t>Accessible via </a:t>
            </a:r>
            <a:r>
              <a:rPr lang="en-US" sz="2000" dirty="0">
                <a:hlinkClick r:id="rId3"/>
              </a:rPr>
              <a:t>https://web.powerapps.com</a:t>
            </a:r>
            <a:r>
              <a:rPr lang="en-US" sz="2000" dirty="0"/>
              <a:t> </a:t>
            </a:r>
          </a:p>
          <a:p>
            <a:pPr lvl="1"/>
            <a:r>
              <a:rPr lang="en-US" sz="2000" dirty="0"/>
              <a:t>Restore, delete, and publish versions</a:t>
            </a:r>
          </a:p>
        </p:txBody>
      </p:sp>
      <p:pic>
        <p:nvPicPr>
          <p:cNvPr id="4" name="Picture 3"/>
          <p:cNvPicPr>
            <a:picLocks noChangeAspect="1"/>
          </p:cNvPicPr>
          <p:nvPr/>
        </p:nvPicPr>
        <p:blipFill>
          <a:blip r:embed="rId4"/>
          <a:stretch>
            <a:fillRect/>
          </a:stretch>
        </p:blipFill>
        <p:spPr>
          <a:xfrm>
            <a:off x="867223" y="2819400"/>
            <a:ext cx="7409554" cy="1981200"/>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254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Understanding Environments</a:t>
            </a:r>
          </a:p>
          <a:p>
            <a:pPr>
              <a:buFont typeface="Wingdings" panose="05000000000000000000" pitchFamily="2" charset="2"/>
              <a:buChar char="ü"/>
            </a:pPr>
            <a:r>
              <a:rPr lang="en-US" sz="2400" dirty="0"/>
              <a:t>Configuring Data Loss Prevention Policies</a:t>
            </a:r>
          </a:p>
          <a:p>
            <a:pPr>
              <a:buFont typeface="Wingdings" panose="05000000000000000000" pitchFamily="2" charset="2"/>
              <a:buChar char="ü"/>
            </a:pPr>
            <a:r>
              <a:rPr lang="en-US" sz="2400" dirty="0"/>
              <a:t>Sharing and Versioning Canvas Apps and Flows</a:t>
            </a:r>
          </a:p>
          <a:p>
            <a:pPr lvl="0">
              <a:buFont typeface="Wingdings" panose="05000000000000000000" pitchFamily="2" charset="2"/>
              <a:buChar char="Ø"/>
            </a:pPr>
            <a:r>
              <a:rPr lang="en-US" sz="2400" dirty="0"/>
              <a:t>Exporting and Importing Canvas Apps and Flows</a:t>
            </a:r>
          </a:p>
          <a:p>
            <a:pPr lvl="0"/>
            <a:r>
              <a:rPr lang="en-US" sz="2400" dirty="0"/>
              <a:t>Installing and Configuring an On-Premises Data Gateway</a:t>
            </a:r>
          </a:p>
          <a:p>
            <a:r>
              <a:rPr lang="en-US" sz="2400" dirty="0"/>
              <a:t>Packaging and Deploying Custom Solutions</a:t>
            </a:r>
          </a:p>
        </p:txBody>
      </p:sp>
    </p:spTree>
    <p:extLst>
      <p:ext uri="{BB962C8B-B14F-4D97-AF65-F5344CB8AC3E}">
        <p14:creationId xmlns:p14="http://schemas.microsoft.com/office/powerpoint/2010/main" val="200900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3A31-87BB-4D19-800A-0B6918E3DF33}"/>
              </a:ext>
            </a:extLst>
          </p:cNvPr>
          <p:cNvSpPr>
            <a:spLocks noGrp="1"/>
          </p:cNvSpPr>
          <p:nvPr>
            <p:ph type="title"/>
          </p:nvPr>
        </p:nvSpPr>
        <p:spPr/>
        <p:txBody>
          <a:bodyPr/>
          <a:lstStyle/>
          <a:p>
            <a:r>
              <a:rPr lang="en-US" dirty="0"/>
              <a:t>Exporting a Canvas App</a:t>
            </a:r>
          </a:p>
        </p:txBody>
      </p:sp>
      <p:pic>
        <p:nvPicPr>
          <p:cNvPr id="4" name="Picture 3">
            <a:extLst>
              <a:ext uri="{FF2B5EF4-FFF2-40B4-BE49-F238E27FC236}">
                <a16:creationId xmlns:a16="http://schemas.microsoft.com/office/drawing/2014/main" id="{4951FCF1-DB89-48E5-832C-C0EB4472EE6B}"/>
              </a:ext>
            </a:extLst>
          </p:cNvPr>
          <p:cNvPicPr>
            <a:picLocks noChangeAspect="1"/>
          </p:cNvPicPr>
          <p:nvPr/>
        </p:nvPicPr>
        <p:blipFill>
          <a:blip r:embed="rId2"/>
          <a:stretch>
            <a:fillRect/>
          </a:stretch>
        </p:blipFill>
        <p:spPr>
          <a:xfrm>
            <a:off x="152400" y="1143000"/>
            <a:ext cx="5410200" cy="1522809"/>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474CBE06-7E04-452F-AB54-C39BA3D4880F}"/>
              </a:ext>
            </a:extLst>
          </p:cNvPr>
          <p:cNvPicPr>
            <a:picLocks noChangeAspect="1"/>
          </p:cNvPicPr>
          <p:nvPr/>
        </p:nvPicPr>
        <p:blipFill>
          <a:blip r:embed="rId3"/>
          <a:stretch>
            <a:fillRect/>
          </a:stretch>
        </p:blipFill>
        <p:spPr>
          <a:xfrm>
            <a:off x="1447800" y="1993768"/>
            <a:ext cx="6400800" cy="4049372"/>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A254F457-E8EF-4B96-A2CF-4BF7B02F806C}"/>
              </a:ext>
            </a:extLst>
          </p:cNvPr>
          <p:cNvPicPr>
            <a:picLocks noChangeAspect="1"/>
          </p:cNvPicPr>
          <p:nvPr/>
        </p:nvPicPr>
        <p:blipFill>
          <a:blip r:embed="rId4"/>
          <a:stretch>
            <a:fillRect/>
          </a:stretch>
        </p:blipFill>
        <p:spPr>
          <a:xfrm>
            <a:off x="6172200" y="6267450"/>
            <a:ext cx="2828925" cy="438150"/>
          </a:xfrm>
          <a:prstGeom prst="rect">
            <a:avLst/>
          </a:prstGeom>
          <a:ln>
            <a:solidFill>
              <a:schemeClr val="tx1">
                <a:lumMod val="50000"/>
                <a:lumOff val="50000"/>
              </a:schemeClr>
            </a:solidFill>
          </a:ln>
        </p:spPr>
      </p:pic>
    </p:spTree>
    <p:extLst>
      <p:ext uri="{BB962C8B-B14F-4D97-AF65-F5344CB8AC3E}">
        <p14:creationId xmlns:p14="http://schemas.microsoft.com/office/powerpoint/2010/main" val="384252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C8E9-26E7-4B24-903D-C48433B1A275}"/>
              </a:ext>
            </a:extLst>
          </p:cNvPr>
          <p:cNvSpPr>
            <a:spLocks noGrp="1"/>
          </p:cNvSpPr>
          <p:nvPr>
            <p:ph type="title"/>
          </p:nvPr>
        </p:nvSpPr>
        <p:spPr/>
        <p:txBody>
          <a:bodyPr/>
          <a:lstStyle/>
          <a:p>
            <a:r>
              <a:rPr lang="en-US" dirty="0"/>
              <a:t>Importing a Canvas App</a:t>
            </a:r>
          </a:p>
        </p:txBody>
      </p:sp>
      <p:pic>
        <p:nvPicPr>
          <p:cNvPr id="5" name="Picture 4">
            <a:extLst>
              <a:ext uri="{FF2B5EF4-FFF2-40B4-BE49-F238E27FC236}">
                <a16:creationId xmlns:a16="http://schemas.microsoft.com/office/drawing/2014/main" id="{3E12C8D0-240C-411C-AE8C-A56240C78B0F}"/>
              </a:ext>
            </a:extLst>
          </p:cNvPr>
          <p:cNvPicPr>
            <a:picLocks noChangeAspect="1"/>
          </p:cNvPicPr>
          <p:nvPr/>
        </p:nvPicPr>
        <p:blipFill>
          <a:blip r:embed="rId2"/>
          <a:stretch>
            <a:fillRect/>
          </a:stretch>
        </p:blipFill>
        <p:spPr>
          <a:xfrm>
            <a:off x="304800" y="1371600"/>
            <a:ext cx="6781800" cy="1592396"/>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94EF8142-64EC-4D7F-BD23-951EA79C7B27}"/>
              </a:ext>
            </a:extLst>
          </p:cNvPr>
          <p:cNvPicPr>
            <a:picLocks noChangeAspect="1"/>
          </p:cNvPicPr>
          <p:nvPr/>
        </p:nvPicPr>
        <p:blipFill>
          <a:blip r:embed="rId3"/>
          <a:stretch>
            <a:fillRect/>
          </a:stretch>
        </p:blipFill>
        <p:spPr>
          <a:xfrm>
            <a:off x="1630957" y="1905000"/>
            <a:ext cx="7132043" cy="475469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2378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1D13-8D84-44FC-9029-82F7EAF28BC5}"/>
              </a:ext>
            </a:extLst>
          </p:cNvPr>
          <p:cNvSpPr>
            <a:spLocks noGrp="1"/>
          </p:cNvSpPr>
          <p:nvPr>
            <p:ph type="title"/>
          </p:nvPr>
        </p:nvSpPr>
        <p:spPr/>
        <p:txBody>
          <a:bodyPr/>
          <a:lstStyle/>
          <a:p>
            <a:r>
              <a:rPr lang="en-US" dirty="0"/>
              <a:t>Exporting a Flow</a:t>
            </a:r>
          </a:p>
        </p:txBody>
      </p:sp>
      <p:pic>
        <p:nvPicPr>
          <p:cNvPr id="6" name="Picture 5">
            <a:extLst>
              <a:ext uri="{FF2B5EF4-FFF2-40B4-BE49-F238E27FC236}">
                <a16:creationId xmlns:a16="http://schemas.microsoft.com/office/drawing/2014/main" id="{AFA02B3B-0E60-42A4-AD04-5CCA13A834CF}"/>
              </a:ext>
            </a:extLst>
          </p:cNvPr>
          <p:cNvPicPr>
            <a:picLocks noChangeAspect="1"/>
          </p:cNvPicPr>
          <p:nvPr/>
        </p:nvPicPr>
        <p:blipFill>
          <a:blip r:embed="rId2"/>
          <a:stretch>
            <a:fillRect/>
          </a:stretch>
        </p:blipFill>
        <p:spPr>
          <a:xfrm>
            <a:off x="762000" y="1393729"/>
            <a:ext cx="6934200" cy="2089344"/>
          </a:xfrm>
          <a:prstGeom prst="rect">
            <a:avLst/>
          </a:prstGeom>
          <a:ln>
            <a:solidFill>
              <a:schemeClr val="tx1">
                <a:lumMod val="50000"/>
                <a:lumOff val="50000"/>
              </a:schemeClr>
            </a:solidFill>
          </a:ln>
        </p:spPr>
      </p:pic>
    </p:spTree>
    <p:extLst>
      <p:ext uri="{BB962C8B-B14F-4D97-AF65-F5344CB8AC3E}">
        <p14:creationId xmlns:p14="http://schemas.microsoft.com/office/powerpoint/2010/main" val="1272578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Understanding Environments</a:t>
            </a:r>
          </a:p>
          <a:p>
            <a:pPr>
              <a:buFont typeface="Wingdings" panose="05000000000000000000" pitchFamily="2" charset="2"/>
              <a:buChar char="ü"/>
            </a:pPr>
            <a:r>
              <a:rPr lang="en-US" sz="2400" dirty="0"/>
              <a:t>Configuring Data Loss Prevention Policies</a:t>
            </a:r>
          </a:p>
          <a:p>
            <a:pPr>
              <a:buFont typeface="Wingdings" panose="05000000000000000000" pitchFamily="2" charset="2"/>
              <a:buChar char="ü"/>
            </a:pPr>
            <a:r>
              <a:rPr lang="en-US" sz="2400" dirty="0"/>
              <a:t>Sharing and Versioning Canvas Apps and Flows</a:t>
            </a:r>
          </a:p>
          <a:p>
            <a:pPr lvl="0">
              <a:buFont typeface="Wingdings" panose="05000000000000000000" pitchFamily="2" charset="2"/>
              <a:buChar char="ü"/>
            </a:pPr>
            <a:r>
              <a:rPr lang="en-US" sz="2400" dirty="0"/>
              <a:t>Exporting and Importing Canvas Apps and Flows</a:t>
            </a:r>
          </a:p>
          <a:p>
            <a:pPr lvl="0">
              <a:buFont typeface="Wingdings" panose="05000000000000000000" pitchFamily="2" charset="2"/>
              <a:buChar char="Ø"/>
            </a:pPr>
            <a:r>
              <a:rPr lang="en-US" sz="2400" dirty="0"/>
              <a:t>Installing and Configuring an On-Premises Data Gateway</a:t>
            </a:r>
          </a:p>
          <a:p>
            <a:r>
              <a:rPr lang="en-US" sz="2400" dirty="0"/>
              <a:t>Packaging and Deploying Custom Solutions</a:t>
            </a:r>
          </a:p>
        </p:txBody>
      </p:sp>
    </p:spTree>
    <p:extLst>
      <p:ext uri="{BB962C8B-B14F-4D97-AF65-F5344CB8AC3E}">
        <p14:creationId xmlns:p14="http://schemas.microsoft.com/office/powerpoint/2010/main" val="3743527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Gateway used to connect to on-premises data sources</a:t>
            </a:r>
          </a:p>
          <a:p>
            <a:pPr lvl="1"/>
            <a:r>
              <a:rPr lang="en-US" sz="2000" dirty="0"/>
              <a:t>Runs on PC or server in local network</a:t>
            </a:r>
          </a:p>
          <a:p>
            <a:pPr lvl="1"/>
            <a:r>
              <a:rPr lang="en-US" sz="2000" dirty="0"/>
              <a:t>Used run on server joined to local Active Directory domain</a:t>
            </a:r>
          </a:p>
          <a:p>
            <a:pPr lvl="1"/>
            <a:r>
              <a:rPr lang="en-US" sz="2000" dirty="0"/>
              <a:t>Extracts data and returns it to Power BI service</a:t>
            </a:r>
          </a:p>
        </p:txBody>
      </p:sp>
      <p:sp>
        <p:nvSpPr>
          <p:cNvPr id="21" name="Rectangle 20"/>
          <p:cNvSpPr/>
          <p:nvPr/>
        </p:nvSpPr>
        <p:spPr>
          <a:xfrm>
            <a:off x="1118556" y="3200400"/>
            <a:ext cx="2081193" cy="289016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solidFill>
              </a:rPr>
              <a:t>Default Environment</a:t>
            </a:r>
          </a:p>
        </p:txBody>
      </p:sp>
      <p:grpSp>
        <p:nvGrpSpPr>
          <p:cNvPr id="35" name="Group 34">
            <a:extLst>
              <a:ext uri="{FF2B5EF4-FFF2-40B4-BE49-F238E27FC236}">
                <a16:creationId xmlns:a16="http://schemas.microsoft.com/office/drawing/2014/main" id="{B74E18CB-812A-453E-961C-5C69869C0519}"/>
              </a:ext>
            </a:extLst>
          </p:cNvPr>
          <p:cNvGrpSpPr/>
          <p:nvPr/>
        </p:nvGrpSpPr>
        <p:grpSpPr>
          <a:xfrm>
            <a:off x="1365215" y="3446313"/>
            <a:ext cx="1689624" cy="2043398"/>
            <a:chOff x="1128987" y="3546435"/>
            <a:chExt cx="1692603" cy="2047001"/>
          </a:xfrm>
        </p:grpSpPr>
        <p:sp>
          <p:nvSpPr>
            <p:cNvPr id="23" name="Rounded Rectangle 22"/>
            <p:cNvSpPr/>
            <p:nvPr/>
          </p:nvSpPr>
          <p:spPr>
            <a:xfrm>
              <a:off x="1128987" y="3546435"/>
              <a:ext cx="1692603" cy="2047001"/>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2">
                      <a:lumMod val="90000"/>
                      <a:lumOff val="10000"/>
                    </a:schemeClr>
                  </a:solidFill>
                </a:rPr>
                <a:t>PowerApps Solution</a:t>
              </a:r>
            </a:p>
          </p:txBody>
        </p:sp>
        <p:sp>
          <p:nvSpPr>
            <p:cNvPr id="10" name="Rectangle: Rounded Corners 9">
              <a:extLst>
                <a:ext uri="{FF2B5EF4-FFF2-40B4-BE49-F238E27FC236}">
                  <a16:creationId xmlns:a16="http://schemas.microsoft.com/office/drawing/2014/main" id="{4CACEA5E-137D-4B90-8AAC-F638C42B758C}"/>
                </a:ext>
              </a:extLst>
            </p:cNvPr>
            <p:cNvSpPr/>
            <p:nvPr/>
          </p:nvSpPr>
          <p:spPr>
            <a:xfrm>
              <a:off x="1296917" y="4724400"/>
              <a:ext cx="1296002" cy="3048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Connection1</a:t>
              </a:r>
            </a:p>
          </p:txBody>
        </p:sp>
        <p:sp>
          <p:nvSpPr>
            <p:cNvPr id="27" name="Rectangle: Rounded Corners 26">
              <a:extLst>
                <a:ext uri="{FF2B5EF4-FFF2-40B4-BE49-F238E27FC236}">
                  <a16:creationId xmlns:a16="http://schemas.microsoft.com/office/drawing/2014/main" id="{3B48ABDF-583A-40DB-AC27-AA0FA7C8A75C}"/>
                </a:ext>
              </a:extLst>
            </p:cNvPr>
            <p:cNvSpPr/>
            <p:nvPr/>
          </p:nvSpPr>
          <p:spPr>
            <a:xfrm>
              <a:off x="1290301" y="5105400"/>
              <a:ext cx="1296002" cy="3048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Connection2</a:t>
              </a:r>
            </a:p>
          </p:txBody>
        </p:sp>
        <p:sp>
          <p:nvSpPr>
            <p:cNvPr id="33" name="Rectangle: Rounded Corners 32">
              <a:extLst>
                <a:ext uri="{FF2B5EF4-FFF2-40B4-BE49-F238E27FC236}">
                  <a16:creationId xmlns:a16="http://schemas.microsoft.com/office/drawing/2014/main" id="{3BB909EB-F181-4BC7-9CB9-72F9FA3A5326}"/>
                </a:ext>
              </a:extLst>
            </p:cNvPr>
            <p:cNvSpPr/>
            <p:nvPr/>
          </p:nvSpPr>
          <p:spPr>
            <a:xfrm>
              <a:off x="1295400" y="4343400"/>
              <a:ext cx="1296002" cy="304800"/>
            </a:xfrm>
            <a:prstGeom prst="round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Flow</a:t>
              </a:r>
            </a:p>
          </p:txBody>
        </p:sp>
        <p:sp>
          <p:nvSpPr>
            <p:cNvPr id="34" name="Rectangle: Rounded Corners 33">
              <a:extLst>
                <a:ext uri="{FF2B5EF4-FFF2-40B4-BE49-F238E27FC236}">
                  <a16:creationId xmlns:a16="http://schemas.microsoft.com/office/drawing/2014/main" id="{3D90239D-DDAA-4C88-BEDD-0EDB1453D266}"/>
                </a:ext>
              </a:extLst>
            </p:cNvPr>
            <p:cNvSpPr/>
            <p:nvPr/>
          </p:nvSpPr>
          <p:spPr>
            <a:xfrm>
              <a:off x="1295400" y="3962400"/>
              <a:ext cx="1296002" cy="304800"/>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Canvas App</a:t>
              </a:r>
            </a:p>
          </p:txBody>
        </p:sp>
      </p:grpSp>
      <p:grpSp>
        <p:nvGrpSpPr>
          <p:cNvPr id="36" name="Group 35">
            <a:extLst>
              <a:ext uri="{FF2B5EF4-FFF2-40B4-BE49-F238E27FC236}">
                <a16:creationId xmlns:a16="http://schemas.microsoft.com/office/drawing/2014/main" id="{82D92416-26F4-4A19-BF99-99D5FEA5E23E}"/>
              </a:ext>
            </a:extLst>
          </p:cNvPr>
          <p:cNvGrpSpPr/>
          <p:nvPr/>
        </p:nvGrpSpPr>
        <p:grpSpPr>
          <a:xfrm>
            <a:off x="4318955" y="3200400"/>
            <a:ext cx="4520245" cy="2890166"/>
            <a:chOff x="4318955" y="3200400"/>
            <a:chExt cx="4520245" cy="2890166"/>
          </a:xfrm>
        </p:grpSpPr>
        <p:sp>
          <p:nvSpPr>
            <p:cNvPr id="4" name="Rectangle 3"/>
            <p:cNvSpPr/>
            <p:nvPr/>
          </p:nvSpPr>
          <p:spPr>
            <a:xfrm>
              <a:off x="4318955" y="3200400"/>
              <a:ext cx="4520245" cy="2890166"/>
            </a:xfrm>
            <a:prstGeom prst="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Private Network with Active Directory Domain</a:t>
              </a:r>
            </a:p>
          </p:txBody>
        </p:sp>
        <p:sp>
          <p:nvSpPr>
            <p:cNvPr id="6" name="Rounded Rectangle 5"/>
            <p:cNvSpPr/>
            <p:nvPr/>
          </p:nvSpPr>
          <p:spPr>
            <a:xfrm>
              <a:off x="6924562" y="3679863"/>
              <a:ext cx="1660677" cy="1040510"/>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chemeClr val="tx2">
                      <a:lumMod val="90000"/>
                      <a:lumOff val="10000"/>
                    </a:schemeClr>
                  </a:solidFill>
                </a:rPr>
                <a:t>SQL Server Instance</a:t>
              </a:r>
            </a:p>
          </p:txBody>
        </p:sp>
        <p:sp>
          <p:nvSpPr>
            <p:cNvPr id="7" name="Can 6"/>
            <p:cNvSpPr/>
            <p:nvPr/>
          </p:nvSpPr>
          <p:spPr>
            <a:xfrm>
              <a:off x="7330692" y="4016498"/>
              <a:ext cx="948958" cy="5508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050" dirty="0"/>
                <a:t>SQL Database</a:t>
              </a:r>
            </a:p>
          </p:txBody>
        </p:sp>
        <p:sp>
          <p:nvSpPr>
            <p:cNvPr id="9" name="Rounded Rectangle 8"/>
            <p:cNvSpPr/>
            <p:nvPr/>
          </p:nvSpPr>
          <p:spPr>
            <a:xfrm>
              <a:off x="6956219" y="4809764"/>
              <a:ext cx="1660677" cy="1071625"/>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chemeClr val="tx2">
                      <a:lumMod val="90000"/>
                      <a:lumOff val="10000"/>
                    </a:schemeClr>
                  </a:solidFill>
                </a:rPr>
                <a:t>SharePoint Farm</a:t>
              </a:r>
            </a:p>
          </p:txBody>
        </p:sp>
        <p:grpSp>
          <p:nvGrpSpPr>
            <p:cNvPr id="19" name="Group 18"/>
            <p:cNvGrpSpPr/>
            <p:nvPr/>
          </p:nvGrpSpPr>
          <p:grpSpPr>
            <a:xfrm>
              <a:off x="7429420" y="5172471"/>
              <a:ext cx="813392" cy="537836"/>
              <a:chOff x="6096000" y="2149813"/>
              <a:chExt cx="914400" cy="669588"/>
            </a:xfrm>
          </p:grpSpPr>
          <p:sp>
            <p:nvSpPr>
              <p:cNvPr id="17" name="Folded Corner 16"/>
              <p:cNvSpPr/>
              <p:nvPr/>
            </p:nvSpPr>
            <p:spPr>
              <a:xfrm>
                <a:off x="6096000" y="2149813"/>
                <a:ext cx="914400" cy="669588"/>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00" b="1" dirty="0">
                    <a:solidFill>
                      <a:schemeClr val="tx2">
                        <a:lumMod val="90000"/>
                        <a:lumOff val="10000"/>
                      </a:schemeClr>
                    </a:solidFill>
                  </a:rPr>
                  <a:t>SharePoint List</a:t>
                </a:r>
                <a:endParaRPr lang="en-US" sz="600" b="1" dirty="0">
                  <a:solidFill>
                    <a:schemeClr val="tx2">
                      <a:lumMod val="90000"/>
                      <a:lumOff val="10000"/>
                    </a:schemeClr>
                  </a:solidFill>
                </a:endParaRPr>
              </a:p>
            </p:txBody>
          </p:sp>
          <p:pic>
            <p:nvPicPr>
              <p:cNvPr id="11" name="Picture 10"/>
              <p:cNvPicPr>
                <a:picLocks noChangeAspect="1"/>
              </p:cNvPicPr>
              <p:nvPr/>
            </p:nvPicPr>
            <p:blipFill>
              <a:blip r:embed="rId2"/>
              <a:stretch>
                <a:fillRect/>
              </a:stretch>
            </p:blipFill>
            <p:spPr>
              <a:xfrm>
                <a:off x="6299200" y="2311400"/>
                <a:ext cx="547076" cy="508000"/>
              </a:xfrm>
              <a:prstGeom prst="rect">
                <a:avLst/>
              </a:prstGeom>
            </p:spPr>
          </p:pic>
        </p:grpSp>
      </p:grpSp>
      <p:grpSp>
        <p:nvGrpSpPr>
          <p:cNvPr id="37" name="Group 36">
            <a:extLst>
              <a:ext uri="{FF2B5EF4-FFF2-40B4-BE49-F238E27FC236}">
                <a16:creationId xmlns:a16="http://schemas.microsoft.com/office/drawing/2014/main" id="{BEDFE185-CD23-467D-B62F-21F84E96F6E9}"/>
              </a:ext>
            </a:extLst>
          </p:cNvPr>
          <p:cNvGrpSpPr/>
          <p:nvPr/>
        </p:nvGrpSpPr>
        <p:grpSpPr>
          <a:xfrm>
            <a:off x="4536184" y="3908602"/>
            <a:ext cx="1890250" cy="1903643"/>
            <a:chOff x="4536184" y="3908602"/>
            <a:chExt cx="1890250" cy="1903643"/>
          </a:xfrm>
        </p:grpSpPr>
        <p:sp>
          <p:nvSpPr>
            <p:cNvPr id="5" name="Rounded Rectangle 4"/>
            <p:cNvSpPr/>
            <p:nvPr/>
          </p:nvSpPr>
          <p:spPr>
            <a:xfrm>
              <a:off x="4536184" y="3908602"/>
              <a:ext cx="1890250" cy="1903643"/>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chemeClr val="tx2">
                      <a:lumMod val="90000"/>
                      <a:lumOff val="10000"/>
                    </a:schemeClr>
                  </a:solidFill>
                </a:rPr>
                <a:t>PC or Server</a:t>
              </a:r>
            </a:p>
          </p:txBody>
        </p:sp>
        <p:sp>
          <p:nvSpPr>
            <p:cNvPr id="15" name="Round Diagonal Corner Rectangle 14"/>
            <p:cNvSpPr/>
            <p:nvPr/>
          </p:nvSpPr>
          <p:spPr>
            <a:xfrm>
              <a:off x="4804733" y="4291316"/>
              <a:ext cx="1204933" cy="1241735"/>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On-premises</a:t>
              </a:r>
            </a:p>
            <a:p>
              <a:pPr algn="ctr"/>
              <a:r>
                <a:rPr lang="en-US" sz="1100" dirty="0">
                  <a:solidFill>
                    <a:schemeClr val="tx1"/>
                  </a:solidFill>
                </a:rPr>
                <a:t>Gateway</a:t>
              </a:r>
            </a:p>
          </p:txBody>
        </p:sp>
      </p:grpSp>
      <p:sp>
        <p:nvSpPr>
          <p:cNvPr id="2" name="Title 1"/>
          <p:cNvSpPr>
            <a:spLocks noGrp="1"/>
          </p:cNvSpPr>
          <p:nvPr>
            <p:ph type="title"/>
          </p:nvPr>
        </p:nvSpPr>
        <p:spPr/>
        <p:txBody>
          <a:bodyPr/>
          <a:lstStyle/>
          <a:p>
            <a:r>
              <a:rPr lang="en-US" sz="2500" dirty="0"/>
              <a:t>On-premises Data Gateway</a:t>
            </a:r>
          </a:p>
        </p:txBody>
      </p:sp>
      <p:sp>
        <p:nvSpPr>
          <p:cNvPr id="12" name="Rectangle 11"/>
          <p:cNvSpPr/>
          <p:nvPr/>
        </p:nvSpPr>
        <p:spPr>
          <a:xfrm>
            <a:off x="2935970" y="4191000"/>
            <a:ext cx="1669314" cy="1371600"/>
          </a:xfrm>
          <a:prstGeom prst="rect">
            <a:avLst/>
          </a:prstGeom>
          <a:solidFill>
            <a:schemeClr val="accent2">
              <a:lumMod val="60000"/>
              <a:lumOff val="40000"/>
            </a:schemeClr>
          </a:solid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accent1"/>
                </a:solidFill>
              </a:rPr>
              <a:t>Azure Service Bus</a:t>
            </a:r>
          </a:p>
        </p:txBody>
      </p:sp>
      <p:grpSp>
        <p:nvGrpSpPr>
          <p:cNvPr id="38" name="Group 37">
            <a:extLst>
              <a:ext uri="{FF2B5EF4-FFF2-40B4-BE49-F238E27FC236}">
                <a16:creationId xmlns:a16="http://schemas.microsoft.com/office/drawing/2014/main" id="{0C6025DD-03EB-45F6-B7C6-3B55DDA6DF2D}"/>
              </a:ext>
            </a:extLst>
          </p:cNvPr>
          <p:cNvGrpSpPr/>
          <p:nvPr/>
        </p:nvGrpSpPr>
        <p:grpSpPr>
          <a:xfrm>
            <a:off x="3023556" y="4384496"/>
            <a:ext cx="4273440" cy="1001856"/>
            <a:chOff x="3023556" y="4384496"/>
            <a:chExt cx="4273440" cy="1001856"/>
          </a:xfrm>
        </p:grpSpPr>
        <p:sp>
          <p:nvSpPr>
            <p:cNvPr id="28" name="Arrow: Left-Right 27">
              <a:extLst>
                <a:ext uri="{FF2B5EF4-FFF2-40B4-BE49-F238E27FC236}">
                  <a16:creationId xmlns:a16="http://schemas.microsoft.com/office/drawing/2014/main" id="{6A3C8EDE-3568-4DD1-BB31-4562BB068199}"/>
                </a:ext>
              </a:extLst>
            </p:cNvPr>
            <p:cNvSpPr/>
            <p:nvPr/>
          </p:nvSpPr>
          <p:spPr>
            <a:xfrm rot="1177683">
              <a:off x="6086257" y="5078272"/>
              <a:ext cx="1210739" cy="308080"/>
            </a:xfrm>
            <a:prstGeom prst="leftRightArrow">
              <a:avLst>
                <a:gd name="adj1" fmla="val 68007"/>
                <a:gd name="adj2" fmla="val 3351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Read/Write</a:t>
              </a:r>
            </a:p>
          </p:txBody>
        </p:sp>
        <p:sp>
          <p:nvSpPr>
            <p:cNvPr id="29" name="Arrow: Left-Right 28">
              <a:extLst>
                <a:ext uri="{FF2B5EF4-FFF2-40B4-BE49-F238E27FC236}">
                  <a16:creationId xmlns:a16="http://schemas.microsoft.com/office/drawing/2014/main" id="{0874D339-8DE3-47C3-B75B-66BD1171D072}"/>
                </a:ext>
              </a:extLst>
            </p:cNvPr>
            <p:cNvSpPr/>
            <p:nvPr/>
          </p:nvSpPr>
          <p:spPr>
            <a:xfrm rot="20294261">
              <a:off x="6055643" y="4384496"/>
              <a:ext cx="1210739" cy="308080"/>
            </a:xfrm>
            <a:prstGeom prst="leftRightArrow">
              <a:avLst>
                <a:gd name="adj1" fmla="val 68007"/>
                <a:gd name="adj2" fmla="val 3351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Read/Write</a:t>
              </a:r>
            </a:p>
          </p:txBody>
        </p:sp>
        <p:sp>
          <p:nvSpPr>
            <p:cNvPr id="8" name="Arrow: Left-Right 7">
              <a:extLst>
                <a:ext uri="{FF2B5EF4-FFF2-40B4-BE49-F238E27FC236}">
                  <a16:creationId xmlns:a16="http://schemas.microsoft.com/office/drawing/2014/main" id="{10F71BC4-6E38-4E75-9E04-B8F4F8863620}"/>
                </a:ext>
              </a:extLst>
            </p:cNvPr>
            <p:cNvSpPr/>
            <p:nvPr/>
          </p:nvSpPr>
          <p:spPr>
            <a:xfrm>
              <a:off x="3024865" y="4571999"/>
              <a:ext cx="1513324" cy="340300"/>
            </a:xfrm>
            <a:prstGeom prst="leftRightArrow">
              <a:avLst>
                <a:gd name="adj1" fmla="val 68007"/>
                <a:gd name="adj2" fmla="val 3351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Read/Write</a:t>
              </a:r>
            </a:p>
          </p:txBody>
        </p:sp>
        <p:sp>
          <p:nvSpPr>
            <p:cNvPr id="30" name="Arrow: Left-Right 29">
              <a:extLst>
                <a:ext uri="{FF2B5EF4-FFF2-40B4-BE49-F238E27FC236}">
                  <a16:creationId xmlns:a16="http://schemas.microsoft.com/office/drawing/2014/main" id="{0AE2FB79-2F2F-4E55-8606-A033028BF29E}"/>
                </a:ext>
              </a:extLst>
            </p:cNvPr>
            <p:cNvSpPr/>
            <p:nvPr/>
          </p:nvSpPr>
          <p:spPr>
            <a:xfrm>
              <a:off x="3023556" y="4953000"/>
              <a:ext cx="1513324" cy="340300"/>
            </a:xfrm>
            <a:prstGeom prst="leftRightArrow">
              <a:avLst>
                <a:gd name="adj1" fmla="val 68007"/>
                <a:gd name="adj2" fmla="val 33516"/>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Read/Write</a:t>
              </a:r>
            </a:p>
          </p:txBody>
        </p:sp>
      </p:grpSp>
    </p:spTree>
    <p:extLst>
      <p:ext uri="{BB962C8B-B14F-4D97-AF65-F5344CB8AC3E}">
        <p14:creationId xmlns:p14="http://schemas.microsoft.com/office/powerpoint/2010/main" val="378674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1C5DB-EAF5-41B2-98E5-D9515D3C127C}"/>
              </a:ext>
            </a:extLst>
          </p:cNvPr>
          <p:cNvSpPr>
            <a:spLocks noGrp="1"/>
          </p:cNvSpPr>
          <p:nvPr>
            <p:ph type="title"/>
          </p:nvPr>
        </p:nvSpPr>
        <p:spPr/>
        <p:txBody>
          <a:bodyPr/>
          <a:lstStyle/>
          <a:p>
            <a:r>
              <a:rPr lang="en-US"/>
              <a:t>What is an Environment?</a:t>
            </a:r>
            <a:endParaRPr lang="en-US" dirty="0"/>
          </a:p>
        </p:txBody>
      </p:sp>
      <p:sp>
        <p:nvSpPr>
          <p:cNvPr id="3" name="Content Placeholder 2">
            <a:extLst>
              <a:ext uri="{FF2B5EF4-FFF2-40B4-BE49-F238E27FC236}">
                <a16:creationId xmlns:a16="http://schemas.microsoft.com/office/drawing/2014/main" id="{9A4DA016-EEC9-4291-94BD-E8C554E99EA8}"/>
              </a:ext>
            </a:extLst>
          </p:cNvPr>
          <p:cNvSpPr>
            <a:spLocks noGrp="1"/>
          </p:cNvSpPr>
          <p:nvPr>
            <p:ph idx="1"/>
          </p:nvPr>
        </p:nvSpPr>
        <p:spPr>
          <a:xfrm>
            <a:off x="381000" y="1447800"/>
            <a:ext cx="8382000" cy="5181600"/>
          </a:xfrm>
        </p:spPr>
        <p:txBody>
          <a:bodyPr>
            <a:noAutofit/>
          </a:bodyPr>
          <a:lstStyle/>
          <a:p>
            <a:r>
              <a:rPr lang="en-US" sz="2000" dirty="0"/>
              <a:t>Environment is container for PowerApps, Flow and CDS database</a:t>
            </a:r>
          </a:p>
          <a:p>
            <a:pPr lvl="1"/>
            <a:r>
              <a:rPr lang="en-US" sz="1800" dirty="0"/>
              <a:t>Each environment and its resources exist within a geographic region</a:t>
            </a:r>
          </a:p>
          <a:p>
            <a:pPr lvl="1"/>
            <a:r>
              <a:rPr lang="en-US" sz="1800" dirty="0"/>
              <a:t>Environment resources include PowerApps, Flows and CDS database</a:t>
            </a:r>
          </a:p>
          <a:p>
            <a:pPr lvl="1"/>
            <a:r>
              <a:rPr lang="en-US" sz="1800" dirty="0"/>
              <a:t>Environment represents a governance and security boundary</a:t>
            </a:r>
          </a:p>
          <a:p>
            <a:pPr lvl="1"/>
            <a:r>
              <a:rPr lang="en-US" sz="1800" dirty="0"/>
              <a:t>Every tenant is provisioning with a default environment</a:t>
            </a:r>
          </a:p>
          <a:p>
            <a:pPr lvl="1"/>
            <a:r>
              <a:rPr lang="en-US" sz="1800" dirty="0"/>
              <a:t>New environment can be provisioned with or without a CDS database</a:t>
            </a:r>
            <a:endParaRPr lang="en-US" sz="2000" dirty="0"/>
          </a:p>
          <a:p>
            <a:pPr lvl="1"/>
            <a:endParaRPr lang="en-US" sz="1800" dirty="0"/>
          </a:p>
        </p:txBody>
      </p:sp>
      <p:sp>
        <p:nvSpPr>
          <p:cNvPr id="4" name="Rectangle 3">
            <a:extLst>
              <a:ext uri="{FF2B5EF4-FFF2-40B4-BE49-F238E27FC236}">
                <a16:creationId xmlns:a16="http://schemas.microsoft.com/office/drawing/2014/main" id="{5CC2F083-D441-432E-B505-F0956DBB89DC}"/>
              </a:ext>
            </a:extLst>
          </p:cNvPr>
          <p:cNvSpPr/>
          <p:nvPr/>
        </p:nvSpPr>
        <p:spPr>
          <a:xfrm>
            <a:off x="533400" y="3810000"/>
            <a:ext cx="3247350" cy="2362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lumMod val="65000"/>
                    <a:lumOff val="35000"/>
                  </a:schemeClr>
                </a:solidFill>
              </a:rPr>
              <a:t>Tenant A – Acme Corp</a:t>
            </a:r>
          </a:p>
        </p:txBody>
      </p:sp>
      <p:sp>
        <p:nvSpPr>
          <p:cNvPr id="5" name="Rectangle 4">
            <a:extLst>
              <a:ext uri="{FF2B5EF4-FFF2-40B4-BE49-F238E27FC236}">
                <a16:creationId xmlns:a16="http://schemas.microsoft.com/office/drawing/2014/main" id="{87F055D8-E456-4BA1-8335-2A78E173C122}"/>
              </a:ext>
            </a:extLst>
          </p:cNvPr>
          <p:cNvSpPr/>
          <p:nvPr/>
        </p:nvSpPr>
        <p:spPr>
          <a:xfrm>
            <a:off x="4005269" y="3810000"/>
            <a:ext cx="4681531" cy="2362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lumMod val="65000"/>
                    <a:lumOff val="35000"/>
                  </a:schemeClr>
                </a:solidFill>
              </a:rPr>
              <a:t>Tenant B – Mega Corp</a:t>
            </a:r>
          </a:p>
        </p:txBody>
      </p:sp>
      <p:sp>
        <p:nvSpPr>
          <p:cNvPr id="7" name="Rectangle 6">
            <a:extLst>
              <a:ext uri="{FF2B5EF4-FFF2-40B4-BE49-F238E27FC236}">
                <a16:creationId xmlns:a16="http://schemas.microsoft.com/office/drawing/2014/main" id="{C375687D-2E72-4625-AE67-E29B7FBA96A4}"/>
              </a:ext>
            </a:extLst>
          </p:cNvPr>
          <p:cNvSpPr/>
          <p:nvPr/>
        </p:nvSpPr>
        <p:spPr>
          <a:xfrm>
            <a:off x="665271" y="3941234"/>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Default Environment</a:t>
            </a:r>
          </a:p>
        </p:txBody>
      </p:sp>
      <p:sp>
        <p:nvSpPr>
          <p:cNvPr id="8" name="Rectangle: Rounded Corners 7">
            <a:extLst>
              <a:ext uri="{FF2B5EF4-FFF2-40B4-BE49-F238E27FC236}">
                <a16:creationId xmlns:a16="http://schemas.microsoft.com/office/drawing/2014/main" id="{1A73F7B7-D0A1-4764-9C8C-E4FE9A56DBF8}"/>
              </a:ext>
            </a:extLst>
          </p:cNvPr>
          <p:cNvSpPr/>
          <p:nvPr/>
        </p:nvSpPr>
        <p:spPr>
          <a:xfrm>
            <a:off x="851087" y="4269316"/>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12" name="Rectangle 11">
            <a:extLst>
              <a:ext uri="{FF2B5EF4-FFF2-40B4-BE49-F238E27FC236}">
                <a16:creationId xmlns:a16="http://schemas.microsoft.com/office/drawing/2014/main" id="{B563CACC-4079-4747-AE8B-2B65587DD5D7}"/>
              </a:ext>
            </a:extLst>
          </p:cNvPr>
          <p:cNvSpPr/>
          <p:nvPr/>
        </p:nvSpPr>
        <p:spPr>
          <a:xfrm>
            <a:off x="2230739" y="3927658"/>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POC Environment</a:t>
            </a:r>
          </a:p>
        </p:txBody>
      </p:sp>
      <p:sp>
        <p:nvSpPr>
          <p:cNvPr id="13" name="Rectangle: Rounded Corners 12">
            <a:extLst>
              <a:ext uri="{FF2B5EF4-FFF2-40B4-BE49-F238E27FC236}">
                <a16:creationId xmlns:a16="http://schemas.microsoft.com/office/drawing/2014/main" id="{A20464C5-63FA-4EBF-8F18-22C4044ECC00}"/>
              </a:ext>
            </a:extLst>
          </p:cNvPr>
          <p:cNvSpPr/>
          <p:nvPr/>
        </p:nvSpPr>
        <p:spPr>
          <a:xfrm>
            <a:off x="2416555" y="4255740"/>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14" name="Flowchart: Magnetic Disk 13">
            <a:extLst>
              <a:ext uri="{FF2B5EF4-FFF2-40B4-BE49-F238E27FC236}">
                <a16:creationId xmlns:a16="http://schemas.microsoft.com/office/drawing/2014/main" id="{6ED5FC02-9A6B-4F0B-9E64-0DA408E5BA50}"/>
              </a:ext>
            </a:extLst>
          </p:cNvPr>
          <p:cNvSpPr/>
          <p:nvPr/>
        </p:nvSpPr>
        <p:spPr>
          <a:xfrm>
            <a:off x="2458951" y="4784651"/>
            <a:ext cx="904235" cy="787400"/>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CDS</a:t>
            </a:r>
          </a:p>
          <a:p>
            <a:pPr algn="ctr"/>
            <a:r>
              <a:rPr lang="en-US" sz="900" dirty="0">
                <a:solidFill>
                  <a:schemeClr val="tx1"/>
                </a:solidFill>
              </a:rPr>
              <a:t>Database</a:t>
            </a:r>
          </a:p>
        </p:txBody>
      </p:sp>
      <p:sp>
        <p:nvSpPr>
          <p:cNvPr id="15" name="Rectangle 14">
            <a:extLst>
              <a:ext uri="{FF2B5EF4-FFF2-40B4-BE49-F238E27FC236}">
                <a16:creationId xmlns:a16="http://schemas.microsoft.com/office/drawing/2014/main" id="{FBC6592E-FA26-4BEB-BDD7-8F06AAE942B1}"/>
              </a:ext>
            </a:extLst>
          </p:cNvPr>
          <p:cNvSpPr/>
          <p:nvPr/>
        </p:nvSpPr>
        <p:spPr>
          <a:xfrm>
            <a:off x="4112293" y="3927658"/>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Default Environment</a:t>
            </a:r>
          </a:p>
        </p:txBody>
      </p:sp>
      <p:sp>
        <p:nvSpPr>
          <p:cNvPr id="16" name="Rectangle: Rounded Corners 15">
            <a:extLst>
              <a:ext uri="{FF2B5EF4-FFF2-40B4-BE49-F238E27FC236}">
                <a16:creationId xmlns:a16="http://schemas.microsoft.com/office/drawing/2014/main" id="{8E3AC6A2-73B4-4E52-B577-229BE9BDD1BC}"/>
              </a:ext>
            </a:extLst>
          </p:cNvPr>
          <p:cNvSpPr/>
          <p:nvPr/>
        </p:nvSpPr>
        <p:spPr>
          <a:xfrm>
            <a:off x="4298109" y="4255740"/>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18" name="Rectangle 17">
            <a:extLst>
              <a:ext uri="{FF2B5EF4-FFF2-40B4-BE49-F238E27FC236}">
                <a16:creationId xmlns:a16="http://schemas.microsoft.com/office/drawing/2014/main" id="{753080C8-B6C3-46A7-A677-1CD8E6B2A9E3}"/>
              </a:ext>
            </a:extLst>
          </p:cNvPr>
          <p:cNvSpPr/>
          <p:nvPr/>
        </p:nvSpPr>
        <p:spPr>
          <a:xfrm>
            <a:off x="5620564" y="3927658"/>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Production Environment</a:t>
            </a:r>
          </a:p>
        </p:txBody>
      </p:sp>
      <p:sp>
        <p:nvSpPr>
          <p:cNvPr id="19" name="Rectangle: Rounded Corners 18">
            <a:extLst>
              <a:ext uri="{FF2B5EF4-FFF2-40B4-BE49-F238E27FC236}">
                <a16:creationId xmlns:a16="http://schemas.microsoft.com/office/drawing/2014/main" id="{1D999811-0A57-4D48-B501-6A08FB8811F8}"/>
              </a:ext>
            </a:extLst>
          </p:cNvPr>
          <p:cNvSpPr/>
          <p:nvPr/>
        </p:nvSpPr>
        <p:spPr>
          <a:xfrm>
            <a:off x="5806380" y="4255740"/>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20" name="Flowchart: Magnetic Disk 19">
            <a:extLst>
              <a:ext uri="{FF2B5EF4-FFF2-40B4-BE49-F238E27FC236}">
                <a16:creationId xmlns:a16="http://schemas.microsoft.com/office/drawing/2014/main" id="{AF61653E-ECD4-4E30-8291-6C262A479F64}"/>
              </a:ext>
            </a:extLst>
          </p:cNvPr>
          <p:cNvSpPr/>
          <p:nvPr/>
        </p:nvSpPr>
        <p:spPr>
          <a:xfrm>
            <a:off x="5848776" y="4784651"/>
            <a:ext cx="904235" cy="787400"/>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CDS</a:t>
            </a:r>
          </a:p>
          <a:p>
            <a:pPr algn="ctr"/>
            <a:r>
              <a:rPr lang="en-US" sz="900" dirty="0">
                <a:solidFill>
                  <a:schemeClr val="tx1"/>
                </a:solidFill>
              </a:rPr>
              <a:t>Database</a:t>
            </a:r>
          </a:p>
        </p:txBody>
      </p:sp>
      <p:sp>
        <p:nvSpPr>
          <p:cNvPr id="21" name="Rectangle 20">
            <a:extLst>
              <a:ext uri="{FF2B5EF4-FFF2-40B4-BE49-F238E27FC236}">
                <a16:creationId xmlns:a16="http://schemas.microsoft.com/office/drawing/2014/main" id="{5FCB2AB8-80C2-4802-8398-F25BA3D65A10}"/>
              </a:ext>
            </a:extLst>
          </p:cNvPr>
          <p:cNvSpPr/>
          <p:nvPr/>
        </p:nvSpPr>
        <p:spPr>
          <a:xfrm>
            <a:off x="7153682" y="3927658"/>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Dev Environment</a:t>
            </a:r>
          </a:p>
        </p:txBody>
      </p:sp>
      <p:sp>
        <p:nvSpPr>
          <p:cNvPr id="22" name="Rectangle: Rounded Corners 21">
            <a:extLst>
              <a:ext uri="{FF2B5EF4-FFF2-40B4-BE49-F238E27FC236}">
                <a16:creationId xmlns:a16="http://schemas.microsoft.com/office/drawing/2014/main" id="{96C8892B-4BBE-4389-9C02-2DCD51345EDB}"/>
              </a:ext>
            </a:extLst>
          </p:cNvPr>
          <p:cNvSpPr/>
          <p:nvPr/>
        </p:nvSpPr>
        <p:spPr>
          <a:xfrm>
            <a:off x="7339498" y="4255740"/>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23" name="Flowchart: Magnetic Disk 22">
            <a:extLst>
              <a:ext uri="{FF2B5EF4-FFF2-40B4-BE49-F238E27FC236}">
                <a16:creationId xmlns:a16="http://schemas.microsoft.com/office/drawing/2014/main" id="{9E59EFB1-1B32-4B2F-8305-28531D5719BD}"/>
              </a:ext>
            </a:extLst>
          </p:cNvPr>
          <p:cNvSpPr/>
          <p:nvPr/>
        </p:nvSpPr>
        <p:spPr>
          <a:xfrm>
            <a:off x="7381894" y="4784651"/>
            <a:ext cx="904235" cy="787400"/>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CDS</a:t>
            </a:r>
          </a:p>
          <a:p>
            <a:pPr algn="ctr"/>
            <a:r>
              <a:rPr lang="en-US" sz="900" dirty="0">
                <a:solidFill>
                  <a:schemeClr val="tx1"/>
                </a:solidFill>
              </a:rPr>
              <a:t>Database</a:t>
            </a:r>
          </a:p>
        </p:txBody>
      </p:sp>
    </p:spTree>
    <p:extLst>
      <p:ext uri="{BB962C8B-B14F-4D97-AF65-F5344CB8AC3E}">
        <p14:creationId xmlns:p14="http://schemas.microsoft.com/office/powerpoint/2010/main" val="1139857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Gateway Installation</a:t>
            </a:r>
          </a:p>
        </p:txBody>
      </p:sp>
      <p:pic>
        <p:nvPicPr>
          <p:cNvPr id="3" name="Picture 2"/>
          <p:cNvPicPr>
            <a:picLocks noChangeAspect="1"/>
          </p:cNvPicPr>
          <p:nvPr/>
        </p:nvPicPr>
        <p:blipFill>
          <a:blip r:embed="rId2"/>
          <a:stretch>
            <a:fillRect/>
          </a:stretch>
        </p:blipFill>
        <p:spPr>
          <a:xfrm>
            <a:off x="1409700" y="1447800"/>
            <a:ext cx="6096000" cy="4857750"/>
          </a:xfrm>
          <a:prstGeom prst="rect">
            <a:avLst/>
          </a:prstGeom>
        </p:spPr>
      </p:pic>
      <p:pic>
        <p:nvPicPr>
          <p:cNvPr id="4" name="Picture 3"/>
          <p:cNvPicPr>
            <a:picLocks noChangeAspect="1"/>
          </p:cNvPicPr>
          <p:nvPr/>
        </p:nvPicPr>
        <p:blipFill>
          <a:blip r:embed="rId3"/>
          <a:stretch>
            <a:fillRect/>
          </a:stretch>
        </p:blipFill>
        <p:spPr>
          <a:xfrm>
            <a:off x="1409700" y="1410855"/>
            <a:ext cx="6096000" cy="4857750"/>
          </a:xfrm>
          <a:prstGeom prst="rect">
            <a:avLst/>
          </a:prstGeom>
        </p:spPr>
      </p:pic>
      <p:pic>
        <p:nvPicPr>
          <p:cNvPr id="6" name="Picture 5"/>
          <p:cNvPicPr>
            <a:picLocks noChangeAspect="1"/>
          </p:cNvPicPr>
          <p:nvPr/>
        </p:nvPicPr>
        <p:blipFill>
          <a:blip r:embed="rId4"/>
          <a:stretch>
            <a:fillRect/>
          </a:stretch>
        </p:blipFill>
        <p:spPr>
          <a:xfrm>
            <a:off x="1066800" y="1412081"/>
            <a:ext cx="7010400" cy="4929188"/>
          </a:xfrm>
          <a:prstGeom prst="rect">
            <a:avLst/>
          </a:prstGeom>
        </p:spPr>
      </p:pic>
      <p:pic>
        <p:nvPicPr>
          <p:cNvPr id="8" name="Picture 7"/>
          <p:cNvPicPr>
            <a:picLocks noChangeAspect="1"/>
          </p:cNvPicPr>
          <p:nvPr/>
        </p:nvPicPr>
        <p:blipFill>
          <a:blip r:embed="rId5"/>
          <a:stretch>
            <a:fillRect/>
          </a:stretch>
        </p:blipFill>
        <p:spPr>
          <a:xfrm>
            <a:off x="1069109" y="1397000"/>
            <a:ext cx="7199517" cy="5246612"/>
          </a:xfrm>
          <a:prstGeom prst="rect">
            <a:avLst/>
          </a:prstGeom>
          <a:ln>
            <a:solidFill>
              <a:schemeClr val="tx1"/>
            </a:solidFill>
          </a:ln>
        </p:spPr>
      </p:pic>
    </p:spTree>
    <p:extLst>
      <p:ext uri="{BB962C8B-B14F-4D97-AF65-F5344CB8AC3E}">
        <p14:creationId xmlns:p14="http://schemas.microsoft.com/office/powerpoint/2010/main" val="81012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a:t>
            </a:r>
            <a:r>
              <a:rPr lang="en-US" dirty="0" err="1"/>
              <a:t>prem</a:t>
            </a:r>
            <a:r>
              <a:rPr lang="en-US" dirty="0"/>
              <a:t> Gateway Names &amp; Recovery Keys</a:t>
            </a:r>
          </a:p>
        </p:txBody>
      </p:sp>
      <p:pic>
        <p:nvPicPr>
          <p:cNvPr id="3" name="Picture 2"/>
          <p:cNvPicPr>
            <a:picLocks noChangeAspect="1"/>
          </p:cNvPicPr>
          <p:nvPr/>
        </p:nvPicPr>
        <p:blipFill>
          <a:blip r:embed="rId2"/>
          <a:stretch>
            <a:fillRect/>
          </a:stretch>
        </p:blipFill>
        <p:spPr>
          <a:xfrm>
            <a:off x="1981200" y="1828800"/>
            <a:ext cx="4753717" cy="4672012"/>
          </a:xfrm>
          <a:prstGeom prst="rect">
            <a:avLst/>
          </a:prstGeom>
        </p:spPr>
      </p:pic>
    </p:spTree>
    <p:extLst>
      <p:ext uri="{BB962C8B-B14F-4D97-AF65-F5344CB8AC3E}">
        <p14:creationId xmlns:p14="http://schemas.microsoft.com/office/powerpoint/2010/main" val="4008818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Gateway Up and Running</a:t>
            </a:r>
          </a:p>
        </p:txBody>
      </p:sp>
      <p:pic>
        <p:nvPicPr>
          <p:cNvPr id="6" name="Picture 5">
            <a:extLst>
              <a:ext uri="{FF2B5EF4-FFF2-40B4-BE49-F238E27FC236}">
                <a16:creationId xmlns:a16="http://schemas.microsoft.com/office/drawing/2014/main" id="{09BC34AC-98BB-4F50-9123-9F2FA775273D}"/>
              </a:ext>
            </a:extLst>
          </p:cNvPr>
          <p:cNvPicPr>
            <a:picLocks noChangeAspect="1"/>
          </p:cNvPicPr>
          <p:nvPr/>
        </p:nvPicPr>
        <p:blipFill>
          <a:blip r:embed="rId2"/>
          <a:stretch>
            <a:fillRect/>
          </a:stretch>
        </p:blipFill>
        <p:spPr>
          <a:xfrm>
            <a:off x="457199" y="1371600"/>
            <a:ext cx="5192889" cy="5257800"/>
          </a:xfrm>
          <a:prstGeom prst="rect">
            <a:avLst/>
          </a:prstGeom>
        </p:spPr>
      </p:pic>
    </p:spTree>
    <p:extLst>
      <p:ext uri="{BB962C8B-B14F-4D97-AF65-F5344CB8AC3E}">
        <p14:creationId xmlns:p14="http://schemas.microsoft.com/office/powerpoint/2010/main" val="167564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Ports – On-Premises Gateway</a:t>
            </a:r>
          </a:p>
        </p:txBody>
      </p:sp>
      <p:sp>
        <p:nvSpPr>
          <p:cNvPr id="4" name="Content Placeholder 3"/>
          <p:cNvSpPr>
            <a:spLocks noGrp="1"/>
          </p:cNvSpPr>
          <p:nvPr>
            <p:ph idx="1"/>
          </p:nvPr>
        </p:nvSpPr>
        <p:spPr/>
        <p:txBody>
          <a:bodyPr/>
          <a:lstStyle/>
          <a:p>
            <a:r>
              <a:rPr lang="en-US" dirty="0"/>
              <a:t>Gateway communicates through outbound ports</a:t>
            </a:r>
          </a:p>
          <a:p>
            <a:pPr lvl="1"/>
            <a:r>
              <a:rPr lang="en-US" dirty="0"/>
              <a:t>Gateway does not require inbound ports</a:t>
            </a:r>
          </a:p>
        </p:txBody>
      </p:sp>
      <p:pic>
        <p:nvPicPr>
          <p:cNvPr id="5" name="Picture 4"/>
          <p:cNvPicPr>
            <a:picLocks noChangeAspect="1"/>
          </p:cNvPicPr>
          <p:nvPr/>
        </p:nvPicPr>
        <p:blipFill>
          <a:blip r:embed="rId2"/>
          <a:stretch>
            <a:fillRect/>
          </a:stretch>
        </p:blipFill>
        <p:spPr>
          <a:xfrm>
            <a:off x="304800" y="2667000"/>
            <a:ext cx="8438606" cy="3429000"/>
          </a:xfrm>
          <a:prstGeom prst="rect">
            <a:avLst/>
          </a:prstGeom>
          <a:ln>
            <a:solidFill>
              <a:schemeClr val="bg1">
                <a:lumMod val="50000"/>
              </a:schemeClr>
            </a:solidFill>
          </a:ln>
        </p:spPr>
      </p:pic>
    </p:spTree>
    <p:extLst>
      <p:ext uri="{BB962C8B-B14F-4D97-AF65-F5344CB8AC3E}">
        <p14:creationId xmlns:p14="http://schemas.microsoft.com/office/powerpoint/2010/main" val="417429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0FA4-87FE-4C22-8123-E801EE597471}"/>
              </a:ext>
            </a:extLst>
          </p:cNvPr>
          <p:cNvSpPr>
            <a:spLocks noGrp="1"/>
          </p:cNvSpPr>
          <p:nvPr>
            <p:ph type="title"/>
          </p:nvPr>
        </p:nvSpPr>
        <p:spPr/>
        <p:txBody>
          <a:bodyPr/>
          <a:lstStyle/>
          <a:p>
            <a:r>
              <a:rPr lang="en-US" dirty="0"/>
              <a:t>Using a Gateway to Create a Connection</a:t>
            </a:r>
          </a:p>
        </p:txBody>
      </p:sp>
      <p:pic>
        <p:nvPicPr>
          <p:cNvPr id="4" name="Picture 3">
            <a:extLst>
              <a:ext uri="{FF2B5EF4-FFF2-40B4-BE49-F238E27FC236}">
                <a16:creationId xmlns:a16="http://schemas.microsoft.com/office/drawing/2014/main" id="{C93B178F-C4D3-4249-BA4A-1B75867080DE}"/>
              </a:ext>
            </a:extLst>
          </p:cNvPr>
          <p:cNvPicPr>
            <a:picLocks noChangeAspect="1"/>
          </p:cNvPicPr>
          <p:nvPr/>
        </p:nvPicPr>
        <p:blipFill>
          <a:blip r:embed="rId2"/>
          <a:stretch>
            <a:fillRect/>
          </a:stretch>
        </p:blipFill>
        <p:spPr>
          <a:xfrm>
            <a:off x="419100" y="1371600"/>
            <a:ext cx="6477000" cy="2895055"/>
          </a:xfrm>
          <a:prstGeom prst="rect">
            <a:avLst/>
          </a:prstGeom>
          <a:ln>
            <a:solidFill>
              <a:schemeClr val="tx1">
                <a:lumMod val="75000"/>
                <a:lumOff val="25000"/>
              </a:schemeClr>
            </a:solidFill>
          </a:ln>
        </p:spPr>
      </p:pic>
      <p:pic>
        <p:nvPicPr>
          <p:cNvPr id="3" name="Picture 2">
            <a:extLst>
              <a:ext uri="{FF2B5EF4-FFF2-40B4-BE49-F238E27FC236}">
                <a16:creationId xmlns:a16="http://schemas.microsoft.com/office/drawing/2014/main" id="{CB0AFB13-07A8-4792-8CD4-A20B8D4DC69A}"/>
              </a:ext>
            </a:extLst>
          </p:cNvPr>
          <p:cNvPicPr>
            <a:picLocks noChangeAspect="1"/>
          </p:cNvPicPr>
          <p:nvPr/>
        </p:nvPicPr>
        <p:blipFill>
          <a:blip r:embed="rId3"/>
          <a:stretch>
            <a:fillRect/>
          </a:stretch>
        </p:blipFill>
        <p:spPr>
          <a:xfrm>
            <a:off x="4953000" y="1828800"/>
            <a:ext cx="3505200" cy="4659854"/>
          </a:xfrm>
          <a:prstGeom prst="rect">
            <a:avLst/>
          </a:prstGeom>
          <a:ln>
            <a:solidFill>
              <a:schemeClr val="tx1">
                <a:lumMod val="50000"/>
                <a:lumOff val="50000"/>
              </a:schemeClr>
            </a:solidFill>
          </a:ln>
        </p:spPr>
      </p:pic>
    </p:spTree>
    <p:extLst>
      <p:ext uri="{BB962C8B-B14F-4D97-AF65-F5344CB8AC3E}">
        <p14:creationId xmlns:p14="http://schemas.microsoft.com/office/powerpoint/2010/main" val="59341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Data Gateway</a:t>
            </a:r>
          </a:p>
        </p:txBody>
      </p:sp>
      <p:sp>
        <p:nvSpPr>
          <p:cNvPr id="3" name="Content Placeholder 2"/>
          <p:cNvSpPr>
            <a:spLocks noGrp="1"/>
          </p:cNvSpPr>
          <p:nvPr>
            <p:ph idx="1"/>
          </p:nvPr>
        </p:nvSpPr>
        <p:spPr/>
        <p:txBody>
          <a:bodyPr>
            <a:normAutofit/>
          </a:bodyPr>
          <a:lstStyle/>
          <a:p>
            <a:r>
              <a:rPr lang="en-US" sz="2000" dirty="0"/>
              <a:t>On-Premises Gateway required to access </a:t>
            </a:r>
            <a:r>
              <a:rPr lang="en-US" sz="1800" dirty="0"/>
              <a:t>on-premises</a:t>
            </a:r>
            <a:r>
              <a:rPr lang="en-US" sz="2000" dirty="0"/>
              <a:t> data</a:t>
            </a:r>
          </a:p>
          <a:p>
            <a:pPr lvl="1"/>
            <a:r>
              <a:rPr lang="en-US" sz="1800" dirty="0"/>
              <a:t>Gateway used by Power BI, PowerApps, Flow and Logic Apps</a:t>
            </a:r>
          </a:p>
          <a:p>
            <a:pPr lvl="1"/>
            <a:r>
              <a:rPr lang="en-US" sz="1800" dirty="0"/>
              <a:t>Download installer: </a:t>
            </a:r>
            <a:r>
              <a:rPr lang="en-US" sz="1800" dirty="0">
                <a:hlinkClick r:id="rId2"/>
              </a:rPr>
              <a:t>http://go.microsoft.com/fwlink/?LinkID=820931</a:t>
            </a:r>
            <a:r>
              <a:rPr lang="en-US" sz="1800" dirty="0"/>
              <a:t> </a:t>
            </a:r>
          </a:p>
        </p:txBody>
      </p:sp>
      <p:pic>
        <p:nvPicPr>
          <p:cNvPr id="4" name="Picture 3">
            <a:extLst>
              <a:ext uri="{FF2B5EF4-FFF2-40B4-BE49-F238E27FC236}">
                <a16:creationId xmlns:a16="http://schemas.microsoft.com/office/drawing/2014/main" id="{701EF490-EB81-4F2F-A3FF-BA621734E1EA}"/>
              </a:ext>
            </a:extLst>
          </p:cNvPr>
          <p:cNvPicPr>
            <a:picLocks noChangeAspect="1"/>
          </p:cNvPicPr>
          <p:nvPr/>
        </p:nvPicPr>
        <p:blipFill>
          <a:blip r:embed="rId3"/>
          <a:stretch>
            <a:fillRect/>
          </a:stretch>
        </p:blipFill>
        <p:spPr>
          <a:xfrm>
            <a:off x="914401" y="2590800"/>
            <a:ext cx="7467600" cy="3327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202879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Understanding Environments</a:t>
            </a:r>
          </a:p>
          <a:p>
            <a:pPr>
              <a:buFont typeface="Wingdings" panose="05000000000000000000" pitchFamily="2" charset="2"/>
              <a:buChar char="ü"/>
            </a:pPr>
            <a:r>
              <a:rPr lang="en-US" sz="2400" dirty="0"/>
              <a:t>Configuring Data Loss Prevention Policies</a:t>
            </a:r>
          </a:p>
          <a:p>
            <a:pPr>
              <a:buFont typeface="Wingdings" panose="05000000000000000000" pitchFamily="2" charset="2"/>
              <a:buChar char="ü"/>
            </a:pPr>
            <a:r>
              <a:rPr lang="en-US" sz="2400" dirty="0"/>
              <a:t>Sharing and Versioning Canvas Apps and Flows</a:t>
            </a:r>
          </a:p>
          <a:p>
            <a:pPr lvl="0">
              <a:buFont typeface="Wingdings" panose="05000000000000000000" pitchFamily="2" charset="2"/>
              <a:buChar char="ü"/>
            </a:pPr>
            <a:r>
              <a:rPr lang="en-US" sz="2400" dirty="0"/>
              <a:t>Exporting and Importing Canvas Apps and Flows</a:t>
            </a:r>
          </a:p>
          <a:p>
            <a:pPr lvl="0">
              <a:buFont typeface="Wingdings" panose="05000000000000000000" pitchFamily="2" charset="2"/>
              <a:buChar char="ü"/>
            </a:pPr>
            <a:r>
              <a:rPr lang="en-US" sz="2400" dirty="0"/>
              <a:t>Installing and Configuring an On-Premises Data Gateway</a:t>
            </a:r>
          </a:p>
          <a:p>
            <a:pPr>
              <a:buFont typeface="Wingdings" panose="05000000000000000000" pitchFamily="2" charset="2"/>
              <a:buChar char="Ø"/>
            </a:pPr>
            <a:r>
              <a:rPr lang="en-US" sz="2400" dirty="0"/>
              <a:t>Packaging and Deploying Custom Solutions</a:t>
            </a:r>
          </a:p>
        </p:txBody>
      </p:sp>
    </p:spTree>
    <p:extLst>
      <p:ext uri="{BB962C8B-B14F-4D97-AF65-F5344CB8AC3E}">
        <p14:creationId xmlns:p14="http://schemas.microsoft.com/office/powerpoint/2010/main" val="1610999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E635-E13E-4C6B-9406-1AF60FCB15AA}"/>
              </a:ext>
            </a:extLst>
          </p:cNvPr>
          <p:cNvSpPr>
            <a:spLocks noGrp="1"/>
          </p:cNvSpPr>
          <p:nvPr>
            <p:ph type="title"/>
          </p:nvPr>
        </p:nvSpPr>
        <p:spPr/>
        <p:txBody>
          <a:bodyPr/>
          <a:lstStyle/>
          <a:p>
            <a:r>
              <a:rPr lang="en-US"/>
              <a:t>Introduction to Solutions</a:t>
            </a:r>
            <a:endParaRPr lang="en-US" dirty="0"/>
          </a:p>
        </p:txBody>
      </p:sp>
      <p:sp>
        <p:nvSpPr>
          <p:cNvPr id="4" name="Content Placeholder 3">
            <a:extLst>
              <a:ext uri="{FF2B5EF4-FFF2-40B4-BE49-F238E27FC236}">
                <a16:creationId xmlns:a16="http://schemas.microsoft.com/office/drawing/2014/main" id="{C84272B3-2CFD-4C40-B84F-0D9CECF263B0}"/>
              </a:ext>
            </a:extLst>
          </p:cNvPr>
          <p:cNvSpPr>
            <a:spLocks noGrp="1"/>
          </p:cNvSpPr>
          <p:nvPr>
            <p:ph idx="1"/>
          </p:nvPr>
        </p:nvSpPr>
        <p:spPr/>
        <p:txBody>
          <a:bodyPr>
            <a:normAutofit/>
          </a:bodyPr>
          <a:lstStyle/>
          <a:p>
            <a:r>
              <a:rPr lang="en-US" sz="2000" dirty="0"/>
              <a:t>Solutions used to move configuration between environments</a:t>
            </a:r>
          </a:p>
          <a:p>
            <a:pPr lvl="1"/>
            <a:r>
              <a:rPr lang="en-US" sz="1800" dirty="0"/>
              <a:t>Solutions used to move metadata (e.g. custom entity, model-driven apps)</a:t>
            </a:r>
          </a:p>
          <a:p>
            <a:pPr lvl="1"/>
            <a:r>
              <a:rPr lang="en-US" sz="1800" dirty="0"/>
              <a:t>Solutions not used to move business data itself</a:t>
            </a:r>
          </a:p>
          <a:p>
            <a:pPr lvl="1"/>
            <a:endParaRPr lang="en-US" sz="1800" dirty="0"/>
          </a:p>
          <a:p>
            <a:r>
              <a:rPr lang="en-US" sz="2200" dirty="0"/>
              <a:t>Solutions can be managed or unmanaged</a:t>
            </a:r>
          </a:p>
          <a:p>
            <a:pPr lvl="1"/>
            <a:r>
              <a:rPr lang="en-US" sz="1800" dirty="0"/>
              <a:t>Unmanaged solutions is "open" solution which allows changes</a:t>
            </a:r>
          </a:p>
          <a:p>
            <a:pPr lvl="1"/>
            <a:r>
              <a:rPr lang="en-US" sz="1800" dirty="0"/>
              <a:t>Managed solutions are locked down and do not allow changes.</a:t>
            </a:r>
          </a:p>
          <a:p>
            <a:pPr lvl="1"/>
            <a:r>
              <a:rPr lang="en-US" sz="1800" dirty="0"/>
              <a:t>During development, you work with an unmanaged solution</a:t>
            </a:r>
          </a:p>
          <a:p>
            <a:pPr lvl="1"/>
            <a:r>
              <a:rPr lang="en-US" sz="1800" dirty="0"/>
              <a:t>When you export solutions, export is created as managed or unmanaged</a:t>
            </a:r>
          </a:p>
          <a:p>
            <a:pPr lvl="1"/>
            <a:endParaRPr lang="en-US" sz="1800" dirty="0"/>
          </a:p>
          <a:p>
            <a:r>
              <a:rPr lang="en-US" sz="2200" dirty="0"/>
              <a:t>When you import a managed solution, it is in lockdown mode</a:t>
            </a:r>
          </a:p>
          <a:p>
            <a:pPr lvl="1"/>
            <a:r>
              <a:rPr lang="en-US" sz="1800" dirty="0"/>
              <a:t>You cannot modify or remove application components or customization</a:t>
            </a:r>
          </a:p>
          <a:p>
            <a:pPr lvl="1"/>
            <a:r>
              <a:rPr lang="en-US" sz="1800" dirty="0"/>
              <a:t>Managed solution is serviceable and upgradable</a:t>
            </a:r>
          </a:p>
          <a:p>
            <a:pPr lvl="1"/>
            <a:r>
              <a:rPr lang="en-US" sz="1800" dirty="0"/>
              <a:t>Uninstalling managed solution removes everything</a:t>
            </a:r>
          </a:p>
          <a:p>
            <a:pPr lvl="1"/>
            <a:endParaRPr lang="en-US" sz="1800" dirty="0"/>
          </a:p>
        </p:txBody>
      </p:sp>
    </p:spTree>
    <p:extLst>
      <p:ext uri="{BB962C8B-B14F-4D97-AF65-F5344CB8AC3E}">
        <p14:creationId xmlns:p14="http://schemas.microsoft.com/office/powerpoint/2010/main" val="242865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AB27-45F2-4017-9AD8-0180C616844E}"/>
              </a:ext>
            </a:extLst>
          </p:cNvPr>
          <p:cNvSpPr>
            <a:spLocks noGrp="1"/>
          </p:cNvSpPr>
          <p:nvPr>
            <p:ph type="title"/>
          </p:nvPr>
        </p:nvSpPr>
        <p:spPr/>
        <p:txBody>
          <a:bodyPr/>
          <a:lstStyle/>
          <a:p>
            <a:r>
              <a:rPr lang="en-US" dirty="0"/>
              <a:t>Publishers and Solutions</a:t>
            </a:r>
          </a:p>
        </p:txBody>
      </p:sp>
      <p:sp>
        <p:nvSpPr>
          <p:cNvPr id="3" name="Content Placeholder 2">
            <a:extLst>
              <a:ext uri="{FF2B5EF4-FFF2-40B4-BE49-F238E27FC236}">
                <a16:creationId xmlns:a16="http://schemas.microsoft.com/office/drawing/2014/main" id="{EECAE447-9B19-48E7-BAD3-6C6B183EB897}"/>
              </a:ext>
            </a:extLst>
          </p:cNvPr>
          <p:cNvSpPr>
            <a:spLocks noGrp="1"/>
          </p:cNvSpPr>
          <p:nvPr>
            <p:ph idx="1"/>
          </p:nvPr>
        </p:nvSpPr>
        <p:spPr/>
        <p:txBody>
          <a:bodyPr>
            <a:normAutofit/>
          </a:bodyPr>
          <a:lstStyle/>
          <a:p>
            <a:r>
              <a:rPr lang="en-US" sz="2400" dirty="0"/>
              <a:t>CDSA solutions used to distribute applications</a:t>
            </a:r>
          </a:p>
          <a:p>
            <a:pPr lvl="1"/>
            <a:r>
              <a:rPr lang="en-US" sz="2000" dirty="0"/>
              <a:t>Provides means to conduct ALM</a:t>
            </a:r>
          </a:p>
          <a:p>
            <a:r>
              <a:rPr lang="en-US" sz="2400" dirty="0"/>
              <a:t>CDSA Publishers</a:t>
            </a:r>
          </a:p>
          <a:p>
            <a:pPr lvl="1"/>
            <a:r>
              <a:rPr lang="en-US" sz="2000" dirty="0"/>
              <a:t>Profile used to provide identity for CDSA solutions</a:t>
            </a:r>
          </a:p>
          <a:p>
            <a:pPr lvl="1"/>
            <a:r>
              <a:rPr lang="en-US" sz="2000" dirty="0"/>
              <a:t>You should create new publisher when distributing solutions</a:t>
            </a:r>
          </a:p>
        </p:txBody>
      </p:sp>
      <p:pic>
        <p:nvPicPr>
          <p:cNvPr id="4" name="Picture 3">
            <a:extLst>
              <a:ext uri="{FF2B5EF4-FFF2-40B4-BE49-F238E27FC236}">
                <a16:creationId xmlns:a16="http://schemas.microsoft.com/office/drawing/2014/main" id="{F19C039C-9F68-48DE-BE6B-34FFDEF6D6FF}"/>
              </a:ext>
            </a:extLst>
          </p:cNvPr>
          <p:cNvPicPr>
            <a:picLocks noChangeAspect="1"/>
          </p:cNvPicPr>
          <p:nvPr/>
        </p:nvPicPr>
        <p:blipFill>
          <a:blip r:embed="rId2"/>
          <a:stretch>
            <a:fillRect/>
          </a:stretch>
        </p:blipFill>
        <p:spPr>
          <a:xfrm>
            <a:off x="674720" y="3657600"/>
            <a:ext cx="8240680" cy="2971800"/>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D29AAE03-6244-4A89-8E16-0008648D3F64}"/>
              </a:ext>
            </a:extLst>
          </p:cNvPr>
          <p:cNvSpPr/>
          <p:nvPr/>
        </p:nvSpPr>
        <p:spPr>
          <a:xfrm>
            <a:off x="367862" y="54864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A1FDE55-7F2D-444D-ADC5-3BF1FE0727AB}"/>
              </a:ext>
            </a:extLst>
          </p:cNvPr>
          <p:cNvSpPr/>
          <p:nvPr/>
        </p:nvSpPr>
        <p:spPr>
          <a:xfrm>
            <a:off x="5029200" y="5562600"/>
            <a:ext cx="609600" cy="3048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40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C55C-6A78-456A-BFC3-6707E51AA952}"/>
              </a:ext>
            </a:extLst>
          </p:cNvPr>
          <p:cNvSpPr>
            <a:spLocks noGrp="1"/>
          </p:cNvSpPr>
          <p:nvPr>
            <p:ph type="title"/>
          </p:nvPr>
        </p:nvSpPr>
        <p:spPr/>
        <p:txBody>
          <a:bodyPr/>
          <a:lstStyle/>
          <a:p>
            <a:r>
              <a:rPr lang="en-US" dirty="0"/>
              <a:t>Creating a New CDSA Solution</a:t>
            </a:r>
          </a:p>
        </p:txBody>
      </p:sp>
      <p:pic>
        <p:nvPicPr>
          <p:cNvPr id="3" name="Picture 2">
            <a:extLst>
              <a:ext uri="{FF2B5EF4-FFF2-40B4-BE49-F238E27FC236}">
                <a16:creationId xmlns:a16="http://schemas.microsoft.com/office/drawing/2014/main" id="{512D056F-FB5D-4EA3-A91D-1FB8C988FA78}"/>
              </a:ext>
            </a:extLst>
          </p:cNvPr>
          <p:cNvPicPr>
            <a:picLocks noChangeAspect="1"/>
          </p:cNvPicPr>
          <p:nvPr/>
        </p:nvPicPr>
        <p:blipFill>
          <a:blip r:embed="rId2"/>
          <a:stretch>
            <a:fillRect/>
          </a:stretch>
        </p:blipFill>
        <p:spPr>
          <a:xfrm>
            <a:off x="395236" y="1219200"/>
            <a:ext cx="2216150" cy="2590800"/>
          </a:xfrm>
          <a:prstGeom prst="rect">
            <a:avLst/>
          </a:prstGeom>
          <a:ln>
            <a:solidFill>
              <a:schemeClr val="tx1">
                <a:lumMod val="50000"/>
                <a:lumOff val="50000"/>
              </a:schemeClr>
            </a:solidFill>
          </a:ln>
        </p:spPr>
      </p:pic>
      <p:grpSp>
        <p:nvGrpSpPr>
          <p:cNvPr id="6" name="Group 5">
            <a:extLst>
              <a:ext uri="{FF2B5EF4-FFF2-40B4-BE49-F238E27FC236}">
                <a16:creationId xmlns:a16="http://schemas.microsoft.com/office/drawing/2014/main" id="{BE3BFF40-64B2-476C-9223-32C11437BF98}"/>
              </a:ext>
            </a:extLst>
          </p:cNvPr>
          <p:cNvGrpSpPr/>
          <p:nvPr/>
        </p:nvGrpSpPr>
        <p:grpSpPr>
          <a:xfrm>
            <a:off x="1093507" y="3874473"/>
            <a:ext cx="7821893" cy="2754927"/>
            <a:chOff x="1093507" y="3874473"/>
            <a:chExt cx="7821893" cy="2754927"/>
          </a:xfrm>
        </p:grpSpPr>
        <p:pic>
          <p:nvPicPr>
            <p:cNvPr id="4" name="Picture 3">
              <a:extLst>
                <a:ext uri="{FF2B5EF4-FFF2-40B4-BE49-F238E27FC236}">
                  <a16:creationId xmlns:a16="http://schemas.microsoft.com/office/drawing/2014/main" id="{83F46ADD-433B-4C71-BD25-AF30BC739D03}"/>
                </a:ext>
              </a:extLst>
            </p:cNvPr>
            <p:cNvPicPr>
              <a:picLocks noChangeAspect="1"/>
            </p:cNvPicPr>
            <p:nvPr/>
          </p:nvPicPr>
          <p:blipFill>
            <a:blip r:embed="rId3"/>
            <a:stretch>
              <a:fillRect/>
            </a:stretch>
          </p:blipFill>
          <p:spPr>
            <a:xfrm>
              <a:off x="1093507" y="3874473"/>
              <a:ext cx="7821893" cy="2754927"/>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45FDC332-3B59-400D-8258-8405A3F984B3}"/>
                </a:ext>
              </a:extLst>
            </p:cNvPr>
            <p:cNvSpPr/>
            <p:nvPr/>
          </p:nvSpPr>
          <p:spPr>
            <a:xfrm>
              <a:off x="2438400" y="5486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83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2344-DD6D-4D92-86B3-B7B2D65A0B12}"/>
              </a:ext>
            </a:extLst>
          </p:cNvPr>
          <p:cNvSpPr>
            <a:spLocks noGrp="1"/>
          </p:cNvSpPr>
          <p:nvPr>
            <p:ph type="title"/>
          </p:nvPr>
        </p:nvSpPr>
        <p:spPr/>
        <p:txBody>
          <a:bodyPr/>
          <a:lstStyle/>
          <a:p>
            <a:r>
              <a:rPr lang="en-US" sz="2600" dirty="0"/>
              <a:t>PowerApps and Dynamics 365 Convergence</a:t>
            </a:r>
          </a:p>
        </p:txBody>
      </p:sp>
      <p:sp>
        <p:nvSpPr>
          <p:cNvPr id="3" name="Content Placeholder 2">
            <a:extLst>
              <a:ext uri="{FF2B5EF4-FFF2-40B4-BE49-F238E27FC236}">
                <a16:creationId xmlns:a16="http://schemas.microsoft.com/office/drawing/2014/main" id="{9DC58223-C584-414B-AC0B-77C42D71F248}"/>
              </a:ext>
            </a:extLst>
          </p:cNvPr>
          <p:cNvSpPr>
            <a:spLocks noGrp="1"/>
          </p:cNvSpPr>
          <p:nvPr>
            <p:ph idx="1"/>
          </p:nvPr>
        </p:nvSpPr>
        <p:spPr/>
        <p:txBody>
          <a:bodyPr>
            <a:normAutofit/>
          </a:bodyPr>
          <a:lstStyle/>
          <a:p>
            <a:r>
              <a:rPr lang="en-US" sz="2400" dirty="0"/>
              <a:t>As of Dynamics 365 version 9</a:t>
            </a:r>
          </a:p>
          <a:p>
            <a:pPr lvl="1"/>
            <a:r>
              <a:rPr lang="en-US" sz="2000" dirty="0"/>
              <a:t>Dynamics 365 instance = PowerApps Environment with CDS DB</a:t>
            </a:r>
          </a:p>
          <a:p>
            <a:endParaRPr lang="en-US" sz="2400" dirty="0"/>
          </a:p>
        </p:txBody>
      </p:sp>
      <p:sp>
        <p:nvSpPr>
          <p:cNvPr id="4" name="Rectangle 3">
            <a:extLst>
              <a:ext uri="{FF2B5EF4-FFF2-40B4-BE49-F238E27FC236}">
                <a16:creationId xmlns:a16="http://schemas.microsoft.com/office/drawing/2014/main" id="{C02BE1B3-AF85-4A00-8561-917A8EDDC96D}"/>
              </a:ext>
            </a:extLst>
          </p:cNvPr>
          <p:cNvSpPr/>
          <p:nvPr/>
        </p:nvSpPr>
        <p:spPr>
          <a:xfrm>
            <a:off x="1143000" y="2438400"/>
            <a:ext cx="3247350" cy="23622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lumMod val="65000"/>
                    <a:lumOff val="35000"/>
                  </a:schemeClr>
                </a:solidFill>
              </a:rPr>
              <a:t>Tenant</a:t>
            </a:r>
          </a:p>
        </p:txBody>
      </p:sp>
      <p:sp>
        <p:nvSpPr>
          <p:cNvPr id="5" name="Rectangle 4">
            <a:extLst>
              <a:ext uri="{FF2B5EF4-FFF2-40B4-BE49-F238E27FC236}">
                <a16:creationId xmlns:a16="http://schemas.microsoft.com/office/drawing/2014/main" id="{1C9B19FB-E3AC-45C1-B364-6B4DF8626D6B}"/>
              </a:ext>
            </a:extLst>
          </p:cNvPr>
          <p:cNvSpPr/>
          <p:nvPr/>
        </p:nvSpPr>
        <p:spPr>
          <a:xfrm>
            <a:off x="1274871" y="2569634"/>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Default Environment</a:t>
            </a:r>
          </a:p>
        </p:txBody>
      </p:sp>
      <p:sp>
        <p:nvSpPr>
          <p:cNvPr id="6" name="Rectangle: Rounded Corners 5">
            <a:extLst>
              <a:ext uri="{FF2B5EF4-FFF2-40B4-BE49-F238E27FC236}">
                <a16:creationId xmlns:a16="http://schemas.microsoft.com/office/drawing/2014/main" id="{0EA0747A-91E9-4B27-B148-277AE0CBB0C0}"/>
              </a:ext>
            </a:extLst>
          </p:cNvPr>
          <p:cNvSpPr/>
          <p:nvPr/>
        </p:nvSpPr>
        <p:spPr>
          <a:xfrm>
            <a:off x="1460687" y="2897716"/>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7" name="Rectangle 6">
            <a:extLst>
              <a:ext uri="{FF2B5EF4-FFF2-40B4-BE49-F238E27FC236}">
                <a16:creationId xmlns:a16="http://schemas.microsoft.com/office/drawing/2014/main" id="{C2905771-065E-423E-8126-B0FF30ADC27E}"/>
              </a:ext>
            </a:extLst>
          </p:cNvPr>
          <p:cNvSpPr/>
          <p:nvPr/>
        </p:nvSpPr>
        <p:spPr>
          <a:xfrm>
            <a:off x="2840339" y="2556058"/>
            <a:ext cx="1438584" cy="1837266"/>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1">
                    <a:lumMod val="65000"/>
                    <a:lumOff val="35000"/>
                  </a:schemeClr>
                </a:solidFill>
              </a:rPr>
              <a:t>Dynamics 365 Instance</a:t>
            </a:r>
          </a:p>
        </p:txBody>
      </p:sp>
      <p:sp>
        <p:nvSpPr>
          <p:cNvPr id="8" name="Rectangle: Rounded Corners 7">
            <a:extLst>
              <a:ext uri="{FF2B5EF4-FFF2-40B4-BE49-F238E27FC236}">
                <a16:creationId xmlns:a16="http://schemas.microsoft.com/office/drawing/2014/main" id="{E422FE83-D159-402B-9F09-158DC5C1B5DF}"/>
              </a:ext>
            </a:extLst>
          </p:cNvPr>
          <p:cNvSpPr/>
          <p:nvPr/>
        </p:nvSpPr>
        <p:spPr>
          <a:xfrm>
            <a:off x="3026155" y="2884140"/>
            <a:ext cx="989027" cy="355921"/>
          </a:xfrm>
          <a:prstGeom prst="roundRect">
            <a:avLst>
              <a:gd name="adj" fmla="val 8361"/>
            </a:avLst>
          </a:prstGeom>
          <a:solidFill>
            <a:schemeClr val="accent6">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lumMod val="65000"/>
                    <a:lumOff val="35000"/>
                  </a:schemeClr>
                </a:solidFill>
              </a:rPr>
              <a:t>PowerApps</a:t>
            </a:r>
            <a:br>
              <a:rPr lang="en-US" sz="900" dirty="0">
                <a:solidFill>
                  <a:schemeClr val="tx1">
                    <a:lumMod val="65000"/>
                    <a:lumOff val="35000"/>
                  </a:schemeClr>
                </a:solidFill>
              </a:rPr>
            </a:br>
            <a:r>
              <a:rPr lang="en-US" sz="900" dirty="0">
                <a:solidFill>
                  <a:schemeClr val="tx1">
                    <a:lumMod val="65000"/>
                    <a:lumOff val="35000"/>
                  </a:schemeClr>
                </a:solidFill>
              </a:rPr>
              <a:t> &amp; Flows</a:t>
            </a:r>
          </a:p>
        </p:txBody>
      </p:sp>
      <p:sp>
        <p:nvSpPr>
          <p:cNvPr id="9" name="Flowchart: Magnetic Disk 8">
            <a:extLst>
              <a:ext uri="{FF2B5EF4-FFF2-40B4-BE49-F238E27FC236}">
                <a16:creationId xmlns:a16="http://schemas.microsoft.com/office/drawing/2014/main" id="{12A158FC-A217-41BE-BDE3-16C2223E3846}"/>
              </a:ext>
            </a:extLst>
          </p:cNvPr>
          <p:cNvSpPr/>
          <p:nvPr/>
        </p:nvSpPr>
        <p:spPr>
          <a:xfrm>
            <a:off x="3068551" y="3413051"/>
            <a:ext cx="904235" cy="787400"/>
          </a:xfrm>
          <a:prstGeom prst="flowChartMagneticDisk">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CDS</a:t>
            </a:r>
          </a:p>
          <a:p>
            <a:pPr algn="ctr"/>
            <a:r>
              <a:rPr lang="en-US" sz="900" dirty="0">
                <a:solidFill>
                  <a:schemeClr val="tx1"/>
                </a:solidFill>
              </a:rPr>
              <a:t>Database</a:t>
            </a:r>
          </a:p>
        </p:txBody>
      </p:sp>
    </p:spTree>
    <p:extLst>
      <p:ext uri="{BB962C8B-B14F-4D97-AF65-F5344CB8AC3E}">
        <p14:creationId xmlns:p14="http://schemas.microsoft.com/office/powerpoint/2010/main" val="2367932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5CD2-41D2-4CCA-817B-8C5CDD6BDB6A}"/>
              </a:ext>
            </a:extLst>
          </p:cNvPr>
          <p:cNvSpPr>
            <a:spLocks noGrp="1"/>
          </p:cNvSpPr>
          <p:nvPr>
            <p:ph type="title"/>
          </p:nvPr>
        </p:nvSpPr>
        <p:spPr/>
        <p:txBody>
          <a:bodyPr/>
          <a:lstStyle/>
          <a:p>
            <a:r>
              <a:rPr lang="en-US" dirty="0"/>
              <a:t>Adding Solution Components</a:t>
            </a:r>
          </a:p>
        </p:txBody>
      </p:sp>
      <p:pic>
        <p:nvPicPr>
          <p:cNvPr id="3" name="Picture 2">
            <a:extLst>
              <a:ext uri="{FF2B5EF4-FFF2-40B4-BE49-F238E27FC236}">
                <a16:creationId xmlns:a16="http://schemas.microsoft.com/office/drawing/2014/main" id="{65EBADEC-6304-48BF-AA35-0B3BC4AEE808}"/>
              </a:ext>
            </a:extLst>
          </p:cNvPr>
          <p:cNvPicPr>
            <a:picLocks noChangeAspect="1"/>
          </p:cNvPicPr>
          <p:nvPr/>
        </p:nvPicPr>
        <p:blipFill>
          <a:blip r:embed="rId2"/>
          <a:stretch>
            <a:fillRect/>
          </a:stretch>
        </p:blipFill>
        <p:spPr>
          <a:xfrm>
            <a:off x="609600" y="1219200"/>
            <a:ext cx="7073462" cy="540082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82DBBABE-5F91-4F4A-B5C7-0879651E05ED}"/>
              </a:ext>
            </a:extLst>
          </p:cNvPr>
          <p:cNvPicPr>
            <a:picLocks noChangeAspect="1"/>
          </p:cNvPicPr>
          <p:nvPr/>
        </p:nvPicPr>
        <p:blipFill>
          <a:blip r:embed="rId3"/>
          <a:stretch>
            <a:fillRect/>
          </a:stretch>
        </p:blipFill>
        <p:spPr>
          <a:xfrm>
            <a:off x="4440621" y="1834650"/>
            <a:ext cx="3352800" cy="684727"/>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7AFD5D49-74E0-471E-954C-85FD77F93E41}"/>
              </a:ext>
            </a:extLst>
          </p:cNvPr>
          <p:cNvPicPr>
            <a:picLocks noChangeAspect="1"/>
          </p:cNvPicPr>
          <p:nvPr/>
        </p:nvPicPr>
        <p:blipFill rotWithShape="1">
          <a:blip r:embed="rId4"/>
          <a:srcRect t="7005"/>
          <a:stretch/>
        </p:blipFill>
        <p:spPr>
          <a:xfrm>
            <a:off x="5486400" y="2716445"/>
            <a:ext cx="2552700" cy="1328664"/>
          </a:xfrm>
          <a:prstGeom prst="rect">
            <a:avLst/>
          </a:prstGeom>
          <a:ln>
            <a:solidFill>
              <a:schemeClr val="tx1">
                <a:lumMod val="50000"/>
                <a:lumOff val="50000"/>
              </a:schemeClr>
            </a:solidFill>
          </a:ln>
        </p:spPr>
      </p:pic>
      <p:cxnSp>
        <p:nvCxnSpPr>
          <p:cNvPr id="7" name="Straight Arrow Connector 6">
            <a:extLst>
              <a:ext uri="{FF2B5EF4-FFF2-40B4-BE49-F238E27FC236}">
                <a16:creationId xmlns:a16="http://schemas.microsoft.com/office/drawing/2014/main" id="{C5A2A015-6EC2-4C07-9C17-38811584451F}"/>
              </a:ext>
            </a:extLst>
          </p:cNvPr>
          <p:cNvCxnSpPr>
            <a:cxnSpLocks/>
          </p:cNvCxnSpPr>
          <p:nvPr/>
        </p:nvCxnSpPr>
        <p:spPr>
          <a:xfrm>
            <a:off x="2802321" y="1877410"/>
            <a:ext cx="1527941" cy="28383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0C0DE4-F7DA-4681-AD30-B30B4F4C11FC}"/>
              </a:ext>
            </a:extLst>
          </p:cNvPr>
          <p:cNvCxnSpPr>
            <a:cxnSpLocks/>
          </p:cNvCxnSpPr>
          <p:nvPr/>
        </p:nvCxnSpPr>
        <p:spPr>
          <a:xfrm>
            <a:off x="2810203" y="2255783"/>
            <a:ext cx="2599997" cy="9446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790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C806-9AA0-46A9-A5C2-7E4BDEDB247D}"/>
              </a:ext>
            </a:extLst>
          </p:cNvPr>
          <p:cNvSpPr>
            <a:spLocks noGrp="1"/>
          </p:cNvSpPr>
          <p:nvPr>
            <p:ph type="title"/>
          </p:nvPr>
        </p:nvSpPr>
        <p:spPr/>
        <p:txBody>
          <a:bodyPr/>
          <a:lstStyle/>
          <a:p>
            <a:r>
              <a:rPr lang="en-US"/>
              <a:t>Solution Explorer</a:t>
            </a:r>
            <a:endParaRPr lang="en-US" dirty="0"/>
          </a:p>
        </p:txBody>
      </p:sp>
      <p:sp>
        <p:nvSpPr>
          <p:cNvPr id="4" name="Content Placeholder 3">
            <a:extLst>
              <a:ext uri="{FF2B5EF4-FFF2-40B4-BE49-F238E27FC236}">
                <a16:creationId xmlns:a16="http://schemas.microsoft.com/office/drawing/2014/main" id="{1D11A1BC-CFBA-4475-99A1-459D10CCE0F0}"/>
              </a:ext>
            </a:extLst>
          </p:cNvPr>
          <p:cNvSpPr>
            <a:spLocks noGrp="1"/>
          </p:cNvSpPr>
          <p:nvPr>
            <p:ph idx="1"/>
          </p:nvPr>
        </p:nvSpPr>
        <p:spPr/>
        <p:txBody>
          <a:bodyPr>
            <a:normAutofit/>
          </a:bodyPr>
          <a:lstStyle/>
          <a:p>
            <a:r>
              <a:rPr lang="en-US" sz="2000" dirty="0"/>
              <a:t>Solution Explorer provides top-level view of customizations</a:t>
            </a:r>
          </a:p>
          <a:p>
            <a:pPr lvl="1"/>
            <a:r>
              <a:rPr lang="en-US" sz="1600" dirty="0"/>
              <a:t>Can be challenging to find in current UI experience</a:t>
            </a:r>
          </a:p>
        </p:txBody>
      </p:sp>
      <p:pic>
        <p:nvPicPr>
          <p:cNvPr id="3" name="Picture 2">
            <a:extLst>
              <a:ext uri="{FF2B5EF4-FFF2-40B4-BE49-F238E27FC236}">
                <a16:creationId xmlns:a16="http://schemas.microsoft.com/office/drawing/2014/main" id="{1FC66181-401F-467A-A2BD-FFC9AB33FFD5}"/>
              </a:ext>
            </a:extLst>
          </p:cNvPr>
          <p:cNvPicPr>
            <a:picLocks noChangeAspect="1"/>
          </p:cNvPicPr>
          <p:nvPr/>
        </p:nvPicPr>
        <p:blipFill>
          <a:blip r:embed="rId2"/>
          <a:stretch>
            <a:fillRect/>
          </a:stretch>
        </p:blipFill>
        <p:spPr>
          <a:xfrm>
            <a:off x="838200" y="2286000"/>
            <a:ext cx="7086600" cy="3664480"/>
          </a:xfrm>
          <a:prstGeom prst="rect">
            <a:avLst/>
          </a:prstGeom>
          <a:ln>
            <a:solidFill>
              <a:schemeClr val="tx1">
                <a:lumMod val="50000"/>
                <a:lumOff val="50000"/>
              </a:schemeClr>
            </a:solidFill>
          </a:ln>
        </p:spPr>
      </p:pic>
    </p:spTree>
    <p:extLst>
      <p:ext uri="{BB962C8B-B14F-4D97-AF65-F5344CB8AC3E}">
        <p14:creationId xmlns:p14="http://schemas.microsoft.com/office/powerpoint/2010/main" val="114172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FB80-6473-4D0B-96EE-F874AFF3D2D8}"/>
              </a:ext>
            </a:extLst>
          </p:cNvPr>
          <p:cNvSpPr>
            <a:spLocks noGrp="1"/>
          </p:cNvSpPr>
          <p:nvPr>
            <p:ph type="title"/>
          </p:nvPr>
        </p:nvSpPr>
        <p:spPr/>
        <p:txBody>
          <a:bodyPr/>
          <a:lstStyle/>
          <a:p>
            <a:r>
              <a:rPr lang="en-US" dirty="0"/>
              <a:t>Solution Packager</a:t>
            </a:r>
          </a:p>
        </p:txBody>
      </p:sp>
      <p:sp>
        <p:nvSpPr>
          <p:cNvPr id="4" name="Content Placeholder 3">
            <a:extLst>
              <a:ext uri="{FF2B5EF4-FFF2-40B4-BE49-F238E27FC236}">
                <a16:creationId xmlns:a16="http://schemas.microsoft.com/office/drawing/2014/main" id="{9E308204-E312-49FC-A162-50175F27F7D9}"/>
              </a:ext>
            </a:extLst>
          </p:cNvPr>
          <p:cNvSpPr>
            <a:spLocks noGrp="1"/>
          </p:cNvSpPr>
          <p:nvPr>
            <p:ph idx="1"/>
          </p:nvPr>
        </p:nvSpPr>
        <p:spPr/>
        <p:txBody>
          <a:bodyPr>
            <a:normAutofit/>
          </a:bodyPr>
          <a:lstStyle/>
          <a:p>
            <a:r>
              <a:rPr lang="en-US" sz="1800" dirty="0"/>
              <a:t>Used to store the solution zip components in organized folder structure</a:t>
            </a:r>
          </a:p>
          <a:p>
            <a:r>
              <a:rPr lang="en-US" sz="1800" dirty="0"/>
              <a:t>Make source control and differencing much easier</a:t>
            </a:r>
          </a:p>
          <a:p>
            <a:r>
              <a:rPr lang="en-US" sz="1800" dirty="0"/>
              <a:t>Allows for both unmanaged and managed files to be in source control</a:t>
            </a:r>
          </a:p>
        </p:txBody>
      </p:sp>
      <p:pic>
        <p:nvPicPr>
          <p:cNvPr id="3" name="Picture 2">
            <a:extLst>
              <a:ext uri="{FF2B5EF4-FFF2-40B4-BE49-F238E27FC236}">
                <a16:creationId xmlns:a16="http://schemas.microsoft.com/office/drawing/2014/main" id="{CC6382F0-A52A-4457-9DDC-A5942756653A}"/>
              </a:ext>
            </a:extLst>
          </p:cNvPr>
          <p:cNvPicPr>
            <a:picLocks noChangeAspect="1"/>
          </p:cNvPicPr>
          <p:nvPr/>
        </p:nvPicPr>
        <p:blipFill rotWithShape="1">
          <a:blip r:embed="rId2"/>
          <a:srcRect l="46753" t="10389" b="6493"/>
          <a:stretch/>
        </p:blipFill>
        <p:spPr>
          <a:xfrm>
            <a:off x="761999" y="2667000"/>
            <a:ext cx="4512733" cy="3962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815718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236A-B556-4797-81F3-E7525DE150FC}"/>
              </a:ext>
            </a:extLst>
          </p:cNvPr>
          <p:cNvSpPr>
            <a:spLocks noGrp="1"/>
          </p:cNvSpPr>
          <p:nvPr>
            <p:ph type="title"/>
          </p:nvPr>
        </p:nvSpPr>
        <p:spPr/>
        <p:txBody>
          <a:bodyPr/>
          <a:lstStyle/>
          <a:p>
            <a:r>
              <a:rPr lang="en-US" dirty="0"/>
              <a:t>Installing Solutions</a:t>
            </a:r>
          </a:p>
        </p:txBody>
      </p:sp>
      <p:sp>
        <p:nvSpPr>
          <p:cNvPr id="3" name="Content Placeholder 2">
            <a:extLst>
              <a:ext uri="{FF2B5EF4-FFF2-40B4-BE49-F238E27FC236}">
                <a16:creationId xmlns:a16="http://schemas.microsoft.com/office/drawing/2014/main" id="{8008DF85-8329-4F10-BE06-4CB267F58FBE}"/>
              </a:ext>
            </a:extLst>
          </p:cNvPr>
          <p:cNvSpPr>
            <a:spLocks noGrp="1"/>
          </p:cNvSpPr>
          <p:nvPr>
            <p:ph idx="1"/>
          </p:nvPr>
        </p:nvSpPr>
        <p:spPr/>
        <p:txBody>
          <a:bodyPr/>
          <a:lstStyle/>
          <a:p>
            <a:r>
              <a:rPr lang="en-US" dirty="0"/>
              <a:t>Solutions can depend on other solutions</a:t>
            </a:r>
          </a:p>
          <a:p>
            <a:pPr lvl="1"/>
            <a:r>
              <a:rPr lang="en-US" dirty="0"/>
              <a:t>You can't install solution until you install dependencies</a:t>
            </a:r>
          </a:p>
          <a:p>
            <a:pPr lvl="1"/>
            <a:endParaRPr lang="en-US" dirty="0"/>
          </a:p>
          <a:p>
            <a:r>
              <a:rPr lang="en-US" dirty="0"/>
              <a:t>How do you install solutions?</a:t>
            </a:r>
          </a:p>
          <a:p>
            <a:pPr lvl="1"/>
            <a:r>
              <a:rPr lang="en-US" dirty="0"/>
              <a:t>Solution Manager</a:t>
            </a:r>
          </a:p>
          <a:p>
            <a:pPr lvl="1"/>
            <a:r>
              <a:rPr lang="en-US" dirty="0"/>
              <a:t>Package Deployer tool</a:t>
            </a:r>
          </a:p>
          <a:p>
            <a:pPr lvl="1"/>
            <a:endParaRPr lang="en-US" dirty="0"/>
          </a:p>
          <a:p>
            <a:r>
              <a:rPr lang="en-US" dirty="0"/>
              <a:t>Package deployer tool</a:t>
            </a:r>
          </a:p>
          <a:p>
            <a:pPr lvl="1"/>
            <a:r>
              <a:rPr lang="en-US" dirty="0"/>
              <a:t>can be run interactively</a:t>
            </a:r>
          </a:p>
          <a:p>
            <a:pPr lvl="1"/>
            <a:r>
              <a:rPr lang="en-US" dirty="0"/>
              <a:t>can be run from PowerShell</a:t>
            </a:r>
          </a:p>
          <a:p>
            <a:pPr lvl="1"/>
            <a:r>
              <a:rPr lang="en-US" dirty="0"/>
              <a:t>can be run by installing from AppSource marketplace</a:t>
            </a:r>
          </a:p>
        </p:txBody>
      </p:sp>
    </p:spTree>
    <p:extLst>
      <p:ext uri="{BB962C8B-B14F-4D97-AF65-F5344CB8AC3E}">
        <p14:creationId xmlns:p14="http://schemas.microsoft.com/office/powerpoint/2010/main" val="572268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B2FD-F64B-4F12-86B6-88183C1D7470}"/>
              </a:ext>
            </a:extLst>
          </p:cNvPr>
          <p:cNvSpPr>
            <a:spLocks noGrp="1"/>
          </p:cNvSpPr>
          <p:nvPr>
            <p:ph type="title"/>
          </p:nvPr>
        </p:nvSpPr>
        <p:spPr/>
        <p:txBody>
          <a:bodyPr/>
          <a:lstStyle/>
          <a:p>
            <a:r>
              <a:rPr lang="en-US" dirty="0"/>
              <a:t>Installing Unmanaged Solutions</a:t>
            </a:r>
          </a:p>
        </p:txBody>
      </p:sp>
      <p:sp>
        <p:nvSpPr>
          <p:cNvPr id="3" name="Content Placeholder 2">
            <a:extLst>
              <a:ext uri="{FF2B5EF4-FFF2-40B4-BE49-F238E27FC236}">
                <a16:creationId xmlns:a16="http://schemas.microsoft.com/office/drawing/2014/main" id="{4B1F8821-3F44-4578-B48B-A44F5BD53DE6}"/>
              </a:ext>
            </a:extLst>
          </p:cNvPr>
          <p:cNvSpPr>
            <a:spLocks noGrp="1"/>
          </p:cNvSpPr>
          <p:nvPr>
            <p:ph idx="1"/>
          </p:nvPr>
        </p:nvSpPr>
        <p:spPr/>
        <p:txBody>
          <a:bodyPr/>
          <a:lstStyle/>
          <a:p>
            <a:r>
              <a:rPr lang="en-US" dirty="0"/>
              <a:t>When you import an unmanaged solution…</a:t>
            </a:r>
          </a:p>
          <a:p>
            <a:pPr lvl="1"/>
            <a:r>
              <a:rPr lang="en-US" dirty="0"/>
              <a:t>changes merged in with other unmanaged changes</a:t>
            </a:r>
          </a:p>
          <a:p>
            <a:pPr lvl="1"/>
            <a:r>
              <a:rPr lang="en-US" dirty="0"/>
              <a:t>Unmanaged solutions cannot be removed as a unit</a:t>
            </a:r>
          </a:p>
          <a:p>
            <a:pPr lvl="1"/>
            <a:r>
              <a:rPr lang="en-US" dirty="0"/>
              <a:t>Merged changes removed by manually removing items</a:t>
            </a:r>
          </a:p>
          <a:p>
            <a:pPr lvl="1"/>
            <a:r>
              <a:rPr lang="en-US" dirty="0"/>
              <a:t>administrator must publish unmanaged changes to have any non-schema (e.g. display labels) changes be visible to other users</a:t>
            </a:r>
          </a:p>
        </p:txBody>
      </p:sp>
    </p:spTree>
    <p:extLst>
      <p:ext uri="{BB962C8B-B14F-4D97-AF65-F5344CB8AC3E}">
        <p14:creationId xmlns:p14="http://schemas.microsoft.com/office/powerpoint/2010/main" val="290957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Autofit/>
          </a:bodyPr>
          <a:lstStyle/>
          <a:p>
            <a:pPr lvl="0">
              <a:buFont typeface="Wingdings" panose="05000000000000000000" pitchFamily="2" charset="2"/>
              <a:buChar char="ü"/>
            </a:pPr>
            <a:r>
              <a:rPr lang="en-US" sz="2400" dirty="0"/>
              <a:t>Understanding Environments</a:t>
            </a:r>
          </a:p>
          <a:p>
            <a:pPr>
              <a:buFont typeface="Wingdings" panose="05000000000000000000" pitchFamily="2" charset="2"/>
              <a:buChar char="ü"/>
            </a:pPr>
            <a:r>
              <a:rPr lang="en-US" sz="2400" dirty="0"/>
              <a:t>Configuring Data Loss Prevention Policies</a:t>
            </a:r>
          </a:p>
          <a:p>
            <a:pPr>
              <a:buFont typeface="Wingdings" panose="05000000000000000000" pitchFamily="2" charset="2"/>
              <a:buChar char="ü"/>
            </a:pPr>
            <a:r>
              <a:rPr lang="en-US" sz="2400" dirty="0"/>
              <a:t>Sharing and Versioning Canvas Apps and Flows</a:t>
            </a:r>
          </a:p>
          <a:p>
            <a:pPr lvl="0">
              <a:buFont typeface="Wingdings" panose="05000000000000000000" pitchFamily="2" charset="2"/>
              <a:buChar char="ü"/>
            </a:pPr>
            <a:r>
              <a:rPr lang="en-US" sz="2400" dirty="0"/>
              <a:t>Exporting and Importing Canvas Apps and Flows</a:t>
            </a:r>
          </a:p>
          <a:p>
            <a:pPr lvl="0">
              <a:buFont typeface="Wingdings" panose="05000000000000000000" pitchFamily="2" charset="2"/>
              <a:buChar char="ü"/>
            </a:pPr>
            <a:r>
              <a:rPr lang="en-US" sz="2400" dirty="0"/>
              <a:t>Installing and Configuring an On-Premises Data Gateway</a:t>
            </a:r>
          </a:p>
          <a:p>
            <a:pPr>
              <a:buFont typeface="Wingdings" panose="05000000000000000000" pitchFamily="2" charset="2"/>
              <a:buChar char="ü"/>
            </a:pPr>
            <a:r>
              <a:rPr lang="en-US" sz="2400" dirty="0"/>
              <a:t>Packaging and Deploying Custom Solutions</a:t>
            </a:r>
          </a:p>
        </p:txBody>
      </p:sp>
    </p:spTree>
    <p:extLst>
      <p:ext uri="{BB962C8B-B14F-4D97-AF65-F5344CB8AC3E}">
        <p14:creationId xmlns:p14="http://schemas.microsoft.com/office/powerpoint/2010/main" val="3611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9EB7-BEF4-4DFB-B0F0-1E962D9A9FCD}"/>
              </a:ext>
            </a:extLst>
          </p:cNvPr>
          <p:cNvSpPr>
            <a:spLocks noGrp="1"/>
          </p:cNvSpPr>
          <p:nvPr>
            <p:ph type="title"/>
          </p:nvPr>
        </p:nvSpPr>
        <p:spPr/>
        <p:txBody>
          <a:bodyPr/>
          <a:lstStyle/>
          <a:p>
            <a:r>
              <a:rPr lang="en-US" dirty="0"/>
              <a:t>Managing Environments</a:t>
            </a:r>
          </a:p>
        </p:txBody>
      </p:sp>
      <p:sp>
        <p:nvSpPr>
          <p:cNvPr id="4" name="Content Placeholder 3">
            <a:extLst>
              <a:ext uri="{FF2B5EF4-FFF2-40B4-BE49-F238E27FC236}">
                <a16:creationId xmlns:a16="http://schemas.microsoft.com/office/drawing/2014/main" id="{E95F5555-F5BC-4611-9A98-8C62A1303CC1}"/>
              </a:ext>
            </a:extLst>
          </p:cNvPr>
          <p:cNvSpPr>
            <a:spLocks noGrp="1"/>
          </p:cNvSpPr>
          <p:nvPr>
            <p:ph idx="1"/>
          </p:nvPr>
        </p:nvSpPr>
        <p:spPr/>
        <p:txBody>
          <a:bodyPr>
            <a:normAutofit/>
          </a:bodyPr>
          <a:lstStyle/>
          <a:p>
            <a:r>
              <a:rPr lang="en-US" sz="2000" dirty="0"/>
              <a:t>Environments managed in PowerApps Admin Center</a:t>
            </a:r>
          </a:p>
          <a:p>
            <a:pPr lvl="1"/>
            <a:r>
              <a:rPr lang="en-US" sz="1800" dirty="0"/>
              <a:t>You can view existing environments and configure security and access</a:t>
            </a:r>
          </a:p>
          <a:p>
            <a:pPr lvl="1"/>
            <a:r>
              <a:rPr lang="en-US" sz="1800" dirty="0"/>
              <a:t>You can create new environments</a:t>
            </a:r>
          </a:p>
          <a:p>
            <a:pPr lvl="1"/>
            <a:r>
              <a:rPr lang="en-US" sz="1800" dirty="0"/>
              <a:t>When creating an environment, you can optionally include CDS database</a:t>
            </a:r>
          </a:p>
          <a:p>
            <a:pPr lvl="1"/>
            <a:endParaRPr lang="en-US" sz="1800" dirty="0"/>
          </a:p>
          <a:p>
            <a:pPr lvl="1"/>
            <a:endParaRPr lang="en-US" sz="1800" dirty="0"/>
          </a:p>
          <a:p>
            <a:pPr lvl="1"/>
            <a:endParaRPr lang="en-US" sz="1800" dirty="0"/>
          </a:p>
          <a:p>
            <a:pPr lvl="1"/>
            <a:endParaRPr lang="en-US" sz="1800" dirty="0"/>
          </a:p>
          <a:p>
            <a:pPr lvl="1"/>
            <a:endParaRPr lang="en-US" sz="1800" dirty="0"/>
          </a:p>
          <a:p>
            <a:pPr marL="347662" lvl="1" indent="0">
              <a:buNone/>
            </a:pPr>
            <a:endParaRPr lang="en-US" sz="1800" dirty="0"/>
          </a:p>
        </p:txBody>
      </p:sp>
      <p:pic>
        <p:nvPicPr>
          <p:cNvPr id="5" name="Picture 4">
            <a:extLst>
              <a:ext uri="{FF2B5EF4-FFF2-40B4-BE49-F238E27FC236}">
                <a16:creationId xmlns:a16="http://schemas.microsoft.com/office/drawing/2014/main" id="{3C73B70E-C342-44CE-83F0-1DE38731A9B6}"/>
              </a:ext>
            </a:extLst>
          </p:cNvPr>
          <p:cNvPicPr>
            <a:picLocks noChangeAspect="1"/>
          </p:cNvPicPr>
          <p:nvPr/>
        </p:nvPicPr>
        <p:blipFill>
          <a:blip r:embed="rId2"/>
          <a:stretch>
            <a:fillRect/>
          </a:stretch>
        </p:blipFill>
        <p:spPr>
          <a:xfrm>
            <a:off x="1181100" y="3002041"/>
            <a:ext cx="6781800" cy="1798559"/>
          </a:xfrm>
          <a:prstGeom prst="rect">
            <a:avLst/>
          </a:prstGeom>
          <a:ln>
            <a:solidFill>
              <a:schemeClr val="tx1"/>
            </a:solidFill>
          </a:ln>
        </p:spPr>
      </p:pic>
      <p:sp>
        <p:nvSpPr>
          <p:cNvPr id="3" name="Arrow: Right 2">
            <a:extLst>
              <a:ext uri="{FF2B5EF4-FFF2-40B4-BE49-F238E27FC236}">
                <a16:creationId xmlns:a16="http://schemas.microsoft.com/office/drawing/2014/main" id="{9526845D-03EF-4DFF-A983-33F3CB372BC9}"/>
              </a:ext>
            </a:extLst>
          </p:cNvPr>
          <p:cNvSpPr/>
          <p:nvPr/>
        </p:nvSpPr>
        <p:spPr>
          <a:xfrm>
            <a:off x="6186054" y="3198314"/>
            <a:ext cx="685800" cy="3810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A16828B-3E7A-4F27-9D6F-807AB559F38A}"/>
              </a:ext>
            </a:extLst>
          </p:cNvPr>
          <p:cNvPicPr>
            <a:picLocks noChangeAspect="1"/>
          </p:cNvPicPr>
          <p:nvPr/>
        </p:nvPicPr>
        <p:blipFill>
          <a:blip r:embed="rId3"/>
          <a:stretch>
            <a:fillRect/>
          </a:stretch>
        </p:blipFill>
        <p:spPr>
          <a:xfrm>
            <a:off x="3886200" y="3733799"/>
            <a:ext cx="3657600" cy="2880597"/>
          </a:xfrm>
          <a:prstGeom prst="rect">
            <a:avLst/>
          </a:prstGeom>
          <a:ln>
            <a:solidFill>
              <a:schemeClr val="tx1">
                <a:lumMod val="50000"/>
                <a:lumOff val="50000"/>
              </a:schemeClr>
            </a:solidFill>
          </a:ln>
        </p:spPr>
      </p:pic>
    </p:spTree>
    <p:extLst>
      <p:ext uri="{BB962C8B-B14F-4D97-AF65-F5344CB8AC3E}">
        <p14:creationId xmlns:p14="http://schemas.microsoft.com/office/powerpoint/2010/main" val="30574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0B72-A861-4315-B889-42BC36CBED84}"/>
              </a:ext>
            </a:extLst>
          </p:cNvPr>
          <p:cNvSpPr>
            <a:spLocks noGrp="1"/>
          </p:cNvSpPr>
          <p:nvPr>
            <p:ph type="title"/>
          </p:nvPr>
        </p:nvSpPr>
        <p:spPr/>
        <p:txBody>
          <a:bodyPr/>
          <a:lstStyle/>
          <a:p>
            <a:r>
              <a:rPr lang="en-US" dirty="0"/>
              <a:t>Environmental Regions</a:t>
            </a:r>
          </a:p>
        </p:txBody>
      </p:sp>
      <p:sp>
        <p:nvSpPr>
          <p:cNvPr id="3" name="Content Placeholder 2">
            <a:extLst>
              <a:ext uri="{FF2B5EF4-FFF2-40B4-BE49-F238E27FC236}">
                <a16:creationId xmlns:a16="http://schemas.microsoft.com/office/drawing/2014/main" id="{34CD70E5-E677-452D-AD5C-439F798A19A0}"/>
              </a:ext>
            </a:extLst>
          </p:cNvPr>
          <p:cNvSpPr>
            <a:spLocks noGrp="1"/>
          </p:cNvSpPr>
          <p:nvPr>
            <p:ph idx="1"/>
          </p:nvPr>
        </p:nvSpPr>
        <p:spPr/>
        <p:txBody>
          <a:bodyPr/>
          <a:lstStyle/>
          <a:p>
            <a:r>
              <a:rPr lang="en-US" dirty="0"/>
              <a:t>Environment is created in specific region</a:t>
            </a:r>
          </a:p>
          <a:p>
            <a:pPr lvl="1"/>
            <a:r>
              <a:rPr lang="en-US" dirty="0"/>
              <a:t>You can choose at create time</a:t>
            </a:r>
          </a:p>
          <a:p>
            <a:pPr lvl="1"/>
            <a:r>
              <a:rPr lang="en-US" dirty="0"/>
              <a:t>All app components and CDS DB stored in region</a:t>
            </a:r>
          </a:p>
          <a:p>
            <a:pPr lvl="1"/>
            <a:endParaRPr lang="en-US" dirty="0"/>
          </a:p>
          <a:p>
            <a:pPr lvl="1"/>
            <a:endParaRPr lang="en-US" dirty="0"/>
          </a:p>
          <a:p>
            <a:pPr lvl="1"/>
            <a:endParaRPr lang="en-US" dirty="0"/>
          </a:p>
          <a:p>
            <a:pPr lvl="1"/>
            <a:endParaRPr lang="en-US" dirty="0"/>
          </a:p>
          <a:p>
            <a:pPr lvl="1"/>
            <a:endParaRPr lang="en-US" dirty="0"/>
          </a:p>
          <a:p>
            <a:pPr lvl="1"/>
            <a:r>
              <a:rPr lang="en-US" dirty="0"/>
              <a:t>Issues to consider when creating environment</a:t>
            </a:r>
          </a:p>
          <a:p>
            <a:pPr lvl="2"/>
            <a:r>
              <a:rPr lang="en-US" dirty="0"/>
              <a:t>Create environment close to where users are located</a:t>
            </a:r>
          </a:p>
          <a:p>
            <a:pPr lvl="2"/>
            <a:r>
              <a:rPr lang="en-US" dirty="0"/>
              <a:t>Create environment in region required for data residency</a:t>
            </a:r>
          </a:p>
          <a:p>
            <a:pPr lvl="1"/>
            <a:endParaRPr lang="en-US" dirty="0"/>
          </a:p>
        </p:txBody>
      </p:sp>
      <p:pic>
        <p:nvPicPr>
          <p:cNvPr id="4" name="Picture 3">
            <a:extLst>
              <a:ext uri="{FF2B5EF4-FFF2-40B4-BE49-F238E27FC236}">
                <a16:creationId xmlns:a16="http://schemas.microsoft.com/office/drawing/2014/main" id="{5DD4C143-0AE6-4833-B53E-2A222AA1DCAD}"/>
              </a:ext>
            </a:extLst>
          </p:cNvPr>
          <p:cNvPicPr>
            <a:picLocks noChangeAspect="1"/>
          </p:cNvPicPr>
          <p:nvPr/>
        </p:nvPicPr>
        <p:blipFill>
          <a:blip r:embed="rId2"/>
          <a:stretch>
            <a:fillRect/>
          </a:stretch>
        </p:blipFill>
        <p:spPr>
          <a:xfrm>
            <a:off x="1066800" y="2819400"/>
            <a:ext cx="3643344" cy="1926563"/>
          </a:xfrm>
          <a:prstGeom prst="rect">
            <a:avLst/>
          </a:prstGeom>
        </p:spPr>
      </p:pic>
    </p:spTree>
    <p:extLst>
      <p:ext uri="{BB962C8B-B14F-4D97-AF65-F5344CB8AC3E}">
        <p14:creationId xmlns:p14="http://schemas.microsoft.com/office/powerpoint/2010/main" val="154257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3426-8268-491D-A3FF-48D91806DD36}"/>
              </a:ext>
            </a:extLst>
          </p:cNvPr>
          <p:cNvSpPr>
            <a:spLocks noGrp="1"/>
          </p:cNvSpPr>
          <p:nvPr>
            <p:ph type="title"/>
          </p:nvPr>
        </p:nvSpPr>
        <p:spPr/>
        <p:txBody>
          <a:bodyPr/>
          <a:lstStyle/>
          <a:p>
            <a:r>
              <a:rPr lang="en-US" dirty="0"/>
              <a:t>Viewing User Licenses</a:t>
            </a:r>
          </a:p>
        </p:txBody>
      </p:sp>
      <p:pic>
        <p:nvPicPr>
          <p:cNvPr id="3" name="Picture 2">
            <a:extLst>
              <a:ext uri="{FF2B5EF4-FFF2-40B4-BE49-F238E27FC236}">
                <a16:creationId xmlns:a16="http://schemas.microsoft.com/office/drawing/2014/main" id="{7E7C01F3-E7B5-4B73-90BA-A423A2B28CDF}"/>
              </a:ext>
            </a:extLst>
          </p:cNvPr>
          <p:cNvPicPr>
            <a:picLocks noChangeAspect="1"/>
          </p:cNvPicPr>
          <p:nvPr/>
        </p:nvPicPr>
        <p:blipFill>
          <a:blip r:embed="rId2"/>
          <a:stretch>
            <a:fillRect/>
          </a:stretch>
        </p:blipFill>
        <p:spPr>
          <a:xfrm>
            <a:off x="475673" y="1566901"/>
            <a:ext cx="6172200" cy="2709194"/>
          </a:xfrm>
          <a:prstGeom prst="rect">
            <a:avLst/>
          </a:prstGeom>
          <a:ln>
            <a:solidFill>
              <a:schemeClr val="tx1">
                <a:lumMod val="50000"/>
                <a:lumOff val="50000"/>
              </a:schemeClr>
            </a:solidFill>
          </a:ln>
        </p:spPr>
      </p:pic>
      <p:grpSp>
        <p:nvGrpSpPr>
          <p:cNvPr id="6" name="Group 5">
            <a:extLst>
              <a:ext uri="{FF2B5EF4-FFF2-40B4-BE49-F238E27FC236}">
                <a16:creationId xmlns:a16="http://schemas.microsoft.com/office/drawing/2014/main" id="{19CA1F0B-D210-4713-91A3-30526D5F4A64}"/>
              </a:ext>
            </a:extLst>
          </p:cNvPr>
          <p:cNvGrpSpPr/>
          <p:nvPr/>
        </p:nvGrpSpPr>
        <p:grpSpPr>
          <a:xfrm>
            <a:off x="457200" y="3167101"/>
            <a:ext cx="7611145" cy="3519055"/>
            <a:chOff x="457200" y="3167101"/>
            <a:chExt cx="7611145" cy="3519055"/>
          </a:xfrm>
        </p:grpSpPr>
        <p:pic>
          <p:nvPicPr>
            <p:cNvPr id="4" name="Picture 3">
              <a:extLst>
                <a:ext uri="{FF2B5EF4-FFF2-40B4-BE49-F238E27FC236}">
                  <a16:creationId xmlns:a16="http://schemas.microsoft.com/office/drawing/2014/main" id="{A19A851F-CB2A-4B08-AE53-F74F179D6BD6}"/>
                </a:ext>
              </a:extLst>
            </p:cNvPr>
            <p:cNvPicPr>
              <a:picLocks noChangeAspect="1"/>
            </p:cNvPicPr>
            <p:nvPr/>
          </p:nvPicPr>
          <p:blipFill>
            <a:blip r:embed="rId3"/>
            <a:stretch>
              <a:fillRect/>
            </a:stretch>
          </p:blipFill>
          <p:spPr>
            <a:xfrm>
              <a:off x="457200" y="4715794"/>
              <a:ext cx="7611145" cy="1970362"/>
            </a:xfrm>
            <a:prstGeom prst="rect">
              <a:avLst/>
            </a:prstGeom>
            <a:ln>
              <a:solidFill>
                <a:schemeClr val="tx1">
                  <a:lumMod val="50000"/>
                  <a:lumOff val="50000"/>
                </a:schemeClr>
              </a:solidFill>
            </a:ln>
          </p:spPr>
        </p:pic>
        <p:sp>
          <p:nvSpPr>
            <p:cNvPr id="5" name="Arrow: Down 4">
              <a:extLst>
                <a:ext uri="{FF2B5EF4-FFF2-40B4-BE49-F238E27FC236}">
                  <a16:creationId xmlns:a16="http://schemas.microsoft.com/office/drawing/2014/main" id="{C32419E3-09E9-4574-AD98-8407FB28BDC5}"/>
                </a:ext>
              </a:extLst>
            </p:cNvPr>
            <p:cNvSpPr/>
            <p:nvPr/>
          </p:nvSpPr>
          <p:spPr>
            <a:xfrm>
              <a:off x="3028373" y="3167101"/>
              <a:ext cx="6096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091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9459-ADE7-43BA-96C5-D5E14B39DCAE}"/>
              </a:ext>
            </a:extLst>
          </p:cNvPr>
          <p:cNvSpPr>
            <a:spLocks noGrp="1"/>
          </p:cNvSpPr>
          <p:nvPr>
            <p:ph type="title"/>
          </p:nvPr>
        </p:nvSpPr>
        <p:spPr/>
        <p:txBody>
          <a:bodyPr/>
          <a:lstStyle/>
          <a:p>
            <a:r>
              <a:rPr lang="en-US" dirty="0"/>
              <a:t>Types of Environments</a:t>
            </a:r>
          </a:p>
        </p:txBody>
      </p:sp>
      <p:sp>
        <p:nvSpPr>
          <p:cNvPr id="3" name="Content Placeholder 2">
            <a:extLst>
              <a:ext uri="{FF2B5EF4-FFF2-40B4-BE49-F238E27FC236}">
                <a16:creationId xmlns:a16="http://schemas.microsoft.com/office/drawing/2014/main" id="{6B43F85E-87C7-4D1B-8BA7-E3ADDA7E0DB9}"/>
              </a:ext>
            </a:extLst>
          </p:cNvPr>
          <p:cNvSpPr>
            <a:spLocks noGrp="1"/>
          </p:cNvSpPr>
          <p:nvPr>
            <p:ph idx="1"/>
          </p:nvPr>
        </p:nvSpPr>
        <p:spPr>
          <a:xfrm>
            <a:off x="381000" y="1447800"/>
            <a:ext cx="8382000" cy="5181600"/>
          </a:xfrm>
        </p:spPr>
        <p:txBody>
          <a:bodyPr>
            <a:normAutofit/>
          </a:bodyPr>
          <a:lstStyle/>
          <a:p>
            <a:r>
              <a:rPr lang="en-US" sz="2400" dirty="0"/>
              <a:t>Production</a:t>
            </a:r>
          </a:p>
          <a:p>
            <a:pPr lvl="1"/>
            <a:r>
              <a:rPr lang="en-US" sz="2000" dirty="0"/>
              <a:t>used for permanent work in an organization</a:t>
            </a:r>
          </a:p>
          <a:p>
            <a:r>
              <a:rPr lang="en-US" sz="2400" dirty="0"/>
              <a:t>Default</a:t>
            </a:r>
          </a:p>
          <a:p>
            <a:pPr lvl="1"/>
            <a:r>
              <a:rPr lang="en-US" sz="2000" dirty="0"/>
              <a:t>Special type of production environment</a:t>
            </a:r>
          </a:p>
          <a:p>
            <a:r>
              <a:rPr lang="en-US" sz="2400" dirty="0"/>
              <a:t>Sandbox</a:t>
            </a:r>
          </a:p>
          <a:p>
            <a:pPr lvl="1"/>
            <a:r>
              <a:rPr lang="en-US" sz="2000" dirty="0"/>
              <a:t>Non-production environment with environment reset feature</a:t>
            </a:r>
          </a:p>
          <a:p>
            <a:r>
              <a:rPr lang="en-US" sz="2400" dirty="0"/>
              <a:t>Trial</a:t>
            </a:r>
          </a:p>
          <a:p>
            <a:pPr lvl="1"/>
            <a:r>
              <a:rPr lang="en-US" sz="2000" dirty="0"/>
              <a:t>Temporary environment used to support short term testing </a:t>
            </a:r>
          </a:p>
          <a:p>
            <a:r>
              <a:rPr lang="en-US" sz="2400" dirty="0"/>
              <a:t>Developer</a:t>
            </a:r>
          </a:p>
          <a:p>
            <a:pPr lvl="1"/>
            <a:r>
              <a:rPr lang="en-US" sz="2000" dirty="0"/>
              <a:t>Environment created with the Community Plan license</a:t>
            </a:r>
          </a:p>
          <a:p>
            <a:pPr lvl="1"/>
            <a:r>
              <a:rPr lang="en-US" sz="2000" dirty="0"/>
              <a:t>Only supports a single user</a:t>
            </a:r>
          </a:p>
        </p:txBody>
      </p:sp>
    </p:spTree>
    <p:extLst>
      <p:ext uri="{BB962C8B-B14F-4D97-AF65-F5344CB8AC3E}">
        <p14:creationId xmlns:p14="http://schemas.microsoft.com/office/powerpoint/2010/main" val="287904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60A6-F9C6-46E9-8455-C9A2856BF06D}"/>
              </a:ext>
            </a:extLst>
          </p:cNvPr>
          <p:cNvSpPr>
            <a:spLocks noGrp="1"/>
          </p:cNvSpPr>
          <p:nvPr>
            <p:ph type="title"/>
          </p:nvPr>
        </p:nvSpPr>
        <p:spPr/>
        <p:txBody>
          <a:bodyPr/>
          <a:lstStyle/>
          <a:p>
            <a:r>
              <a:rPr lang="en-US" dirty="0"/>
              <a:t>PowerApps Community Plan</a:t>
            </a:r>
          </a:p>
        </p:txBody>
      </p:sp>
      <p:sp>
        <p:nvSpPr>
          <p:cNvPr id="4" name="Content Placeholder 3">
            <a:extLst>
              <a:ext uri="{FF2B5EF4-FFF2-40B4-BE49-F238E27FC236}">
                <a16:creationId xmlns:a16="http://schemas.microsoft.com/office/drawing/2014/main" id="{28000936-674D-4F79-87A4-A9A1F45A0AB0}"/>
              </a:ext>
            </a:extLst>
          </p:cNvPr>
          <p:cNvSpPr>
            <a:spLocks noGrp="1"/>
          </p:cNvSpPr>
          <p:nvPr>
            <p:ph idx="1"/>
          </p:nvPr>
        </p:nvSpPr>
        <p:spPr/>
        <p:txBody>
          <a:bodyPr>
            <a:normAutofit/>
          </a:bodyPr>
          <a:lstStyle/>
          <a:p>
            <a:r>
              <a:rPr lang="en-US" sz="2400" dirty="0"/>
              <a:t>PowerApps Community Plan offers free environment</a:t>
            </a:r>
          </a:p>
          <a:p>
            <a:pPr lvl="1"/>
            <a:r>
              <a:rPr lang="en-US" sz="2000" dirty="0"/>
              <a:t>Used to build solutions for PowerApps, Flows and CDS for Apps</a:t>
            </a:r>
          </a:p>
          <a:p>
            <a:pPr lvl="1"/>
            <a:r>
              <a:rPr lang="en-US" sz="2000" dirty="0"/>
              <a:t>Environment only allows for a single user</a:t>
            </a:r>
          </a:p>
          <a:p>
            <a:pPr lvl="1"/>
            <a:r>
              <a:rPr lang="en-US" sz="2000" dirty="0"/>
              <a:t>Sign up at </a:t>
            </a:r>
            <a:r>
              <a:rPr lang="en-US" sz="2000" dirty="0">
                <a:hlinkClick r:id="rId2"/>
              </a:rPr>
              <a:t>https://powerapps.microsoft.com/en-us/communityplan/</a:t>
            </a:r>
            <a:r>
              <a:rPr lang="en-US" sz="2000" dirty="0"/>
              <a:t> </a:t>
            </a:r>
          </a:p>
        </p:txBody>
      </p:sp>
      <p:pic>
        <p:nvPicPr>
          <p:cNvPr id="3" name="Picture 2">
            <a:extLst>
              <a:ext uri="{FF2B5EF4-FFF2-40B4-BE49-F238E27FC236}">
                <a16:creationId xmlns:a16="http://schemas.microsoft.com/office/drawing/2014/main" id="{7A9DA654-C533-447F-BFCC-8F2797E68E00}"/>
              </a:ext>
            </a:extLst>
          </p:cNvPr>
          <p:cNvPicPr>
            <a:picLocks noChangeAspect="1"/>
          </p:cNvPicPr>
          <p:nvPr/>
        </p:nvPicPr>
        <p:blipFill rotWithShape="1">
          <a:blip r:embed="rId3"/>
          <a:srcRect b="6977"/>
          <a:stretch/>
        </p:blipFill>
        <p:spPr>
          <a:xfrm>
            <a:off x="1143000" y="3200400"/>
            <a:ext cx="5699306" cy="3505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86282446"/>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15140</TotalTime>
  <Words>1719</Words>
  <Application>Microsoft Office PowerPoint</Application>
  <PresentationFormat>On-screen Show (4:3)</PresentationFormat>
  <Paragraphs>318</Paragraphs>
  <Slides>45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Lucida Console</vt:lpstr>
      <vt:lpstr>Wingdings</vt:lpstr>
      <vt:lpstr>CPT_Wave15</vt:lpstr>
      <vt:lpstr>PowerApps ALM using Managed Solutions</vt:lpstr>
      <vt:lpstr>Agenda</vt:lpstr>
      <vt:lpstr>What is an Environment?</vt:lpstr>
      <vt:lpstr>PowerApps and Dynamics 365 Convergence</vt:lpstr>
      <vt:lpstr>Managing Environments</vt:lpstr>
      <vt:lpstr>Environmental Regions</vt:lpstr>
      <vt:lpstr>Viewing User Licenses</vt:lpstr>
      <vt:lpstr>Types of Environments</vt:lpstr>
      <vt:lpstr>PowerApps Community Plan</vt:lpstr>
      <vt:lpstr>Default Environment</vt:lpstr>
      <vt:lpstr>Environment Security Roles (No CDS)</vt:lpstr>
      <vt:lpstr>CDS Security Roles</vt:lpstr>
      <vt:lpstr>CDS Database Roles</vt:lpstr>
      <vt:lpstr>Agenda</vt:lpstr>
      <vt:lpstr>Data Loss Prevention Policies</vt:lpstr>
      <vt:lpstr>Data Loss Prevention (DLP) Policies</vt:lpstr>
      <vt:lpstr>Agenda</vt:lpstr>
      <vt:lpstr>Configuring User Access to Apps &amp; Flows</vt:lpstr>
      <vt:lpstr>Sharing PowerApps</vt:lpstr>
      <vt:lpstr>Sharing a Flow</vt:lpstr>
      <vt:lpstr>Sharing a Connection</vt:lpstr>
      <vt:lpstr>Application Players</vt:lpstr>
      <vt:lpstr>App Versioning in PowerApps</vt:lpstr>
      <vt:lpstr>Agenda</vt:lpstr>
      <vt:lpstr>Exporting a Canvas App</vt:lpstr>
      <vt:lpstr>Importing a Canvas App</vt:lpstr>
      <vt:lpstr>Exporting a Flow</vt:lpstr>
      <vt:lpstr>Agenda</vt:lpstr>
      <vt:lpstr>On-premises Data Gateway</vt:lpstr>
      <vt:lpstr>On-Premises Gateway Installation</vt:lpstr>
      <vt:lpstr>On-prem Gateway Names &amp; Recovery Keys</vt:lpstr>
      <vt:lpstr>Getting the Gateway Up and Running</vt:lpstr>
      <vt:lpstr>Outbound Ports – On-Premises Gateway</vt:lpstr>
      <vt:lpstr>Using a Gateway to Create a Connection</vt:lpstr>
      <vt:lpstr>On-Premises Data Gateway</vt:lpstr>
      <vt:lpstr>Agenda</vt:lpstr>
      <vt:lpstr>Introduction to Solutions</vt:lpstr>
      <vt:lpstr>Publishers and Solutions</vt:lpstr>
      <vt:lpstr>Creating a New CDSA Solution</vt:lpstr>
      <vt:lpstr>Adding Solution Components</vt:lpstr>
      <vt:lpstr>Solution Explorer</vt:lpstr>
      <vt:lpstr>Solution Packager</vt:lpstr>
      <vt:lpstr>Installing Solutions</vt:lpstr>
      <vt:lpstr>Installing Unmanaged Solutions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PowerApps ALM using Managed Solutions</dc:title>
  <dc:creator>Ted Pattison</dc:creator>
  <cp:lastModifiedBy>Ted Pattison</cp:lastModifiedBy>
  <cp:revision>435</cp:revision>
  <dcterms:created xsi:type="dcterms:W3CDTF">2012-04-13T19:17:02Z</dcterms:created>
  <dcterms:modified xsi:type="dcterms:W3CDTF">2019-08-11T11:39:33Z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