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8"/>
  </p:notesMasterIdLst>
  <p:handoutMasterIdLst>
    <p:handoutMasterId r:id="rId39"/>
  </p:handoutMasterIdLst>
  <p:sldIdLst>
    <p:sldId id="279" r:id="rId6"/>
    <p:sldId id="278" r:id="rId7"/>
    <p:sldId id="290" r:id="rId8"/>
    <p:sldId id="293" r:id="rId9"/>
    <p:sldId id="312" r:id="rId10"/>
    <p:sldId id="313" r:id="rId11"/>
    <p:sldId id="316" r:id="rId12"/>
    <p:sldId id="317" r:id="rId13"/>
    <p:sldId id="322" r:id="rId14"/>
    <p:sldId id="284" r:id="rId15"/>
    <p:sldId id="285" r:id="rId16"/>
    <p:sldId id="286" r:id="rId17"/>
    <p:sldId id="287" r:id="rId18"/>
    <p:sldId id="288" r:id="rId19"/>
    <p:sldId id="323" r:id="rId20"/>
    <p:sldId id="318" r:id="rId21"/>
    <p:sldId id="309" r:id="rId22"/>
    <p:sldId id="301" r:id="rId23"/>
    <p:sldId id="302" r:id="rId24"/>
    <p:sldId id="304" r:id="rId25"/>
    <p:sldId id="305" r:id="rId26"/>
    <p:sldId id="306" r:id="rId27"/>
    <p:sldId id="307" r:id="rId28"/>
    <p:sldId id="308" r:id="rId29"/>
    <p:sldId id="319" r:id="rId30"/>
    <p:sldId id="280" r:id="rId31"/>
    <p:sldId id="298" r:id="rId32"/>
    <p:sldId id="282" r:id="rId33"/>
    <p:sldId id="291" r:id="rId34"/>
    <p:sldId id="320" r:id="rId35"/>
    <p:sldId id="283" r:id="rId36"/>
    <p:sldId id="321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E64"/>
    <a:srgbClr val="FF0000"/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743" autoAdjust="0"/>
    <p:restoredTop sz="94037" autoAdjust="0"/>
  </p:normalViewPr>
  <p:slideViewPr>
    <p:cSldViewPr>
      <p:cViewPr varScale="1">
        <p:scale>
          <a:sx n="83" d="100"/>
          <a:sy n="83" d="100"/>
        </p:scale>
        <p:origin x="134" y="6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2017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40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2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7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6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0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Developing in Power BI</a:t>
            </a:r>
            <a:b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/>
              <a:t>with Streaming Datasets and Real-time Dashboards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StreamingDatasetsDemo Project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Console application project in Visual Studio 2017</a:t>
            </a:r>
          </a:p>
          <a:p>
            <a:pPr lvl="1"/>
            <a:r>
              <a:rPr lang="en-US" sz="2000" dirty="0"/>
              <a:t>Installed package for Azure AD Authentication library</a:t>
            </a:r>
          </a:p>
          <a:p>
            <a:pPr lvl="1"/>
            <a:r>
              <a:rPr lang="en-US" sz="2000" dirty="0"/>
              <a:t>Installed package to serialize .NET objects to JSON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AEAEF-D56F-41EA-8D37-BCB7A01E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52800"/>
            <a:ext cx="3453481" cy="27595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753A0-2DA7-455F-834E-0FA0DDEC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218" y="4914900"/>
            <a:ext cx="6013621" cy="1524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60DCFC9-1681-4F5D-98DF-718EA07F4F0E}"/>
              </a:ext>
            </a:extLst>
          </p:cNvPr>
          <p:cNvGrpSpPr/>
          <p:nvPr/>
        </p:nvGrpSpPr>
        <p:grpSpPr>
          <a:xfrm>
            <a:off x="4158080" y="2933700"/>
            <a:ext cx="4394359" cy="1600200"/>
            <a:chOff x="4521041" y="3810000"/>
            <a:chExt cx="4394359" cy="1600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77FB33-1A52-4B54-81CE-7A78F9F43ADC}"/>
                </a:ext>
              </a:extLst>
            </p:cNvPr>
            <p:cNvSpPr/>
            <p:nvPr/>
          </p:nvSpPr>
          <p:spPr>
            <a:xfrm>
              <a:off x="4521041" y="3810000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0564B2E-1AC7-4124-8BFC-FC370259B93E}"/>
                </a:ext>
              </a:extLst>
            </p:cNvPr>
            <p:cNvGrpSpPr/>
            <p:nvPr/>
          </p:nvGrpSpPr>
          <p:grpSpPr>
            <a:xfrm>
              <a:off x="7028124" y="4017548"/>
              <a:ext cx="1811076" cy="1176240"/>
              <a:chOff x="7038900" y="1795244"/>
              <a:chExt cx="1689900" cy="102139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DD50C61-D0A2-4E50-8174-51EEA8638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18CF85-0BF4-44CC-9577-83AFC04F2302}"/>
                  </a:ext>
                </a:extLst>
              </p:cNvPr>
              <p:cNvSpPr txBox="1"/>
              <p:nvPr/>
            </p:nvSpPr>
            <p:spPr>
              <a:xfrm>
                <a:off x="7444150" y="2067262"/>
                <a:ext cx="10166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7A949B4-488B-4DEB-A4D8-0E2E4B50750E}"/>
                </a:ext>
              </a:extLst>
            </p:cNvPr>
            <p:cNvSpPr/>
            <p:nvPr/>
          </p:nvSpPr>
          <p:spPr>
            <a:xfrm>
              <a:off x="4659527" y="4110368"/>
              <a:ext cx="1260453" cy="990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Custom</a:t>
              </a:r>
            </a:p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endParaRPr lang="en-US" sz="400" i="1" dirty="0">
                <a:solidFill>
                  <a:srgbClr val="C00000"/>
                </a:solidFill>
              </a:endParaRPr>
            </a:p>
            <a:p>
              <a:pPr algn="ctr"/>
              <a:r>
                <a:rPr lang="en-US" sz="1000" dirty="0">
                  <a:solidFill>
                    <a:srgbClr val="C00000"/>
                  </a:solidFill>
                  <a:latin typeface="+mj-lt"/>
                </a:rPr>
                <a:t>Power</a:t>
              </a:r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 BI</a:t>
              </a:r>
            </a:p>
            <a:p>
              <a:pPr algn="ctr"/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Service API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F7E0025-A156-49FD-AF9C-759FFE764FBF}"/>
                </a:ext>
              </a:extLst>
            </p:cNvPr>
            <p:cNvSpPr/>
            <p:nvPr/>
          </p:nvSpPr>
          <p:spPr>
            <a:xfrm>
              <a:off x="6058466" y="4337847"/>
              <a:ext cx="875734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3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Executing Power BI Service API Calls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Generic helper methods designed to execute HTTP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70" y="1905000"/>
            <a:ext cx="6789172" cy="21979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81545" y="4373033"/>
            <a:ext cx="6822411" cy="15705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7991" y="4699198"/>
            <a:ext cx="1979828" cy="9182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360" y="4699198"/>
            <a:ext cx="2164724" cy="91824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187819" y="4636873"/>
            <a:ext cx="2347541" cy="1042890"/>
            <a:chOff x="4683360" y="4763116"/>
            <a:chExt cx="2392864" cy="106414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683360" y="5305785"/>
              <a:ext cx="2392864" cy="0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288988" y="4763116"/>
              <a:ext cx="1067260" cy="1064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HTTP POST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82161" y="5023851"/>
              <a:ext cx="885148" cy="21834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Token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82161" y="5305785"/>
              <a:ext cx="885148" cy="43243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836519" y="2248134"/>
            <a:ext cx="224367" cy="22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848586" y="3399169"/>
            <a:ext cx="224367" cy="224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988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Streaming Dataset</a:t>
            </a:r>
          </a:p>
        </p:txBody>
      </p:sp>
      <p:sp>
        <p:nvSpPr>
          <p:cNvPr id="26627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Streaming dataset created using JSON schema definition</a:t>
            </a:r>
          </a:p>
          <a:p>
            <a:pPr lvl="1"/>
            <a:r>
              <a:rPr lang="en-US" altLang="en-US" sz="2000" dirty="0"/>
              <a:t>Streaming dataset limited to a single table</a:t>
            </a:r>
          </a:p>
          <a:p>
            <a:pPr lvl="1"/>
            <a:r>
              <a:rPr lang="en-US" altLang="en-US" sz="2000" dirty="0"/>
              <a:t>Columns defined using name and datatype</a:t>
            </a:r>
          </a:p>
          <a:p>
            <a:pPr lvl="1"/>
            <a:r>
              <a:rPr lang="en-US" altLang="en-US" sz="2000" dirty="0"/>
              <a:t>No support for any other column properties (e.g. formatting)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5343E3-FE6F-44D8-89A7-11E784A7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28108"/>
            <a:ext cx="4876800" cy="35012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754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51F98D-F367-4AC3-892F-A4C61A712D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09526" y="5526101"/>
            <a:ext cx="1587749" cy="2437"/>
          </a:xfrm>
          <a:prstGeom prst="straightConnector1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Custom Dataset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 created by executing HTTP POST operation</a:t>
            </a:r>
          </a:p>
          <a:p>
            <a:pPr lvl="1"/>
            <a:r>
              <a:rPr lang="en-US" sz="2000" dirty="0"/>
              <a:t>One-time operation done as application begins 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4566106"/>
            <a:ext cx="2707091" cy="18468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1125" b="1" dirty="0">
                <a:latin typeface="Arial" panose="020B0604020202020204" pitchFamily="34" charset="0"/>
                <a:cs typeface="Arial" panose="020B0604020202020204" pitchFamily="34" charset="0"/>
              </a:rPr>
              <a:t>Power BI Service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66" y="2438400"/>
            <a:ext cx="7631816" cy="17408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FA5E612-75C1-44E8-8EDA-6AAB5037CB6A}"/>
              </a:ext>
            </a:extLst>
          </p:cNvPr>
          <p:cNvGrpSpPr/>
          <p:nvPr/>
        </p:nvGrpSpPr>
        <p:grpSpPr>
          <a:xfrm>
            <a:off x="3579361" y="4933928"/>
            <a:ext cx="1534462" cy="830005"/>
            <a:chOff x="3579361" y="4933928"/>
            <a:chExt cx="1534462" cy="830005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V="1">
              <a:off x="3579361" y="5359522"/>
              <a:ext cx="1534462" cy="9630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EAE2DD-5206-4B94-B918-348028AAAC14}"/>
                </a:ext>
              </a:extLst>
            </p:cNvPr>
            <p:cNvGrpSpPr/>
            <p:nvPr/>
          </p:nvGrpSpPr>
          <p:grpSpPr>
            <a:xfrm>
              <a:off x="3908814" y="4933928"/>
              <a:ext cx="773498" cy="830005"/>
              <a:chOff x="3908814" y="4933928"/>
              <a:chExt cx="773498" cy="830005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3908814" y="4933928"/>
                <a:ext cx="773498" cy="830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sz="750" b="1" dirty="0">
                    <a:solidFill>
                      <a:schemeClr val="tx1"/>
                    </a:solidFill>
                  </a:rPr>
                  <a:t>HTTP POST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3976853" y="5357597"/>
                <a:ext cx="641001" cy="33700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675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JSON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3976853" y="5136133"/>
                <a:ext cx="641001" cy="17139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45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Access Token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 bwMode="auto">
          <a:xfrm>
            <a:off x="5421790" y="4949334"/>
            <a:ext cx="2223415" cy="12806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My Streaming Dataset</a:t>
            </a:r>
          </a:p>
        </p:txBody>
      </p:sp>
      <p:grpSp>
        <p:nvGrpSpPr>
          <p:cNvPr id="27664" name="Group 10"/>
          <p:cNvGrpSpPr>
            <a:grpSpLocks/>
          </p:cNvGrpSpPr>
          <p:nvPr/>
        </p:nvGrpSpPr>
        <p:grpSpPr bwMode="auto">
          <a:xfrm>
            <a:off x="5550755" y="5322915"/>
            <a:ext cx="1880736" cy="763615"/>
            <a:chOff x="7924800" y="5355406"/>
            <a:chExt cx="1295400" cy="839384"/>
          </a:xfrm>
        </p:grpSpPr>
        <p:sp>
          <p:nvSpPr>
            <p:cNvPr id="13" name="Rectangle 12"/>
            <p:cNvSpPr/>
            <p:nvPr/>
          </p:nvSpPr>
          <p:spPr>
            <a:xfrm>
              <a:off x="7924741" y="5355426"/>
              <a:ext cx="1295424" cy="8403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900" b="1" dirty="0" err="1">
                  <a:solidFill>
                    <a:schemeClr val="tx1"/>
                  </a:solidFill>
                </a:rPr>
                <a:t>TemperatureReadings</a:t>
              </a:r>
              <a:r>
                <a:rPr lang="en-US" sz="900" dirty="0">
                  <a:solidFill>
                    <a:schemeClr val="tx1"/>
                  </a:solidFill>
                </a:rPr>
                <a:t> table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924741" y="5639084"/>
              <a:ext cx="12954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00943" y="5715290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00943" y="5791497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00943" y="5867703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00943" y="5943910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000943" y="6020116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000943" y="6096323"/>
              <a:ext cx="11430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412955" y="2754227"/>
            <a:ext cx="238795" cy="22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412955" y="3251074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428360" y="3850866"/>
            <a:ext cx="207983" cy="20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sz="900" dirty="0"/>
              <a:t>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E5B0A3D-B9CB-4FE8-83E5-723F4DF2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26" y="4427566"/>
            <a:ext cx="2590800" cy="18600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75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Rows by Converting C# to 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C5798-5104-4AF9-9905-21686350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186382"/>
            <a:ext cx="3605071" cy="24363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A37783-6F79-46A5-98B1-32A387AA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8" y="1160169"/>
            <a:ext cx="8224982" cy="28584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4B90C63-1EAF-46A7-8A7A-F38640A6F2BF}"/>
              </a:ext>
            </a:extLst>
          </p:cNvPr>
          <p:cNvGrpSpPr/>
          <p:nvPr/>
        </p:nvGrpSpPr>
        <p:grpSpPr>
          <a:xfrm>
            <a:off x="3810000" y="4186381"/>
            <a:ext cx="3988461" cy="2436345"/>
            <a:chOff x="3810000" y="4186381"/>
            <a:chExt cx="3988461" cy="24363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35A315-2A01-4703-9F4C-A96DFCC96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6173" y="4186381"/>
              <a:ext cx="3322288" cy="243634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55F05A59-B346-4B19-AD02-459250E5857A}"/>
                </a:ext>
              </a:extLst>
            </p:cNvPr>
            <p:cNvSpPr/>
            <p:nvPr/>
          </p:nvSpPr>
          <p:spPr>
            <a:xfrm>
              <a:off x="3810000" y="51054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210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4A86-C332-49E1-A508-58A353CA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Streaming Dataset using the Power BI Service API</a:t>
            </a:r>
          </a:p>
        </p:txBody>
      </p:sp>
    </p:spTree>
    <p:extLst>
      <p:ext uri="{BB962C8B-B14F-4D97-AF65-F5344CB8AC3E}">
        <p14:creationId xmlns:p14="http://schemas.microsoft.com/office/powerpoint/2010/main" val="389349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Streaming Dataset with the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Designing Dashboards with Streaming Data Tiles</a:t>
            </a:r>
          </a:p>
          <a:p>
            <a:r>
              <a:rPr lang="en-US" dirty="0"/>
              <a:t>Creating a Push Dataset with Real-time Data</a:t>
            </a:r>
          </a:p>
          <a:p>
            <a:r>
              <a:rPr lang="en-US" dirty="0"/>
              <a:t>Integrating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7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5433-E61D-4667-B34F-1A8B1562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Data 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4EA7-8679-4A3A-BCE9-87A05CC2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Streaming Data surfaced using Streaming Data Tiles</a:t>
            </a:r>
          </a:p>
          <a:p>
            <a:pPr lvl="1"/>
            <a:r>
              <a:rPr lang="en-US" sz="2000" dirty="0"/>
              <a:t>Used to surface data values from streaming dataset cache</a:t>
            </a:r>
          </a:p>
          <a:p>
            <a:pPr lvl="1"/>
            <a:r>
              <a:rPr lang="en-US" sz="2000" dirty="0"/>
              <a:t>Optimized to provide smooth animations for real-time data</a:t>
            </a:r>
          </a:p>
          <a:p>
            <a:pPr lvl="1"/>
            <a:endParaRPr lang="en-US" sz="2000" dirty="0"/>
          </a:p>
          <a:p>
            <a:r>
              <a:rPr lang="en-US" sz="2400" dirty="0"/>
              <a:t>Available set of streaming titles as of today</a:t>
            </a:r>
          </a:p>
          <a:p>
            <a:pPr lvl="1"/>
            <a:r>
              <a:rPr lang="en-US" sz="2000" dirty="0"/>
              <a:t>Card</a:t>
            </a:r>
          </a:p>
          <a:p>
            <a:pPr lvl="1"/>
            <a:r>
              <a:rPr lang="en-US" sz="2000" dirty="0"/>
              <a:t>Gauge</a:t>
            </a:r>
          </a:p>
          <a:p>
            <a:pPr lvl="1"/>
            <a:r>
              <a:rPr lang="en-US" sz="2000" dirty="0"/>
              <a:t>Line chart</a:t>
            </a:r>
          </a:p>
          <a:p>
            <a:pPr lvl="1"/>
            <a:r>
              <a:rPr lang="en-US" sz="2000" dirty="0"/>
              <a:t>Cluster Bar Chart</a:t>
            </a:r>
          </a:p>
          <a:p>
            <a:pPr lvl="1"/>
            <a:r>
              <a:rPr lang="en-US" sz="2000" dirty="0"/>
              <a:t>Cluster Column Chart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9C8D4-D3D5-4185-ACEC-E52CADD5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721455"/>
            <a:ext cx="4191000" cy="29079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412F825-45F7-47E1-B623-4B91F29FD6D1}"/>
              </a:ext>
            </a:extLst>
          </p:cNvPr>
          <p:cNvSpPr/>
          <p:nvPr/>
        </p:nvSpPr>
        <p:spPr>
          <a:xfrm>
            <a:off x="4010891" y="3806891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2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2B2-9E8B-425A-B0C1-5F421FB5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Creating Dashboards with Streaming Datasets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763AA-6C4A-47F4-9A91-2C34E907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cannot use the Power BI report designer</a:t>
            </a:r>
          </a:p>
          <a:p>
            <a:pPr lvl="1"/>
            <a:r>
              <a:rPr lang="en-US" sz="2000" dirty="0"/>
              <a:t>Instead, you add real-time data tiles directly to a dashboard</a:t>
            </a:r>
          </a:p>
          <a:p>
            <a:pPr lvl="1"/>
            <a:r>
              <a:rPr lang="en-US" sz="2000" dirty="0"/>
              <a:t>Real-time data tiles different from standard set of Power BI visuals</a:t>
            </a:r>
          </a:p>
          <a:p>
            <a:pPr lvl="1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0F890-2518-4EC3-850E-714698B1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2" y="2915011"/>
            <a:ext cx="6248400" cy="256717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BFFCCB-80FD-4FF6-BFA1-25D2EA164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09" y="2895600"/>
            <a:ext cx="2752126" cy="359347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06E2385-BA5A-465B-8927-04EA0F4CFFB7}"/>
              </a:ext>
            </a:extLst>
          </p:cNvPr>
          <p:cNvSpPr/>
          <p:nvPr/>
        </p:nvSpPr>
        <p:spPr>
          <a:xfrm>
            <a:off x="5254857" y="5835338"/>
            <a:ext cx="6477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CF15-9315-496F-A326-9A9AC284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Streaming Data Tile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D060E-B70D-479D-B439-20274A4C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creating a streaming data tile…</a:t>
            </a:r>
          </a:p>
          <a:p>
            <a:pPr lvl="1"/>
            <a:r>
              <a:rPr lang="en-US" sz="2000" dirty="0"/>
              <a:t>Select dataset that is a streaming dataset or a hybrid dataset</a:t>
            </a:r>
          </a:p>
          <a:p>
            <a:pPr lvl="1"/>
            <a:r>
              <a:rPr lang="en-US" sz="2000" dirty="0"/>
              <a:t>Choose the type of data streaming tile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DE9B4-83F5-455C-989F-028837C6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2810748" cy="35561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05634-8F0B-46F5-85D8-EA03D8B1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819400"/>
            <a:ext cx="2810748" cy="3587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017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Real-time Datasets</a:t>
            </a:r>
          </a:p>
          <a:p>
            <a:r>
              <a:rPr lang="en-US" dirty="0"/>
              <a:t>Creating a Streaming Dataset with the API</a:t>
            </a:r>
          </a:p>
          <a:p>
            <a:r>
              <a:rPr lang="en-US" dirty="0"/>
              <a:t>Designing Dashboards with Streaming Data Tiles</a:t>
            </a:r>
          </a:p>
          <a:p>
            <a:r>
              <a:rPr lang="en-US" dirty="0"/>
              <a:t>Creating a Push Dataset with Real-time Data</a:t>
            </a:r>
          </a:p>
          <a:p>
            <a:r>
              <a:rPr lang="en-US" dirty="0"/>
              <a:t>Integrating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CE1A-375C-4745-AD47-70DB79D6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 Tile Field Pane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FDD24-9AE6-49F5-951A-A410BED6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6881813" cy="50746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5C1B77B-8510-4094-9DC8-56901B3235AF}"/>
              </a:ext>
            </a:extLst>
          </p:cNvPr>
          <p:cNvSpPr/>
          <p:nvPr/>
        </p:nvSpPr>
        <p:spPr>
          <a:xfrm>
            <a:off x="4267200" y="2895600"/>
            <a:ext cx="616974" cy="437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5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437F-27EF-4DAE-B180-096CEFDD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 Tile Format Pane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A5CB7-79DF-41A0-B079-9917277C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6873968" cy="50746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A226335-0328-42BC-AE31-285AD8190DDD}"/>
              </a:ext>
            </a:extLst>
          </p:cNvPr>
          <p:cNvSpPr/>
          <p:nvPr/>
        </p:nvSpPr>
        <p:spPr>
          <a:xfrm>
            <a:off x="6262255" y="2941781"/>
            <a:ext cx="616974" cy="437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144A-3702-4945-8A5F-0F9911DF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Gauge Tile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0DDC1-A1E0-4AC9-A211-AD5E5739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6832803" cy="53317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398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64F4-62B6-4A6A-9CC5-EDEF567D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Line Chart Tile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9A7E8-1C1F-4D34-B15A-E9B68CB9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7696200" cy="47918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4978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679A-22D2-464B-B1DA-4DA3D4B1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Clustered Bar Chart Tile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FF1F6-0BBC-46E8-8605-CF944D5E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66" y="1600200"/>
            <a:ext cx="8250867" cy="4114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4164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Streaming Dataset with the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Dashboards with Streaming Data Tiles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 Push Dataset with Real-time Data</a:t>
            </a:r>
          </a:p>
          <a:p>
            <a:r>
              <a:rPr lang="en-US" dirty="0"/>
              <a:t>Integrating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6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The Scenario Being Simulated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Contribution website accepts contributions from donors</a:t>
            </a:r>
          </a:p>
          <a:p>
            <a:pPr lvl="1">
              <a:defRPr/>
            </a:pPr>
            <a:r>
              <a:rPr lang="en-US" sz="2000" dirty="0"/>
              <a:t>Website calls web service to process credit card transaction</a:t>
            </a:r>
          </a:p>
          <a:p>
            <a:pPr lvl="1">
              <a:defRPr/>
            </a:pPr>
            <a:r>
              <a:rPr lang="en-US" sz="2000" dirty="0"/>
              <a:t>Website calls to Power BI REST API to create &amp; update dataset</a:t>
            </a:r>
          </a:p>
          <a:p>
            <a:pPr lvl="1">
              <a:defRPr/>
            </a:pPr>
            <a:endParaRPr lang="en-US" sz="2000" dirty="0"/>
          </a:p>
        </p:txBody>
      </p:sp>
      <p:grpSp>
        <p:nvGrpSpPr>
          <p:cNvPr id="31748" name="Group 16"/>
          <p:cNvGrpSpPr>
            <a:grpSpLocks/>
          </p:cNvGrpSpPr>
          <p:nvPr/>
        </p:nvGrpSpPr>
        <p:grpSpPr bwMode="auto">
          <a:xfrm>
            <a:off x="533400" y="2895600"/>
            <a:ext cx="5046566" cy="2680988"/>
            <a:chOff x="318837" y="1248871"/>
            <a:chExt cx="8520363" cy="4923329"/>
          </a:xfrm>
        </p:grpSpPr>
        <p:pic>
          <p:nvPicPr>
            <p:cNvPr id="31756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248871"/>
              <a:ext cx="8515350" cy="49140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322536" y="1707416"/>
              <a:ext cx="8512967" cy="44567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/>
            </a:p>
          </p:txBody>
        </p:sp>
        <p:pic>
          <p:nvPicPr>
            <p:cNvPr id="31758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11" y="2849071"/>
              <a:ext cx="8153400" cy="268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33629" y="1707416"/>
              <a:ext cx="8501874" cy="8567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7702" y="1377585"/>
              <a:ext cx="813576" cy="12067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225" b="1" dirty="0">
                  <a:solidFill>
                    <a:schemeClr val="tx1"/>
                  </a:solidFill>
                </a:rPr>
                <a:t>Vote for Joe</a:t>
              </a:r>
            </a:p>
          </p:txBody>
        </p:sp>
        <p:pic>
          <p:nvPicPr>
            <p:cNvPr id="31761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86" r="5380" b="14632"/>
            <a:stretch>
              <a:fillRect/>
            </a:stretch>
          </p:blipFill>
          <p:spPr bwMode="auto">
            <a:xfrm>
              <a:off x="342211" y="1714335"/>
              <a:ext cx="1752600" cy="8305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64177" y="1655127"/>
              <a:ext cx="1759550" cy="5556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25" dirty="0">
                  <a:solidFill>
                    <a:schemeClr val="bg1"/>
                  </a:solidFill>
                </a:rPr>
                <a:t>Vote for Joe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45535" y="2161941"/>
              <a:ext cx="1819296" cy="438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525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He’ll back an alpaca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3629" y="2544060"/>
              <a:ext cx="8501874" cy="2373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9018" y="2540039"/>
              <a:ext cx="896954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Back an Alpaca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06779" y="2544060"/>
              <a:ext cx="646761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Donate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12959" y="2540039"/>
              <a:ext cx="850557" cy="3217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Related Links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2535" y="2540039"/>
              <a:ext cx="848407" cy="3216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5" dirty="0"/>
                <a:t>Privacy Policy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8837" y="5934884"/>
              <a:ext cx="8516666" cy="2373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300" dirty="0"/>
                <a:t>Copyright 2016 – Alpaca Joe’s Super Pac to Get Back to the Facts When a Jackass Attacks an Alpaca - All Right Reserved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118291" y="4104665"/>
            <a:ext cx="2484434" cy="765176"/>
            <a:chOff x="8318013" y="3484308"/>
            <a:chExt cx="3313629" cy="1020126"/>
          </a:xfrm>
        </p:grpSpPr>
        <p:sp>
          <p:nvSpPr>
            <p:cNvPr id="4" name="Rectangle 3"/>
            <p:cNvSpPr/>
            <p:nvPr/>
          </p:nvSpPr>
          <p:spPr>
            <a:xfrm>
              <a:off x="9613819" y="3484308"/>
              <a:ext cx="2017823" cy="96509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Credit Card Authority</a:t>
              </a:r>
            </a:p>
          </p:txBody>
        </p:sp>
        <p:cxnSp>
          <p:nvCxnSpPr>
            <p:cNvPr id="7" name="Straight Arrow Connector 6"/>
            <p:cNvCxnSpPr>
              <a:stCxn id="3" idx="3"/>
              <a:endCxn id="4" idx="1"/>
            </p:cNvCxnSpPr>
            <p:nvPr/>
          </p:nvCxnSpPr>
          <p:spPr>
            <a:xfrm flipV="1">
              <a:off x="8318013" y="3966857"/>
              <a:ext cx="1295805" cy="5375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118291" y="4869841"/>
            <a:ext cx="2478084" cy="831850"/>
            <a:chOff x="8318012" y="4504432"/>
            <a:chExt cx="3305495" cy="1109154"/>
          </a:xfrm>
        </p:grpSpPr>
        <p:sp>
          <p:nvSpPr>
            <p:cNvPr id="5" name="Rectangle 4"/>
            <p:cNvSpPr/>
            <p:nvPr/>
          </p:nvSpPr>
          <p:spPr>
            <a:xfrm>
              <a:off x="9607598" y="4648368"/>
              <a:ext cx="2015909" cy="9652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/>
                <a:t>Power BI Service</a:t>
              </a:r>
            </a:p>
          </p:txBody>
        </p:sp>
        <p:cxnSp>
          <p:nvCxnSpPr>
            <p:cNvPr id="9" name="Straight Arrow Connector 8"/>
            <p:cNvCxnSpPr>
              <a:stCxn id="3" idx="3"/>
              <a:endCxn id="5" idx="1"/>
            </p:cNvCxnSpPr>
            <p:nvPr/>
          </p:nvCxnSpPr>
          <p:spPr>
            <a:xfrm>
              <a:off x="8318012" y="4504432"/>
              <a:ext cx="1289586" cy="626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605405" y="4507891"/>
            <a:ext cx="1512887" cy="7239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Contributions</a:t>
            </a:r>
          </a:p>
          <a:p>
            <a:pPr algn="ctr">
              <a:defRPr/>
            </a:pPr>
            <a:r>
              <a:rPr lang="en-US" sz="1600" dirty="0"/>
              <a:t>Web Site</a:t>
            </a:r>
          </a:p>
        </p:txBody>
      </p:sp>
    </p:spTree>
    <p:extLst>
      <p:ext uri="{BB962C8B-B14F-4D97-AF65-F5344CB8AC3E}">
        <p14:creationId xmlns:p14="http://schemas.microsoft.com/office/powerpoint/2010/main" val="37479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Push Dataset</a:t>
            </a:r>
          </a:p>
        </p:txBody>
      </p:sp>
      <p:sp>
        <p:nvSpPr>
          <p:cNvPr id="26627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Push dataset created using JSON schema definition</a:t>
            </a:r>
          </a:p>
          <a:p>
            <a:pPr lvl="1"/>
            <a:r>
              <a:rPr lang="en-US" altLang="en-US" sz="1800" dirty="0"/>
              <a:t>Push dataset can contain multiple tables and table relationships</a:t>
            </a:r>
          </a:p>
          <a:p>
            <a:pPr lvl="1"/>
            <a:r>
              <a:rPr lang="en-US" altLang="en-US" sz="1800" dirty="0"/>
              <a:t>Tables can contains measures as well as columns</a:t>
            </a:r>
          </a:p>
          <a:p>
            <a:pPr lvl="1"/>
            <a:r>
              <a:rPr lang="en-US" altLang="en-US" sz="1800" dirty="0"/>
              <a:t>Columns &amp; measures can be defined with </a:t>
            </a:r>
            <a:r>
              <a:rPr lang="en-US" altLang="en-US" sz="1800" dirty="0" err="1"/>
              <a:t>formatString</a:t>
            </a:r>
            <a:r>
              <a:rPr lang="en-US" altLang="en-US" sz="1800" dirty="0"/>
              <a:t> &amp; </a:t>
            </a:r>
            <a:r>
              <a:rPr lang="en-US" altLang="en-US" sz="1800" dirty="0" err="1"/>
              <a:t>dataCategory</a:t>
            </a:r>
            <a:endParaRPr lang="en-US" altLang="en-US" sz="1800" dirty="0"/>
          </a:p>
          <a:p>
            <a:pPr lvl="1"/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772C2-BFEC-4756-9DF1-BB17A176E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71800"/>
            <a:ext cx="8077200" cy="37688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581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Creating a Tumbling Time Window</a:t>
            </a:r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714500"/>
            <a:ext cx="7788275" cy="4171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14700" y="1714500"/>
            <a:ext cx="23431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714500"/>
            <a:ext cx="26860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57850" y="1724025"/>
            <a:ext cx="6286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43650" y="1714500"/>
            <a:ext cx="57150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72300" y="1714500"/>
            <a:ext cx="628650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58101" y="1714500"/>
            <a:ext cx="758825" cy="4171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29450" y="2000250"/>
            <a:ext cx="514350" cy="74295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9450" y="2754314"/>
            <a:ext cx="514350" cy="3095625"/>
          </a:xfrm>
          <a:prstGeom prst="rect">
            <a:avLst/>
          </a:prstGeom>
          <a:solidFill>
            <a:schemeClr val="tx2">
              <a:lumMod val="10000"/>
              <a:lumOff val="90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BB5C-A612-40DC-B572-18EAE132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Dataset Matrix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8C977DF3-FC1F-416F-B2C3-24DDA2FCF166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775648710"/>
              </p:ext>
            </p:extLst>
          </p:nvPr>
        </p:nvGraphicFramePr>
        <p:xfrm>
          <a:off x="179439" y="1524000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867">
                  <a:extLst>
                    <a:ext uri="{9D8B030D-6E8A-4147-A177-3AD203B41FA5}">
                      <a16:colId xmlns:a16="http://schemas.microsoft.com/office/drawing/2014/main" val="1973918261"/>
                    </a:ext>
                  </a:extLst>
                </a:gridCol>
                <a:gridCol w="1769533">
                  <a:extLst>
                    <a:ext uri="{9D8B030D-6E8A-4147-A177-3AD203B41FA5}">
                      <a16:colId xmlns:a16="http://schemas.microsoft.com/office/drawing/2014/main" val="404066684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43580405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864780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4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Updates in 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4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Smooth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Backed by Azure SQL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6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Report Designer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3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Allow Rich Data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0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Ingestion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request/sec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15KB/request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request/second</a:t>
                      </a:r>
                    </a:p>
                    <a:p>
                      <a:r>
                        <a:rPr lang="en-US" sz="1600" dirty="0"/>
                        <a:t>16MB/request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32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24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Datasets </a:t>
            </a:r>
            <a:r>
              <a:rPr lang="en-US"/>
              <a:t>versus Real-time </a:t>
            </a:r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39" y="1447800"/>
            <a:ext cx="8382000" cy="5181600"/>
          </a:xfrm>
        </p:spPr>
        <p:txBody>
          <a:bodyPr/>
          <a:lstStyle/>
          <a:p>
            <a:r>
              <a:rPr lang="en-US" dirty="0"/>
              <a:t>Pull Datasets</a:t>
            </a:r>
          </a:p>
          <a:p>
            <a:pPr lvl="1"/>
            <a:r>
              <a:rPr lang="en-US" dirty="0"/>
              <a:t>Imported Datasets</a:t>
            </a:r>
          </a:p>
          <a:p>
            <a:pPr lvl="1"/>
            <a:r>
              <a:rPr lang="en-US" dirty="0" err="1"/>
              <a:t>DirectQuery</a:t>
            </a:r>
            <a:r>
              <a:rPr lang="en-US" dirty="0"/>
              <a:t> Datasets</a:t>
            </a:r>
          </a:p>
          <a:p>
            <a:pPr lvl="1"/>
            <a:r>
              <a:rPr lang="en-US" dirty="0"/>
              <a:t>Live Connect Datasets</a:t>
            </a:r>
          </a:p>
          <a:p>
            <a:pPr lvl="1"/>
            <a:endParaRPr lang="en-US" dirty="0"/>
          </a:p>
          <a:p>
            <a:r>
              <a:rPr lang="en-US" dirty="0"/>
              <a:t>Real-time Datasets</a:t>
            </a:r>
          </a:p>
          <a:p>
            <a:pPr lvl="1"/>
            <a:r>
              <a:rPr lang="en-US" dirty="0"/>
              <a:t>Streaming Datasets</a:t>
            </a:r>
          </a:p>
          <a:p>
            <a:pPr lvl="1"/>
            <a:r>
              <a:rPr lang="en-US" dirty="0"/>
              <a:t>Push Datasets</a:t>
            </a:r>
          </a:p>
          <a:p>
            <a:pPr lvl="1"/>
            <a:r>
              <a:rPr lang="en-US" dirty="0"/>
              <a:t>Hybrid Datasets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5834F9-3DA4-40E1-887B-5A1581608C02}"/>
              </a:ext>
            </a:extLst>
          </p:cNvPr>
          <p:cNvGrpSpPr/>
          <p:nvPr/>
        </p:nvGrpSpPr>
        <p:grpSpPr>
          <a:xfrm>
            <a:off x="4521041" y="1524000"/>
            <a:ext cx="4394359" cy="1600200"/>
            <a:chOff x="4521041" y="1524000"/>
            <a:chExt cx="4394359" cy="16002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22524E1-7F17-41D8-BD3C-2810E1A88BAF}"/>
                </a:ext>
              </a:extLst>
            </p:cNvPr>
            <p:cNvSpPr/>
            <p:nvPr/>
          </p:nvSpPr>
          <p:spPr>
            <a:xfrm>
              <a:off x="4521041" y="1524000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4CDAE7-3457-4374-B776-1BB8FB862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4093" y="1711883"/>
              <a:ext cx="1193250" cy="1183400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4130167-D31B-4DDF-935A-A9A5B04CFD4C}"/>
                </a:ext>
              </a:extLst>
            </p:cNvPr>
            <p:cNvSpPr/>
            <p:nvPr/>
          </p:nvSpPr>
          <p:spPr>
            <a:xfrm>
              <a:off x="5872630" y="2047415"/>
              <a:ext cx="965059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Pull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13594C-4DDC-4B1A-9C16-3D0C55A1A2AA}"/>
                </a:ext>
              </a:extLst>
            </p:cNvPr>
            <p:cNvGrpSpPr/>
            <p:nvPr/>
          </p:nvGrpSpPr>
          <p:grpSpPr>
            <a:xfrm>
              <a:off x="6950126" y="1731548"/>
              <a:ext cx="1811076" cy="1176240"/>
              <a:chOff x="7038900" y="1795244"/>
              <a:chExt cx="1689900" cy="102139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19EC6F2-607B-4594-93D4-FEA63AB75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ED1EA2-213B-46F6-A0A1-E899E0F43E07}"/>
                  </a:ext>
                </a:extLst>
              </p:cNvPr>
              <p:cNvSpPr txBox="1"/>
              <p:nvPr/>
            </p:nvSpPr>
            <p:spPr>
              <a:xfrm>
                <a:off x="7444150" y="2067262"/>
                <a:ext cx="10166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A5B337-7C9D-463E-B44E-431F0445B02A}"/>
              </a:ext>
            </a:extLst>
          </p:cNvPr>
          <p:cNvGrpSpPr/>
          <p:nvPr/>
        </p:nvGrpSpPr>
        <p:grpSpPr>
          <a:xfrm>
            <a:off x="4521041" y="3810000"/>
            <a:ext cx="4394359" cy="1600200"/>
            <a:chOff x="4521041" y="3810000"/>
            <a:chExt cx="4394359" cy="16002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5462ECA-6440-4C4B-967D-104BE46F852D}"/>
                </a:ext>
              </a:extLst>
            </p:cNvPr>
            <p:cNvSpPr/>
            <p:nvPr/>
          </p:nvSpPr>
          <p:spPr>
            <a:xfrm>
              <a:off x="4521041" y="3810000"/>
              <a:ext cx="4394359" cy="1600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C5BD15-2321-411B-AD8C-9E405B4FB0CE}"/>
                </a:ext>
              </a:extLst>
            </p:cNvPr>
            <p:cNvGrpSpPr/>
            <p:nvPr/>
          </p:nvGrpSpPr>
          <p:grpSpPr>
            <a:xfrm>
              <a:off x="7028124" y="4017548"/>
              <a:ext cx="1811076" cy="1176240"/>
              <a:chOff x="7038900" y="1795244"/>
              <a:chExt cx="1689900" cy="1021397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931E300-02E6-45AD-8F92-D46ADB37F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8900" y="1795244"/>
                <a:ext cx="1689900" cy="102139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AF30EC-D6BE-4A5C-B92D-3C48B1BF6734}"/>
                  </a:ext>
                </a:extLst>
              </p:cNvPr>
              <p:cNvSpPr txBox="1"/>
              <p:nvPr/>
            </p:nvSpPr>
            <p:spPr>
              <a:xfrm>
                <a:off x="7444150" y="2067262"/>
                <a:ext cx="10166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Power BI</a:t>
                </a:r>
              </a:p>
              <a:p>
                <a:pPr algn="ctr"/>
                <a:r>
                  <a:rPr lang="en-US" sz="1600" dirty="0"/>
                  <a:t>Service</a:t>
                </a: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1857676-55C9-4D6C-B197-6512E2DA6D24}"/>
                </a:ext>
              </a:extLst>
            </p:cNvPr>
            <p:cNvSpPr/>
            <p:nvPr/>
          </p:nvSpPr>
          <p:spPr>
            <a:xfrm>
              <a:off x="4659527" y="4110368"/>
              <a:ext cx="1260453" cy="990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Custom</a:t>
              </a:r>
            </a:p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endParaRPr lang="en-US" sz="400" i="1" dirty="0">
                <a:solidFill>
                  <a:srgbClr val="C00000"/>
                </a:solidFill>
              </a:endParaRPr>
            </a:p>
            <a:p>
              <a:pPr algn="ctr"/>
              <a:r>
                <a:rPr lang="en-US" sz="1000" dirty="0">
                  <a:solidFill>
                    <a:srgbClr val="C00000"/>
                  </a:solidFill>
                  <a:latin typeface="+mj-lt"/>
                </a:rPr>
                <a:t>Power</a:t>
              </a:r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 BI</a:t>
              </a:r>
            </a:p>
            <a:p>
              <a:pPr algn="ctr"/>
              <a:r>
                <a:rPr lang="en-US" sz="1050" dirty="0">
                  <a:solidFill>
                    <a:srgbClr val="C00000"/>
                  </a:solidFill>
                  <a:latin typeface="+mj-lt"/>
                </a:rPr>
                <a:t>Service API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790EEB6-D9AA-4DDB-9B58-57AF525B93B5}"/>
                </a:ext>
              </a:extLst>
            </p:cNvPr>
            <p:cNvSpPr/>
            <p:nvPr/>
          </p:nvSpPr>
          <p:spPr>
            <a:xfrm>
              <a:off x="6058466" y="4337847"/>
              <a:ext cx="875734" cy="544506"/>
            </a:xfrm>
            <a:prstGeom prst="rightArrow">
              <a:avLst>
                <a:gd name="adj1" fmla="val 55505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93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Streaming Dataset with the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Dashboards with Streaming Data Tiles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Push Dataset with Real-time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Integrating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46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Scaling a Real-time Dashboard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Low velocity data scenario</a:t>
            </a:r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r>
              <a:rPr lang="en-US" altLang="en-US" dirty="0"/>
              <a:t>High velocity data scenario</a:t>
            </a:r>
          </a:p>
          <a:p>
            <a:endParaRPr lang="en-US" altLang="en-US" dirty="0"/>
          </a:p>
        </p:txBody>
      </p:sp>
      <p:grpSp>
        <p:nvGrpSpPr>
          <p:cNvPr id="34820" name="Group 2"/>
          <p:cNvGrpSpPr>
            <a:grpSpLocks/>
          </p:cNvGrpSpPr>
          <p:nvPr/>
        </p:nvGrpSpPr>
        <p:grpSpPr bwMode="auto">
          <a:xfrm>
            <a:off x="897738" y="2297907"/>
            <a:ext cx="5105204" cy="732632"/>
            <a:chOff x="1771651" y="1790680"/>
            <a:chExt cx="3444225" cy="495321"/>
          </a:xfrm>
        </p:grpSpPr>
        <p:sp>
          <p:nvSpPr>
            <p:cNvPr id="8" name="Rectangle 7"/>
            <p:cNvSpPr/>
            <p:nvPr/>
          </p:nvSpPr>
          <p:spPr>
            <a:xfrm>
              <a:off x="4046435" y="1790680"/>
              <a:ext cx="1169441" cy="49532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 Service</a:t>
              </a:r>
            </a:p>
          </p:txBody>
        </p:sp>
        <p:grpSp>
          <p:nvGrpSpPr>
            <p:cNvPr id="34843" name="Group 46"/>
            <p:cNvGrpSpPr>
              <a:grpSpLocks/>
            </p:cNvGrpSpPr>
            <p:nvPr/>
          </p:nvGrpSpPr>
          <p:grpSpPr bwMode="auto">
            <a:xfrm>
              <a:off x="2923924" y="1928322"/>
              <a:ext cx="1122713" cy="220037"/>
              <a:chOff x="3898565" y="2571096"/>
              <a:chExt cx="1496950" cy="293382"/>
            </a:xfrm>
          </p:grpSpPr>
          <p:cxnSp>
            <p:nvCxnSpPr>
              <p:cNvPr id="10" name="Straight Arrow Connector 9"/>
              <p:cNvCxnSpPr>
                <a:endCxn id="8" idx="1"/>
              </p:cNvCxnSpPr>
              <p:nvPr/>
            </p:nvCxnSpPr>
            <p:spPr>
              <a:xfrm flipV="1">
                <a:off x="3898665" y="2699706"/>
                <a:ext cx="1496580" cy="5709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/>
              <p:cNvSpPr/>
              <p:nvPr/>
            </p:nvSpPr>
            <p:spPr>
              <a:xfrm>
                <a:off x="4392461" y="2570286"/>
                <a:ext cx="531780" cy="29500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HTTP</a:t>
                </a:r>
                <a:endParaRPr lang="en-US" sz="675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771651" y="1790680"/>
              <a:ext cx="1169442" cy="4953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My App</a:t>
              </a:r>
            </a:p>
          </p:txBody>
        </p: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790541" y="4626755"/>
            <a:ext cx="2862418" cy="794035"/>
            <a:chOff x="3945505" y="4424531"/>
            <a:chExt cx="2881334" cy="778039"/>
          </a:xfrm>
        </p:grpSpPr>
        <p:sp>
          <p:nvSpPr>
            <p:cNvPr id="40" name="Rectangle 39"/>
            <p:cNvSpPr/>
            <p:nvPr/>
          </p:nvSpPr>
          <p:spPr>
            <a:xfrm>
              <a:off x="5267704" y="4424531"/>
              <a:ext cx="1559135" cy="77803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Azure</a:t>
              </a:r>
            </a:p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Streaming Analytics</a:t>
              </a:r>
            </a:p>
          </p:txBody>
        </p:sp>
        <p:cxnSp>
          <p:nvCxnSpPr>
            <p:cNvPr id="44" name="Straight Arrow Connector 43"/>
            <p:cNvCxnSpPr>
              <a:stCxn id="17" idx="3"/>
              <a:endCxn id="40" idx="1"/>
            </p:cNvCxnSpPr>
            <p:nvPr/>
          </p:nvCxnSpPr>
          <p:spPr>
            <a:xfrm>
              <a:off x="3945505" y="4806130"/>
              <a:ext cx="1322199" cy="848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6652960" y="4626755"/>
            <a:ext cx="1847699" cy="794035"/>
            <a:chOff x="6827271" y="4450744"/>
            <a:chExt cx="1807003" cy="778039"/>
          </a:xfrm>
        </p:grpSpPr>
        <p:sp>
          <p:nvSpPr>
            <p:cNvPr id="41" name="Rectangle 40"/>
            <p:cNvSpPr/>
            <p:nvPr/>
          </p:nvSpPr>
          <p:spPr>
            <a:xfrm>
              <a:off x="7074835" y="4450744"/>
              <a:ext cx="1559439" cy="7780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Power BI</a:t>
              </a:r>
            </a:p>
            <a:p>
              <a:pPr algn="ctr">
                <a:defRPr/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cxnSp>
          <p:nvCxnSpPr>
            <p:cNvPr id="48" name="Straight Arrow Connector 47"/>
            <p:cNvCxnSpPr>
              <a:stCxn id="40" idx="3"/>
              <a:endCxn id="41" idx="1"/>
            </p:cNvCxnSpPr>
            <p:nvPr/>
          </p:nvCxnSpPr>
          <p:spPr>
            <a:xfrm>
              <a:off x="6827271" y="4839764"/>
              <a:ext cx="24756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85800" y="3994989"/>
            <a:ext cx="4154077" cy="2098674"/>
            <a:chOff x="685800" y="3994989"/>
            <a:chExt cx="4154077" cy="2098674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85800" y="3994989"/>
              <a:ext cx="1038519" cy="2098674"/>
              <a:chOff x="990600" y="3806153"/>
              <a:chExt cx="1014274" cy="205501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90600" y="3806153"/>
                <a:ext cx="1014274" cy="33685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90600" y="4261648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90600" y="4685363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90600" y="5098485"/>
                <a:ext cx="1014274" cy="33685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600" y="5524319"/>
                <a:ext cx="1014274" cy="3368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Sender</a:t>
                </a:r>
              </a:p>
            </p:txBody>
          </p:sp>
        </p:grpSp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1715665" y="4165911"/>
              <a:ext cx="3124212" cy="1771088"/>
              <a:chOff x="1997259" y="3974591"/>
              <a:chExt cx="3056563" cy="1785377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2005726" y="4838282"/>
                <a:ext cx="591629" cy="13086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2691548" y="4149074"/>
                <a:ext cx="706989" cy="138059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HTTP</a:t>
                </a:r>
                <a:endParaRPr lang="en-US" sz="9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014193" y="5152352"/>
                <a:ext cx="591628" cy="14905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2005726" y="3974591"/>
                <a:ext cx="591629" cy="24719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2030606" y="5487141"/>
                <a:ext cx="566749" cy="27282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1997259" y="4433342"/>
                <a:ext cx="600095" cy="150849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387954" y="4851368"/>
                <a:ext cx="260358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3648311" y="4450057"/>
                <a:ext cx="1405511" cy="77863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Azure</a:t>
                </a:r>
              </a:p>
              <a:p>
                <a:pPr algn="ctr">
                  <a:defRPr/>
                </a:pPr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Event Hub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5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Streaming Dataset with the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Dashboards with Streaming Data Tiles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 Push Dataset with Real-time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Azure Streaming Analytics Jobs</a:t>
            </a:r>
          </a:p>
        </p:txBody>
      </p:sp>
    </p:spTree>
    <p:extLst>
      <p:ext uri="{BB962C8B-B14F-4D97-AF65-F5344CB8AC3E}">
        <p14:creationId xmlns:p14="http://schemas.microsoft.com/office/powerpoint/2010/main" val="74831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CCB-FC77-460E-B669-2D9A0B0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Streaming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24B-8949-4AC1-A3BE-CAC32FCA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stored in cloud-based cache – not persisted in DB</a:t>
            </a:r>
          </a:p>
          <a:p>
            <a:r>
              <a:rPr lang="en-US" sz="2400" dirty="0"/>
              <a:t>Restricted to single table - no rich data modeling</a:t>
            </a:r>
          </a:p>
          <a:p>
            <a:r>
              <a:rPr lang="en-US" sz="2400" dirty="0"/>
              <a:t>Not supported by standard Power BI report designer</a:t>
            </a:r>
          </a:p>
          <a:p>
            <a:r>
              <a:rPr lang="en-US" sz="2400" dirty="0"/>
              <a:t>Dashboard created using specialized streaming data tiles</a:t>
            </a:r>
          </a:p>
          <a:p>
            <a:r>
              <a:rPr lang="en-US" sz="2400" dirty="0"/>
              <a:t>No support for DAX, aggregation or 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88E5E-56B1-464D-A580-8C955D7A1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91000"/>
            <a:ext cx="3754649" cy="215364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CCA603A-1806-46DC-A422-C0CFC7D85106}"/>
              </a:ext>
            </a:extLst>
          </p:cNvPr>
          <p:cNvGrpSpPr/>
          <p:nvPr/>
        </p:nvGrpSpPr>
        <p:grpSpPr>
          <a:xfrm>
            <a:off x="3791580" y="4320104"/>
            <a:ext cx="3488972" cy="1468625"/>
            <a:chOff x="3791580" y="4320104"/>
            <a:chExt cx="3488972" cy="14686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0BAF56-E429-4A98-8570-87236387BB1E}"/>
                </a:ext>
              </a:extLst>
            </p:cNvPr>
            <p:cNvGrpSpPr/>
            <p:nvPr/>
          </p:nvGrpSpPr>
          <p:grpSpPr>
            <a:xfrm>
              <a:off x="5292451" y="4320104"/>
              <a:ext cx="1988101" cy="1468625"/>
              <a:chOff x="5562599" y="3562350"/>
              <a:chExt cx="1295402" cy="138292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3001458-9217-49BC-A6DD-C8E0E727E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2600" y="3886200"/>
                <a:ext cx="1295401" cy="1059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EEC0E3-A1F8-45A2-A8D2-FCED75DA1B68}"/>
                  </a:ext>
                </a:extLst>
              </p:cNvPr>
              <p:cNvSpPr/>
              <p:nvPr/>
            </p:nvSpPr>
            <p:spPr>
              <a:xfrm>
                <a:off x="5562599" y="3562350"/>
                <a:ext cx="1295401" cy="3238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Streaming Data Tiles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E6A9CB9-4DC5-4CE2-AC34-83D38343C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1580" y="5054417"/>
              <a:ext cx="1371600" cy="1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CCB-FC77-460E-B669-2D9A0B0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24B-8949-4AC1-A3BE-CAC32FCA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in Azure SQL DB – not in cache</a:t>
            </a:r>
          </a:p>
          <a:p>
            <a:r>
              <a:rPr lang="en-US" dirty="0"/>
              <a:t>Supports multiple tables and table relationships</a:t>
            </a:r>
          </a:p>
          <a:p>
            <a:r>
              <a:rPr lang="en-US" dirty="0"/>
              <a:t>Supported by standard Power BI report designer</a:t>
            </a:r>
          </a:p>
          <a:p>
            <a:r>
              <a:rPr lang="en-US" dirty="0"/>
              <a:t>Supports DAX, measures, aggregation &amp; 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789D4-20D1-4F87-ABDA-741295C9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38600"/>
            <a:ext cx="3488740" cy="20011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8DDBDE2-F454-4858-B176-83314036DF0A}"/>
              </a:ext>
            </a:extLst>
          </p:cNvPr>
          <p:cNvGrpSpPr/>
          <p:nvPr/>
        </p:nvGrpSpPr>
        <p:grpSpPr>
          <a:xfrm>
            <a:off x="3561055" y="4096918"/>
            <a:ext cx="3903921" cy="1914995"/>
            <a:chOff x="3561055" y="4096918"/>
            <a:chExt cx="3903921" cy="19149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03D623-C771-4C01-865C-F1CE1658C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0200" y="4096918"/>
              <a:ext cx="2054776" cy="191499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E2D153-DB3A-4B6C-9E70-7EB10F60A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055" y="5054416"/>
              <a:ext cx="1701959" cy="23817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7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CCB-FC77-460E-B669-2D9A0B0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Hybrid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24B-8949-4AC1-A3BE-CAC32FCA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295400"/>
            <a:ext cx="8382000" cy="5181600"/>
          </a:xfrm>
        </p:spPr>
        <p:txBody>
          <a:bodyPr>
            <a:noAutofit/>
          </a:bodyPr>
          <a:lstStyle/>
          <a:p>
            <a:r>
              <a:rPr lang="en-US" sz="2400" dirty="0"/>
              <a:t>Data stored in cloud-based cache </a:t>
            </a:r>
            <a:r>
              <a:rPr lang="en-US" sz="2400" b="1" dirty="0">
                <a:solidFill>
                  <a:schemeClr val="accent1"/>
                </a:solidFill>
              </a:rPr>
              <a:t>AND</a:t>
            </a:r>
            <a:r>
              <a:rPr lang="en-US" sz="2400" dirty="0"/>
              <a:t> in Azure SQL DB</a:t>
            </a:r>
          </a:p>
          <a:p>
            <a:r>
              <a:rPr lang="en-US" sz="2400" dirty="0"/>
              <a:t>Restricted to single table and no rich data modeling</a:t>
            </a:r>
          </a:p>
          <a:p>
            <a:r>
              <a:rPr lang="en-US" sz="2400" dirty="0"/>
              <a:t>Supported by streaming data tiles</a:t>
            </a:r>
          </a:p>
          <a:p>
            <a:r>
              <a:rPr lang="en-US" sz="2400" dirty="0"/>
              <a:t>Supported by Power BI report designer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0339A-1E21-4A4E-B17E-6DE0BDD4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97746"/>
            <a:ext cx="3798846" cy="217770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299D40D-1E8B-483A-94FE-522D971F7D0A}"/>
              </a:ext>
            </a:extLst>
          </p:cNvPr>
          <p:cNvGrpSpPr/>
          <p:nvPr/>
        </p:nvGrpSpPr>
        <p:grpSpPr>
          <a:xfrm>
            <a:off x="3352800" y="3409910"/>
            <a:ext cx="2895600" cy="1115894"/>
            <a:chOff x="3352800" y="3409910"/>
            <a:chExt cx="2895600" cy="111589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87FAAD-D0D5-423C-A617-FDD762287CF0}"/>
                </a:ext>
              </a:extLst>
            </p:cNvPr>
            <p:cNvGrpSpPr/>
            <p:nvPr/>
          </p:nvGrpSpPr>
          <p:grpSpPr>
            <a:xfrm>
              <a:off x="5179935" y="3409910"/>
              <a:ext cx="1068465" cy="1115894"/>
              <a:chOff x="5179935" y="3306131"/>
              <a:chExt cx="1295402" cy="135290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79C7D54-5D59-4136-B872-EE75BD2BA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936" y="3599965"/>
                <a:ext cx="1295401" cy="1059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6203A2-DEFC-4AE9-8522-1219029C0EF0}"/>
                  </a:ext>
                </a:extLst>
              </p:cNvPr>
              <p:cNvSpPr/>
              <p:nvPr/>
            </p:nvSpPr>
            <p:spPr>
              <a:xfrm>
                <a:off x="5179935" y="3306131"/>
                <a:ext cx="1295401" cy="3238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Real-time Tiles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A5E678-167C-4708-8F03-33EADB8FB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4103084"/>
              <a:ext cx="1752600" cy="257855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78354F-D644-4DE0-AA55-FC935EC0C5CF}"/>
              </a:ext>
            </a:extLst>
          </p:cNvPr>
          <p:cNvGrpSpPr/>
          <p:nvPr/>
        </p:nvGrpSpPr>
        <p:grpSpPr>
          <a:xfrm>
            <a:off x="3467098" y="4988249"/>
            <a:ext cx="3947858" cy="1087199"/>
            <a:chOff x="3467098" y="4988249"/>
            <a:chExt cx="3947858" cy="10871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F59B29-F6CC-4023-97C6-BF5A10907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399" y="4988249"/>
              <a:ext cx="1166557" cy="108719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EA05E22-6D37-4E47-8FC6-118261AF0AB8}"/>
                </a:ext>
              </a:extLst>
            </p:cNvPr>
            <p:cNvCxnSpPr>
              <a:cxnSpLocks/>
            </p:cNvCxnSpPr>
            <p:nvPr/>
          </p:nvCxnSpPr>
          <p:spPr>
            <a:xfrm>
              <a:off x="3467098" y="5461352"/>
              <a:ext cx="2628902" cy="87234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6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15A1-5B61-4AB7-9038-8D13AE47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Hybrid Dataset by Hand</a:t>
            </a:r>
          </a:p>
        </p:txBody>
      </p:sp>
    </p:spTree>
    <p:extLst>
      <p:ext uri="{BB962C8B-B14F-4D97-AF65-F5344CB8AC3E}">
        <p14:creationId xmlns:p14="http://schemas.microsoft.com/office/powerpoint/2010/main" val="391385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Real-time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 Streaming Dataset with the API</a:t>
            </a:r>
          </a:p>
          <a:p>
            <a:r>
              <a:rPr lang="en-US" dirty="0"/>
              <a:t>Designing Dashboards with Streaming Data Tiles</a:t>
            </a:r>
          </a:p>
          <a:p>
            <a:r>
              <a:rPr lang="en-US" dirty="0"/>
              <a:t>Creating a Push Dataset with Real-time Data</a:t>
            </a:r>
          </a:p>
          <a:p>
            <a:r>
              <a:rPr lang="en-US" dirty="0"/>
              <a:t>Integrating Azure Streaming Analytics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9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A79A-A859-4E41-9341-342B49B8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Real-time Scenario Being Simulated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F4C91-A5D8-4D6F-97DC-EEF32E53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Heisenberg labs processes chemicals</a:t>
            </a:r>
          </a:p>
          <a:p>
            <a:pPr lvl="1"/>
            <a:r>
              <a:rPr lang="en-US" dirty="0"/>
              <a:t>Required to monitor temperatures during processing</a:t>
            </a:r>
          </a:p>
          <a:p>
            <a:pPr lvl="1"/>
            <a:r>
              <a:rPr lang="en-US" dirty="0"/>
              <a:t>Temperature must be monitored on per-second basis</a:t>
            </a:r>
          </a:p>
          <a:p>
            <a:pPr lvl="1"/>
            <a:r>
              <a:rPr lang="en-US" dirty="0"/>
              <a:t>Send alerts if temperature exceeds preset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77FF8-BE7F-461A-80FF-78DAD0E8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05" y="3394992"/>
            <a:ext cx="3279178" cy="2830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B47AD-A15F-44F0-8DC1-7ABBAA8E4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509"/>
          <a:stretch/>
        </p:blipFill>
        <p:spPr>
          <a:xfrm>
            <a:off x="1219200" y="3392683"/>
            <a:ext cx="3578989" cy="2817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8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26813</TotalTime>
  <Words>867</Words>
  <Application>Microsoft Office PowerPoint</Application>
  <PresentationFormat>On-screen Show (4:3)</PresentationFormat>
  <Paragraphs>218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Lucida Console</vt:lpstr>
      <vt:lpstr>Wingdings</vt:lpstr>
      <vt:lpstr>CPT_Wave15</vt:lpstr>
      <vt:lpstr>Developing in Power BI with Streaming Datasets and Real-time Dashboards</vt:lpstr>
      <vt:lpstr>Agenda</vt:lpstr>
      <vt:lpstr>Pull Datasets versus Real-time Datasets</vt:lpstr>
      <vt:lpstr>Streaming Datasets</vt:lpstr>
      <vt:lpstr>Push Datasets</vt:lpstr>
      <vt:lpstr>Hybrid Datasets</vt:lpstr>
      <vt:lpstr>Creating a Hybrid Dataset by Hand</vt:lpstr>
      <vt:lpstr>Agenda</vt:lpstr>
      <vt:lpstr>Real-time Scenario Being Simulated</vt:lpstr>
      <vt:lpstr>The StreamingDatasetsDemo Project</vt:lpstr>
      <vt:lpstr>Executing Power BI Service API Calls</vt:lpstr>
      <vt:lpstr>Creating a Streaming Dataset</vt:lpstr>
      <vt:lpstr>Creating a Custom Dataset</vt:lpstr>
      <vt:lpstr>Adding Rows by Converting C# to JSON</vt:lpstr>
      <vt:lpstr>Creating a Streaming Dataset using the Power BI Service API</vt:lpstr>
      <vt:lpstr>Agenda</vt:lpstr>
      <vt:lpstr>Streaming Data Tiles</vt:lpstr>
      <vt:lpstr>Creating Dashboards with Streaming Datasets</vt:lpstr>
      <vt:lpstr>Creating a New Streaming Data Tile</vt:lpstr>
      <vt:lpstr>Real-time Data Tile Field Pane</vt:lpstr>
      <vt:lpstr>Real-time Data Tile Format Pane</vt:lpstr>
      <vt:lpstr>Streaming Gauge Tile</vt:lpstr>
      <vt:lpstr>Streaming Line Chart Tile</vt:lpstr>
      <vt:lpstr>Streaming Clustered Bar Chart Tile</vt:lpstr>
      <vt:lpstr>Agenda</vt:lpstr>
      <vt:lpstr>The Scenario Being Simulated</vt:lpstr>
      <vt:lpstr>Creating a Push Dataset</vt:lpstr>
      <vt:lpstr>Creating a Tumbling Time Window</vt:lpstr>
      <vt:lpstr>Real-time Dataset Matrix</vt:lpstr>
      <vt:lpstr>Agenda</vt:lpstr>
      <vt:lpstr>Scaling a Real-time Dashboard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Solutions for Power BI Embedded</dc:title>
  <dc:creator>Ted Pattison</dc:creator>
  <cp:lastModifiedBy>Ted Pattison</cp:lastModifiedBy>
  <cp:revision>442</cp:revision>
  <dcterms:created xsi:type="dcterms:W3CDTF">2012-04-13T19:17:02Z</dcterms:created>
  <dcterms:modified xsi:type="dcterms:W3CDTF">2017-10-06T16:25:34Z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