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1"/>
  </p:notesMasterIdLst>
  <p:handoutMasterIdLst>
    <p:handoutMasterId r:id="rId42"/>
  </p:handoutMasterIdLst>
  <p:sldIdLst>
    <p:sldId id="279" r:id="rId6"/>
    <p:sldId id="278" r:id="rId7"/>
    <p:sldId id="366" r:id="rId8"/>
    <p:sldId id="391" r:id="rId9"/>
    <p:sldId id="396" r:id="rId10"/>
    <p:sldId id="367" r:id="rId11"/>
    <p:sldId id="369" r:id="rId12"/>
    <p:sldId id="370" r:id="rId13"/>
    <p:sldId id="371" r:id="rId14"/>
    <p:sldId id="368" r:id="rId15"/>
    <p:sldId id="372" r:id="rId16"/>
    <p:sldId id="390" r:id="rId17"/>
    <p:sldId id="373" r:id="rId18"/>
    <p:sldId id="378" r:id="rId19"/>
    <p:sldId id="374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7" r:id="rId28"/>
    <p:sldId id="388" r:id="rId29"/>
    <p:sldId id="389" r:id="rId30"/>
    <p:sldId id="386" r:id="rId31"/>
    <p:sldId id="375" r:id="rId32"/>
    <p:sldId id="376" r:id="rId33"/>
    <p:sldId id="364" r:id="rId34"/>
    <p:sldId id="392" r:id="rId35"/>
    <p:sldId id="395" r:id="rId36"/>
    <p:sldId id="393" r:id="rId37"/>
    <p:sldId id="394" r:id="rId38"/>
    <p:sldId id="365" r:id="rId39"/>
    <p:sldId id="377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87451D"/>
    <a:srgbClr val="FFFFCC"/>
    <a:srgbClr val="9F002D"/>
    <a:srgbClr val="4C2710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70823" autoAdjust="0"/>
  </p:normalViewPr>
  <p:slideViewPr>
    <p:cSldViewPr>
      <p:cViewPr varScale="1">
        <p:scale>
          <a:sx n="58" d="100"/>
          <a:sy n="58" d="100"/>
        </p:scale>
        <p:origin x="184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97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075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16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92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763000" cy="914400"/>
          </a:xfrm>
        </p:spPr>
        <p:txBody>
          <a:bodyPr/>
          <a:lstStyle/>
          <a:p>
            <a:pPr algn="ctr"/>
            <a:r>
              <a:rPr lang="en-US" sz="3600" dirty="0"/>
              <a:t>Power BI Security Best Practices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" y="1371600"/>
            <a:ext cx="8763000" cy="457200"/>
          </a:xfrm>
        </p:spPr>
        <p:txBody>
          <a:bodyPr/>
          <a:lstStyle/>
          <a:p>
            <a:pPr algn="r"/>
            <a:r>
              <a:rPr lang="en-US" sz="2000" dirty="0"/>
              <a:t>Ted Pattison – Power BI MVP</a:t>
            </a:r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Licenses are assigned to user</a:t>
            </a:r>
          </a:p>
          <a:p>
            <a:pPr lvl="1"/>
            <a:r>
              <a:rPr lang="en-US" dirty="0"/>
              <a:t>Free license</a:t>
            </a:r>
          </a:p>
          <a:p>
            <a:pPr lvl="1"/>
            <a:r>
              <a:rPr lang="en-US" dirty="0"/>
              <a:t>Power BI Pro</a:t>
            </a:r>
          </a:p>
          <a:p>
            <a:pPr lvl="1"/>
            <a:endParaRPr lang="en-US" dirty="0"/>
          </a:p>
          <a:p>
            <a:r>
              <a:rPr lang="en-US" dirty="0"/>
              <a:t>Power BI premium allows for anonymous users</a:t>
            </a:r>
          </a:p>
        </p:txBody>
      </p:sp>
    </p:spTree>
    <p:extLst>
      <p:ext uri="{BB962C8B-B14F-4D97-AF65-F5344CB8AC3E}">
        <p14:creationId xmlns:p14="http://schemas.microsoft.com/office/powerpoint/2010/main" val="177516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Admin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Administrators control sign up for Power BI</a:t>
            </a:r>
          </a:p>
          <a:p>
            <a:pPr lvl="1"/>
            <a:r>
              <a:rPr lang="en-US" dirty="0"/>
              <a:t>whether users can self-register for Power BI</a:t>
            </a:r>
          </a:p>
          <a:p>
            <a:pPr lvl="1"/>
            <a:r>
              <a:rPr lang="en-US" dirty="0"/>
              <a:t>Can assign Power BI free licenses and pro licenses </a:t>
            </a:r>
          </a:p>
          <a:p>
            <a:pPr lvl="1"/>
            <a:r>
              <a:rPr lang="en-US" dirty="0"/>
              <a:t>Assignment done in Office 365 admin center</a:t>
            </a:r>
          </a:p>
          <a:p>
            <a:pPr lvl="1"/>
            <a:endParaRPr lang="en-US" dirty="0"/>
          </a:p>
          <a:p>
            <a:r>
              <a:rPr lang="en-US" dirty="0"/>
              <a:t>Administrators have fine grained control</a:t>
            </a:r>
          </a:p>
          <a:p>
            <a:pPr lvl="1"/>
            <a:r>
              <a:rPr lang="en-US" dirty="0"/>
              <a:t>Control who can share content</a:t>
            </a:r>
          </a:p>
          <a:p>
            <a:pPr lvl="1"/>
            <a:r>
              <a:rPr lang="en-US" dirty="0"/>
              <a:t>Control who can export</a:t>
            </a:r>
          </a:p>
          <a:p>
            <a:pPr lvl="1"/>
            <a:r>
              <a:rPr lang="en-US" dirty="0"/>
              <a:t>Control who can create content packs</a:t>
            </a:r>
          </a:p>
        </p:txBody>
      </p:sp>
    </p:spTree>
    <p:extLst>
      <p:ext uri="{BB962C8B-B14F-4D97-AF65-F5344CB8AC3E}">
        <p14:creationId xmlns:p14="http://schemas.microsoft.com/office/powerpoint/2010/main" val="396821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9A29-C128-4704-B035-F2E79D7E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Admin Portal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4C34F-FA09-4D86-854A-59D6577AC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1740266" cy="24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Audit Logs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7772400" cy="30002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082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887984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8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 Authentication and Identity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Security</a:t>
            </a:r>
          </a:p>
          <a:p>
            <a:r>
              <a:rPr lang="en-US" dirty="0"/>
              <a:t>Compliance and Market Availability</a:t>
            </a:r>
          </a:p>
          <a:p>
            <a:r>
              <a:rPr lang="en-US" dirty="0"/>
              <a:t>Secure Data using RLS</a:t>
            </a:r>
          </a:p>
        </p:txBody>
      </p:sp>
    </p:spTree>
    <p:extLst>
      <p:ext uri="{BB962C8B-B14F-4D97-AF65-F5344CB8AC3E}">
        <p14:creationId xmlns:p14="http://schemas.microsoft.com/office/powerpoint/2010/main" val="189820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4" name="Oval 3"/>
          <p:cNvSpPr/>
          <p:nvPr/>
        </p:nvSpPr>
        <p:spPr>
          <a:xfrm>
            <a:off x="394252" y="2895600"/>
            <a:ext cx="2196548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5" name="Oval 4"/>
          <p:cNvSpPr/>
          <p:nvPr/>
        </p:nvSpPr>
        <p:spPr>
          <a:xfrm>
            <a:off x="394252" y="3886200"/>
            <a:ext cx="2196548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On-premises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" y="3733800"/>
            <a:ext cx="8382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1466850" y="1547191"/>
            <a:ext cx="20574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14400" y="4953000"/>
            <a:ext cx="20574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3086100" y="2514601"/>
            <a:ext cx="19812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3524250" y="4543840"/>
            <a:ext cx="19812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AD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83" y="2351010"/>
            <a:ext cx="3134142" cy="26218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78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4B89-D92A-4821-8E9C-58078F1F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Always in One of 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7D6B-F200-4D4C-BA56-41CB55F8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In Transit</a:t>
            </a:r>
          </a:p>
          <a:p>
            <a:pPr lvl="1"/>
            <a:r>
              <a:rPr lang="en-US" dirty="0"/>
              <a:t>Moving between data source and Power BI</a:t>
            </a:r>
          </a:p>
          <a:p>
            <a:pPr lvl="1"/>
            <a:r>
              <a:rPr lang="en-US" dirty="0"/>
              <a:t>Moving between Power BI and client </a:t>
            </a:r>
          </a:p>
          <a:p>
            <a:pPr lvl="1"/>
            <a:r>
              <a:rPr lang="en-US" dirty="0"/>
              <a:t>In Transit data is always encrypted with HTTPS/SSL</a:t>
            </a:r>
          </a:p>
          <a:p>
            <a:r>
              <a:rPr lang="en-US" dirty="0"/>
              <a:t>Data can be In Process</a:t>
            </a:r>
          </a:p>
          <a:p>
            <a:r>
              <a:rPr lang="en-US" dirty="0"/>
              <a:t>Data can be At Rest</a:t>
            </a:r>
          </a:p>
          <a:p>
            <a:endParaRPr lang="en-US" dirty="0"/>
          </a:p>
          <a:p>
            <a:r>
              <a:rPr lang="en-US" dirty="0"/>
              <a:t>in Power BI is in one of three states</a:t>
            </a:r>
          </a:p>
          <a:p>
            <a:pPr lvl="1"/>
            <a:r>
              <a:rPr lang="en-US" dirty="0"/>
              <a:t>In transit</a:t>
            </a:r>
          </a:p>
          <a:p>
            <a:pPr lvl="1"/>
            <a:r>
              <a:rPr lang="en-US" dirty="0"/>
              <a:t>In Process</a:t>
            </a:r>
          </a:p>
          <a:p>
            <a:pPr lvl="1"/>
            <a:r>
              <a:rPr lang="en-US" dirty="0"/>
              <a:t>At Rest</a:t>
            </a:r>
          </a:p>
        </p:txBody>
      </p:sp>
    </p:spTree>
    <p:extLst>
      <p:ext uri="{BB962C8B-B14F-4D97-AF65-F5344CB8AC3E}">
        <p14:creationId xmlns:p14="http://schemas.microsoft.com/office/powerpoint/2010/main" val="380794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8ED3-7182-4271-B82B-D08E23B1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Data At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CC89-23E6-4BD7-A80F-0914401B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types of data must be stored?</a:t>
            </a:r>
          </a:p>
          <a:p>
            <a:pPr lvl="1"/>
            <a:r>
              <a:rPr lang="en-US" dirty="0"/>
              <a:t>Data (i.e. Dataset)</a:t>
            </a:r>
          </a:p>
          <a:p>
            <a:pPr lvl="1"/>
            <a:r>
              <a:rPr lang="en-US" dirty="0"/>
              <a:t>Credentials</a:t>
            </a:r>
          </a:p>
          <a:p>
            <a:pPr lvl="1"/>
            <a:r>
              <a:rPr lang="en-US" dirty="0"/>
              <a:t>Metadata for report and dashboard layouts</a:t>
            </a:r>
          </a:p>
          <a:p>
            <a:pPr lvl="1"/>
            <a:r>
              <a:rPr lang="en-US" dirty="0"/>
              <a:t>Visual Cache</a:t>
            </a:r>
          </a:p>
        </p:txBody>
      </p:sp>
    </p:spTree>
    <p:extLst>
      <p:ext uri="{BB962C8B-B14F-4D97-AF65-F5344CB8AC3E}">
        <p14:creationId xmlns:p14="http://schemas.microsoft.com/office/powerpoint/2010/main" val="405585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0A18-016F-4348-B977-F9D0E1B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Rest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49A1-A8AC-4F23-9BC7-28253C41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is encrypted</a:t>
            </a:r>
          </a:p>
        </p:txBody>
      </p:sp>
      <p:graphicFrame>
        <p:nvGraphicFramePr>
          <p:cNvPr id="7" name="Table Placeholder 4">
            <a:extLst>
              <a:ext uri="{FF2B5EF4-FFF2-40B4-BE49-F238E27FC236}">
                <a16:creationId xmlns:a16="http://schemas.microsoft.com/office/drawing/2014/main" id="{3F418509-A20A-43F7-B813-A93B5E572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714468"/>
              </p:ext>
            </p:extLst>
          </p:nvPr>
        </p:nvGraphicFramePr>
        <p:xfrm>
          <a:off x="403997" y="2514600"/>
          <a:ext cx="838219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756">
                  <a:extLst>
                    <a:ext uri="{9D8B030D-6E8A-4147-A177-3AD203B41FA5}">
                      <a16:colId xmlns:a16="http://schemas.microsoft.com/office/drawing/2014/main" val="523864487"/>
                    </a:ext>
                  </a:extLst>
                </a:gridCol>
                <a:gridCol w="2455139">
                  <a:extLst>
                    <a:ext uri="{9D8B030D-6E8A-4147-A177-3AD203B41FA5}">
                      <a16:colId xmlns:a16="http://schemas.microsoft.com/office/drawing/2014/main" val="1135764031"/>
                    </a:ext>
                  </a:extLst>
                </a:gridCol>
                <a:gridCol w="2724139">
                  <a:extLst>
                    <a:ext uri="{9D8B030D-6E8A-4147-A177-3AD203B41FA5}">
                      <a16:colId xmlns:a16="http://schemas.microsoft.com/office/drawing/2014/main" val="3863519706"/>
                    </a:ext>
                  </a:extLst>
                </a:gridCol>
                <a:gridCol w="1380160">
                  <a:extLst>
                    <a:ext uri="{9D8B030D-6E8A-4147-A177-3AD203B41FA5}">
                      <a16:colId xmlns:a16="http://schemas.microsoft.com/office/drawing/2014/main" val="1119789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Credentials</a:t>
                      </a:r>
                    </a:p>
                  </a:txBody>
                  <a:tcPr marL="85558" marR="85558"/>
                </a:tc>
                <a:extLst>
                  <a:ext uri="{0D108BD9-81ED-4DB2-BD59-A6C34878D82A}">
                    <a16:rowId xmlns:a16="http://schemas.microsoft.com/office/drawing/2014/main" val="362268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Imported Data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Blob Storage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Azure Blob Storage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</a:t>
                      </a:r>
                    </a:p>
                  </a:txBody>
                  <a:tcPr marL="85558" marR="85558"/>
                </a:tc>
                <a:extLst>
                  <a:ext uri="{0D108BD9-81ED-4DB2-BD59-A6C34878D82A}">
                    <a16:rowId xmlns:a16="http://schemas.microsoft.com/office/drawing/2014/main" val="308229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 Query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Azure Blob Storage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</a:t>
                      </a:r>
                    </a:p>
                  </a:txBody>
                  <a:tcPr marL="85558" marR="85558"/>
                </a:tc>
                <a:extLst>
                  <a:ext uri="{0D108BD9-81ED-4DB2-BD59-A6C34878D82A}">
                    <a16:rowId xmlns:a16="http://schemas.microsoft.com/office/drawing/2014/main" val="75911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Live Connection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Azure Blob Storage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</a:t>
                      </a:r>
                    </a:p>
                  </a:txBody>
                  <a:tcPr marL="85558" marR="85558"/>
                </a:tc>
                <a:extLst>
                  <a:ext uri="{0D108BD9-81ED-4DB2-BD59-A6C34878D82A}">
                    <a16:rowId xmlns:a16="http://schemas.microsoft.com/office/drawing/2014/main" val="349933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 Dataset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Azure Blob Storage</a:t>
                      </a:r>
                    </a:p>
                  </a:txBody>
                  <a:tcPr marL="85558" marR="8555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 marL="85558" marR="85558"/>
                </a:tc>
                <a:extLst>
                  <a:ext uri="{0D108BD9-81ED-4DB2-BD59-A6C34878D82A}">
                    <a16:rowId xmlns:a16="http://schemas.microsoft.com/office/drawing/2014/main" val="189866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76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Authentication and Identity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Compliance and Market Availability</a:t>
            </a:r>
          </a:p>
          <a:p>
            <a:r>
              <a:rPr lang="en-US" dirty="0"/>
              <a:t>Secure Data using RLS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CD78-A354-4EFB-AF5B-2D062937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93C7-CFD1-4882-9090-2FD57E09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uses encryption keys for blob storage</a:t>
            </a:r>
          </a:p>
          <a:p>
            <a:pPr lvl="1"/>
            <a:r>
              <a:rPr lang="en-US" dirty="0"/>
              <a:t>Keys stored in separate location from Power BI service</a:t>
            </a:r>
          </a:p>
          <a:p>
            <a:pPr lvl="1"/>
            <a:r>
              <a:rPr lang="en-US" dirty="0"/>
              <a:t>Fully managed by internal Microsoft service</a:t>
            </a:r>
          </a:p>
          <a:p>
            <a:r>
              <a:rPr lang="en-US" dirty="0"/>
              <a:t>Azure SQL manages encryption internally</a:t>
            </a:r>
          </a:p>
          <a:p>
            <a:pPr lvl="1"/>
            <a:r>
              <a:rPr lang="en-US" dirty="0"/>
              <a:t>Power BI relies on Azure SQL TDE Technology</a:t>
            </a:r>
          </a:p>
          <a:p>
            <a:pPr lvl="1"/>
            <a:r>
              <a:rPr lang="en-US" dirty="0"/>
              <a:t>Used to encrypt credentials to cloud-based sources</a:t>
            </a:r>
          </a:p>
          <a:p>
            <a:r>
              <a:rPr lang="en-US" dirty="0"/>
              <a:t>For credentials to access on-premises sources</a:t>
            </a:r>
          </a:p>
          <a:p>
            <a:pPr lvl="1"/>
            <a:r>
              <a:rPr lang="en-US" dirty="0"/>
              <a:t>Encryption key created in on-premises data gateway</a:t>
            </a:r>
          </a:p>
          <a:p>
            <a:pPr lvl="1"/>
            <a:r>
              <a:rPr lang="en-US" dirty="0"/>
              <a:t>Encryption key used to encrypt creds stored in cloud</a:t>
            </a:r>
          </a:p>
        </p:txBody>
      </p:sp>
    </p:spTree>
    <p:extLst>
      <p:ext uri="{BB962C8B-B14F-4D97-AF65-F5344CB8AC3E}">
        <p14:creationId xmlns:p14="http://schemas.microsoft.com/office/powerpoint/2010/main" val="292900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BE29-1998-4D9C-A214-7CB6301B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On-premises Data Gateway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C2FF-A87C-42E3-A0C5-078EC169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On-premises data gateway encrypts credentials</a:t>
            </a:r>
          </a:p>
          <a:p>
            <a:pPr lvl="1"/>
            <a:r>
              <a:rPr lang="en-US" dirty="0"/>
              <a:t>Local encryption key created by entering recovery key</a:t>
            </a:r>
          </a:p>
          <a:p>
            <a:pPr lvl="1"/>
            <a:r>
              <a:rPr lang="en-US" dirty="0"/>
              <a:t>Used to encrypt on-premises data source credentials</a:t>
            </a:r>
          </a:p>
          <a:p>
            <a:pPr lvl="1"/>
            <a:r>
              <a:rPr lang="en-US" dirty="0"/>
              <a:t>Once encrypted, credentials can be stored in cloud</a:t>
            </a:r>
          </a:p>
          <a:p>
            <a:pPr lvl="1"/>
            <a:r>
              <a:rPr lang="en-US" dirty="0"/>
              <a:t>Local gateway server performs encryption/decryption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92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A8B6-A0A6-4461-B5F8-D5B6EC06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1349-BDEB-427A-AE59-87147E91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storage location can be important</a:t>
            </a:r>
          </a:p>
          <a:p>
            <a:pPr lvl="1"/>
            <a:r>
              <a:rPr lang="en-US" dirty="0"/>
              <a:t>Especially with European rules and regulations</a:t>
            </a:r>
          </a:p>
          <a:p>
            <a:r>
              <a:rPr lang="en-US" dirty="0"/>
              <a:t>Organization has tenant in specific data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924E3-08B2-4BD5-A94B-154AEFEB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64785"/>
            <a:ext cx="3400425" cy="23241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E8029-2819-488F-AC0B-11B9FB5F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2" y="4916557"/>
            <a:ext cx="541019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9AE9-807B-44F2-8C1D-C7BB0808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Residency and Sovereignty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4E79-3E86-41B5-B73D-1996D261B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customers must meet requirements</a:t>
            </a:r>
          </a:p>
          <a:p>
            <a:pPr lvl="1"/>
            <a:r>
              <a:rPr lang="en-US" dirty="0"/>
              <a:t>Data must reside in particular geographical location</a:t>
            </a:r>
          </a:p>
          <a:p>
            <a:pPr lvl="1"/>
            <a:r>
              <a:rPr lang="en-US" dirty="0"/>
              <a:t>Azure provides regions to meet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86E8C-B49E-4A80-BF7D-30F1CF0B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104322"/>
            <a:ext cx="1858243" cy="35350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7143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143-5FD9-4C10-B5E8-B5A496C5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Route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51AEC-8179-4FED-839C-7A8F6175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214437"/>
            <a:ext cx="79819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66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9323-0545-4764-8742-6FA24362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and Market Availability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DE9C3-25D4-4524-A285-16443D020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" t="17778" r="2173" b="14074"/>
          <a:stretch/>
        </p:blipFill>
        <p:spPr>
          <a:xfrm>
            <a:off x="152400" y="2514600"/>
            <a:ext cx="8763000" cy="3505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5409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D4CF-E131-4C25-A314-EEA243D8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Region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DB7D-8C63-42CC-AD20-5063464E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in at least 2 data centers</a:t>
            </a:r>
          </a:p>
          <a:p>
            <a:pPr lvl="1"/>
            <a:r>
              <a:rPr lang="en-US" dirty="0"/>
              <a:t>All data centers will exist within the same data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6D3A1-0571-40B2-A968-E77ADC95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13607"/>
            <a:ext cx="3824288" cy="40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58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Authentication and Identity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Compliance and Market Availability</a:t>
            </a:r>
          </a:p>
          <a:p>
            <a:r>
              <a:rPr lang="en-US" dirty="0"/>
              <a:t>Secure Data using RLS</a:t>
            </a:r>
          </a:p>
        </p:txBody>
      </p:sp>
    </p:spTree>
    <p:extLst>
      <p:ext uri="{BB962C8B-B14F-4D97-AF65-F5344CB8AC3E}">
        <p14:creationId xmlns:p14="http://schemas.microsoft.com/office/powerpoint/2010/main" val="3272797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Authentication and Identity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Compliance and Market Availability</a:t>
            </a:r>
          </a:p>
          <a:p>
            <a:r>
              <a:rPr lang="en-US" dirty="0"/>
              <a:t>Secure Data using RLS</a:t>
            </a:r>
          </a:p>
        </p:txBody>
      </p:sp>
    </p:spTree>
    <p:extLst>
      <p:ext uri="{BB962C8B-B14F-4D97-AF65-F5344CB8AC3E}">
        <p14:creationId xmlns:p14="http://schemas.microsoft.com/office/powerpoint/2010/main" val="167797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Row-level Security (RLS)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Scheme based on Named Roles</a:t>
            </a:r>
          </a:p>
          <a:p>
            <a:pPr lvl="1"/>
            <a:r>
              <a:rPr lang="en-US" dirty="0"/>
              <a:t>Roles are defined using Power BI Desktop</a:t>
            </a:r>
          </a:p>
          <a:p>
            <a:pPr lvl="1"/>
            <a:r>
              <a:rPr lang="en-US" dirty="0"/>
              <a:t>Each role is scoped to the dataset within a PBIX project</a:t>
            </a:r>
          </a:p>
          <a:p>
            <a:pPr lvl="2"/>
            <a:endParaRPr lang="en-US" dirty="0"/>
          </a:p>
          <a:p>
            <a:r>
              <a:rPr lang="en-US" dirty="0"/>
              <a:t>Role defined using one or more DAX expressions</a:t>
            </a:r>
          </a:p>
          <a:p>
            <a:pPr lvl="1"/>
            <a:r>
              <a:rPr lang="en-US" dirty="0"/>
              <a:t>DAX expressions restrict which rows are accessible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7161578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94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Built on top of Azure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/>
          <a:lstStyle/>
          <a:p>
            <a:r>
              <a:rPr lang="en-US" dirty="0"/>
              <a:t>Azure AD manages identity in Microsoft cloud</a:t>
            </a:r>
          </a:p>
          <a:p>
            <a:pPr lvl="1"/>
            <a:r>
              <a:rPr lang="en-US" dirty="0"/>
              <a:t>Organization creates user accounts &amp; groups in Azure AD</a:t>
            </a:r>
          </a:p>
          <a:p>
            <a:pPr lvl="1"/>
            <a:r>
              <a:rPr lang="en-US" dirty="0"/>
              <a:t>Users accounts and groups created in scope of tenant</a:t>
            </a:r>
          </a:p>
          <a:p>
            <a:pPr lvl="1"/>
            <a:r>
              <a:rPr lang="en-US" dirty="0"/>
              <a:t>Azure AD provides user authentication service</a:t>
            </a:r>
          </a:p>
          <a:p>
            <a:pPr lvl="1"/>
            <a:endParaRPr lang="en-US" dirty="0"/>
          </a:p>
          <a:p>
            <a:r>
              <a:rPr lang="en-US" dirty="0"/>
              <a:t>Azure AD manages licensing and permissions</a:t>
            </a:r>
          </a:p>
          <a:p>
            <a:pPr lvl="1"/>
            <a:r>
              <a:rPr lang="en-US" dirty="0"/>
              <a:t>Provides users authorized access to Office 365</a:t>
            </a:r>
          </a:p>
          <a:p>
            <a:pPr lvl="1"/>
            <a:r>
              <a:rPr lang="en-US" dirty="0"/>
              <a:t>Provides users authorized access to SharePoint Online</a:t>
            </a:r>
          </a:p>
          <a:p>
            <a:pPr lvl="1"/>
            <a:r>
              <a:rPr lang="en-US" dirty="0"/>
              <a:t>Provides users authorized access to Dynamics 365</a:t>
            </a:r>
          </a:p>
          <a:p>
            <a:pPr lvl="1"/>
            <a:r>
              <a:rPr lang="en-US" dirty="0"/>
              <a:t>Provides users authorized access to Power BI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76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6722-1E74-47F5-A3B6-2E49A280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8DD8-4EDD-45A2-9DD3-E26F165F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 for data-driven security</a:t>
            </a:r>
          </a:p>
          <a:p>
            <a:pPr lvl="1"/>
            <a:r>
              <a:rPr lang="en-US" dirty="0"/>
              <a:t>RLS set up to use login name of current user</a:t>
            </a:r>
          </a:p>
          <a:p>
            <a:pPr lvl="1"/>
            <a:r>
              <a:rPr lang="en-US" dirty="0"/>
              <a:t>Permission assignments are included in dataset</a:t>
            </a:r>
          </a:p>
          <a:p>
            <a:pPr lvl="1"/>
            <a:r>
              <a:rPr lang="en-US" dirty="0"/>
              <a:t>Implemented using bi-directional cross-filtering</a:t>
            </a:r>
          </a:p>
          <a:p>
            <a:pPr lvl="1"/>
            <a:r>
              <a:rPr lang="en-US" dirty="0"/>
              <a:t>Bi directional relationships explicitly filter data when the columns are actually used on axis, rows, columns or filters</a:t>
            </a:r>
          </a:p>
          <a:p>
            <a:pPr lvl="1"/>
            <a:r>
              <a:rPr lang="en-US" dirty="0"/>
              <a:t>RLS implicitly filters data based on the expressions defined in the roles</a:t>
            </a:r>
          </a:p>
        </p:txBody>
      </p:sp>
    </p:spTree>
    <p:extLst>
      <p:ext uri="{BB962C8B-B14F-4D97-AF65-F5344CB8AC3E}">
        <p14:creationId xmlns:p14="http://schemas.microsoft.com/office/powerpoint/2010/main" val="115684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E3BA-A9D4-4D52-891A-B69EF9C1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an App Workspace?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13F0-829E-4ABA-9FA7-6B8F714C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Workspace is Power BI resource container</a:t>
            </a:r>
          </a:p>
          <a:p>
            <a:pPr lvl="1"/>
            <a:r>
              <a:rPr lang="en-US" dirty="0"/>
              <a:t>Provides storage for datasets, reports and dashboards</a:t>
            </a:r>
          </a:p>
          <a:p>
            <a:pPr lvl="1"/>
            <a:endParaRPr lang="en-US" dirty="0"/>
          </a:p>
          <a:p>
            <a:r>
              <a:rPr lang="en-US" dirty="0"/>
              <a:t>App Workspace created as Office 365 Group</a:t>
            </a:r>
          </a:p>
          <a:p>
            <a:pPr lvl="1"/>
            <a:r>
              <a:rPr lang="en-US" dirty="0"/>
              <a:t>Acts as both a security group and distribution list</a:t>
            </a:r>
          </a:p>
          <a:p>
            <a:pPr lvl="1"/>
            <a:r>
              <a:rPr lang="en-US" dirty="0"/>
              <a:t>Requires provisioning SharePoint team site</a:t>
            </a:r>
          </a:p>
          <a:p>
            <a:pPr lvl="1"/>
            <a:endParaRPr lang="en-US" dirty="0"/>
          </a:p>
          <a:p>
            <a:r>
              <a:rPr lang="en-US" dirty="0"/>
              <a:t>On the Power BI Roadmap</a:t>
            </a:r>
          </a:p>
          <a:p>
            <a:pPr lvl="1"/>
            <a:r>
              <a:rPr lang="en-US" dirty="0"/>
              <a:t>Creating workspace without SharePoint provisioning</a:t>
            </a:r>
          </a:p>
        </p:txBody>
      </p:sp>
    </p:spTree>
    <p:extLst>
      <p:ext uri="{BB962C8B-B14F-4D97-AF65-F5344CB8AC3E}">
        <p14:creationId xmlns:p14="http://schemas.microsoft.com/office/powerpoint/2010/main" val="1563753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1B0A-88D3-4DD4-93F1-2A3EEED5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Distribution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9F0E6-6BFC-4B3E-91B3-10AA02AC4AD4}"/>
              </a:ext>
            </a:extLst>
          </p:cNvPr>
          <p:cNvSpPr/>
          <p:nvPr/>
        </p:nvSpPr>
        <p:spPr>
          <a:xfrm>
            <a:off x="419100" y="1524000"/>
            <a:ext cx="3276600" cy="457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 Workspace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read/write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50AAE-A5E2-47F7-B9CC-CA2A94FF0729}"/>
              </a:ext>
            </a:extLst>
          </p:cNvPr>
          <p:cNvSpPr/>
          <p:nvPr/>
        </p:nvSpPr>
        <p:spPr>
          <a:xfrm>
            <a:off x="5486400" y="1524000"/>
            <a:ext cx="3276600" cy="457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Production Workspace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Read-only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353D0E-F1C8-4B51-895E-3F86FB9E1005}"/>
              </a:ext>
            </a:extLst>
          </p:cNvPr>
          <p:cNvSpPr/>
          <p:nvPr/>
        </p:nvSpPr>
        <p:spPr>
          <a:xfrm>
            <a:off x="3200400" y="2411896"/>
            <a:ext cx="2819400" cy="1931504"/>
          </a:xfrm>
          <a:prstGeom prst="rightArrow">
            <a:avLst>
              <a:gd name="adj1" fmla="val 62227"/>
              <a:gd name="adj2" fmla="val 431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24CF6A-0CD8-483F-89DE-D32B15B09D33}"/>
              </a:ext>
            </a:extLst>
          </p:cNvPr>
          <p:cNvSpPr/>
          <p:nvPr/>
        </p:nvSpPr>
        <p:spPr>
          <a:xfrm>
            <a:off x="3414091" y="2922104"/>
            <a:ext cx="19812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Organizational Content Pack</a:t>
            </a:r>
          </a:p>
        </p:txBody>
      </p:sp>
    </p:spTree>
    <p:extLst>
      <p:ext uri="{BB962C8B-B14F-4D97-AF65-F5344CB8AC3E}">
        <p14:creationId xmlns:p14="http://schemas.microsoft.com/office/powerpoint/2010/main" val="2273015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1B0A-88D3-4DD4-93F1-2A3EEED5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Distribution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79F0E6-6BFC-4B3E-91B3-10AA02AC4AD4}"/>
              </a:ext>
            </a:extLst>
          </p:cNvPr>
          <p:cNvSpPr/>
          <p:nvPr/>
        </p:nvSpPr>
        <p:spPr>
          <a:xfrm>
            <a:off x="419100" y="1524000"/>
            <a:ext cx="3276600" cy="457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Workspace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read/write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50AAE-A5E2-47F7-B9CC-CA2A94FF0729}"/>
              </a:ext>
            </a:extLst>
          </p:cNvPr>
          <p:cNvSpPr/>
          <p:nvPr/>
        </p:nvSpPr>
        <p:spPr>
          <a:xfrm>
            <a:off x="5486400" y="1524000"/>
            <a:ext cx="3276600" cy="457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Installed App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Read-only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0353D0E-F1C8-4B51-895E-3F86FB9E1005}"/>
              </a:ext>
            </a:extLst>
          </p:cNvPr>
          <p:cNvSpPr/>
          <p:nvPr/>
        </p:nvSpPr>
        <p:spPr>
          <a:xfrm>
            <a:off x="3200400" y="2411896"/>
            <a:ext cx="2819400" cy="1931504"/>
          </a:xfrm>
          <a:prstGeom prst="rightArrow">
            <a:avLst>
              <a:gd name="adj1" fmla="val 62227"/>
              <a:gd name="adj2" fmla="val 43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24CF6A-0CD8-483F-89DE-D32B15B09D33}"/>
              </a:ext>
            </a:extLst>
          </p:cNvPr>
          <p:cNvSpPr/>
          <p:nvPr/>
        </p:nvSpPr>
        <p:spPr>
          <a:xfrm>
            <a:off x="3414091" y="2922104"/>
            <a:ext cx="1981200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Published App</a:t>
            </a:r>
          </a:p>
        </p:txBody>
      </p:sp>
    </p:spTree>
    <p:extLst>
      <p:ext uri="{BB962C8B-B14F-4D97-AF65-F5344CB8AC3E}">
        <p14:creationId xmlns:p14="http://schemas.microsoft.com/office/powerpoint/2010/main" val="210306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2031422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Authentication and Identity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Compliance and Market Availability</a:t>
            </a:r>
          </a:p>
          <a:p>
            <a:r>
              <a:rPr lang="en-US" dirty="0"/>
              <a:t>Secure Data using RLS</a:t>
            </a:r>
          </a:p>
        </p:txBody>
      </p:sp>
    </p:spTree>
    <p:extLst>
      <p:ext uri="{BB962C8B-B14F-4D97-AF65-F5344CB8AC3E}">
        <p14:creationId xmlns:p14="http://schemas.microsoft.com/office/powerpoint/2010/main" val="28639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7B8ED7-7E6C-4573-9127-A617A083C049}"/>
              </a:ext>
            </a:extLst>
          </p:cNvPr>
          <p:cNvSpPr/>
          <p:nvPr/>
        </p:nvSpPr>
        <p:spPr>
          <a:xfrm>
            <a:off x="828260" y="4214191"/>
            <a:ext cx="7553739" cy="1881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Active Directory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74D481-64F0-4AFD-83FC-5A67D752DA09}"/>
              </a:ext>
            </a:extLst>
          </p:cNvPr>
          <p:cNvSpPr/>
          <p:nvPr/>
        </p:nvSpPr>
        <p:spPr>
          <a:xfrm>
            <a:off x="990600" y="4343401"/>
            <a:ext cx="7239000" cy="129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Organizational Tenant (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e.g.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cpt0926.onMicrosoft.com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15A08-5ECE-4F96-BB41-3DE356C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 Accounts and Groups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D66321-015D-4506-8405-A97BC668AE5F}"/>
              </a:ext>
            </a:extLst>
          </p:cNvPr>
          <p:cNvSpPr/>
          <p:nvPr/>
        </p:nvSpPr>
        <p:spPr>
          <a:xfrm>
            <a:off x="1437860" y="4572001"/>
            <a:ext cx="200405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Accounts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0EF3C2-9908-45DD-AAE0-D2772B5B6F7B}"/>
              </a:ext>
            </a:extLst>
          </p:cNvPr>
          <p:cNvSpPr/>
          <p:nvPr/>
        </p:nvSpPr>
        <p:spPr>
          <a:xfrm>
            <a:off x="3590510" y="4572001"/>
            <a:ext cx="200405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FEF5C7-C874-446D-98E2-145D1A87F0DE}"/>
              </a:ext>
            </a:extLst>
          </p:cNvPr>
          <p:cNvSpPr/>
          <p:nvPr/>
        </p:nvSpPr>
        <p:spPr>
          <a:xfrm>
            <a:off x="5743160" y="4572001"/>
            <a:ext cx="200405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E51CDB-AA29-4C30-86B0-E2C16AB3765F}"/>
              </a:ext>
            </a:extLst>
          </p:cNvPr>
          <p:cNvGrpSpPr/>
          <p:nvPr/>
        </p:nvGrpSpPr>
        <p:grpSpPr>
          <a:xfrm>
            <a:off x="838200" y="1623392"/>
            <a:ext cx="7543800" cy="2224709"/>
            <a:chOff x="762000" y="1828800"/>
            <a:chExt cx="7543800" cy="2224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22176-C6A7-42C5-B833-C03E4F7F8D5A}"/>
                </a:ext>
              </a:extLst>
            </p:cNvPr>
            <p:cNvSpPr/>
            <p:nvPr/>
          </p:nvSpPr>
          <p:spPr>
            <a:xfrm>
              <a:off x="762000" y="1828800"/>
              <a:ext cx="7543800" cy="10866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Microsoft SaaS Applications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DEDA9D3-5D08-47FD-BC22-95AD7DDBA1E1}"/>
                </a:ext>
              </a:extLst>
            </p:cNvPr>
            <p:cNvGrpSpPr/>
            <p:nvPr/>
          </p:nvGrpSpPr>
          <p:grpSpPr>
            <a:xfrm>
              <a:off x="914400" y="2209800"/>
              <a:ext cx="7239000" cy="573156"/>
              <a:chOff x="911613" y="2209800"/>
              <a:chExt cx="7165587" cy="57315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7510CA4-2B93-431E-8A8C-D2B2CB6796E5}"/>
                  </a:ext>
                </a:extLst>
              </p:cNvPr>
              <p:cNvSpPr/>
              <p:nvPr/>
            </p:nvSpPr>
            <p:spPr>
              <a:xfrm>
                <a:off x="911613" y="2249556"/>
                <a:ext cx="166799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Office 365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07BC552-9CEF-4BDD-B3BA-0B4474CEF974}"/>
                  </a:ext>
                </a:extLst>
              </p:cNvPr>
              <p:cNvSpPr/>
              <p:nvPr/>
            </p:nvSpPr>
            <p:spPr>
              <a:xfrm>
                <a:off x="2751608" y="2229678"/>
                <a:ext cx="166799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Dynamics 365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A0B184D-D7EE-4C32-BCDE-5D1CE0F383E0}"/>
                  </a:ext>
                </a:extLst>
              </p:cNvPr>
              <p:cNvSpPr/>
              <p:nvPr/>
            </p:nvSpPr>
            <p:spPr>
              <a:xfrm>
                <a:off x="4580408" y="2229678"/>
                <a:ext cx="166799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SharePoint Online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AB32BA6-DC1F-490C-98A7-439B3405DDBA}"/>
                  </a:ext>
                </a:extLst>
              </p:cNvPr>
              <p:cNvSpPr/>
              <p:nvPr/>
            </p:nvSpPr>
            <p:spPr>
              <a:xfrm>
                <a:off x="6409208" y="2209800"/>
                <a:ext cx="1667992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Power BI</a:t>
                </a:r>
              </a:p>
            </p:txBody>
          </p:sp>
        </p:grp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91C81E73-8570-42FE-9746-0519FE51C353}"/>
                </a:ext>
              </a:extLst>
            </p:cNvPr>
            <p:cNvSpPr/>
            <p:nvPr/>
          </p:nvSpPr>
          <p:spPr>
            <a:xfrm>
              <a:off x="1615529" y="3334578"/>
              <a:ext cx="1066800" cy="71893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F82BCF55-AE3E-4729-B98F-006E6C13CB14}"/>
                </a:ext>
              </a:extLst>
            </p:cNvPr>
            <p:cNvSpPr/>
            <p:nvPr/>
          </p:nvSpPr>
          <p:spPr>
            <a:xfrm>
              <a:off x="3924300" y="3334578"/>
              <a:ext cx="1066800" cy="71893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9F868E30-7507-40B7-A0EA-D23D982CDC51}"/>
                </a:ext>
              </a:extLst>
            </p:cNvPr>
            <p:cNvSpPr/>
            <p:nvPr/>
          </p:nvSpPr>
          <p:spPr>
            <a:xfrm>
              <a:off x="6087756" y="3334578"/>
              <a:ext cx="1066800" cy="71893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A87721-4D72-4AB5-9F3B-CF0C25E36FBF}"/>
              </a:ext>
            </a:extLst>
          </p:cNvPr>
          <p:cNvGrpSpPr/>
          <p:nvPr/>
        </p:nvGrpSpPr>
        <p:grpSpPr>
          <a:xfrm>
            <a:off x="820636" y="2918792"/>
            <a:ext cx="7543800" cy="1045266"/>
            <a:chOff x="744436" y="3124200"/>
            <a:chExt cx="7543800" cy="10452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2D9370-BAAA-48C5-B5DA-193B76EE4748}"/>
                </a:ext>
              </a:extLst>
            </p:cNvPr>
            <p:cNvSpPr/>
            <p:nvPr/>
          </p:nvSpPr>
          <p:spPr>
            <a:xfrm>
              <a:off x="744436" y="3124200"/>
              <a:ext cx="7543800" cy="1045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Azure User Account Management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64A2B5-79CA-4168-8039-BABD6B08F2E8}"/>
                </a:ext>
              </a:extLst>
            </p:cNvPr>
            <p:cNvGrpSpPr/>
            <p:nvPr/>
          </p:nvGrpSpPr>
          <p:grpSpPr>
            <a:xfrm>
              <a:off x="896836" y="3256722"/>
              <a:ext cx="7239000" cy="553278"/>
              <a:chOff x="914400" y="3048000"/>
              <a:chExt cx="6248400" cy="553278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DB1C50A-B034-497F-ACA8-D6045CF159AF}"/>
                  </a:ext>
                </a:extLst>
              </p:cNvPr>
              <p:cNvSpPr/>
              <p:nvPr/>
            </p:nvSpPr>
            <p:spPr>
              <a:xfrm>
                <a:off x="914400" y="3067878"/>
                <a:ext cx="19812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Office 365 Admin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ACF1CBA-D243-4A94-8476-047ABF86D5AC}"/>
                  </a:ext>
                </a:extLst>
              </p:cNvPr>
              <p:cNvSpPr/>
              <p:nvPr/>
            </p:nvSpPr>
            <p:spPr>
              <a:xfrm>
                <a:off x="3048000" y="3048000"/>
                <a:ext cx="19812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Azure Portal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C369712-DFB7-4BC1-B7C0-2D1451508358}"/>
                  </a:ext>
                </a:extLst>
              </p:cNvPr>
              <p:cNvSpPr/>
              <p:nvPr/>
            </p:nvSpPr>
            <p:spPr>
              <a:xfrm>
                <a:off x="5181600" y="3048000"/>
                <a:ext cx="19812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 Tune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A566-8FEF-47C2-A09D-720CC7A5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Mail-Enabled Security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94627-FD2B-4820-853D-EB09CF52F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73017"/>
            <a:ext cx="3505200" cy="34655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EAD4BC-3293-42B9-B756-E61CA4752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743200"/>
            <a:ext cx="4171949" cy="2743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579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and Azure Active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 where company starts from scratch</a:t>
            </a:r>
          </a:p>
          <a:p>
            <a:pPr lvl="1"/>
            <a:r>
              <a:rPr lang="en-US" dirty="0"/>
              <a:t>Company starts in Azure AD and creates user accounts</a:t>
            </a:r>
          </a:p>
          <a:p>
            <a:pPr lvl="1"/>
            <a:r>
              <a:rPr lang="en-US" dirty="0"/>
              <a:t>Admin takeover possible to user-created tenants</a:t>
            </a:r>
          </a:p>
          <a:p>
            <a:endParaRPr lang="en-US" dirty="0"/>
          </a:p>
          <a:p>
            <a:r>
              <a:rPr lang="en-US" dirty="0"/>
              <a:t>Migrating from On-Premises Active Directory</a:t>
            </a:r>
          </a:p>
          <a:p>
            <a:pPr lvl="1"/>
            <a:r>
              <a:rPr lang="en-US" dirty="0"/>
              <a:t>This is what is known as “hybrid scenario”</a:t>
            </a:r>
          </a:p>
          <a:p>
            <a:pPr lvl="1"/>
            <a:r>
              <a:rPr lang="en-US" dirty="0"/>
              <a:t>Managed identities (w/ or w/o password sync)</a:t>
            </a:r>
          </a:p>
          <a:p>
            <a:pPr lvl="1"/>
            <a:r>
              <a:rPr lang="en-US" dirty="0"/>
              <a:t>Migration managed by IT </a:t>
            </a:r>
            <a:r>
              <a:rPr lang="en-US" dirty="0" err="1"/>
              <a:t>dept</a:t>
            </a:r>
            <a:r>
              <a:rPr lang="en-US" dirty="0"/>
              <a:t> using AAD Connect</a:t>
            </a:r>
          </a:p>
        </p:txBody>
      </p:sp>
    </p:spTree>
    <p:extLst>
      <p:ext uri="{BB962C8B-B14F-4D97-AF65-F5344CB8AC3E}">
        <p14:creationId xmlns:p14="http://schemas.microsoft.com/office/powerpoint/2010/main" val="174057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Enabled through admin portal</a:t>
            </a:r>
          </a:p>
          <a:p>
            <a:pPr lvl="1"/>
            <a:r>
              <a:rPr lang="en-US" dirty="0"/>
              <a:t>Requires Office 365 or Azure AD Premium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EBBD6-94BF-495A-8D90-E60D0C44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6248400" cy="39635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396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Access Control for Mobile Devices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97A8E-61F9-459A-9F70-D271A607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Mobile Device Power BI App Management</a:t>
            </a:r>
          </a:p>
          <a:p>
            <a:pPr lvl="1"/>
            <a:r>
              <a:rPr lang="en-US" sz="2000"/>
              <a:t>Controlled via InTune for iPhone (iOS7) and Android</a:t>
            </a:r>
          </a:p>
          <a:p>
            <a:pPr lvl="1"/>
            <a:r>
              <a:rPr lang="en-US" sz="2000"/>
              <a:t>Policy can be configured to make users enter PIN</a:t>
            </a:r>
          </a:p>
          <a:p>
            <a:pPr lvl="1"/>
            <a:r>
              <a:rPr lang="en-US" sz="2000"/>
              <a:t>Account locked after max number of failed PIN logins</a:t>
            </a:r>
          </a:p>
          <a:p>
            <a:pPr lvl="1"/>
            <a:endParaRPr lang="en-US" sz="2000"/>
          </a:p>
          <a:p>
            <a:r>
              <a:rPr lang="en-US" sz="2400"/>
              <a:t>Configuring the Power BI app with InTune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/>
              <a:t>Specify the Power BI app as the app to configure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/>
              <a:t>Configure policies (e.g. require PIN)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/>
              <a:t>Enable for deployment</a:t>
            </a:r>
          </a:p>
          <a:p>
            <a:pPr marL="804862" lvl="1" indent="-457200">
              <a:buFont typeface="+mj-lt"/>
              <a:buAutoNum type="arabicPeriod"/>
            </a:pPr>
            <a:r>
              <a:rPr lang="en-US" sz="2000"/>
              <a:t>Users install Power BI app from company portal</a:t>
            </a:r>
          </a:p>
          <a:p>
            <a:pPr marL="804862" lvl="1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6363" t="35158" r="4831" b="7626"/>
          <a:stretch/>
        </p:blipFill>
        <p:spPr>
          <a:xfrm>
            <a:off x="7527235" y="1905000"/>
            <a:ext cx="121920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692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Access for Web and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AD supports configuring conditional access</a:t>
            </a:r>
          </a:p>
          <a:p>
            <a:pPr lvl="1"/>
            <a:r>
              <a:rPr lang="en-US" sz="2000" dirty="0"/>
              <a:t>Control which IP address ranges can connect (Corp LAN)</a:t>
            </a:r>
          </a:p>
          <a:p>
            <a:pPr lvl="1"/>
            <a:r>
              <a:rPr lang="en-US" sz="2000" dirty="0"/>
              <a:t>Control which devices can connect</a:t>
            </a:r>
          </a:p>
          <a:p>
            <a:pPr lvl="1"/>
            <a:r>
              <a:rPr lang="en-US" sz="2000" dirty="0"/>
              <a:t>Configure access so only group members can connect</a:t>
            </a:r>
          </a:p>
          <a:p>
            <a:pPr lvl="1"/>
            <a:r>
              <a:rPr lang="en-US" sz="2000" dirty="0"/>
              <a:t>Configure which users or IP address ranges require 2FA</a:t>
            </a:r>
          </a:p>
          <a:p>
            <a:pPr lvl="1"/>
            <a:r>
              <a:rPr lang="en-US" sz="2000" dirty="0"/>
              <a:t>Lots more is possible</a:t>
            </a:r>
          </a:p>
        </p:txBody>
      </p:sp>
    </p:spTree>
    <p:extLst>
      <p:ext uri="{BB962C8B-B14F-4D97-AF65-F5344CB8AC3E}">
        <p14:creationId xmlns:p14="http://schemas.microsoft.com/office/powerpoint/2010/main" val="3840987344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13119</TotalTime>
  <Words>1010</Words>
  <Application>Microsoft Office PowerPoint</Application>
  <PresentationFormat>On-screen Show (4:3)</PresentationFormat>
  <Paragraphs>214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Calibri</vt:lpstr>
      <vt:lpstr>Lucida Console</vt:lpstr>
      <vt:lpstr>Wingdings</vt:lpstr>
      <vt:lpstr>CPT_Wave15</vt:lpstr>
      <vt:lpstr>Power BI Security Best Practices</vt:lpstr>
      <vt:lpstr>Agenda</vt:lpstr>
      <vt:lpstr>Power BI Built on top of Azure AD</vt:lpstr>
      <vt:lpstr>Managing User Accounts and Groups</vt:lpstr>
      <vt:lpstr>Mail-Enabled Security Groups</vt:lpstr>
      <vt:lpstr>Organizations and Azure Active Directory</vt:lpstr>
      <vt:lpstr>Multifactor Authentication</vt:lpstr>
      <vt:lpstr>User Access Control for Mobile Devices</vt:lpstr>
      <vt:lpstr>Conditional Access for Web and Mobile</vt:lpstr>
      <vt:lpstr>Power BI Licensing</vt:lpstr>
      <vt:lpstr>Power BI Admin Control</vt:lpstr>
      <vt:lpstr>Power BI Admin Portal</vt:lpstr>
      <vt:lpstr>Power BI Audit Logs</vt:lpstr>
      <vt:lpstr>Data Classification</vt:lpstr>
      <vt:lpstr>Agenda</vt:lpstr>
      <vt:lpstr>Types of Data</vt:lpstr>
      <vt:lpstr>Data Is Always in One of Three States</vt:lpstr>
      <vt:lpstr>Storage of Data At Rest</vt:lpstr>
      <vt:lpstr>Data At Rest Matrix</vt:lpstr>
      <vt:lpstr>Data Encryption</vt:lpstr>
      <vt:lpstr>On-premises Data Gateway Encryption</vt:lpstr>
      <vt:lpstr>Data Storage Location</vt:lpstr>
      <vt:lpstr>Data Residency and Sovereignty</vt:lpstr>
      <vt:lpstr>Express Route</vt:lpstr>
      <vt:lpstr>Compliance and Market Availability</vt:lpstr>
      <vt:lpstr>Azure Region Pairs</vt:lpstr>
      <vt:lpstr>Agenda</vt:lpstr>
      <vt:lpstr>Agenda</vt:lpstr>
      <vt:lpstr>What Is Row-level Security (RLS)</vt:lpstr>
      <vt:lpstr>Dynamic RLS</vt:lpstr>
      <vt:lpstr>What Exactly is an App Workspace?</vt:lpstr>
      <vt:lpstr>Old Distribution Model</vt:lpstr>
      <vt:lpstr>New Distribution Model</vt:lpstr>
      <vt:lpstr>Configuring Row-level Security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Interactive Reports in Power BI Desktop</dc:title>
  <dc:creator>Ted Pattison</dc:creator>
  <cp:lastModifiedBy>Ted Pattison</cp:lastModifiedBy>
  <cp:revision>323</cp:revision>
  <dcterms:created xsi:type="dcterms:W3CDTF">2012-04-13T19:17:02Z</dcterms:created>
  <dcterms:modified xsi:type="dcterms:W3CDTF">2017-10-12T01:35:35Z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