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2"/>
  </p:notesMasterIdLst>
  <p:handoutMasterIdLst>
    <p:handoutMasterId r:id="rId53"/>
  </p:handoutMasterIdLst>
  <p:sldIdLst>
    <p:sldId id="279" r:id="rId6"/>
    <p:sldId id="410" r:id="rId7"/>
    <p:sldId id="278" r:id="rId8"/>
    <p:sldId id="366" r:id="rId9"/>
    <p:sldId id="391" r:id="rId10"/>
    <p:sldId id="396" r:id="rId11"/>
    <p:sldId id="369" r:id="rId12"/>
    <p:sldId id="370" r:id="rId13"/>
    <p:sldId id="371" r:id="rId14"/>
    <p:sldId id="397" r:id="rId15"/>
    <p:sldId id="414" r:id="rId16"/>
    <p:sldId id="415" r:id="rId17"/>
    <p:sldId id="372" r:id="rId18"/>
    <p:sldId id="399" r:id="rId19"/>
    <p:sldId id="378" r:id="rId20"/>
    <p:sldId id="404" r:id="rId21"/>
    <p:sldId id="379" r:id="rId22"/>
    <p:sldId id="380" r:id="rId23"/>
    <p:sldId id="381" r:id="rId24"/>
    <p:sldId id="383" r:id="rId25"/>
    <p:sldId id="385" r:id="rId26"/>
    <p:sldId id="386" r:id="rId27"/>
    <p:sldId id="388" r:id="rId28"/>
    <p:sldId id="389" r:id="rId29"/>
    <p:sldId id="405" r:id="rId30"/>
    <p:sldId id="395" r:id="rId31"/>
    <p:sldId id="413" r:id="rId32"/>
    <p:sldId id="393" r:id="rId33"/>
    <p:sldId id="412" r:id="rId34"/>
    <p:sldId id="406" r:id="rId35"/>
    <p:sldId id="364" r:id="rId36"/>
    <p:sldId id="418" r:id="rId37"/>
    <p:sldId id="416" r:id="rId38"/>
    <p:sldId id="417" r:id="rId39"/>
    <p:sldId id="419" r:id="rId40"/>
    <p:sldId id="365" r:id="rId41"/>
    <p:sldId id="407" r:id="rId42"/>
    <p:sldId id="392" r:id="rId43"/>
    <p:sldId id="420" r:id="rId44"/>
    <p:sldId id="421" r:id="rId45"/>
    <p:sldId id="422" r:id="rId46"/>
    <p:sldId id="423" r:id="rId47"/>
    <p:sldId id="424" r:id="rId48"/>
    <p:sldId id="409" r:id="rId49"/>
    <p:sldId id="408" r:id="rId50"/>
    <p:sldId id="411" r:id="rId5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1E"/>
    <a:srgbClr val="FFF2CD"/>
    <a:srgbClr val="87451D"/>
    <a:srgbClr val="FFFFCC"/>
    <a:srgbClr val="9F002D"/>
    <a:srgbClr val="4C2710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95280" autoAdjust="0"/>
  </p:normalViewPr>
  <p:slideViewPr>
    <p:cSldViewPr>
      <p:cViewPr varScale="1">
        <p:scale>
          <a:sx n="83" d="100"/>
          <a:sy n="83" d="100"/>
        </p:scale>
        <p:origin x="61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760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16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49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29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76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26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64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763000" cy="1295400"/>
          </a:xfrm>
        </p:spPr>
        <p:txBody>
          <a:bodyPr/>
          <a:lstStyle/>
          <a:p>
            <a:pPr algn="ctr"/>
            <a:r>
              <a:rPr lang="en-US" sz="3600" dirty="0"/>
              <a:t>Power BI Security Best Practices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200" y="5410200"/>
            <a:ext cx="3670852" cy="9144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800" dirty="0"/>
              <a:t>Ted Pattison</a:t>
            </a:r>
          </a:p>
          <a:p>
            <a:r>
              <a:rPr lang="en-US" sz="2000" dirty="0"/>
              <a:t>Instructor and Power BI MVP</a:t>
            </a: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4617-4BF8-4F11-8604-92A3728A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Group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75B0-6E71-420F-A878-B78DF903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AD Group Types</a:t>
            </a:r>
          </a:p>
          <a:p>
            <a:pPr lvl="1"/>
            <a:r>
              <a:rPr lang="en-US" dirty="0"/>
              <a:t>Security Groups</a:t>
            </a:r>
          </a:p>
          <a:p>
            <a:pPr lvl="1"/>
            <a:r>
              <a:rPr lang="en-US" dirty="0"/>
              <a:t>Mail-enabled Security Groups</a:t>
            </a:r>
          </a:p>
          <a:p>
            <a:pPr lvl="1"/>
            <a:r>
              <a:rPr lang="en-US" dirty="0"/>
              <a:t>Office 365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AA761-F13C-4DD5-9FA3-4BCD6FCF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61" y="3505200"/>
            <a:ext cx="8129677" cy="2971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529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440D-80F5-4F56-8630-3732BA53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2CC1F-DB15-4638-AA24-C539B9097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305800" cy="3279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411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 Authentication and Identity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BI Tenant Administration</a:t>
            </a:r>
          </a:p>
          <a:p>
            <a:r>
              <a:rPr lang="en-US" dirty="0"/>
              <a:t>Data Security</a:t>
            </a:r>
          </a:p>
          <a:p>
            <a:r>
              <a:rPr lang="en-US" dirty="0"/>
              <a:t>App Workspaces</a:t>
            </a:r>
          </a:p>
          <a:p>
            <a:r>
              <a:rPr lang="en-US" dirty="0"/>
              <a:t>Row Level Security</a:t>
            </a:r>
          </a:p>
          <a:p>
            <a:r>
              <a:rPr lang="en-US" dirty="0"/>
              <a:t>Dynamic 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20569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Admin Portal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Admins control tenant-level settings</a:t>
            </a:r>
          </a:p>
          <a:p>
            <a:pPr lvl="1"/>
            <a:r>
              <a:rPr lang="en-US" sz="2000" dirty="0"/>
              <a:t>Control whether users can self-register for Power BI</a:t>
            </a:r>
          </a:p>
          <a:p>
            <a:pPr lvl="1"/>
            <a:r>
              <a:rPr lang="en-US" sz="2000" dirty="0"/>
              <a:t>Control who can publish to web</a:t>
            </a:r>
          </a:p>
          <a:p>
            <a:pPr lvl="1"/>
            <a:r>
              <a:rPr lang="en-US" sz="2000" dirty="0"/>
              <a:t>Control who can export &amp; share content</a:t>
            </a:r>
          </a:p>
          <a:p>
            <a:pPr lvl="1"/>
            <a:r>
              <a:rPr lang="en-US" sz="2000" dirty="0"/>
              <a:t>Control who can create content packs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C800E-7B18-45DE-9B20-D2A579B1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066800"/>
            <a:ext cx="1740266" cy="2452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27A745-E200-4E1D-A3A5-755B68FD7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6"/>
          <a:stretch/>
        </p:blipFill>
        <p:spPr>
          <a:xfrm>
            <a:off x="457200" y="3742375"/>
            <a:ext cx="4114800" cy="26641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D622358-FE79-42DA-A251-7CC6B004A7AC}"/>
              </a:ext>
            </a:extLst>
          </p:cNvPr>
          <p:cNvGrpSpPr/>
          <p:nvPr/>
        </p:nvGrpSpPr>
        <p:grpSpPr>
          <a:xfrm>
            <a:off x="3140765" y="4346202"/>
            <a:ext cx="5455547" cy="2025878"/>
            <a:chOff x="2988366" y="3042227"/>
            <a:chExt cx="5455547" cy="20258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3F648A-EDF3-4328-80B3-3A66D24A2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600" y="3042227"/>
              <a:ext cx="3643313" cy="202587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B6CBD0E-8351-4042-846C-00EED2498F5B}"/>
                </a:ext>
              </a:extLst>
            </p:cNvPr>
            <p:cNvCxnSpPr/>
            <p:nvPr/>
          </p:nvCxnSpPr>
          <p:spPr>
            <a:xfrm>
              <a:off x="2988366" y="4055166"/>
              <a:ext cx="16764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821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41C5-71A1-4E52-A753-E728C93A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Audit 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91F87-B14E-4C16-872E-B81F74DE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6006689" cy="23863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1D0E4C-6F06-49B4-99E0-9B18ECBF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733800"/>
            <a:ext cx="7589321" cy="29386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986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Classification for 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EFA64-3C01-4414-A42D-34CBF39F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3" y="3968721"/>
            <a:ext cx="6284981" cy="2584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B24775-CAE8-4F29-8B24-9C0DA113E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95" y="1295400"/>
            <a:ext cx="6512398" cy="2454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608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 Authentication and Identity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Tenant Administration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Security</a:t>
            </a:r>
          </a:p>
          <a:p>
            <a:r>
              <a:rPr lang="en-US" dirty="0"/>
              <a:t>App Workspaces</a:t>
            </a:r>
          </a:p>
          <a:p>
            <a:r>
              <a:rPr lang="en-US" dirty="0"/>
              <a:t>Row Level Security</a:t>
            </a:r>
          </a:p>
          <a:p>
            <a:r>
              <a:rPr lang="en-US" dirty="0"/>
              <a:t>Dynamic 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363136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EEC71C1-1035-49A6-B7F7-470E105D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Imported Data (aka ETL Data)</a:t>
            </a:r>
          </a:p>
          <a:p>
            <a:pPr lvl="1"/>
            <a:r>
              <a:rPr lang="en-US" sz="1800" dirty="0"/>
              <a:t>Data cached in Power BI and refreshed using saved credentials</a:t>
            </a:r>
          </a:p>
          <a:p>
            <a:r>
              <a:rPr lang="en-US" sz="2000" dirty="0"/>
              <a:t>Live Connection or Direct Query</a:t>
            </a:r>
          </a:p>
          <a:p>
            <a:pPr lvl="1"/>
            <a:r>
              <a:rPr lang="en-US" sz="1800" dirty="0"/>
              <a:t>Data pulled into Power BI at query time using saved credentials</a:t>
            </a:r>
          </a:p>
          <a:p>
            <a:r>
              <a:rPr lang="en-US" sz="2000" dirty="0"/>
              <a:t>Pushed Data</a:t>
            </a:r>
          </a:p>
          <a:p>
            <a:pPr lvl="1"/>
            <a:r>
              <a:rPr lang="en-US" sz="1800" dirty="0"/>
              <a:t>Data pushed into Power BI by external application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C9E1DE-F024-4F0D-90AF-F11B974F58B6}"/>
              </a:ext>
            </a:extLst>
          </p:cNvPr>
          <p:cNvGrpSpPr/>
          <p:nvPr/>
        </p:nvGrpSpPr>
        <p:grpSpPr>
          <a:xfrm>
            <a:off x="1066800" y="3939209"/>
            <a:ext cx="6477002" cy="2667000"/>
            <a:chOff x="152400" y="1447801"/>
            <a:chExt cx="8647043" cy="4190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0B3050-EF53-408C-9714-C180A0314172}"/>
                </a:ext>
              </a:extLst>
            </p:cNvPr>
            <p:cNvSpPr/>
            <p:nvPr/>
          </p:nvSpPr>
          <p:spPr>
            <a:xfrm>
              <a:off x="265043" y="3791531"/>
              <a:ext cx="8534400" cy="184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On-Premises Datasources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7F7011-ADBB-4FFA-A2E7-99AA29A767DB}"/>
                </a:ext>
              </a:extLst>
            </p:cNvPr>
            <p:cNvSpPr/>
            <p:nvPr/>
          </p:nvSpPr>
          <p:spPr>
            <a:xfrm>
              <a:off x="228600" y="1447801"/>
              <a:ext cx="8534400" cy="19459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Cloud-based Datasource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52400" y="3581400"/>
              <a:ext cx="8382000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Magnetic Disk 7"/>
            <p:cNvSpPr/>
            <p:nvPr/>
          </p:nvSpPr>
          <p:spPr>
            <a:xfrm>
              <a:off x="2891458" y="1893240"/>
              <a:ext cx="184785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Azure SQL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891458" y="4152069"/>
              <a:ext cx="184785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SQL Server</a:t>
              </a: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404191" y="1631096"/>
              <a:ext cx="1981200" cy="151488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Azure AD</a:t>
              </a: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404191" y="3889925"/>
              <a:ext cx="1981200" cy="151488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Local 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78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4B89-D92A-4821-8E9C-58078F1F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Always in One of 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7D6B-F200-4D4C-BA56-41CB55F8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Data can be </a:t>
            </a:r>
            <a:r>
              <a:rPr lang="en-US" sz="2400" b="1" i="1" dirty="0"/>
              <a:t>In Transit</a:t>
            </a:r>
          </a:p>
          <a:p>
            <a:pPr lvl="1"/>
            <a:r>
              <a:rPr lang="en-US" sz="2000" dirty="0"/>
              <a:t>Moving between data source, Power BI and client</a:t>
            </a:r>
          </a:p>
          <a:p>
            <a:pPr lvl="1"/>
            <a:r>
              <a:rPr lang="en-US" sz="2000" dirty="0"/>
              <a:t>Data is always encrypted using HTTPS or Azure Service Bus</a:t>
            </a:r>
          </a:p>
          <a:p>
            <a:pPr lvl="2"/>
            <a:endParaRPr lang="en-US" sz="1600" dirty="0"/>
          </a:p>
          <a:p>
            <a:r>
              <a:rPr lang="en-US" sz="2400" dirty="0"/>
              <a:t>Data can be </a:t>
            </a:r>
            <a:r>
              <a:rPr lang="en-US" sz="2400" b="1" i="1" dirty="0"/>
              <a:t>In Process</a:t>
            </a:r>
          </a:p>
          <a:p>
            <a:pPr lvl="1"/>
            <a:r>
              <a:rPr lang="en-US" sz="2000" dirty="0"/>
              <a:t>Data loaded into cloud-based memory</a:t>
            </a:r>
          </a:p>
          <a:p>
            <a:pPr lvl="2"/>
            <a:endParaRPr lang="en-US" sz="1600" dirty="0"/>
          </a:p>
          <a:p>
            <a:r>
              <a:rPr lang="en-US" sz="2400" dirty="0"/>
              <a:t>Data can be </a:t>
            </a:r>
            <a:r>
              <a:rPr lang="en-US" sz="2400" b="1" i="1" dirty="0"/>
              <a:t>At Rest</a:t>
            </a:r>
          </a:p>
          <a:p>
            <a:pPr lvl="1"/>
            <a:r>
              <a:rPr lang="en-US" sz="2000" dirty="0"/>
              <a:t>Data stored in cloud-based storage</a:t>
            </a:r>
          </a:p>
          <a:p>
            <a:pPr lvl="1"/>
            <a:r>
              <a:rPr lang="en-US" sz="2000" dirty="0"/>
              <a:t>Data encrypted using internally managed encryption keys</a:t>
            </a:r>
          </a:p>
        </p:txBody>
      </p:sp>
    </p:spTree>
    <p:extLst>
      <p:ext uri="{BB962C8B-B14F-4D97-AF65-F5344CB8AC3E}">
        <p14:creationId xmlns:p14="http://schemas.microsoft.com/office/powerpoint/2010/main" val="380794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8ED3-7182-4271-B82B-D08E23B1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of Data At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CC89-23E6-4BD7-A80F-0914401B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types of data must be stored at rest?</a:t>
            </a:r>
          </a:p>
          <a:p>
            <a:pPr lvl="1"/>
            <a:r>
              <a:rPr lang="en-US" dirty="0"/>
              <a:t>Data (i.e. Dataset)</a:t>
            </a:r>
          </a:p>
          <a:p>
            <a:pPr lvl="1"/>
            <a:r>
              <a:rPr lang="en-US" dirty="0"/>
              <a:t>Credentials</a:t>
            </a:r>
          </a:p>
          <a:p>
            <a:pPr lvl="1"/>
            <a:r>
              <a:rPr lang="en-US" dirty="0"/>
              <a:t>Metadata for report and dashboard layouts</a:t>
            </a:r>
          </a:p>
        </p:txBody>
      </p:sp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A149DD1E-C386-4636-8985-98D7F6295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383681"/>
              </p:ext>
            </p:extLst>
          </p:nvPr>
        </p:nvGraphicFramePr>
        <p:xfrm>
          <a:off x="558199" y="3810000"/>
          <a:ext cx="7799001" cy="18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72">
                  <a:extLst>
                    <a:ext uri="{9D8B030D-6E8A-4147-A177-3AD203B41FA5}">
                      <a16:colId xmlns:a16="http://schemas.microsoft.com/office/drawing/2014/main" val="523864487"/>
                    </a:ext>
                  </a:extLst>
                </a:gridCol>
                <a:gridCol w="2229683">
                  <a:extLst>
                    <a:ext uri="{9D8B030D-6E8A-4147-A177-3AD203B41FA5}">
                      <a16:colId xmlns:a16="http://schemas.microsoft.com/office/drawing/2014/main" val="1135764031"/>
                    </a:ext>
                  </a:extLst>
                </a:gridCol>
                <a:gridCol w="2473980">
                  <a:extLst>
                    <a:ext uri="{9D8B030D-6E8A-4147-A177-3AD203B41FA5}">
                      <a16:colId xmlns:a16="http://schemas.microsoft.com/office/drawing/2014/main" val="3863519706"/>
                    </a:ext>
                  </a:extLst>
                </a:gridCol>
                <a:gridCol w="1439966">
                  <a:extLst>
                    <a:ext uri="{9D8B030D-6E8A-4147-A177-3AD203B41FA5}">
                      <a16:colId xmlns:a16="http://schemas.microsoft.com/office/drawing/2014/main" val="111978964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Data source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Metadata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Credentials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268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Imported Data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Blob Storage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Azure Blob Storage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SQL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29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 Query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Nothing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Azure Blob Storage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SQL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11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Live Connection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Nothing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Azure Blob Storage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SQL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33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Push Dataset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SQL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Azure Blob Storage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 marL="85558" marR="85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8661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8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and Demo Files for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https://github.com/CriticalPathTraining/Summit2017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9F616-1B82-43A3-920C-F1BE6100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229600" cy="4529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308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CD78-A354-4EFB-AF5B-2D062937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93C7-CFD1-4882-9090-2FD57E09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uses encryption keys for blob storage</a:t>
            </a:r>
          </a:p>
          <a:p>
            <a:pPr lvl="1"/>
            <a:r>
              <a:rPr lang="en-US" sz="2000" dirty="0"/>
              <a:t>Keys stored in separate location from Power BI service</a:t>
            </a:r>
          </a:p>
          <a:p>
            <a:pPr lvl="1"/>
            <a:r>
              <a:rPr lang="en-US" sz="2000" dirty="0"/>
              <a:t>Fully managed by internal Microsoft service</a:t>
            </a:r>
          </a:p>
          <a:p>
            <a:pPr lvl="2"/>
            <a:endParaRPr lang="en-US" sz="500" dirty="0"/>
          </a:p>
          <a:p>
            <a:r>
              <a:rPr lang="en-US" sz="2400" dirty="0"/>
              <a:t>Azure SQL manages encryption internally</a:t>
            </a:r>
          </a:p>
          <a:p>
            <a:pPr lvl="1"/>
            <a:r>
              <a:rPr lang="en-US" sz="2000" dirty="0"/>
              <a:t>Power BI relies on Azure SQL TDE Technology</a:t>
            </a:r>
          </a:p>
          <a:p>
            <a:pPr lvl="1"/>
            <a:r>
              <a:rPr lang="en-US" sz="2000" dirty="0"/>
              <a:t>Used to encrypt credentials to cloud-based sources</a:t>
            </a:r>
          </a:p>
          <a:p>
            <a:pPr lvl="2"/>
            <a:endParaRPr lang="en-US" sz="900" dirty="0"/>
          </a:p>
          <a:p>
            <a:r>
              <a:rPr lang="en-US" sz="2400" dirty="0"/>
              <a:t>For credentials to access on-premises sources</a:t>
            </a:r>
          </a:p>
          <a:p>
            <a:pPr lvl="1"/>
            <a:r>
              <a:rPr lang="en-US" sz="2000" dirty="0"/>
              <a:t>Encryption key created in on-premises data gateway</a:t>
            </a:r>
          </a:p>
          <a:p>
            <a:pPr lvl="1"/>
            <a:r>
              <a:rPr lang="en-US" sz="2000" dirty="0"/>
              <a:t>Encryption key used to encrypt creds stored in cloud</a:t>
            </a:r>
          </a:p>
        </p:txBody>
      </p:sp>
    </p:spTree>
    <p:extLst>
      <p:ext uri="{BB962C8B-B14F-4D97-AF65-F5344CB8AC3E}">
        <p14:creationId xmlns:p14="http://schemas.microsoft.com/office/powerpoint/2010/main" val="292900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A8B6-A0A6-4461-B5F8-D5B6EC06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1349-BDEB-427A-AE59-87147E91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storage location can be important</a:t>
            </a:r>
          </a:p>
          <a:p>
            <a:pPr lvl="1"/>
            <a:r>
              <a:rPr lang="en-US" dirty="0"/>
              <a:t>Especially with European rules and regulations</a:t>
            </a:r>
          </a:p>
          <a:p>
            <a:r>
              <a:rPr lang="en-US" dirty="0"/>
              <a:t>Organization has tenant in specific data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924E3-08B2-4BD5-A94B-154AEFEB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64785"/>
            <a:ext cx="3400425" cy="23241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E8029-2819-488F-AC0B-11B9FB5F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2" y="4916557"/>
            <a:ext cx="541019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D4CF-E131-4C25-A314-EEA243D8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Residency and Azure Region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DB7D-8C63-42CC-AD20-5063464E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stored in specific Azure Region</a:t>
            </a:r>
          </a:p>
          <a:p>
            <a:pPr lvl="1"/>
            <a:r>
              <a:rPr lang="en-US" sz="2000" dirty="0"/>
              <a:t>Azure region defined data residency</a:t>
            </a:r>
          </a:p>
          <a:p>
            <a:pPr lvl="1"/>
            <a:r>
              <a:rPr lang="en-US" sz="2000" dirty="0"/>
              <a:t>Within a region, data centers are paired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6D3A1-0571-40B2-A968-E77ADC95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04811"/>
            <a:ext cx="3810000" cy="40007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935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B143-5FD9-4C10-B5E8-B5A496C5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Through Express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B460-207F-44A2-977E-83C966EC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Allows you to create private network connection</a:t>
            </a:r>
          </a:p>
          <a:p>
            <a:pPr lvl="1"/>
            <a:r>
              <a:rPr lang="en-US" sz="2000" dirty="0"/>
              <a:t>Connect to Power BI without going through public Internet</a:t>
            </a:r>
          </a:p>
          <a:p>
            <a:pPr lvl="1"/>
            <a:r>
              <a:rPr lang="en-US" sz="2000" dirty="0"/>
              <a:t>Can also connect through ISP’s colocation facility</a:t>
            </a:r>
          </a:p>
          <a:p>
            <a:pPr lvl="1"/>
            <a:r>
              <a:rPr lang="en-US" sz="2000" dirty="0"/>
              <a:t>Azure Express route with Power BI uses public peering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51AEC-8179-4FED-839C-7A8F61750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56" t="41447" r="30347" b="4080"/>
          <a:stretch/>
        </p:blipFill>
        <p:spPr>
          <a:xfrm>
            <a:off x="1524000" y="3142673"/>
            <a:ext cx="5867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66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9323-0545-4764-8742-6FA24362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 and Market Availability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DE9C3-25D4-4524-A285-16443D020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" t="17778" r="2173" b="14074"/>
          <a:stretch/>
        </p:blipFill>
        <p:spPr>
          <a:xfrm>
            <a:off x="163945" y="1219200"/>
            <a:ext cx="8763000" cy="3505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5409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 Authentication and Identity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Tenant Administration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 Workspaces</a:t>
            </a:r>
          </a:p>
          <a:p>
            <a:r>
              <a:rPr lang="en-US" dirty="0"/>
              <a:t>Row Level Security</a:t>
            </a:r>
          </a:p>
          <a:p>
            <a:r>
              <a:rPr lang="en-US" dirty="0"/>
              <a:t>Dynamic 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2349415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E3BA-A9D4-4D52-891A-B69EF9C1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an App Workspace?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13F0-829E-4ABA-9FA7-6B8F714C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Workspace is Power BI resource container</a:t>
            </a:r>
          </a:p>
          <a:p>
            <a:pPr lvl="1"/>
            <a:r>
              <a:rPr lang="en-US" dirty="0"/>
              <a:t>Provides storage for datasets, reports and dashboards</a:t>
            </a:r>
          </a:p>
          <a:p>
            <a:pPr lvl="1"/>
            <a:endParaRPr lang="en-US" dirty="0"/>
          </a:p>
          <a:p>
            <a:r>
              <a:rPr lang="en-US" dirty="0"/>
              <a:t>App Workspace created as Office 365 Group</a:t>
            </a:r>
          </a:p>
          <a:p>
            <a:pPr lvl="1"/>
            <a:r>
              <a:rPr lang="en-US" dirty="0"/>
              <a:t>Acts as both a security group and distribution list</a:t>
            </a:r>
          </a:p>
          <a:p>
            <a:pPr lvl="1"/>
            <a:r>
              <a:rPr lang="en-US" dirty="0"/>
              <a:t>Requires provisioning SharePoint team site</a:t>
            </a:r>
          </a:p>
          <a:p>
            <a:pPr lvl="1"/>
            <a:endParaRPr lang="en-US" dirty="0"/>
          </a:p>
          <a:p>
            <a:r>
              <a:rPr lang="en-US" dirty="0"/>
              <a:t>On the Power BI Roadmap</a:t>
            </a:r>
          </a:p>
          <a:p>
            <a:pPr lvl="1"/>
            <a:r>
              <a:rPr lang="en-US" dirty="0"/>
              <a:t>Creating workspace without SharePoint provisioning</a:t>
            </a:r>
          </a:p>
        </p:txBody>
      </p:sp>
    </p:spTree>
    <p:extLst>
      <p:ext uri="{BB962C8B-B14F-4D97-AF65-F5344CB8AC3E}">
        <p14:creationId xmlns:p14="http://schemas.microsoft.com/office/powerpoint/2010/main" val="156375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67FF-62F5-4472-A38F-529558C2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App Workspace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17177-B504-4D0D-B5A9-937B7A0D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3747688" cy="449580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C0FAF05-C24C-4AD9-9B06-F7411A6654D9}"/>
              </a:ext>
            </a:extLst>
          </p:cNvPr>
          <p:cNvGrpSpPr/>
          <p:nvPr/>
        </p:nvGrpSpPr>
        <p:grpSpPr>
          <a:xfrm>
            <a:off x="3749964" y="3124200"/>
            <a:ext cx="5140902" cy="762000"/>
            <a:chOff x="3749964" y="3505200"/>
            <a:chExt cx="5140902" cy="762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636CFA-A03E-4BC2-A0CC-0ACAC8B5B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482" r="2049" b="10518"/>
            <a:stretch/>
          </p:blipFill>
          <p:spPr>
            <a:xfrm>
              <a:off x="4337916" y="3505200"/>
              <a:ext cx="455295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A91618-7273-4BE6-AD2F-90258CD75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9964" y="3953164"/>
              <a:ext cx="526472" cy="267854"/>
            </a:xfrm>
            <a:prstGeom prst="straightConnector1">
              <a:avLst/>
            </a:prstGeom>
            <a:ln w="571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EA1579-0CB5-4010-A4FD-5B265E77FF0B}"/>
              </a:ext>
            </a:extLst>
          </p:cNvPr>
          <p:cNvGrpSpPr/>
          <p:nvPr/>
        </p:nvGrpSpPr>
        <p:grpSpPr>
          <a:xfrm>
            <a:off x="3754582" y="4114800"/>
            <a:ext cx="5136284" cy="723900"/>
            <a:chOff x="3754582" y="4495800"/>
            <a:chExt cx="5136284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BFD577-EA45-47D2-84D6-5A53112B7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7916" y="4495800"/>
              <a:ext cx="4552950" cy="723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0F32B9-8451-448C-84BD-4F7B60885807}"/>
                </a:ext>
              </a:extLst>
            </p:cNvPr>
            <p:cNvCxnSpPr>
              <a:cxnSpLocks/>
            </p:cNvCxnSpPr>
            <p:nvPr/>
          </p:nvCxnSpPr>
          <p:spPr>
            <a:xfrm>
              <a:off x="3754582" y="4585855"/>
              <a:ext cx="494145" cy="198581"/>
            </a:xfrm>
            <a:prstGeom prst="straightConnector1">
              <a:avLst/>
            </a:prstGeom>
            <a:ln w="571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65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1B0A-88D3-4DD4-93F1-2A3EEED5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Distribution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79F0E6-6BFC-4B3E-91B3-10AA02AC4AD4}"/>
              </a:ext>
            </a:extLst>
          </p:cNvPr>
          <p:cNvSpPr/>
          <p:nvPr/>
        </p:nvSpPr>
        <p:spPr>
          <a:xfrm>
            <a:off x="381000" y="1676400"/>
            <a:ext cx="3276600" cy="396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 Workspace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read/write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50AAE-A5E2-47F7-B9CC-CA2A94FF0729}"/>
              </a:ext>
            </a:extLst>
          </p:cNvPr>
          <p:cNvSpPr/>
          <p:nvPr/>
        </p:nvSpPr>
        <p:spPr>
          <a:xfrm>
            <a:off x="5448300" y="1676400"/>
            <a:ext cx="3276600" cy="396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Production Workspace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Read-only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FA5A25-AFD4-4B61-B53D-B92410A085FB}"/>
              </a:ext>
            </a:extLst>
          </p:cNvPr>
          <p:cNvSpPr/>
          <p:nvPr/>
        </p:nvSpPr>
        <p:spPr>
          <a:xfrm>
            <a:off x="621195" y="1924678"/>
            <a:ext cx="275479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258B13-4149-4D61-B0D3-5F4B01FC5D04}"/>
              </a:ext>
            </a:extLst>
          </p:cNvPr>
          <p:cNvSpPr/>
          <p:nvPr/>
        </p:nvSpPr>
        <p:spPr>
          <a:xfrm>
            <a:off x="625813" y="3011156"/>
            <a:ext cx="275479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01E825-AF8C-4DD6-8C29-C112D37D708C}"/>
              </a:ext>
            </a:extLst>
          </p:cNvPr>
          <p:cNvSpPr/>
          <p:nvPr/>
        </p:nvSpPr>
        <p:spPr>
          <a:xfrm>
            <a:off x="610804" y="4110480"/>
            <a:ext cx="275479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F3E520-4B72-4984-81F0-9A71E7E9761A}"/>
              </a:ext>
            </a:extLst>
          </p:cNvPr>
          <p:cNvGrpSpPr/>
          <p:nvPr/>
        </p:nvGrpSpPr>
        <p:grpSpPr>
          <a:xfrm>
            <a:off x="5661260" y="1947769"/>
            <a:ext cx="2769804" cy="3024002"/>
            <a:chOff x="5661260" y="1947769"/>
            <a:chExt cx="2769804" cy="302400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437D187-9D8D-4ED2-B38D-5F3C51D581CF}"/>
                </a:ext>
              </a:extLst>
            </p:cNvPr>
            <p:cNvSpPr/>
            <p:nvPr/>
          </p:nvSpPr>
          <p:spPr>
            <a:xfrm>
              <a:off x="5671651" y="1947769"/>
              <a:ext cx="2754795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Dashboards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55BD133-B13C-4082-84CD-E5F2F8EFED05}"/>
                </a:ext>
              </a:extLst>
            </p:cNvPr>
            <p:cNvSpPr/>
            <p:nvPr/>
          </p:nvSpPr>
          <p:spPr>
            <a:xfrm>
              <a:off x="5676269" y="3034247"/>
              <a:ext cx="2754795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3905AD4-CBEC-47E7-A5D2-BC91B108C8AF}"/>
                </a:ext>
              </a:extLst>
            </p:cNvPr>
            <p:cNvSpPr/>
            <p:nvPr/>
          </p:nvSpPr>
          <p:spPr>
            <a:xfrm>
              <a:off x="5661260" y="4133571"/>
              <a:ext cx="2754795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F75A4C-A408-4F63-8963-996A25660605}"/>
              </a:ext>
            </a:extLst>
          </p:cNvPr>
          <p:cNvGrpSpPr/>
          <p:nvPr/>
        </p:nvGrpSpPr>
        <p:grpSpPr>
          <a:xfrm>
            <a:off x="3552004" y="2799824"/>
            <a:ext cx="2048696" cy="1504322"/>
            <a:chOff x="3200400" y="2411896"/>
            <a:chExt cx="2819400" cy="1931504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0353D0E-F1C8-4B51-895E-3F86FB9E1005}"/>
                </a:ext>
              </a:extLst>
            </p:cNvPr>
            <p:cNvSpPr/>
            <p:nvPr/>
          </p:nvSpPr>
          <p:spPr>
            <a:xfrm>
              <a:off x="3200400" y="2411896"/>
              <a:ext cx="2819400" cy="1931504"/>
            </a:xfrm>
            <a:prstGeom prst="rightArrow">
              <a:avLst>
                <a:gd name="adj1" fmla="val 62227"/>
                <a:gd name="adj2" fmla="val 431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E24CF6A-0CD8-483F-89DE-D32B15B09D33}"/>
                </a:ext>
              </a:extLst>
            </p:cNvPr>
            <p:cNvSpPr/>
            <p:nvPr/>
          </p:nvSpPr>
          <p:spPr>
            <a:xfrm>
              <a:off x="3414091" y="2922104"/>
              <a:ext cx="1981200" cy="914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Organizational Content Pack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0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1B0A-88D3-4DD4-93F1-2A3EEED5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Distribution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79F0E6-6BFC-4B3E-91B3-10AA02AC4AD4}"/>
              </a:ext>
            </a:extLst>
          </p:cNvPr>
          <p:cNvSpPr/>
          <p:nvPr/>
        </p:nvSpPr>
        <p:spPr>
          <a:xfrm>
            <a:off x="381000" y="1676400"/>
            <a:ext cx="3276600" cy="396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Workspace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read/write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FA5A25-AFD4-4B61-B53D-B92410A085FB}"/>
              </a:ext>
            </a:extLst>
          </p:cNvPr>
          <p:cNvSpPr/>
          <p:nvPr/>
        </p:nvSpPr>
        <p:spPr>
          <a:xfrm>
            <a:off x="621195" y="1924678"/>
            <a:ext cx="275479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258B13-4149-4D61-B0D3-5F4B01FC5D04}"/>
              </a:ext>
            </a:extLst>
          </p:cNvPr>
          <p:cNvSpPr/>
          <p:nvPr/>
        </p:nvSpPr>
        <p:spPr>
          <a:xfrm>
            <a:off x="625813" y="3011156"/>
            <a:ext cx="275479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01E825-AF8C-4DD6-8C29-C112D37D708C}"/>
              </a:ext>
            </a:extLst>
          </p:cNvPr>
          <p:cNvSpPr/>
          <p:nvPr/>
        </p:nvSpPr>
        <p:spPr>
          <a:xfrm>
            <a:off x="610804" y="4110480"/>
            <a:ext cx="275479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B125BD-6E77-4442-AF57-EEFE8309FE1B}"/>
              </a:ext>
            </a:extLst>
          </p:cNvPr>
          <p:cNvGrpSpPr/>
          <p:nvPr/>
        </p:nvGrpSpPr>
        <p:grpSpPr>
          <a:xfrm>
            <a:off x="5448300" y="1676400"/>
            <a:ext cx="3276600" cy="3962400"/>
            <a:chOff x="5448300" y="1676400"/>
            <a:chExt cx="3276600" cy="3962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50AAE-A5E2-47F7-B9CC-CA2A94FF0729}"/>
                </a:ext>
              </a:extLst>
            </p:cNvPr>
            <p:cNvSpPr/>
            <p:nvPr/>
          </p:nvSpPr>
          <p:spPr>
            <a:xfrm>
              <a:off x="5448300" y="1676400"/>
              <a:ext cx="3276600" cy="396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Installed App</a:t>
              </a:r>
            </a:p>
            <a:p>
              <a:pPr algn="ctr"/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Read-only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437D187-9D8D-4ED2-B38D-5F3C51D581CF}"/>
                </a:ext>
              </a:extLst>
            </p:cNvPr>
            <p:cNvSpPr/>
            <p:nvPr/>
          </p:nvSpPr>
          <p:spPr>
            <a:xfrm>
              <a:off x="5671651" y="1947769"/>
              <a:ext cx="2754795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Dashboards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55BD133-B13C-4082-84CD-E5F2F8EFED05}"/>
                </a:ext>
              </a:extLst>
            </p:cNvPr>
            <p:cNvSpPr/>
            <p:nvPr/>
          </p:nvSpPr>
          <p:spPr>
            <a:xfrm>
              <a:off x="5676269" y="3034247"/>
              <a:ext cx="2754795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3905AD4-CBEC-47E7-A5D2-BC91B108C8AF}"/>
                </a:ext>
              </a:extLst>
            </p:cNvPr>
            <p:cNvSpPr/>
            <p:nvPr/>
          </p:nvSpPr>
          <p:spPr>
            <a:xfrm>
              <a:off x="5661260" y="4133571"/>
              <a:ext cx="2754795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F75A4C-A408-4F63-8963-996A25660605}"/>
              </a:ext>
            </a:extLst>
          </p:cNvPr>
          <p:cNvGrpSpPr/>
          <p:nvPr/>
        </p:nvGrpSpPr>
        <p:grpSpPr>
          <a:xfrm>
            <a:off x="3552004" y="2799824"/>
            <a:ext cx="2048696" cy="1504322"/>
            <a:chOff x="3200400" y="2411896"/>
            <a:chExt cx="2819400" cy="1931504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0353D0E-F1C8-4B51-895E-3F86FB9E1005}"/>
                </a:ext>
              </a:extLst>
            </p:cNvPr>
            <p:cNvSpPr/>
            <p:nvPr/>
          </p:nvSpPr>
          <p:spPr>
            <a:xfrm>
              <a:off x="3200400" y="2411896"/>
              <a:ext cx="2819400" cy="1931504"/>
            </a:xfrm>
            <a:prstGeom prst="rightArrow">
              <a:avLst>
                <a:gd name="adj1" fmla="val 62227"/>
                <a:gd name="adj2" fmla="val 431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E24CF6A-0CD8-483F-89DE-D32B15B09D33}"/>
                </a:ext>
              </a:extLst>
            </p:cNvPr>
            <p:cNvSpPr/>
            <p:nvPr/>
          </p:nvSpPr>
          <p:spPr>
            <a:xfrm>
              <a:off x="3414091" y="2922104"/>
              <a:ext cx="1981200" cy="914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Published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42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Authentication and Identity</a:t>
            </a:r>
          </a:p>
          <a:p>
            <a:r>
              <a:rPr lang="en-US" dirty="0"/>
              <a:t>Power BI Tenant Administration</a:t>
            </a:r>
          </a:p>
          <a:p>
            <a:r>
              <a:rPr lang="en-US" dirty="0"/>
              <a:t>Data Security</a:t>
            </a:r>
          </a:p>
          <a:p>
            <a:r>
              <a:rPr lang="en-US" dirty="0"/>
              <a:t>App Workspaces</a:t>
            </a:r>
          </a:p>
          <a:p>
            <a:r>
              <a:rPr lang="en-US" dirty="0"/>
              <a:t>Row Level Security</a:t>
            </a:r>
          </a:p>
          <a:p>
            <a:r>
              <a:rPr lang="en-US" dirty="0"/>
              <a:t>Dynamic 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 Authentication and Identity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Tenant Administration</a:t>
            </a: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Row Level Security</a:t>
            </a:r>
          </a:p>
          <a:p>
            <a:r>
              <a:rPr lang="en-US" dirty="0"/>
              <a:t>Dynamic 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326853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Row-level Security (RLS)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Scheme based on Named Roles</a:t>
            </a:r>
          </a:p>
          <a:p>
            <a:pPr lvl="1"/>
            <a:r>
              <a:rPr lang="en-US" dirty="0"/>
              <a:t>Roles are defined using Power BI Desktop</a:t>
            </a:r>
          </a:p>
          <a:p>
            <a:pPr lvl="1"/>
            <a:r>
              <a:rPr lang="en-US" dirty="0"/>
              <a:t>Each role is scoped to the dataset within a PBIX project</a:t>
            </a:r>
          </a:p>
          <a:p>
            <a:pPr lvl="2"/>
            <a:endParaRPr lang="en-US" dirty="0"/>
          </a:p>
          <a:p>
            <a:r>
              <a:rPr lang="en-US" dirty="0"/>
              <a:t>Role defined using one or more DAX expressions</a:t>
            </a:r>
          </a:p>
          <a:p>
            <a:pPr lvl="1"/>
            <a:r>
              <a:rPr lang="en-US" dirty="0"/>
              <a:t>DAX expressions restrict which rows are accessible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67200"/>
            <a:ext cx="7161578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94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4145-5DDB-4580-BE29-E67DECC5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RLS Scenario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593C2-1D97-4986-B73D-D154B8E7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8763872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559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6878-3154-43FD-B401-491C6A53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RLS in the Power BI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969EB-3129-4AC9-BAF4-170CB350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7924800" cy="3626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7973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46C9-1259-431F-93CE-6211843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RLS in the Power BI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CC25F-55F4-4ABE-A03D-AED43062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143000"/>
            <a:ext cx="4483889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7A9A4F-FA1E-4A3C-8BE0-924D306B7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57600"/>
            <a:ext cx="6640374" cy="2842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8054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276B-593A-40F6-88D4-974DAAE3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RLS Enforcement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3C5B4-9241-4080-BFF1-C5BEB7304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143001"/>
            <a:ext cx="8749145" cy="4881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062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2031422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 Authentication and Identity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Tenant Administration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Row Level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 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3793041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6722-1E74-47F5-A3B6-2E49A280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8DD8-4EDD-45A2-9DD3-E26F165F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pattern for data-driven security</a:t>
            </a:r>
          </a:p>
          <a:p>
            <a:pPr lvl="1"/>
            <a:r>
              <a:rPr lang="en-US" sz="2000" dirty="0"/>
              <a:t>RLS set up to use login name of current user</a:t>
            </a:r>
          </a:p>
          <a:p>
            <a:pPr lvl="1"/>
            <a:r>
              <a:rPr lang="en-US" sz="2000" dirty="0"/>
              <a:t>Permission assignments are included as part of dataset</a:t>
            </a:r>
          </a:p>
          <a:p>
            <a:pPr lvl="1"/>
            <a:r>
              <a:rPr lang="en-US" sz="2000" dirty="0"/>
              <a:t>Implemented using bi-directional cross-filtering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30C0C-D195-4C5E-8CB1-21DD573E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6934200" cy="35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48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289B-8F64-49DE-AFA0-E27AB7D9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Cross-direction Filtering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7DBE5-EC88-40BD-A560-22966BD28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7" t="31973" b="14738"/>
          <a:stretch/>
        </p:blipFill>
        <p:spPr>
          <a:xfrm>
            <a:off x="228600" y="1371600"/>
            <a:ext cx="5943600" cy="21227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30A3505-B710-4C23-AFAC-871F4A933028}"/>
              </a:ext>
            </a:extLst>
          </p:cNvPr>
          <p:cNvGrpSpPr/>
          <p:nvPr/>
        </p:nvGrpSpPr>
        <p:grpSpPr>
          <a:xfrm>
            <a:off x="3352800" y="2590800"/>
            <a:ext cx="5400964" cy="3916164"/>
            <a:chOff x="3352800" y="2590800"/>
            <a:chExt cx="5400964" cy="39161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2C9CBC-687D-48C9-93CB-4FB3CD53F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4102" y="3200400"/>
              <a:ext cx="4919662" cy="3306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7ED6338-0E78-4327-A97A-83735F6D2622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590800"/>
              <a:ext cx="381000" cy="5334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C67966-6064-47A7-A370-24F573E5D72D}"/>
              </a:ext>
            </a:extLst>
          </p:cNvPr>
          <p:cNvGrpSpPr/>
          <p:nvPr/>
        </p:nvGrpSpPr>
        <p:grpSpPr>
          <a:xfrm>
            <a:off x="5611090" y="5410199"/>
            <a:ext cx="2999510" cy="722745"/>
            <a:chOff x="5611090" y="5410199"/>
            <a:chExt cx="2999510" cy="722745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C56F9DB-0286-4B01-92E9-1C843C1918C1}"/>
                </a:ext>
              </a:extLst>
            </p:cNvPr>
            <p:cNvSpPr/>
            <p:nvPr/>
          </p:nvSpPr>
          <p:spPr>
            <a:xfrm>
              <a:off x="5611090" y="5631873"/>
              <a:ext cx="457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8862F8-1BC0-4C3B-9123-5B081F1DB037}"/>
                </a:ext>
              </a:extLst>
            </p:cNvPr>
            <p:cNvSpPr/>
            <p:nvPr/>
          </p:nvSpPr>
          <p:spPr>
            <a:xfrm>
              <a:off x="6172200" y="5410199"/>
              <a:ext cx="2438400" cy="722745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1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Built on Azure Active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81600"/>
          </a:xfrm>
        </p:spPr>
        <p:txBody>
          <a:bodyPr/>
          <a:lstStyle/>
          <a:p>
            <a:r>
              <a:rPr lang="en-US" dirty="0"/>
              <a:t>Azure AD manages identity in Microsoft cloud</a:t>
            </a:r>
          </a:p>
          <a:p>
            <a:pPr lvl="1"/>
            <a:r>
              <a:rPr lang="en-US" dirty="0"/>
              <a:t>Organization creates user accounts &amp; groups in Azure AD</a:t>
            </a:r>
          </a:p>
          <a:p>
            <a:pPr lvl="1"/>
            <a:r>
              <a:rPr lang="en-US" dirty="0"/>
              <a:t>Users accounts and groups created in scope of tenant</a:t>
            </a:r>
          </a:p>
          <a:p>
            <a:pPr lvl="1"/>
            <a:r>
              <a:rPr lang="en-US" dirty="0"/>
              <a:t>Azure AD provides user authentication service</a:t>
            </a:r>
          </a:p>
          <a:p>
            <a:pPr lvl="1"/>
            <a:endParaRPr lang="en-US" dirty="0"/>
          </a:p>
          <a:p>
            <a:r>
              <a:rPr lang="en-US" dirty="0"/>
              <a:t>Azure AD manages licensing and permissions</a:t>
            </a:r>
          </a:p>
          <a:p>
            <a:pPr lvl="1"/>
            <a:r>
              <a:rPr lang="en-US" dirty="0"/>
              <a:t>Provides users authorized access to Office 365</a:t>
            </a:r>
          </a:p>
          <a:p>
            <a:pPr lvl="1"/>
            <a:r>
              <a:rPr lang="en-US" dirty="0"/>
              <a:t>Provides users authorized access to SharePoint Online</a:t>
            </a:r>
          </a:p>
          <a:p>
            <a:pPr lvl="1"/>
            <a:r>
              <a:rPr lang="en-US" dirty="0"/>
              <a:t>Provides users authorized access to Dynamics 365</a:t>
            </a:r>
          </a:p>
          <a:p>
            <a:pPr lvl="1"/>
            <a:r>
              <a:rPr lang="en-US" dirty="0"/>
              <a:t>Provides users authorized access to Power BI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2AABB5-CE4C-465A-8C4A-C28658E3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Tracking the Current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2C4FE-9149-499B-9F01-F3262FFA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153400" cy="4023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67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8476-9EFB-4AA5-887B-489446D0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Users Must Be Added To a Role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BAE98-C217-4CF4-B33E-6F2EC356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828800"/>
            <a:ext cx="7905750" cy="3034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772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6E4BDFD-074D-4461-BF2F-4979AF45FFB7}"/>
              </a:ext>
            </a:extLst>
          </p:cNvPr>
          <p:cNvGrpSpPr/>
          <p:nvPr/>
        </p:nvGrpSpPr>
        <p:grpSpPr>
          <a:xfrm>
            <a:off x="6324599" y="1810327"/>
            <a:ext cx="2233167" cy="1728930"/>
            <a:chOff x="6324599" y="1810327"/>
            <a:chExt cx="2233167" cy="17289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EFBD64-A07E-40EB-8096-897C7CBAD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4600" y="2099543"/>
              <a:ext cx="2233166" cy="14397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878E09-A3E0-43AC-B382-EA290D534401}"/>
                </a:ext>
              </a:extLst>
            </p:cNvPr>
            <p:cNvSpPr/>
            <p:nvPr/>
          </p:nvSpPr>
          <p:spPr>
            <a:xfrm>
              <a:off x="6324599" y="1810327"/>
              <a:ext cx="2228274" cy="2563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Users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625EF6-8729-4AE9-9D38-3259AC60489C}"/>
              </a:ext>
            </a:extLst>
          </p:cNvPr>
          <p:cNvGrpSpPr/>
          <p:nvPr/>
        </p:nvGrpSpPr>
        <p:grpSpPr>
          <a:xfrm>
            <a:off x="3806468" y="1611746"/>
            <a:ext cx="2086333" cy="2206863"/>
            <a:chOff x="3704867" y="1676400"/>
            <a:chExt cx="2086333" cy="22068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BE9D85-ABB2-42AD-9537-2C306598F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826"/>
            <a:stretch/>
          </p:blipFill>
          <p:spPr>
            <a:xfrm>
              <a:off x="3704867" y="1902063"/>
              <a:ext cx="2086333" cy="1981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9FC3B3-4DE8-4D52-A494-B4B92F4656F1}"/>
                </a:ext>
              </a:extLst>
            </p:cNvPr>
            <p:cNvSpPr/>
            <p:nvPr/>
          </p:nvSpPr>
          <p:spPr>
            <a:xfrm>
              <a:off x="3704867" y="1676400"/>
              <a:ext cx="2086333" cy="211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UserRegion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8FC395-F7F4-4A2D-90A9-B9B5731BC064}"/>
              </a:ext>
            </a:extLst>
          </p:cNvPr>
          <p:cNvGrpSpPr/>
          <p:nvPr/>
        </p:nvGrpSpPr>
        <p:grpSpPr>
          <a:xfrm>
            <a:off x="2617505" y="2456873"/>
            <a:ext cx="783786" cy="865823"/>
            <a:chOff x="2340415" y="2268912"/>
            <a:chExt cx="783786" cy="8658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2BF382-7E51-4B5E-9B4A-F10802E27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917"/>
            <a:stretch/>
          </p:blipFill>
          <p:spPr>
            <a:xfrm>
              <a:off x="2345913" y="2504064"/>
              <a:ext cx="778288" cy="630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16994F-ADFE-4E2F-B0D3-8C5303C46000}"/>
                </a:ext>
              </a:extLst>
            </p:cNvPr>
            <p:cNvSpPr/>
            <p:nvPr/>
          </p:nvSpPr>
          <p:spPr>
            <a:xfrm>
              <a:off x="2340415" y="2268912"/>
              <a:ext cx="783786" cy="2351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Users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ACEFB1-5736-4F82-81DE-A0AFC832CE6D}"/>
              </a:ext>
            </a:extLst>
          </p:cNvPr>
          <p:cNvGrpSpPr/>
          <p:nvPr/>
        </p:nvGrpSpPr>
        <p:grpSpPr>
          <a:xfrm>
            <a:off x="645995" y="1828800"/>
            <a:ext cx="1539710" cy="2073223"/>
            <a:chOff x="301738" y="1663520"/>
            <a:chExt cx="1539710" cy="20732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B3D91E-42F5-4E17-AEA3-FA018C7B5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800" y="1902063"/>
              <a:ext cx="1536648" cy="18346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A5E149-F997-4A7B-95E9-53F098AF0477}"/>
                </a:ext>
              </a:extLst>
            </p:cNvPr>
            <p:cNvSpPr/>
            <p:nvPr/>
          </p:nvSpPr>
          <p:spPr>
            <a:xfrm>
              <a:off x="301738" y="1663520"/>
              <a:ext cx="1536648" cy="2246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Customers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FC3148-D696-49E4-8246-24CB10FD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RLS Table Filtering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AE2CCC-F1F0-4A17-8047-5958837192CA}"/>
              </a:ext>
            </a:extLst>
          </p:cNvPr>
          <p:cNvSpPr/>
          <p:nvPr/>
        </p:nvSpPr>
        <p:spPr>
          <a:xfrm>
            <a:off x="6324599" y="2971800"/>
            <a:ext cx="2233167" cy="228600"/>
          </a:xfrm>
          <a:prstGeom prst="roundRect">
            <a:avLst/>
          </a:prstGeom>
          <a:solidFill>
            <a:srgbClr val="FFF2CD">
              <a:alpha val="2902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8DDBD1-2755-4656-8CD0-359CB60DD112}"/>
              </a:ext>
            </a:extLst>
          </p:cNvPr>
          <p:cNvGrpSpPr/>
          <p:nvPr/>
        </p:nvGrpSpPr>
        <p:grpSpPr>
          <a:xfrm>
            <a:off x="3806468" y="2989249"/>
            <a:ext cx="2518132" cy="203464"/>
            <a:chOff x="3806468" y="2989249"/>
            <a:chExt cx="2518132" cy="20346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F6F2845-7D01-45CE-BBCB-E069D7D44342}"/>
                </a:ext>
              </a:extLst>
            </p:cNvPr>
            <p:cNvSpPr/>
            <p:nvPr/>
          </p:nvSpPr>
          <p:spPr>
            <a:xfrm>
              <a:off x="3806468" y="2989249"/>
              <a:ext cx="2086333" cy="203464"/>
            </a:xfrm>
            <a:prstGeom prst="roundRect">
              <a:avLst/>
            </a:prstGeom>
            <a:solidFill>
              <a:srgbClr val="FFF2CD">
                <a:alpha val="2902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A1CCA5-5635-43A2-9825-505D7CA27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4383" y="3096492"/>
              <a:ext cx="360217" cy="0"/>
            </a:xfrm>
            <a:prstGeom prst="straightConnector1">
              <a:avLst/>
            </a:prstGeom>
            <a:ln w="3810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D5E446-8C9F-482C-975C-1B67FBE734B7}"/>
              </a:ext>
            </a:extLst>
          </p:cNvPr>
          <p:cNvGrpSpPr/>
          <p:nvPr/>
        </p:nvGrpSpPr>
        <p:grpSpPr>
          <a:xfrm>
            <a:off x="2617504" y="2984886"/>
            <a:ext cx="1192496" cy="193437"/>
            <a:chOff x="2617504" y="2984886"/>
            <a:chExt cx="1192496" cy="19343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FEBA73-3C9C-40A9-8725-B5103F7D42E9}"/>
                </a:ext>
              </a:extLst>
            </p:cNvPr>
            <p:cNvSpPr/>
            <p:nvPr/>
          </p:nvSpPr>
          <p:spPr>
            <a:xfrm>
              <a:off x="2617504" y="2984886"/>
              <a:ext cx="783786" cy="193437"/>
            </a:xfrm>
            <a:prstGeom prst="roundRect">
              <a:avLst/>
            </a:prstGeom>
            <a:solidFill>
              <a:srgbClr val="FFF2CD">
                <a:alpha val="30196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82CF2B6-ED2F-4898-B20C-FD508465AA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9783" y="3082637"/>
              <a:ext cx="360217" cy="0"/>
            </a:xfrm>
            <a:prstGeom prst="straightConnector1">
              <a:avLst/>
            </a:prstGeom>
            <a:ln w="3810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F5E841-C268-41D4-96D4-F348CD88673B}"/>
              </a:ext>
            </a:extLst>
          </p:cNvPr>
          <p:cNvGrpSpPr/>
          <p:nvPr/>
        </p:nvGrpSpPr>
        <p:grpSpPr>
          <a:xfrm>
            <a:off x="645994" y="2264824"/>
            <a:ext cx="1971510" cy="1524765"/>
            <a:chOff x="645994" y="2264824"/>
            <a:chExt cx="1971510" cy="15247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B90339D-2814-42A0-9697-AB2964F3A945}"/>
                </a:ext>
              </a:extLst>
            </p:cNvPr>
            <p:cNvSpPr/>
            <p:nvPr/>
          </p:nvSpPr>
          <p:spPr>
            <a:xfrm>
              <a:off x="649057" y="2264824"/>
              <a:ext cx="1536648" cy="296009"/>
            </a:xfrm>
            <a:prstGeom prst="roundRect">
              <a:avLst/>
            </a:prstGeom>
            <a:solidFill>
              <a:srgbClr val="FFF2CD">
                <a:alpha val="3098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3E3B47B-EFDC-43C0-B2AE-EE4E3F61F7F1}"/>
                </a:ext>
              </a:extLst>
            </p:cNvPr>
            <p:cNvSpPr/>
            <p:nvPr/>
          </p:nvSpPr>
          <p:spPr>
            <a:xfrm>
              <a:off x="652120" y="2890952"/>
              <a:ext cx="1536648" cy="151914"/>
            </a:xfrm>
            <a:prstGeom prst="roundRect">
              <a:avLst/>
            </a:prstGeom>
            <a:solidFill>
              <a:srgbClr val="FFF2CD">
                <a:alpha val="3098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C21A461-FE7F-4BE6-AA72-C6287D8B235C}"/>
                </a:ext>
              </a:extLst>
            </p:cNvPr>
            <p:cNvSpPr/>
            <p:nvPr/>
          </p:nvSpPr>
          <p:spPr>
            <a:xfrm>
              <a:off x="645994" y="3155642"/>
              <a:ext cx="1536648" cy="255320"/>
            </a:xfrm>
            <a:prstGeom prst="roundRect">
              <a:avLst/>
            </a:prstGeom>
            <a:solidFill>
              <a:srgbClr val="FFF2CD">
                <a:alpha val="3098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965A9E-646E-4233-AF2C-FC522C9193FA}"/>
                </a:ext>
              </a:extLst>
            </p:cNvPr>
            <p:cNvSpPr/>
            <p:nvPr/>
          </p:nvSpPr>
          <p:spPr>
            <a:xfrm>
              <a:off x="645994" y="3637675"/>
              <a:ext cx="1536648" cy="151914"/>
            </a:xfrm>
            <a:prstGeom prst="roundRect">
              <a:avLst/>
            </a:prstGeom>
            <a:solidFill>
              <a:srgbClr val="FFF2CD">
                <a:alpha val="3098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01AEF2-5628-46DD-9D83-07EA36424E9B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214764" y="2536469"/>
              <a:ext cx="402740" cy="545136"/>
            </a:xfrm>
            <a:prstGeom prst="straightConnector1">
              <a:avLst/>
            </a:prstGeom>
            <a:ln w="1905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074351-4947-4498-A32A-B90AF25A2B9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217826" y="2984887"/>
              <a:ext cx="399678" cy="96718"/>
            </a:xfrm>
            <a:prstGeom prst="straightConnector1">
              <a:avLst/>
            </a:prstGeom>
            <a:ln w="1905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FD94648-4BF5-4424-A01F-5077560AC9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230338" y="3081605"/>
              <a:ext cx="387166" cy="206865"/>
            </a:xfrm>
            <a:prstGeom prst="straightConnector1">
              <a:avLst/>
            </a:prstGeom>
            <a:ln w="1905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5024D1-4645-4397-AA42-22D8172EAA6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217825" y="3081605"/>
              <a:ext cx="399679" cy="575995"/>
            </a:xfrm>
            <a:prstGeom prst="straightConnector1">
              <a:avLst/>
            </a:prstGeom>
            <a:ln w="1905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34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3693-E813-445D-A9ED-069B2E82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RLS Enforcement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137B3-E8C0-471C-8F2C-81889BB91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90" r="-1" b="-469"/>
          <a:stretch/>
        </p:blipFill>
        <p:spPr>
          <a:xfrm>
            <a:off x="381000" y="1295400"/>
            <a:ext cx="8229600" cy="49549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2368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Dynamic 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697666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 Authentication and Identity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Tenant Administration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Row Level 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Dynamic 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2286847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1" y="76200"/>
            <a:ext cx="7815349" cy="838200"/>
          </a:xfrm>
        </p:spPr>
        <p:txBody>
          <a:bodyPr/>
          <a:lstStyle/>
          <a:p>
            <a:r>
              <a:rPr lang="en-US" sz="3200" dirty="0"/>
              <a:t>Critical Path Training</a:t>
            </a:r>
            <a:br>
              <a:rPr lang="en-US" sz="3200" dirty="0"/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https://www.CriticalPathTrainig.com 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Business Users, Analysts and Data Professionals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hands-on introduction to the Power BI platform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Focuses on build solutions using Power BI Desktop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Query design, data modeling and report and dashboard design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Apps and App Workspaces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PBD365: Power BI Developer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Professional Developers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custom visuals with TypeScript and D3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programming with the Power BI APIs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with Power BI Embedded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R programming and integrating R with Power BI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how to develop custom connector using M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3" y="152237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2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7B8ED7-7E6C-4573-9127-A617A083C049}"/>
              </a:ext>
            </a:extLst>
          </p:cNvPr>
          <p:cNvSpPr/>
          <p:nvPr/>
        </p:nvSpPr>
        <p:spPr>
          <a:xfrm>
            <a:off x="828260" y="4214191"/>
            <a:ext cx="7553739" cy="1881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Active Directory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74D481-64F0-4AFD-83FC-5A67D752DA09}"/>
              </a:ext>
            </a:extLst>
          </p:cNvPr>
          <p:cNvSpPr/>
          <p:nvPr/>
        </p:nvSpPr>
        <p:spPr>
          <a:xfrm>
            <a:off x="990600" y="4343401"/>
            <a:ext cx="7239000" cy="1295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Organizational Tenant (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cpt0926.onMicrosoft.com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15A08-5ECE-4F96-BB41-3DE356CA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 Accounts and Groups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D66321-015D-4506-8405-A97BC668AE5F}"/>
              </a:ext>
            </a:extLst>
          </p:cNvPr>
          <p:cNvSpPr/>
          <p:nvPr/>
        </p:nvSpPr>
        <p:spPr>
          <a:xfrm>
            <a:off x="1437860" y="4572001"/>
            <a:ext cx="200405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Accounts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0EF3C2-9908-45DD-AAE0-D2772B5B6F7B}"/>
              </a:ext>
            </a:extLst>
          </p:cNvPr>
          <p:cNvSpPr/>
          <p:nvPr/>
        </p:nvSpPr>
        <p:spPr>
          <a:xfrm>
            <a:off x="3590510" y="4572001"/>
            <a:ext cx="200405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FEF5C7-C874-446D-98E2-145D1A87F0DE}"/>
              </a:ext>
            </a:extLst>
          </p:cNvPr>
          <p:cNvSpPr/>
          <p:nvPr/>
        </p:nvSpPr>
        <p:spPr>
          <a:xfrm>
            <a:off x="5743160" y="4572001"/>
            <a:ext cx="200405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E51CDB-AA29-4C30-86B0-E2C16AB3765F}"/>
              </a:ext>
            </a:extLst>
          </p:cNvPr>
          <p:cNvGrpSpPr/>
          <p:nvPr/>
        </p:nvGrpSpPr>
        <p:grpSpPr>
          <a:xfrm>
            <a:off x="838200" y="1623392"/>
            <a:ext cx="7543800" cy="2224709"/>
            <a:chOff x="762000" y="1828800"/>
            <a:chExt cx="7543800" cy="2224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22176-C6A7-42C5-B833-C03E4F7F8D5A}"/>
                </a:ext>
              </a:extLst>
            </p:cNvPr>
            <p:cNvSpPr/>
            <p:nvPr/>
          </p:nvSpPr>
          <p:spPr>
            <a:xfrm>
              <a:off x="762000" y="1828800"/>
              <a:ext cx="7543800" cy="10866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Microsoft SaaS Applications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DEDA9D3-5D08-47FD-BC22-95AD7DDBA1E1}"/>
                </a:ext>
              </a:extLst>
            </p:cNvPr>
            <p:cNvGrpSpPr/>
            <p:nvPr/>
          </p:nvGrpSpPr>
          <p:grpSpPr>
            <a:xfrm>
              <a:off x="914400" y="2209800"/>
              <a:ext cx="7239000" cy="573156"/>
              <a:chOff x="911613" y="2209800"/>
              <a:chExt cx="7165587" cy="573156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7510CA4-2B93-431E-8A8C-D2B2CB6796E5}"/>
                  </a:ext>
                </a:extLst>
              </p:cNvPr>
              <p:cNvSpPr/>
              <p:nvPr/>
            </p:nvSpPr>
            <p:spPr>
              <a:xfrm>
                <a:off x="911613" y="2249556"/>
                <a:ext cx="1667992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Office 365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07BC552-9CEF-4BDD-B3BA-0B4474CEF974}"/>
                  </a:ext>
                </a:extLst>
              </p:cNvPr>
              <p:cNvSpPr/>
              <p:nvPr/>
            </p:nvSpPr>
            <p:spPr>
              <a:xfrm>
                <a:off x="2751608" y="2229678"/>
                <a:ext cx="1667992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Dynamics 365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A0B184D-D7EE-4C32-BCDE-5D1CE0F383E0}"/>
                  </a:ext>
                </a:extLst>
              </p:cNvPr>
              <p:cNvSpPr/>
              <p:nvPr/>
            </p:nvSpPr>
            <p:spPr>
              <a:xfrm>
                <a:off x="4580408" y="2229678"/>
                <a:ext cx="1667992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SharePoint Online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AB32BA6-DC1F-490C-98A7-439B3405DDBA}"/>
                  </a:ext>
                </a:extLst>
              </p:cNvPr>
              <p:cNvSpPr/>
              <p:nvPr/>
            </p:nvSpPr>
            <p:spPr>
              <a:xfrm>
                <a:off x="6409208" y="2209800"/>
                <a:ext cx="1667992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Power BI</a:t>
                </a:r>
              </a:p>
            </p:txBody>
          </p:sp>
        </p:grp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1C81E73-8570-42FE-9746-0519FE51C353}"/>
                </a:ext>
              </a:extLst>
            </p:cNvPr>
            <p:cNvSpPr/>
            <p:nvPr/>
          </p:nvSpPr>
          <p:spPr>
            <a:xfrm>
              <a:off x="1615529" y="3334578"/>
              <a:ext cx="1066800" cy="71893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F82BCF55-AE3E-4729-B98F-006E6C13CB14}"/>
                </a:ext>
              </a:extLst>
            </p:cNvPr>
            <p:cNvSpPr/>
            <p:nvPr/>
          </p:nvSpPr>
          <p:spPr>
            <a:xfrm>
              <a:off x="3924300" y="3334578"/>
              <a:ext cx="1066800" cy="71893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9F868E30-7507-40B7-A0EA-D23D982CDC51}"/>
                </a:ext>
              </a:extLst>
            </p:cNvPr>
            <p:cNvSpPr/>
            <p:nvPr/>
          </p:nvSpPr>
          <p:spPr>
            <a:xfrm>
              <a:off x="6087756" y="3334578"/>
              <a:ext cx="1066800" cy="71893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A87721-4D72-4AB5-9F3B-CF0C25E36FBF}"/>
              </a:ext>
            </a:extLst>
          </p:cNvPr>
          <p:cNvGrpSpPr/>
          <p:nvPr/>
        </p:nvGrpSpPr>
        <p:grpSpPr>
          <a:xfrm>
            <a:off x="820636" y="2918792"/>
            <a:ext cx="7543800" cy="1045266"/>
            <a:chOff x="744436" y="3124200"/>
            <a:chExt cx="7543800" cy="104526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2D9370-BAAA-48C5-B5DA-193B76EE4748}"/>
                </a:ext>
              </a:extLst>
            </p:cNvPr>
            <p:cNvSpPr/>
            <p:nvPr/>
          </p:nvSpPr>
          <p:spPr>
            <a:xfrm>
              <a:off x="744436" y="3124200"/>
              <a:ext cx="7543800" cy="1045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Azure User Account Management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64A2B5-79CA-4168-8039-BABD6B08F2E8}"/>
                </a:ext>
              </a:extLst>
            </p:cNvPr>
            <p:cNvGrpSpPr/>
            <p:nvPr/>
          </p:nvGrpSpPr>
          <p:grpSpPr>
            <a:xfrm>
              <a:off x="896836" y="3256722"/>
              <a:ext cx="7239000" cy="553278"/>
              <a:chOff x="914400" y="3048000"/>
              <a:chExt cx="6248400" cy="553278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DB1C50A-B034-497F-ACA8-D6045CF159AF}"/>
                  </a:ext>
                </a:extLst>
              </p:cNvPr>
              <p:cNvSpPr/>
              <p:nvPr/>
            </p:nvSpPr>
            <p:spPr>
              <a:xfrm>
                <a:off x="914400" y="3067878"/>
                <a:ext cx="19812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Office 365 Admin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ACF1CBA-D243-4A94-8476-047ABF86D5AC}"/>
                  </a:ext>
                </a:extLst>
              </p:cNvPr>
              <p:cNvSpPr/>
              <p:nvPr/>
            </p:nvSpPr>
            <p:spPr>
              <a:xfrm>
                <a:off x="3048000" y="3048000"/>
                <a:ext cx="19812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Azure Portal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C369712-DFB7-4BC1-B7C0-2D1451508358}"/>
                  </a:ext>
                </a:extLst>
              </p:cNvPr>
              <p:cNvSpPr/>
              <p:nvPr/>
            </p:nvSpPr>
            <p:spPr>
              <a:xfrm>
                <a:off x="5181600" y="3048000"/>
                <a:ext cx="19812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 Tune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9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A566-8FEF-47C2-A09D-720CC7A5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User Accounts and Licensing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58844-31F3-4C11-9CB0-585F3B45C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account created within scope of tenant</a:t>
            </a:r>
          </a:p>
          <a:p>
            <a:pPr lvl="1"/>
            <a:r>
              <a:rPr lang="en-US" dirty="0"/>
              <a:t>Office 365 admin create accounts and assigns licenses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89112-580B-49E9-8A04-DBD57E39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7696200" cy="3310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579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Enabled through admin portal</a:t>
            </a:r>
          </a:p>
          <a:p>
            <a:pPr lvl="1"/>
            <a:r>
              <a:rPr lang="en-US" dirty="0"/>
              <a:t>Requires Office 365 or Azure AD Premium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6339E-C6B0-4472-BCBE-58DB997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3" y="2590800"/>
            <a:ext cx="8201679" cy="4038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88ADD024-8E97-4618-89CE-186D9436CEF9}"/>
              </a:ext>
            </a:extLst>
          </p:cNvPr>
          <p:cNvSpPr/>
          <p:nvPr/>
        </p:nvSpPr>
        <p:spPr>
          <a:xfrm>
            <a:off x="7279847" y="6060647"/>
            <a:ext cx="609600" cy="228600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6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Access Control for Mobile Devices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97A8E-61F9-459A-9F70-D271A607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Mobile Device Power BI App Management</a:t>
            </a:r>
          </a:p>
          <a:p>
            <a:pPr lvl="1"/>
            <a:r>
              <a:rPr lang="en-US" sz="2000" dirty="0"/>
              <a:t>Controlled via </a:t>
            </a:r>
            <a:r>
              <a:rPr lang="en-US" sz="2000" dirty="0" err="1"/>
              <a:t>InTune</a:t>
            </a:r>
            <a:r>
              <a:rPr lang="en-US" sz="2000" dirty="0"/>
              <a:t> for iPhone (iOS7) and Android</a:t>
            </a:r>
          </a:p>
          <a:p>
            <a:pPr lvl="1"/>
            <a:r>
              <a:rPr lang="en-US" sz="2000" dirty="0"/>
              <a:t>Policy can be configured to make users enter PIN</a:t>
            </a:r>
          </a:p>
          <a:p>
            <a:pPr lvl="1"/>
            <a:r>
              <a:rPr lang="en-US" sz="2000" dirty="0"/>
              <a:t>Account locked after max number of failed PIN logins</a:t>
            </a:r>
          </a:p>
          <a:p>
            <a:pPr lvl="1"/>
            <a:endParaRPr lang="en-US" sz="2000" dirty="0"/>
          </a:p>
          <a:p>
            <a:r>
              <a:rPr lang="en-US" sz="2400" dirty="0"/>
              <a:t>Configuring the Power BI app with </a:t>
            </a:r>
            <a:r>
              <a:rPr lang="en-US" sz="2400" dirty="0" err="1"/>
              <a:t>InTune</a:t>
            </a:r>
            <a:endParaRPr lang="en-US" sz="2400" dirty="0"/>
          </a:p>
          <a:p>
            <a:pPr marL="804862" lvl="1" indent="-457200">
              <a:buFont typeface="+mj-lt"/>
              <a:buAutoNum type="arabicPeriod"/>
            </a:pPr>
            <a:r>
              <a:rPr lang="en-US" sz="2000" dirty="0"/>
              <a:t>Specify the Power BI app as the app to configure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 dirty="0"/>
              <a:t>Configure policies (e.g. require PIN)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 dirty="0"/>
              <a:t>Enable for deployment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 dirty="0"/>
              <a:t>Users install Power BI app from company portal</a:t>
            </a:r>
          </a:p>
          <a:p>
            <a:pPr marL="804862" lvl="1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6363" t="35158" r="4831" b="7626"/>
          <a:stretch/>
        </p:blipFill>
        <p:spPr>
          <a:xfrm>
            <a:off x="7527235" y="1905000"/>
            <a:ext cx="1219200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69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Access for Web and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AD supports configuring conditional access</a:t>
            </a:r>
          </a:p>
          <a:p>
            <a:pPr lvl="1"/>
            <a:r>
              <a:rPr lang="en-US" sz="2000" dirty="0"/>
              <a:t>Control which IP address ranges can connect (Corp LAN)</a:t>
            </a:r>
          </a:p>
          <a:p>
            <a:pPr lvl="1"/>
            <a:r>
              <a:rPr lang="en-US" sz="2000" dirty="0"/>
              <a:t>Control which devices can connect</a:t>
            </a:r>
          </a:p>
          <a:p>
            <a:pPr lvl="1"/>
            <a:r>
              <a:rPr lang="en-US" sz="2000" dirty="0"/>
              <a:t>Configure access so only group members can connect</a:t>
            </a:r>
          </a:p>
          <a:p>
            <a:pPr lvl="1"/>
            <a:r>
              <a:rPr lang="en-US" sz="2000" dirty="0"/>
              <a:t>Configure which users or IP address ranges require 2FA</a:t>
            </a:r>
          </a:p>
          <a:p>
            <a:pPr lvl="1"/>
            <a:r>
              <a:rPr lang="en-US" sz="2000" dirty="0"/>
              <a:t>Lots more is possible</a:t>
            </a:r>
          </a:p>
        </p:txBody>
      </p:sp>
    </p:spTree>
    <p:extLst>
      <p:ext uri="{BB962C8B-B14F-4D97-AF65-F5344CB8AC3E}">
        <p14:creationId xmlns:p14="http://schemas.microsoft.com/office/powerpoint/2010/main" val="38409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13323</TotalTime>
  <Words>1181</Words>
  <Application>Microsoft Office PowerPoint</Application>
  <PresentationFormat>On-screen Show (4:3)</PresentationFormat>
  <Paragraphs>269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Black</vt:lpstr>
      <vt:lpstr>Calibri</vt:lpstr>
      <vt:lpstr>Lucida Console</vt:lpstr>
      <vt:lpstr>Wingdings</vt:lpstr>
      <vt:lpstr>CPT_Wave15</vt:lpstr>
      <vt:lpstr>Power BI Security Best Practices</vt:lpstr>
      <vt:lpstr>Slides and Demo Files for this Session</vt:lpstr>
      <vt:lpstr>Agenda</vt:lpstr>
      <vt:lpstr>Power BI Built on Azure Active Directory</vt:lpstr>
      <vt:lpstr>Managing User Accounts and Groups</vt:lpstr>
      <vt:lpstr>Azure AD User Accounts and Licensing</vt:lpstr>
      <vt:lpstr>Multifactor Authentication</vt:lpstr>
      <vt:lpstr>User Access Control for Mobile Devices</vt:lpstr>
      <vt:lpstr>Conditional Access for Web and Mobile</vt:lpstr>
      <vt:lpstr>Azure AD Group Types</vt:lpstr>
      <vt:lpstr>Office 365 Groups</vt:lpstr>
      <vt:lpstr>Agenda</vt:lpstr>
      <vt:lpstr>Power BI Admin Portal</vt:lpstr>
      <vt:lpstr>Power BI Audit Log</vt:lpstr>
      <vt:lpstr>Data Classification for Dashboards</vt:lpstr>
      <vt:lpstr>Agenda</vt:lpstr>
      <vt:lpstr>Types of Data</vt:lpstr>
      <vt:lpstr>Data Is Always in One of Three States</vt:lpstr>
      <vt:lpstr>Storage of Data At Rest</vt:lpstr>
      <vt:lpstr>Data Encryption</vt:lpstr>
      <vt:lpstr>Data Storage Location</vt:lpstr>
      <vt:lpstr>Data Residency and Azure Region Pairs</vt:lpstr>
      <vt:lpstr>Connecting Through Express Route</vt:lpstr>
      <vt:lpstr>Compliance and Market Availability</vt:lpstr>
      <vt:lpstr>Agenda</vt:lpstr>
      <vt:lpstr>What Exactly is an App Workspace?</vt:lpstr>
      <vt:lpstr>Creating an App Workspace</vt:lpstr>
      <vt:lpstr>Old Distribution Model</vt:lpstr>
      <vt:lpstr>New Distribution Model</vt:lpstr>
      <vt:lpstr>Agenda</vt:lpstr>
      <vt:lpstr>What Is Row-level Security (RLS)</vt:lpstr>
      <vt:lpstr>Common RLS Scenario</vt:lpstr>
      <vt:lpstr>Configuring RLS in the Power BI Desktop</vt:lpstr>
      <vt:lpstr>Configuring RLS in the Power BI Service</vt:lpstr>
      <vt:lpstr>RLS Enforcement</vt:lpstr>
      <vt:lpstr>Configuring Row-level Security</vt:lpstr>
      <vt:lpstr>Agenda</vt:lpstr>
      <vt:lpstr>Dynamic RLS</vt:lpstr>
      <vt:lpstr>Configuring Cross-direction Filtering</vt:lpstr>
      <vt:lpstr>Dynamically Tracking the Current User</vt:lpstr>
      <vt:lpstr>All Users Must Be Added To a Role</vt:lpstr>
      <vt:lpstr>Dynamic RLS Table Filtering</vt:lpstr>
      <vt:lpstr>Dynamic RLS Enforcement</vt:lpstr>
      <vt:lpstr>Configuring Dynamic Row-level Security</vt:lpstr>
      <vt:lpstr>Summary</vt:lpstr>
      <vt:lpstr>Critical Path Training https://www.CriticalPathTrainig.com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Interactive Reports in Power BI Desktop</dc:title>
  <dc:creator>Ted Pattison</dc:creator>
  <cp:lastModifiedBy>Ted Pattison</cp:lastModifiedBy>
  <cp:revision>345</cp:revision>
  <dcterms:created xsi:type="dcterms:W3CDTF">2012-04-13T19:17:02Z</dcterms:created>
  <dcterms:modified xsi:type="dcterms:W3CDTF">2017-10-12T05:17:47Z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