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4"/>
  </p:notesMasterIdLst>
  <p:handoutMasterIdLst>
    <p:handoutMasterId r:id="rId55"/>
  </p:handoutMasterIdLst>
  <p:sldIdLst>
    <p:sldId id="279" r:id="rId6"/>
    <p:sldId id="599" r:id="rId7"/>
    <p:sldId id="554" r:id="rId8"/>
    <p:sldId id="523" r:id="rId9"/>
    <p:sldId id="538" r:id="rId10"/>
    <p:sldId id="587" r:id="rId11"/>
    <p:sldId id="588" r:id="rId12"/>
    <p:sldId id="600" r:id="rId13"/>
    <p:sldId id="526" r:id="rId14"/>
    <p:sldId id="583" r:id="rId15"/>
    <p:sldId id="584" r:id="rId16"/>
    <p:sldId id="609" r:id="rId17"/>
    <p:sldId id="625" r:id="rId18"/>
    <p:sldId id="613" r:id="rId19"/>
    <p:sldId id="601" r:id="rId20"/>
    <p:sldId id="525" r:id="rId21"/>
    <p:sldId id="607" r:id="rId22"/>
    <p:sldId id="578" r:id="rId23"/>
    <p:sldId id="579" r:id="rId24"/>
    <p:sldId id="602" r:id="rId25"/>
    <p:sldId id="614" r:id="rId26"/>
    <p:sldId id="632" r:id="rId27"/>
    <p:sldId id="633" r:id="rId28"/>
    <p:sldId id="631" r:id="rId29"/>
    <p:sldId id="610" r:id="rId30"/>
    <p:sldId id="630" r:id="rId31"/>
    <p:sldId id="611" r:id="rId32"/>
    <p:sldId id="616" r:id="rId33"/>
    <p:sldId id="618" r:id="rId34"/>
    <p:sldId id="619" r:id="rId35"/>
    <p:sldId id="603" r:id="rId36"/>
    <p:sldId id="624" r:id="rId37"/>
    <p:sldId id="620" r:id="rId38"/>
    <p:sldId id="623" r:id="rId39"/>
    <p:sldId id="634" r:id="rId40"/>
    <p:sldId id="626" r:id="rId41"/>
    <p:sldId id="622" r:id="rId42"/>
    <p:sldId id="617" r:id="rId43"/>
    <p:sldId id="604" r:id="rId44"/>
    <p:sldId id="582" r:id="rId45"/>
    <p:sldId id="627" r:id="rId46"/>
    <p:sldId id="628" r:id="rId47"/>
    <p:sldId id="629" r:id="rId48"/>
    <p:sldId id="605" r:id="rId49"/>
    <p:sldId id="589" r:id="rId50"/>
    <p:sldId id="635" r:id="rId51"/>
    <p:sldId id="606" r:id="rId52"/>
    <p:sldId id="574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461E64"/>
    <a:srgbClr val="FF0000"/>
    <a:srgbClr val="FFFFCC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1" autoAdjust="0"/>
    <p:restoredTop sz="95628" autoAdjust="0"/>
  </p:normalViewPr>
  <p:slideViewPr>
    <p:cSldViewPr>
      <p:cViewPr varScale="1">
        <p:scale>
          <a:sx n="106" d="100"/>
          <a:sy n="106" d="100"/>
        </p:scale>
        <p:origin x="1728" y="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392"/>
    </p:cViewPr>
  </p:sorterViewPr>
  <p:notesViewPr>
    <p:cSldViewPr>
      <p:cViewPr varScale="1">
        <p:scale>
          <a:sx n="80" d="100"/>
          <a:sy n="80" d="100"/>
        </p:scale>
        <p:origin x="380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You can think of the Power BI service as the heart and sole of the </a:t>
            </a:r>
            <a:r>
              <a:rPr lang="en-US" sz="2000" dirty="0"/>
              <a:t>Power BI platform. Subscribed</a:t>
            </a:r>
            <a:r>
              <a:rPr lang="en-US" sz="2000" baseline="0" dirty="0"/>
              <a:t> users</a:t>
            </a:r>
            <a:r>
              <a:rPr lang="en-US" sz="2000" dirty="0"/>
              <a:t> access the</a:t>
            </a:r>
            <a:r>
              <a:rPr lang="en-US" sz="2000" baseline="0" dirty="0"/>
              <a:t> Power BI service using any modern browser </a:t>
            </a:r>
            <a:r>
              <a:rPr lang="en-US" sz="2000" dirty="0"/>
              <a:t>through its primary URL which is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. Once a user</a:t>
            </a:r>
            <a:r>
              <a:rPr lang="en-US" sz="2000" baseline="0" dirty="0"/>
              <a:t> has been authenticated against the common endpoint of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, the users is then connected to the Azure data center which</a:t>
            </a:r>
            <a:r>
              <a:rPr lang="en-US" sz="2000" baseline="0" dirty="0"/>
              <a:t> hosts the user’s Power BI workspaces.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the browser, a Power BI</a:t>
            </a:r>
            <a:r>
              <a:rPr lang="en-US" sz="2000" baseline="0" dirty="0"/>
              <a:t> subscriber can view dashboard and interactive reports. The browser-based experience of the Power BI service also provides </a:t>
            </a:r>
            <a:r>
              <a:rPr lang="en-US" sz="2000" dirty="0"/>
              <a:t>support to import datasets and to create reports and dashboards.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0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53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005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pric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pp.powerbi.com/ap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763000" cy="1447800"/>
          </a:xfrm>
        </p:spPr>
        <p:txBody>
          <a:bodyPr/>
          <a:lstStyle/>
          <a:p>
            <a:pPr algn="ctr"/>
            <a:r>
              <a:rPr lang="en-US" sz="3200" dirty="0"/>
              <a:t>Developing with Power BI Embedding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authenticates current user with Azure AD</a:t>
            </a:r>
          </a:p>
          <a:p>
            <a:pPr lvl="1"/>
            <a:r>
              <a:rPr lang="en-US" dirty="0"/>
              <a:t>Your code accesses Power BI Service as current user</a:t>
            </a:r>
          </a:p>
          <a:p>
            <a:pPr lvl="1"/>
            <a:r>
              <a:rPr lang="en-US" dirty="0"/>
              <a:t>Embedding requires Azure AD access token for user</a:t>
            </a:r>
          </a:p>
          <a:p>
            <a:pPr lvl="1"/>
            <a:r>
              <a:rPr lang="en-US" dirty="0"/>
              <a:t>User requires Azure AD account and Power BI license</a:t>
            </a:r>
          </a:p>
          <a:p>
            <a:pPr lvl="1"/>
            <a:r>
              <a:rPr lang="en-US" dirty="0"/>
              <a:t>Your code has access to whatever user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49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0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32004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Access Token for current user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r>
              <a:rPr lang="en-US" dirty="0"/>
              <a:t>App authenticates using Master User Account</a:t>
            </a:r>
          </a:p>
          <a:p>
            <a:pPr lvl="1"/>
            <a:r>
              <a:rPr lang="en-US" dirty="0"/>
              <a:t>Your code accesses Power BI Service as master user</a:t>
            </a:r>
          </a:p>
          <a:p>
            <a:pPr lvl="1"/>
            <a:r>
              <a:rPr lang="en-US" dirty="0"/>
              <a:t>Embedding uses embed token instead of access token</a:t>
            </a:r>
          </a:p>
          <a:p>
            <a:pPr lvl="1"/>
            <a:r>
              <a:rPr lang="en-US" dirty="0"/>
              <a:t>Users don’t need AAD accounts and Power BI licenses</a:t>
            </a:r>
          </a:p>
          <a:p>
            <a:pPr lvl="1"/>
            <a:r>
              <a:rPr lang="en-US" dirty="0"/>
              <a:t>Your code has access to whatever master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49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0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42672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Token created with master user account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vs Third Party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scenarios use first party embedding?</a:t>
            </a:r>
          </a:p>
          <a:p>
            <a:pPr lvl="1"/>
            <a:r>
              <a:rPr lang="en-US" dirty="0"/>
              <a:t>Organizations where users have Power BI licenses</a:t>
            </a:r>
          </a:p>
          <a:p>
            <a:pPr lvl="1"/>
            <a:r>
              <a:rPr lang="en-US" dirty="0"/>
              <a:t>Users can already access Power BI with browser</a:t>
            </a:r>
          </a:p>
          <a:p>
            <a:pPr lvl="1"/>
            <a:r>
              <a:rPr lang="en-US" dirty="0"/>
              <a:t>Development should go beyond out-of-box experience</a:t>
            </a:r>
          </a:p>
          <a:p>
            <a:pPr lvl="1"/>
            <a:endParaRPr lang="en-US" dirty="0"/>
          </a:p>
          <a:p>
            <a:r>
              <a:rPr lang="en-US" dirty="0"/>
              <a:t>What scenarios use third party embedding?</a:t>
            </a:r>
          </a:p>
          <a:p>
            <a:pPr lvl="1"/>
            <a:r>
              <a:rPr lang="en-US" dirty="0"/>
              <a:t>Scenarios where users don’t have Power BI licenses</a:t>
            </a:r>
          </a:p>
          <a:p>
            <a:pPr lvl="1"/>
            <a:r>
              <a:rPr lang="en-US" dirty="0"/>
              <a:t>Applications which have custom identity providers</a:t>
            </a:r>
          </a:p>
          <a:p>
            <a:pPr lvl="1"/>
            <a:r>
              <a:rPr lang="en-US" dirty="0"/>
              <a:t>Applications which use identity provider other than AAD</a:t>
            </a:r>
          </a:p>
        </p:txBody>
      </p:sp>
    </p:spTree>
    <p:extLst>
      <p:ext uri="{BB962C8B-B14F-4D97-AF65-F5344CB8AC3E}">
        <p14:creationId xmlns:p14="http://schemas.microsoft.com/office/powerpoint/2010/main" val="11336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Packages Required in MVC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NuGet</a:t>
            </a:r>
            <a:r>
              <a:rPr lang="en-US" sz="2400" dirty="0"/>
              <a:t> Packages used in </a:t>
            </a:r>
            <a:r>
              <a:rPr lang="en-US" sz="2400" dirty="0" err="1"/>
              <a:t>DailyReporterPro</a:t>
            </a:r>
            <a:r>
              <a:rPr lang="en-US" sz="2400" dirty="0"/>
              <a:t> sample app</a:t>
            </a:r>
          </a:p>
          <a:p>
            <a:pPr lvl="1"/>
            <a:r>
              <a:rPr lang="en-US" sz="2000" dirty="0"/>
              <a:t>Azure Active Directory Library (ADAL) for .NET</a:t>
            </a:r>
          </a:p>
          <a:p>
            <a:pPr lvl="1"/>
            <a:r>
              <a:rPr lang="en-US" sz="2000" dirty="0"/>
              <a:t>Power BI Service API</a:t>
            </a:r>
          </a:p>
          <a:p>
            <a:pPr lvl="1"/>
            <a:r>
              <a:rPr lang="en-US" sz="2000" dirty="0"/>
              <a:t>Power BI JavaScript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2438400" cy="30819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4618" b="15419"/>
          <a:stretch/>
        </p:blipFill>
        <p:spPr>
          <a:xfrm>
            <a:off x="2590800" y="4191000"/>
            <a:ext cx="5486400" cy="22396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676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Daily Reporter Pro Sample App</a:t>
            </a:r>
          </a:p>
        </p:txBody>
      </p:sp>
    </p:spTree>
    <p:extLst>
      <p:ext uri="{BB962C8B-B14F-4D97-AF65-F5344CB8AC3E}">
        <p14:creationId xmlns:p14="http://schemas.microsoft.com/office/powerpoint/2010/main" val="273160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 Workspaces and Premium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41626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Premium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Microsoft initially offered two Power BI licensing options</a:t>
            </a:r>
          </a:p>
          <a:p>
            <a:pPr lvl="1"/>
            <a:r>
              <a:rPr lang="en-US" sz="1800" dirty="0"/>
              <a:t>Power BI Free license</a:t>
            </a:r>
          </a:p>
          <a:p>
            <a:pPr lvl="1"/>
            <a:r>
              <a:rPr lang="en-US" sz="1800" dirty="0"/>
              <a:t>Power BI Pro license ($10/month)</a:t>
            </a:r>
          </a:p>
          <a:p>
            <a:pPr lvl="1"/>
            <a:r>
              <a:rPr lang="en-US" sz="1800" dirty="0"/>
              <a:t>All Power BI resources and processing runs in shared capacity</a:t>
            </a:r>
          </a:p>
          <a:p>
            <a:endParaRPr lang="en-US" sz="2000" dirty="0"/>
          </a:p>
          <a:p>
            <a:r>
              <a:rPr lang="en-US" sz="2000" dirty="0"/>
              <a:t>In May 2017, Microsoft introduced Power BI Premium licensing</a:t>
            </a:r>
          </a:p>
          <a:p>
            <a:pPr lvl="1"/>
            <a:r>
              <a:rPr lang="en-US" sz="1800" dirty="0"/>
              <a:t>Power BI Premium customers can create premium capacities</a:t>
            </a:r>
          </a:p>
          <a:p>
            <a:pPr lvl="1"/>
            <a:r>
              <a:rPr lang="en-US" sz="1800" dirty="0"/>
              <a:t>Premium capacities useful to organization with many read-only users</a:t>
            </a:r>
          </a:p>
          <a:p>
            <a:pPr lvl="1"/>
            <a:r>
              <a:rPr lang="en-US" sz="1800" dirty="0"/>
              <a:t>Premium capacities used by ISVs to reach non-licensed users</a:t>
            </a:r>
          </a:p>
          <a:p>
            <a:pPr lvl="1"/>
            <a:endParaRPr lang="en-US" sz="1800" dirty="0"/>
          </a:p>
          <a:p>
            <a:r>
              <a:rPr lang="en-US" sz="2200" dirty="0"/>
              <a:t>Power BI Premium details and pricing are in flux</a:t>
            </a:r>
          </a:p>
          <a:p>
            <a:pPr lvl="1"/>
            <a:r>
              <a:rPr lang="en-US" sz="1800" dirty="0"/>
              <a:t>More info at </a:t>
            </a:r>
            <a:r>
              <a:rPr lang="en-US" sz="1800" dirty="0">
                <a:hlinkClick r:id="rId3"/>
              </a:rPr>
              <a:t>https://powerbi.microsoft.com/en-us/pricing/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115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App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 workspaces used to deploy custom solutions</a:t>
            </a:r>
          </a:p>
          <a:p>
            <a:pPr lvl="1"/>
            <a:r>
              <a:rPr lang="en-US" sz="2000" dirty="0"/>
              <a:t>App workspaces required for team-based development</a:t>
            </a:r>
          </a:p>
          <a:p>
            <a:pPr lvl="1"/>
            <a:r>
              <a:rPr lang="en-US" sz="2000" dirty="0"/>
              <a:t>App workspace can be secured using private membership</a:t>
            </a:r>
          </a:p>
          <a:p>
            <a:pPr lvl="1"/>
            <a:r>
              <a:rPr lang="en-US" sz="2000" dirty="0"/>
              <a:t>App workspace used to publish apps for licensed users</a:t>
            </a:r>
          </a:p>
          <a:p>
            <a:r>
              <a:rPr lang="en-US" sz="2400" dirty="0"/>
              <a:t>App workspaces required for 3</a:t>
            </a:r>
            <a:r>
              <a:rPr lang="en-US" sz="2400" baseline="30000" dirty="0"/>
              <a:t>rd</a:t>
            </a:r>
            <a:r>
              <a:rPr lang="en-US" sz="2400" dirty="0"/>
              <a:t> party embedding</a:t>
            </a:r>
          </a:p>
          <a:p>
            <a:pPr lvl="1"/>
            <a:r>
              <a:rPr lang="en-US" sz="2000" dirty="0"/>
              <a:t>App workspace must be added to premium capacity</a:t>
            </a:r>
          </a:p>
          <a:p>
            <a:pPr lvl="1"/>
            <a:r>
              <a:rPr lang="en-US" sz="2000" dirty="0"/>
              <a:t>Master user account must be configured as app workspace admin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9"/>
          <a:stretch/>
        </p:blipFill>
        <p:spPr bwMode="auto">
          <a:xfrm>
            <a:off x="1143000" y="4495800"/>
            <a:ext cx="2884098" cy="1584012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5800"/>
            <a:ext cx="1676400" cy="22032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07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Premium Capacities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workspaces run in two possible environments</a:t>
            </a:r>
          </a:p>
          <a:p>
            <a:pPr lvl="1"/>
            <a:r>
              <a:rPr lang="en-US" sz="2000" dirty="0"/>
              <a:t>Shared Capacities</a:t>
            </a:r>
          </a:p>
          <a:p>
            <a:pPr lvl="1"/>
            <a:r>
              <a:rPr lang="en-US" sz="2000" dirty="0"/>
              <a:t>Premium Capacities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(formerly known as dedicated capacities)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dirty="0"/>
              <a:t>Premium capacity acts as dedicated resource </a:t>
            </a:r>
          </a:p>
          <a:p>
            <a:pPr lvl="1"/>
            <a:r>
              <a:rPr lang="en-US" sz="2000" dirty="0"/>
              <a:t>Premium capacity only used by single organization</a:t>
            </a:r>
          </a:p>
          <a:p>
            <a:pPr lvl="1"/>
            <a:r>
              <a:rPr lang="en-US" sz="2000" dirty="0"/>
              <a:t>PBIX file uploads not limited to 1GB</a:t>
            </a:r>
          </a:p>
          <a:p>
            <a:pPr lvl="1"/>
            <a:r>
              <a:rPr lang="en-US" sz="2000" dirty="0"/>
              <a:t>Data refresh frequency can exceed 8 times per day</a:t>
            </a:r>
          </a:p>
          <a:p>
            <a:pPr lvl="1"/>
            <a:r>
              <a:rPr lang="en-US" sz="2000" dirty="0"/>
              <a:t>Each premium capacity defines its own set of admins</a:t>
            </a:r>
          </a:p>
          <a:p>
            <a:pPr lvl="1"/>
            <a:r>
              <a:rPr lang="en-US" sz="20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Premium capacity required to share with users without pro license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3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Premium Capacity Nodes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Premium Purchased using Nodes</a:t>
            </a:r>
          </a:p>
          <a:p>
            <a:pPr lvl="1"/>
            <a:r>
              <a:rPr lang="en-US" dirty="0"/>
              <a:t>Node type defines v-core and RAM capabilities</a:t>
            </a:r>
          </a:p>
          <a:p>
            <a:pPr lvl="1"/>
            <a:r>
              <a:rPr lang="en-US" dirty="0"/>
              <a:t>P nodes used for embedded or service deployments</a:t>
            </a:r>
          </a:p>
          <a:p>
            <a:pPr lvl="1"/>
            <a:r>
              <a:rPr lang="en-US" dirty="0"/>
              <a:t>EM nodes used only for embedded deployments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74882"/>
              </p:ext>
            </p:extLst>
          </p:nvPr>
        </p:nvGraphicFramePr>
        <p:xfrm>
          <a:off x="228601" y="3581400"/>
          <a:ext cx="8534399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466">
                  <a:extLst>
                    <a:ext uri="{9D8B030D-6E8A-4147-A177-3AD203B41FA5}">
                      <a16:colId xmlns:a16="http://schemas.microsoft.com/office/drawing/2014/main" val="2056573764"/>
                    </a:ext>
                  </a:extLst>
                </a:gridCol>
                <a:gridCol w="1113941">
                  <a:extLst>
                    <a:ext uri="{9D8B030D-6E8A-4147-A177-3AD203B41FA5}">
                      <a16:colId xmlns:a16="http://schemas.microsoft.com/office/drawing/2014/main" val="1116452911"/>
                    </a:ext>
                  </a:extLst>
                </a:gridCol>
                <a:gridCol w="1782305">
                  <a:extLst>
                    <a:ext uri="{9D8B030D-6E8A-4147-A177-3AD203B41FA5}">
                      <a16:colId xmlns:a16="http://schemas.microsoft.com/office/drawing/2014/main" val="1335787694"/>
                    </a:ext>
                  </a:extLst>
                </a:gridCol>
                <a:gridCol w="1262466">
                  <a:extLst>
                    <a:ext uri="{9D8B030D-6E8A-4147-A177-3AD203B41FA5}">
                      <a16:colId xmlns:a16="http://schemas.microsoft.com/office/drawing/2014/main" val="233830018"/>
                    </a:ext>
                  </a:extLst>
                </a:gridCol>
                <a:gridCol w="1589222">
                  <a:extLst>
                    <a:ext uri="{9D8B030D-6E8A-4147-A177-3AD203B41FA5}">
                      <a16:colId xmlns:a16="http://schemas.microsoft.com/office/drawing/2014/main" val="1282777410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352850912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Capacity Node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Total cores</a:t>
                      </a:r>
                      <a:endParaRPr lang="en-US" sz="1200" b="1" i="1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Backend Cores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Frontend Cores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Direct Query Limits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Page renders/hour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938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EM1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 v-cores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.5 cores, 3GB RAM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.5 cores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1-300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869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 v-cores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 core, 5GB RAM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 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301-600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374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4 v-cores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 cores, 10GB 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 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601-1,200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079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 v-cores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 cores, 25GB 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 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30 per second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1,201-2,400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9008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16 v-cores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 cores, 50GB 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 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60 per second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2,401-4,800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401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32 v-cores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16 cores, 100GB 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16 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120 per second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4,801-9600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35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8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Slides for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sz="2200" b="1" dirty="0"/>
              <a:t>https://github.com/CriticalPathTraining/DailyReporterPro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4035"/>
          <a:stretch/>
        </p:blipFill>
        <p:spPr>
          <a:xfrm>
            <a:off x="824027" y="2057400"/>
            <a:ext cx="7267346" cy="3733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08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83988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Tenants and Organizational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AD used to authenticate users and apps</a:t>
            </a:r>
          </a:p>
          <a:p>
            <a:pPr lvl="1"/>
            <a:r>
              <a:rPr lang="en-US" dirty="0"/>
              <a:t>PBI licenses are assigned to Azure AD user accounts</a:t>
            </a:r>
          </a:p>
          <a:p>
            <a:pPr lvl="1"/>
            <a:r>
              <a:rPr lang="en-US" dirty="0"/>
              <a:t>Organization owns a tenant (i.e. directory)</a:t>
            </a:r>
          </a:p>
          <a:p>
            <a:pPr lvl="1"/>
            <a:r>
              <a:rPr lang="en-US" dirty="0"/>
              <a:t>AAD tenant contains user accounts and groups</a:t>
            </a:r>
          </a:p>
          <a:p>
            <a:pPr lvl="1"/>
            <a:r>
              <a:rPr lang="en-US" dirty="0"/>
              <a:t>AAD tenant contains set of registered applications</a:t>
            </a:r>
          </a:p>
          <a:p>
            <a:pPr lvl="1"/>
            <a:endParaRPr lang="en-US" dirty="0"/>
          </a:p>
          <a:p>
            <a:r>
              <a:rPr lang="en-US" dirty="0"/>
              <a:t>You must register your application with Azure AD</a:t>
            </a:r>
          </a:p>
          <a:p>
            <a:pPr lvl="1"/>
            <a:r>
              <a:rPr lang="en-US" dirty="0"/>
              <a:t>Requirement of calling to Power BI service API</a:t>
            </a:r>
          </a:p>
          <a:p>
            <a:pPr lvl="1"/>
            <a:r>
              <a:rPr lang="en-US" dirty="0"/>
              <a:t>Applications registered as Web app or Native app</a:t>
            </a:r>
          </a:p>
          <a:p>
            <a:pPr lvl="1"/>
            <a:r>
              <a:rPr lang="en-US" dirty="0"/>
              <a:t>Registered applications are assigned GUID for client ID</a:t>
            </a:r>
          </a:p>
          <a:p>
            <a:pPr lvl="1"/>
            <a:r>
              <a:rPr lang="en-US" dirty="0"/>
              <a:t>Application is configured with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Azure AD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79953"/>
            <a:ext cx="2286000" cy="1948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6000"/>
            <a:ext cx="5105400" cy="2356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667000"/>
            <a:ext cx="2459703" cy="3009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5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App Registration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https://app.powerbi.com/apps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5744"/>
            <a:ext cx="4162425" cy="4583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54643"/>
            <a:ext cx="5534025" cy="24860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084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Applications can be granted permissions to other applications</a:t>
            </a:r>
          </a:p>
          <a:p>
            <a:pPr lvl="1"/>
            <a:r>
              <a:rPr lang="en-US" sz="2000" dirty="0"/>
              <a:t>Application permissions are app-only permissions</a:t>
            </a:r>
          </a:p>
          <a:p>
            <a:pPr lvl="1"/>
            <a:r>
              <a:rPr lang="en-US" sz="2000" dirty="0"/>
              <a:t>Delegated permissions are (app + user) permissions</a:t>
            </a:r>
          </a:p>
          <a:p>
            <a:pPr lvl="1"/>
            <a:r>
              <a:rPr lang="en-US" sz="2000" dirty="0"/>
              <a:t>Delegated permissions requires 1-time consent from user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4235741" cy="15728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3480340" cy="2667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Arrow: Left 7"/>
          <p:cNvSpPr/>
          <p:nvPr/>
        </p:nvSpPr>
        <p:spPr>
          <a:xfrm>
            <a:off x="2727470" y="35052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Client Credentials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24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Authentication based on SSL certificate with public-private key pair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to obtain access token when using app-only permissions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2400" dirty="0"/>
              <a:t>Authorization Code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18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first obtains authorization code then access token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Server-side application code never sees user’s password</a:t>
            </a:r>
          </a:p>
          <a:p>
            <a:pPr>
              <a:defRPr/>
            </a:pPr>
            <a:r>
              <a:rPr lang="en-US" sz="2400" dirty="0"/>
              <a:t>Implicit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(public client)</a:t>
            </a:r>
            <a:endParaRPr lang="en-US" sz="18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SPAs built with JavaScript and AngularJS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obtains access token w/o acquiring authorization code</a:t>
            </a:r>
          </a:p>
          <a:p>
            <a:pPr>
              <a:defRPr/>
            </a:pPr>
            <a:r>
              <a:rPr lang="en-US" sz="2400" dirty="0"/>
              <a:t>User Credentials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Native clients to obtain access code 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Requires passing user name and password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an App with Azure AD</a:t>
            </a:r>
          </a:p>
        </p:txBody>
      </p:sp>
    </p:spTree>
    <p:extLst>
      <p:ext uri="{BB962C8B-B14F-4D97-AF65-F5344CB8AC3E}">
        <p14:creationId xmlns:p14="http://schemas.microsoft.com/office/powerpoint/2010/main" val="18238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1</a:t>
            </a:r>
            <a:r>
              <a:rPr lang="en-US" sz="2700" baseline="30000" dirty="0"/>
              <a:t>st</a:t>
            </a:r>
            <a:r>
              <a:rPr lang="en-US" sz="2700" dirty="0"/>
              <a:t> Party Embedding vs 3</a:t>
            </a:r>
            <a:r>
              <a:rPr lang="en-US" sz="2700" baseline="30000" dirty="0"/>
              <a:t>rd</a:t>
            </a:r>
            <a:r>
              <a:rPr lang="en-US" sz="2700" dirty="0"/>
              <a:t> Party Embedding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1"/>
            <p:extLst/>
          </p:nvPr>
        </p:nvGraphicFramePr>
        <p:xfrm>
          <a:off x="457200" y="1600200"/>
          <a:ext cx="82296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86943870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361456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164080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1st Part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3rd Party 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Code Flow or Implicit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User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1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  <a:r>
                        <a:rPr lang="en-US" sz="1400" baseline="0" dirty="0"/>
                        <a:t>dentity used to call Power BI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Master User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2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personal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7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app workspaces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Ability</a:t>
                      </a:r>
                      <a:r>
                        <a:rPr lang="en-US" sz="1400" baseline="0" dirty="0"/>
                        <a:t> to reach non-licensed users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8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0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PbiEmbeddingManger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PbiEmbeddingManger</a:t>
            </a:r>
            <a:r>
              <a:rPr lang="en-US" sz="2400" dirty="0"/>
              <a:t> Class responsibilities</a:t>
            </a:r>
          </a:p>
          <a:p>
            <a:pPr lvl="1"/>
            <a:r>
              <a:rPr lang="en-US" sz="2000" dirty="0"/>
              <a:t>Get access tokens from Azure AD</a:t>
            </a:r>
          </a:p>
          <a:p>
            <a:pPr lvl="1"/>
            <a:r>
              <a:rPr lang="en-US" sz="2000" dirty="0"/>
              <a:t>Retrieve embedding data from Power BI service</a:t>
            </a:r>
          </a:p>
          <a:p>
            <a:pPr lvl="1"/>
            <a:r>
              <a:rPr lang="en-US" sz="2000" dirty="0"/>
              <a:t>Pass embedding data to browser using 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" y="3276600"/>
            <a:ext cx="8174183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0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Required for AAD Authentication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06455"/>
            <a:ext cx="5943600" cy="1704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81400"/>
            <a:ext cx="7613515" cy="27011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86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BI Embedding Fundamentals</a:t>
            </a:r>
          </a:p>
          <a:p>
            <a:r>
              <a:rPr lang="en-US" dirty="0"/>
              <a:t>App Workspaces and Premium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92828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Getting an Access Token for the Master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47800"/>
            <a:ext cx="8140051" cy="2209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222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540311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HelloPowerBiServiceApi</a:t>
            </a:r>
            <a:r>
              <a:rPr lang="en-US" dirty="0"/>
              <a:t> Demo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get started with a simple C# console app</a:t>
            </a:r>
          </a:p>
          <a:p>
            <a:pPr lvl="1"/>
            <a:r>
              <a:rPr lang="en-US" sz="2000" dirty="0" err="1"/>
              <a:t>NuGet</a:t>
            </a:r>
            <a:r>
              <a:rPr lang="en-US" sz="2000" dirty="0"/>
              <a:t> packages added for ADAL and Power BI Service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438400"/>
            <a:ext cx="3143250" cy="2133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45" y="2438400"/>
            <a:ext cx="4757928" cy="25289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344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2" y="1447800"/>
            <a:ext cx="2940666" cy="47257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38" y="1447800"/>
            <a:ext cx="4778580" cy="4800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4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Instance of </a:t>
            </a:r>
            <a:r>
              <a:rPr lang="en-US" dirty="0" err="1"/>
              <a:t>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PowerBIClient</a:t>
            </a:r>
            <a:r>
              <a:rPr lang="en-US" dirty="0"/>
              <a:t> object serves as top-level object</a:t>
            </a:r>
          </a:p>
          <a:p>
            <a:pPr lvl="1"/>
            <a:r>
              <a:rPr lang="en-US" dirty="0"/>
              <a:t>Used to execute calls against Power BI Service</a:t>
            </a:r>
          </a:p>
          <a:p>
            <a:pPr lvl="1"/>
            <a:r>
              <a:rPr lang="en-US" dirty="0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7026687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Programming the Power BI Service API</a:t>
            </a:r>
          </a:p>
        </p:txBody>
      </p:sp>
    </p:spTree>
    <p:extLst>
      <p:ext uri="{BB962C8B-B14F-4D97-AF65-F5344CB8AC3E}">
        <p14:creationId xmlns:p14="http://schemas.microsoft.com/office/powerpoint/2010/main" val="425092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Controllers and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4110"/>
            <a:ext cx="4495800" cy="13450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65584"/>
            <a:ext cx="4381500" cy="33009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5122984"/>
            <a:ext cx="4686300" cy="15937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343" y="1631156"/>
            <a:ext cx="2037335" cy="26812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9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</a:t>
            </a:r>
            <a:r>
              <a:rPr lang="en-US" dirty="0" err="1"/>
              <a:t>DailyReporterPro</a:t>
            </a:r>
            <a:r>
              <a:rPr lang="en-US" dirty="0"/>
              <a:t>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782568" cy="1323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7821168" cy="24568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2895600" y="5090415"/>
            <a:ext cx="5715000" cy="1143000"/>
            <a:chOff x="1219200" y="2743200"/>
            <a:chExt cx="5715000" cy="1371600"/>
          </a:xfrm>
        </p:grpSpPr>
        <p:sp>
          <p:nvSpPr>
            <p:cNvPr id="7" name="Rectangle 6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0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1295400"/>
            <a:ext cx="3124200" cy="3359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6" t="47326" b="8503"/>
          <a:stretch/>
        </p:blipFill>
        <p:spPr>
          <a:xfrm>
            <a:off x="338328" y="4953000"/>
            <a:ext cx="8686800" cy="1447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873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285393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Provides cloud-based foundation for Power BI platform</a:t>
            </a:r>
          </a:p>
          <a:p>
            <a:pPr lvl="1"/>
            <a:r>
              <a:rPr lang="en-US" sz="2000" dirty="0"/>
              <a:t>Accessible with browser through </a:t>
            </a:r>
            <a:r>
              <a:rPr lang="en-US" sz="2000" dirty="0">
                <a:hlinkClick r:id="rId3"/>
              </a:rPr>
              <a:t>https://app.powerbi.com</a:t>
            </a:r>
            <a:endParaRPr lang="en-US" sz="2000" dirty="0"/>
          </a:p>
          <a:p>
            <a:pPr lvl="1"/>
            <a:r>
              <a:rPr lang="en-US" sz="2000" dirty="0"/>
              <a:t>Accessible through Power BI mobile apps</a:t>
            </a:r>
          </a:p>
          <a:p>
            <a:pPr lvl="1"/>
            <a:r>
              <a:rPr lang="en-US" sz="2000" dirty="0"/>
              <a:t>Accessible to developers through Power BI Service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24200"/>
            <a:ext cx="6100739" cy="3429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5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Reports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user with full interactive experience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Allows editing existing reports &amp; creating new 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user with limited interactive experience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support for real-time dashboards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 Tiles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flexibility to embed selected tiles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No support for tiles which receive real-time updates</a:t>
            </a:r>
          </a:p>
        </p:txBody>
      </p:sp>
    </p:spTree>
    <p:extLst>
      <p:ext uri="{BB962C8B-B14F-4D97-AF65-F5344CB8AC3E}">
        <p14:creationId xmlns:p14="http://schemas.microsoft.com/office/powerpoint/2010/main" val="7624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and Dataset Info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data required for an existing report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Embed data for dataset required to create new report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019"/>
          <a:stretch/>
        </p:blipFill>
        <p:spPr>
          <a:xfrm>
            <a:off x="862584" y="2057400"/>
            <a:ext cx="6629400" cy="19008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0261"/>
            <a:ext cx="4415664" cy="9563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59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embed reports using master user AAD token, but…</a:t>
            </a:r>
          </a:p>
          <a:p>
            <a:pPr lvl="1"/>
            <a:r>
              <a:rPr lang="en-US" sz="1800" dirty="0"/>
              <a:t>You might want embed resource using more restricted tokens</a:t>
            </a:r>
          </a:p>
          <a:p>
            <a:pPr lvl="1"/>
            <a:r>
              <a:rPr lang="en-US" sz="1800" dirty="0"/>
              <a:t>You might want stay within the bounds of Power BI licensing terms</a:t>
            </a:r>
          </a:p>
          <a:p>
            <a:pPr lvl="1"/>
            <a:endParaRPr lang="en-US" sz="1800" dirty="0"/>
          </a:p>
          <a:p>
            <a:r>
              <a:rPr lang="en-US" sz="2000" dirty="0"/>
              <a:t>Power BI service supports generating embed tokens</a:t>
            </a:r>
          </a:p>
          <a:p>
            <a:pPr lvl="1"/>
            <a:r>
              <a:rPr lang="en-US" sz="1800" dirty="0"/>
              <a:t>Embed token provides restrictions on whether user can view or edit</a:t>
            </a:r>
          </a:p>
          <a:p>
            <a:pPr lvl="1"/>
            <a:r>
              <a:rPr lang="en-US" sz="1800" dirty="0"/>
              <a:t>Each embed token created for one specific resource</a:t>
            </a:r>
          </a:p>
          <a:p>
            <a:pPr lvl="1"/>
            <a:r>
              <a:rPr lang="en-US" sz="1800" dirty="0"/>
              <a:t>Embed token can only be generated inside Power BI Premium capacity</a:t>
            </a:r>
          </a:p>
          <a:p>
            <a:pPr lvl="1"/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Support for generating tokens using RLS available any day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0"/>
            <a:ext cx="7848600" cy="11091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 with Embed Data for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5981700" cy="3276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8379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71343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in MVC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49561"/>
            <a:ext cx="7848600" cy="28634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648200"/>
            <a:ext cx="4057650" cy="1981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743200"/>
            <a:ext cx="27432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7168" y="4060288"/>
            <a:ext cx="2694432" cy="165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Programming the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44673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Premium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03242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1" y="76200"/>
            <a:ext cx="7815349" cy="838200"/>
          </a:xfrm>
        </p:spPr>
        <p:txBody>
          <a:bodyPr/>
          <a:lstStyle/>
          <a:p>
            <a:r>
              <a:rPr lang="en-US" sz="3200" dirty="0"/>
              <a:t>Critical Path Training</a:t>
            </a:r>
            <a:br>
              <a:rPr lang="en-US" sz="3200" dirty="0"/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https://www.CriticalPathTrainig.com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Business Users, Analysts and Data Professionals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hands-on introduction to the Power BI platform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Focuses on build solutions using Power BI Desktop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Query design, data modeling and report and dashboard design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Apps and App Workspaces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Learn about “import” vs “connect to” with Excel workbooks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PBD365: Power BI Developer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Professional Developers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custom visuals with TypeScript and D3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R programming and integrating R with Power BI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programming with the Power BI APIs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with Power BI Embedded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3" y="152237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strike="sngStrike" dirty="0">
                <a:solidFill>
                  <a:srgbClr val="FF0000"/>
                </a:solidFill>
              </a:rPr>
              <a:t>is</a:t>
            </a:r>
            <a:r>
              <a:rPr lang="en-US" dirty="0"/>
              <a:t> was Power BI Embedded V1?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/>
          <a:lstStyle/>
          <a:p>
            <a:r>
              <a:rPr lang="en-US" dirty="0"/>
              <a:t>Power BI Embedded V1 is an Azure Service</a:t>
            </a:r>
          </a:p>
          <a:p>
            <a:pPr lvl="1"/>
            <a:r>
              <a:rPr lang="en-US" dirty="0"/>
              <a:t>PBI Embedded service that is provisioned on-demand</a:t>
            </a:r>
          </a:p>
          <a:p>
            <a:pPr lvl="1"/>
            <a:r>
              <a:rPr lang="en-US" dirty="0"/>
              <a:t>Service provisioned in terms of workspace collections</a:t>
            </a:r>
          </a:p>
          <a:p>
            <a:pPr lvl="1"/>
            <a:r>
              <a:rPr lang="en-US" dirty="0"/>
              <a:t>PBI Embedded service required an Azure subscription</a:t>
            </a:r>
          </a:p>
          <a:p>
            <a:pPr lvl="1"/>
            <a:r>
              <a:rPr lang="en-US" dirty="0"/>
              <a:t>Pricing model based on number of report sessions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0000"/>
            <a:ext cx="5334000" cy="28501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84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Reflecting on Power BI Embedded V1?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Points about Power BI Embedded V1</a:t>
            </a:r>
          </a:p>
          <a:p>
            <a:pPr lvl="1"/>
            <a:r>
              <a:rPr lang="en-US" dirty="0"/>
              <a:t>It eliminates need for Power BI license for each user</a:t>
            </a:r>
          </a:p>
          <a:p>
            <a:pPr lvl="1"/>
            <a:r>
              <a:rPr lang="en-US" dirty="0"/>
              <a:t>It decouples user security from app security</a:t>
            </a:r>
          </a:p>
          <a:p>
            <a:pPr lvl="1"/>
            <a:r>
              <a:rPr lang="en-US" dirty="0"/>
              <a:t>It opens up PBI platform to commercial applications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Pain Points with Power BI Embedded V1</a:t>
            </a:r>
          </a:p>
          <a:p>
            <a:pPr lvl="1"/>
            <a:r>
              <a:rPr lang="en-US" dirty="0"/>
              <a:t>Requires developers to have Azure subscriptions</a:t>
            </a:r>
          </a:p>
          <a:p>
            <a:pPr lvl="1"/>
            <a:r>
              <a:rPr lang="en-US" dirty="0"/>
              <a:t>No out-of-box UX to upload and manage PBIX files</a:t>
            </a:r>
          </a:p>
          <a:p>
            <a:pPr lvl="1"/>
            <a:r>
              <a:rPr lang="en-US" dirty="0"/>
              <a:t>It uses separate APIs from Power BI Service API</a:t>
            </a:r>
          </a:p>
          <a:p>
            <a:pPr lvl="1"/>
            <a:r>
              <a:rPr lang="en-US" dirty="0"/>
              <a:t>Cannot estimate costs with per-session pricing model</a:t>
            </a:r>
          </a:p>
          <a:p>
            <a:pPr lvl="1"/>
            <a:r>
              <a:rPr lang="en-US" dirty="0"/>
              <a:t>It’s deprecated and not available to new customers</a:t>
            </a:r>
          </a:p>
        </p:txBody>
      </p:sp>
    </p:spTree>
    <p:extLst>
      <p:ext uri="{BB962C8B-B14F-4D97-AF65-F5344CB8AC3E}">
        <p14:creationId xmlns:p14="http://schemas.microsoft.com/office/powerpoint/2010/main" val="15091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Embedded Version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Power BI Embedded V2 has same good points as V1</a:t>
            </a:r>
          </a:p>
          <a:p>
            <a:pPr lvl="1"/>
            <a:r>
              <a:rPr lang="en-US" sz="2000" dirty="0"/>
              <a:t>It eliminates need for Power BI license for each user</a:t>
            </a:r>
          </a:p>
          <a:p>
            <a:pPr lvl="1"/>
            <a:r>
              <a:rPr lang="en-US" sz="2000" dirty="0"/>
              <a:t>It decouples user security from app security</a:t>
            </a:r>
          </a:p>
          <a:p>
            <a:pPr lvl="1"/>
            <a:r>
              <a:rPr lang="en-US" sz="2000" dirty="0"/>
              <a:t>It opens up PBI platform to commercial applications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Power BI Embedded V2 significantly improves upon V1</a:t>
            </a:r>
          </a:p>
          <a:p>
            <a:pPr lvl="1"/>
            <a:r>
              <a:rPr lang="en-US" sz="2000" dirty="0"/>
              <a:t>Embedding features all available through Power BI Service API</a:t>
            </a:r>
          </a:p>
          <a:p>
            <a:pPr lvl="1"/>
            <a:r>
              <a:rPr lang="en-US" sz="2000" dirty="0"/>
              <a:t>Standard PBI UX used to upload and manage PBIX files</a:t>
            </a:r>
          </a:p>
          <a:p>
            <a:pPr lvl="1"/>
            <a:r>
              <a:rPr lang="en-US" sz="2000" dirty="0"/>
              <a:t>New pricing models allow for predictable costs per month</a:t>
            </a:r>
          </a:p>
          <a:p>
            <a:pPr lvl="1"/>
            <a:r>
              <a:rPr lang="en-US" sz="2000" dirty="0"/>
              <a:t>No need to create, manage and monitor any Azure services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The term “Power BI Embedded” is now ambiguous</a:t>
            </a:r>
          </a:p>
          <a:p>
            <a:pPr lvl="1"/>
            <a:r>
              <a:rPr lang="en-US" sz="2000" dirty="0"/>
              <a:t>Better to refer to the “Embedding features in Power BI”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93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Power BI Service API goes by other names</a:t>
            </a:r>
          </a:p>
          <a:p>
            <a:pPr lvl="1"/>
            <a:r>
              <a:rPr lang="en-US" sz="2000" dirty="0"/>
              <a:t>The Power BI REST API</a:t>
            </a:r>
          </a:p>
          <a:p>
            <a:pPr lvl="1"/>
            <a:r>
              <a:rPr lang="en-US" sz="2000" dirty="0"/>
              <a:t>The Power BI API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Using the Power BI Service API</a:t>
            </a:r>
          </a:p>
          <a:p>
            <a:pPr lvl="1"/>
            <a:r>
              <a:rPr lang="en-US" sz="2000" dirty="0"/>
              <a:t>Accessible by making direct REST calls against service</a:t>
            </a:r>
          </a:p>
          <a:p>
            <a:pPr lvl="1"/>
            <a:r>
              <a:rPr lang="en-US" sz="2000" dirty="0"/>
              <a:t>Accessible by using Assembly DLL that abstracts away REST calls</a:t>
            </a:r>
          </a:p>
          <a:p>
            <a:pPr lvl="1"/>
            <a:r>
              <a:rPr lang="en-US" sz="2000" dirty="0"/>
              <a:t>Assembly DLL is named </a:t>
            </a:r>
            <a:r>
              <a:rPr lang="en-US" sz="2000" b="1" dirty="0"/>
              <a:t>Microsoft.PowerBI.Api.dll</a:t>
            </a:r>
          </a:p>
          <a:p>
            <a:pPr lvl="1"/>
            <a:r>
              <a:rPr lang="en-US" sz="2000" dirty="0"/>
              <a:t>Assembly DLL part of </a:t>
            </a:r>
            <a:r>
              <a:rPr lang="en-US" sz="2000" dirty="0" err="1"/>
              <a:t>NuGet</a:t>
            </a:r>
            <a:r>
              <a:rPr lang="en-US" sz="2000" dirty="0"/>
              <a:t> package (</a:t>
            </a:r>
            <a:r>
              <a:rPr lang="en-US" sz="2000" b="1" dirty="0" err="1"/>
              <a:t>Microsoft.PowerBI.Api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Calling service requires authentication with Azure Active Directory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43000" y="2819400"/>
            <a:ext cx="5715000" cy="1143000"/>
            <a:chOff x="1219200" y="2743200"/>
            <a:chExt cx="5715000" cy="1371600"/>
          </a:xfrm>
        </p:grpSpPr>
        <p:sp>
          <p:nvSpPr>
            <p:cNvPr id="4" name="Rectangle 3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55600" y="1265259"/>
            <a:ext cx="8559800" cy="5181600"/>
          </a:xfrm>
        </p:spPr>
        <p:txBody>
          <a:bodyPr>
            <a:normAutofit/>
          </a:bodyPr>
          <a:lstStyle/>
          <a:p>
            <a:pPr marL="45720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User launches your app using a browser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authenticates with Azure Active Directory and obtains access token 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uses access token to call to Power BI Service API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retrieves data for embedded resource and passes it to browser.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Client-side code uses Power BI JavaScript API to create embedded resource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429000"/>
            <a:ext cx="7924800" cy="3305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3545" y="3886201"/>
            <a:ext cx="1631758" cy="106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86499" y="4990029"/>
            <a:ext cx="2873212" cy="1125817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7536" y="5698001"/>
            <a:ext cx="2734402" cy="944040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577193" y="3686436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410200" y="4794767"/>
            <a:ext cx="1085797" cy="732441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56825" y="4536026"/>
            <a:ext cx="3895752" cy="81316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10103" y="4148154"/>
            <a:ext cx="3742473" cy="304800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14600" y="3516763"/>
            <a:ext cx="565843" cy="608466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24303" y="3985763"/>
            <a:ext cx="685800" cy="629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27147</TotalTime>
  <Words>2046</Words>
  <Application>Microsoft Office PowerPoint</Application>
  <PresentationFormat>On-screen Show (4:3)</PresentationFormat>
  <Paragraphs>356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Black</vt:lpstr>
      <vt:lpstr>Calibri</vt:lpstr>
      <vt:lpstr>Lucida Console</vt:lpstr>
      <vt:lpstr>Wingdings</vt:lpstr>
      <vt:lpstr>CPT_Wave15</vt:lpstr>
      <vt:lpstr>Developing with Power BI Embedding</vt:lpstr>
      <vt:lpstr>Code and Slides for this Session</vt:lpstr>
      <vt:lpstr>Agenda</vt:lpstr>
      <vt:lpstr>The Power BI Service</vt:lpstr>
      <vt:lpstr>What is was Power BI Embedded V1?</vt:lpstr>
      <vt:lpstr>Reflecting on Power BI Embedded V1?</vt:lpstr>
      <vt:lpstr>Power BI Embedded Version 2</vt:lpstr>
      <vt:lpstr>The Power BI Service API</vt:lpstr>
      <vt:lpstr>Power BI Embedding – The Big Picture</vt:lpstr>
      <vt:lpstr>First Party Embedding</vt:lpstr>
      <vt:lpstr>Third Party Embedding</vt:lpstr>
      <vt:lpstr>First Party vs Third Party Embedding</vt:lpstr>
      <vt:lpstr>NuGet Packages Required in MVC Project</vt:lpstr>
      <vt:lpstr>The Daily Reporter Pro Sample App</vt:lpstr>
      <vt:lpstr>Agenda</vt:lpstr>
      <vt:lpstr>Power BI Premium</vt:lpstr>
      <vt:lpstr>Understanding App Workspaces</vt:lpstr>
      <vt:lpstr>Premium Capacities</vt:lpstr>
      <vt:lpstr>Premium Capacity Nodes</vt:lpstr>
      <vt:lpstr>Agenda</vt:lpstr>
      <vt:lpstr>Tenants and Organizational Accounts</vt:lpstr>
      <vt:lpstr>Creating an Azure AD Application</vt:lpstr>
      <vt:lpstr>Power BI App Registration Page</vt:lpstr>
      <vt:lpstr>Application Permissions</vt:lpstr>
      <vt:lpstr>Authentication Flows</vt:lpstr>
      <vt:lpstr>Registering an App with Azure AD</vt:lpstr>
      <vt:lpstr>1st Party Embedding vs 3rd Party Embedding</vt:lpstr>
      <vt:lpstr>PbiEmbeddingManger Class</vt:lpstr>
      <vt:lpstr>Data Required for AAD Authentication</vt:lpstr>
      <vt:lpstr>Getting an Access Token for the Master User</vt:lpstr>
      <vt:lpstr>Agenda</vt:lpstr>
      <vt:lpstr>HelloPowerBiServiceApi Demo </vt:lpstr>
      <vt:lpstr>The Power BI Service API</vt:lpstr>
      <vt:lpstr>Initializing a Instance of PowerBIClient</vt:lpstr>
      <vt:lpstr>Programming the Power BI Service API</vt:lpstr>
      <vt:lpstr>MVC Controllers and Views</vt:lpstr>
      <vt:lpstr>Back to the DailyReporterPro Application</vt:lpstr>
      <vt:lpstr>MVC View Models</vt:lpstr>
      <vt:lpstr>Agenda</vt:lpstr>
      <vt:lpstr>Embeddable Resources</vt:lpstr>
      <vt:lpstr>Report and Dataset Info</vt:lpstr>
      <vt:lpstr>Embed Tokens</vt:lpstr>
      <vt:lpstr>View Model with Embed Data for Report</vt:lpstr>
      <vt:lpstr>Agenda</vt:lpstr>
      <vt:lpstr>Embedding Data in MVC View</vt:lpstr>
      <vt:lpstr>Programming the Power BI JavaScript API</vt:lpstr>
      <vt:lpstr>Summary</vt:lpstr>
      <vt:lpstr>Critical Path Training https://www.CriticalPathTrainig.com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Developer Roadmap</dc:title>
  <dc:creator>Ted Pattison</dc:creator>
  <cp:lastModifiedBy>Ted Pattison</cp:lastModifiedBy>
  <cp:revision>504</cp:revision>
  <dcterms:created xsi:type="dcterms:W3CDTF">2012-04-13T19:17:02Z</dcterms:created>
  <dcterms:modified xsi:type="dcterms:W3CDTF">2017-10-27T14:00:33Z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