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mid" ContentType="audio/mi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12"/>
  </p:notesMasterIdLst>
  <p:sldIdLst>
    <p:sldId id="256" r:id="rId2"/>
    <p:sldId id="257" r:id="rId3"/>
    <p:sldId id="268" r:id="rId4"/>
    <p:sldId id="260" r:id="rId5"/>
    <p:sldId id="258" r:id="rId6"/>
    <p:sldId id="259" r:id="rId7"/>
    <p:sldId id="264" r:id="rId8"/>
    <p:sldId id="262" r:id="rId9"/>
    <p:sldId id="26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82D98-FC04-4C63-8970-18303CA92AC7}" type="datetimeFigureOut">
              <a:rPr lang="en-US" smtClean="0"/>
              <a:t>11-Feb-20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A6AD1-2519-4FA4-9C8D-11DC94CED29B}" type="slidenum">
              <a:rPr lang="en-US" smtClean="0"/>
              <a:t>‹#›</a:t>
            </a:fld>
            <a:endParaRPr lang="en-US"/>
          </a:p>
        </p:txBody>
      </p:sp>
    </p:spTree>
    <p:extLst>
      <p:ext uri="{BB962C8B-B14F-4D97-AF65-F5344CB8AC3E}">
        <p14:creationId xmlns:p14="http://schemas.microsoft.com/office/powerpoint/2010/main" val="180163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BA6AD1-2519-4FA4-9C8D-11DC94CED29B}" type="slidenum">
              <a:rPr lang="en-US" smtClean="0"/>
              <a:t>1</a:t>
            </a:fld>
            <a:endParaRPr lang="en-US"/>
          </a:p>
        </p:txBody>
      </p:sp>
    </p:spTree>
    <p:extLst>
      <p:ext uri="{BB962C8B-B14F-4D97-AF65-F5344CB8AC3E}">
        <p14:creationId xmlns:p14="http://schemas.microsoft.com/office/powerpoint/2010/main" val="1270806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11-Feb-20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47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11-Feb-20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66823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11-Feb-20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221449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249082-1355-4FA8-AA26-5D0D49FEC7D8}" type="datetimeFigureOut">
              <a:rPr lang="en-US" smtClean="0"/>
              <a:t>11-Feb-20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2517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249082-1355-4FA8-AA26-5D0D49FEC7D8}" type="datetimeFigureOut">
              <a:rPr lang="en-US" smtClean="0"/>
              <a:t>11-Feb-20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4410AF-30DA-428A-9358-F12F401B05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83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249082-1355-4FA8-AA26-5D0D49FEC7D8}" type="datetimeFigureOut">
              <a:rPr lang="en-US" smtClean="0"/>
              <a:t>11-Feb-20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3747704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249082-1355-4FA8-AA26-5D0D49FEC7D8}" type="datetimeFigureOut">
              <a:rPr lang="en-US" smtClean="0"/>
              <a:t>11-Feb-20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278740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249082-1355-4FA8-AA26-5D0D49FEC7D8}" type="datetimeFigureOut">
              <a:rPr lang="en-US" smtClean="0"/>
              <a:t>11-Feb-20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425633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249082-1355-4FA8-AA26-5D0D49FEC7D8}" type="datetimeFigureOut">
              <a:rPr lang="en-US" smtClean="0"/>
              <a:t>11-Feb-20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312328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249082-1355-4FA8-AA26-5D0D49FEC7D8}" type="datetimeFigureOut">
              <a:rPr lang="en-US" smtClean="0"/>
              <a:t>11-Feb-20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4410AF-30DA-428A-9358-F12F401B05FB}" type="slidenum">
              <a:rPr lang="en-US" smtClean="0"/>
              <a:t>‹#›</a:t>
            </a:fld>
            <a:endParaRPr lang="en-US"/>
          </a:p>
        </p:txBody>
      </p:sp>
    </p:spTree>
    <p:extLst>
      <p:ext uri="{BB962C8B-B14F-4D97-AF65-F5344CB8AC3E}">
        <p14:creationId xmlns:p14="http://schemas.microsoft.com/office/powerpoint/2010/main" val="282401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249082-1355-4FA8-AA26-5D0D49FEC7D8}" type="datetimeFigureOut">
              <a:rPr lang="en-US" smtClean="0"/>
              <a:t>11-Feb-20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4410AF-30DA-428A-9358-F12F401B05FB}" type="slidenum">
              <a:rPr lang="en-US" smtClean="0"/>
              <a:t>‹#›</a:t>
            </a:fld>
            <a:endParaRPr lang="en-US"/>
          </a:p>
        </p:txBody>
      </p:sp>
    </p:spTree>
    <p:extLst>
      <p:ext uri="{BB962C8B-B14F-4D97-AF65-F5344CB8AC3E}">
        <p14:creationId xmlns:p14="http://schemas.microsoft.com/office/powerpoint/2010/main" val="171722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249082-1355-4FA8-AA26-5D0D49FEC7D8}" type="datetimeFigureOut">
              <a:rPr lang="en-US" smtClean="0"/>
              <a:t>11-Feb-20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4410AF-30DA-428A-9358-F12F401B05F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357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id"/><Relationship Id="rId1" Type="http://schemas.microsoft.com/office/2007/relationships/media" Target="../media/media2.mid"/><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737935"/>
            <a:ext cx="10260531" cy="1540043"/>
          </a:xfrm>
        </p:spPr>
        <p:txBody>
          <a:bodyPr>
            <a:normAutofit/>
          </a:bodyPr>
          <a:lstStyle/>
          <a:p>
            <a:r>
              <a:rPr lang="en-US" dirty="0" smtClean="0">
                <a:latin typeface="Times New Roman" panose="02020603050405020304" pitchFamily="18" charset="0"/>
                <a:cs typeface="Times New Roman" panose="02020603050405020304" pitchFamily="18" charset="0"/>
              </a:rPr>
              <a:t>Piano Follower</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00050" y="2277978"/>
            <a:ext cx="10058400" cy="1143000"/>
          </a:xfrm>
        </p:spPr>
        <p:txBody>
          <a:bodyPr>
            <a:normAutofit/>
          </a:bodyPr>
          <a:lstStyle/>
          <a:p>
            <a:r>
              <a:rPr lang="ro-RO" dirty="0" smtClean="0">
                <a:latin typeface="Times New Roman" panose="02020603050405020304" pitchFamily="18" charset="0"/>
                <a:cs typeface="Times New Roman" panose="02020603050405020304" pitchFamily="18" charset="0"/>
              </a:rPr>
              <a:t>LUCRARE </a:t>
            </a:r>
            <a:r>
              <a:rPr lang="ro-RO" dirty="0">
                <a:latin typeface="Times New Roman" panose="02020603050405020304" pitchFamily="18" charset="0"/>
                <a:cs typeface="Times New Roman" panose="02020603050405020304" pitchFamily="18" charset="0"/>
              </a:rPr>
              <a:t>DE </a:t>
            </a:r>
            <a:r>
              <a:rPr lang="ro-RO" dirty="0" smtClean="0">
                <a:latin typeface="Times New Roman" panose="02020603050405020304" pitchFamily="18" charset="0"/>
                <a:cs typeface="Times New Roman" panose="02020603050405020304" pitchFamily="18" charset="0"/>
              </a:rPr>
              <a:t>LICENȚĂ</a:t>
            </a:r>
            <a:endParaRPr lang="en-US" dirty="0" smtClean="0">
              <a:latin typeface="Times New Roman" panose="02020603050405020304" pitchFamily="18" charset="0"/>
              <a:cs typeface="Times New Roman" panose="02020603050405020304" pitchFamily="18" charset="0"/>
            </a:endParaRPr>
          </a:p>
          <a:p>
            <a:r>
              <a:rPr lang="ro-RO" dirty="0" smtClean="0">
                <a:latin typeface="Times New Roman" panose="02020603050405020304" pitchFamily="18" charset="0"/>
                <a:cs typeface="Times New Roman" panose="02020603050405020304" pitchFamily="18" charset="0"/>
              </a:rPr>
              <a:t>Februarie</a:t>
            </a:r>
            <a:r>
              <a:rPr lang="en-US" dirty="0" smtClean="0">
                <a:latin typeface="Times New Roman" panose="02020603050405020304" pitchFamily="18" charset="0"/>
                <a:cs typeface="Times New Roman" panose="02020603050405020304" pitchFamily="18" charset="0"/>
              </a:rPr>
              <a:t> </a:t>
            </a:r>
            <a:r>
              <a:rPr lang="ro-RO" dirty="0" smtClean="0">
                <a:latin typeface="Times New Roman" panose="02020603050405020304" pitchFamily="18" charset="0"/>
                <a:cs typeface="Times New Roman" panose="02020603050405020304" pitchFamily="18" charset="0"/>
              </a:rPr>
              <a:t>2020</a:t>
            </a:r>
            <a:endParaRPr lang="ro-RO"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00050" y="5085347"/>
            <a:ext cx="3709693" cy="646331"/>
          </a:xfrm>
          <a:prstGeom prst="rect">
            <a:avLst/>
          </a:prstGeom>
          <a:noFill/>
        </p:spPr>
        <p:txBody>
          <a:bodyPr wrap="square" rtlCol="0">
            <a:spAutoFit/>
          </a:bodyPr>
          <a:lstStyle/>
          <a:p>
            <a:r>
              <a:rPr lang="ro-RO" dirty="0" smtClean="0">
                <a:latin typeface="Times New Roman" panose="02020603050405020304" pitchFamily="18" charset="0"/>
                <a:cs typeface="Times New Roman" panose="02020603050405020304" pitchFamily="18" charset="0"/>
              </a:rPr>
              <a:t>Autor: Crivoi Andrei</a:t>
            </a:r>
          </a:p>
          <a:p>
            <a:r>
              <a:rPr lang="ro-RO" dirty="0" smtClean="0">
                <a:latin typeface="Times New Roman" panose="02020603050405020304" pitchFamily="18" charset="0"/>
                <a:cs typeface="Times New Roman" panose="02020603050405020304" pitchFamily="18" charset="0"/>
              </a:rPr>
              <a:t>Coordonator ştiințific: Pistol Ionuț</a:t>
            </a:r>
          </a:p>
        </p:txBody>
      </p:sp>
    </p:spTree>
    <p:extLst>
      <p:ext uri="{BB962C8B-B14F-4D97-AF65-F5344CB8AC3E}">
        <p14:creationId xmlns:p14="http://schemas.microsoft.com/office/powerpoint/2010/main" val="976729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endParaRPr lang="ro-RO"/>
          </a:p>
        </p:txBody>
      </p:sp>
    </p:spTree>
    <p:extLst>
      <p:ext uri="{BB962C8B-B14F-4D97-AF65-F5344CB8AC3E}">
        <p14:creationId xmlns:p14="http://schemas.microsoft.com/office/powerpoint/2010/main" val="78617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Introducere</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3924130"/>
          </a:xfrm>
        </p:spPr>
        <p:txBody>
          <a:bodyPr>
            <a:normAutofit fontScale="92500" lnSpcReduction="10000"/>
          </a:bodyPr>
          <a:lstStyle/>
          <a:p>
            <a:pPr>
              <a:lnSpc>
                <a:spcPct val="120000"/>
              </a:lnSpc>
            </a:pPr>
            <a:r>
              <a:rPr lang="ro-RO" dirty="0">
                <a:solidFill>
                  <a:schemeClr val="tx1"/>
                </a:solidFill>
                <a:latin typeface="Times New Roman" panose="02020603050405020304" pitchFamily="18" charset="0"/>
                <a:cs typeface="Times New Roman" panose="02020603050405020304" pitchFamily="18" charset="0"/>
              </a:rPr>
              <a:t>Aplicaţia PianoFollower aduce utilizatorilor posibilitatea de a lucra cu fişiere audio WAV, fişiere MIDI sau fişiere MXL şi prezintă o soluţie experimentală pentru problema transcrierii muzicale (procedeul de conversie de la o reprezentare audio într-una MIDI sau într-o partitură</a:t>
            </a:r>
            <a:r>
              <a:rPr lang="ro-RO" dirty="0" smtClean="0">
                <a:solidFill>
                  <a:schemeClr val="tx1"/>
                </a:solidFill>
                <a:latin typeface="Times New Roman" panose="02020603050405020304" pitchFamily="18" charset="0"/>
                <a:cs typeface="Times New Roman" panose="02020603050405020304" pitchFamily="18" charset="0"/>
              </a:rPr>
              <a:t>).</a:t>
            </a:r>
            <a:endParaRPr lang="en-US" dirty="0" smtClean="0">
              <a:solidFill>
                <a:schemeClr val="tx1"/>
              </a:solidFill>
              <a:latin typeface="Times New Roman" panose="02020603050405020304" pitchFamily="18" charset="0"/>
              <a:cs typeface="Times New Roman" panose="02020603050405020304" pitchFamily="18" charset="0"/>
            </a:endParaRPr>
          </a:p>
          <a:p>
            <a:r>
              <a:rPr lang="ro-RO" dirty="0">
                <a:solidFill>
                  <a:schemeClr val="tx1"/>
                </a:solidFill>
                <a:latin typeface="Times New Roman" panose="02020603050405020304" pitchFamily="18" charset="0"/>
                <a:cs typeface="Times New Roman" panose="02020603050405020304" pitchFamily="18" charset="0"/>
              </a:rPr>
              <a:t>Această aplicaţie prezintă următoarele funţionalităţi:</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Import de fişiere WAV, MIDI, MXL</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Transcrierea de la WAV la MIDI sau MXL</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Conversie MIDI – MXL şi viceversa</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Înregistrare audio extern</a:t>
            </a:r>
            <a:endParaRPr lang="en-US" dirty="0">
              <a:solidFill>
                <a:schemeClr val="tx1"/>
              </a:solidFill>
              <a:latin typeface="Times New Roman" panose="02020603050405020304" pitchFamily="18" charset="0"/>
              <a:cs typeface="Times New Roman" panose="02020603050405020304" pitchFamily="18" charset="0"/>
            </a:endParaRPr>
          </a:p>
          <a:p>
            <a:pPr lvl="1">
              <a:buClr>
                <a:schemeClr val="tx2"/>
              </a:buClr>
              <a:buFont typeface="Arial" panose="020B0604020202020204" pitchFamily="34" charset="0"/>
              <a:buChar char="•"/>
            </a:pPr>
            <a:r>
              <a:rPr lang="ro-RO" dirty="0">
                <a:solidFill>
                  <a:schemeClr val="tx1"/>
                </a:solidFill>
                <a:latin typeface="Times New Roman" panose="02020603050405020304" pitchFamily="18" charset="0"/>
                <a:cs typeface="Times New Roman" panose="02020603050405020304" pitchFamily="18" charset="0"/>
              </a:rPr>
              <a:t>Înregistrarea unui clip de pian prin input MIDI, de la tastatură sau direct din frontendul aplicaţiei</a:t>
            </a:r>
            <a:endParaRPr lang="en-US" dirty="0">
              <a:solidFill>
                <a:schemeClr val="tx1"/>
              </a:solidFill>
              <a:latin typeface="Times New Roman" panose="02020603050405020304" pitchFamily="18" charset="0"/>
              <a:cs typeface="Times New Roman" panose="02020603050405020304" pitchFamily="18" charset="0"/>
            </a:endParaRPr>
          </a:p>
          <a:p>
            <a:endParaRPr lang="en-US" sz="2200"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 </a:t>
            </a: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721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Arhitectură</a:t>
            </a:r>
            <a:endParaRPr lang="ro-RO"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68496" y="286603"/>
            <a:ext cx="8223504" cy="5698542"/>
          </a:xfrm>
        </p:spPr>
      </p:pic>
    </p:spTree>
    <p:extLst>
      <p:ext uri="{BB962C8B-B14F-4D97-AF65-F5344CB8AC3E}">
        <p14:creationId xmlns:p14="http://schemas.microsoft.com/office/powerpoint/2010/main" val="11303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Transcrierea</a:t>
            </a:r>
            <a:r>
              <a:rPr lang="en-US" dirty="0" smtClean="0">
                <a:solidFill>
                  <a:schemeClr val="tx1"/>
                </a:solidFill>
                <a:latin typeface="Times New Roman" panose="02020603050405020304" pitchFamily="18" charset="0"/>
                <a:cs typeface="Times New Roman" panose="02020603050405020304" pitchFamily="18" charset="0"/>
              </a:rPr>
              <a:t> </a:t>
            </a:r>
            <a:r>
              <a:rPr lang="ro-RO" dirty="0" smtClean="0">
                <a:solidFill>
                  <a:schemeClr val="tx1"/>
                </a:solidFill>
                <a:latin typeface="Times New Roman" panose="02020603050405020304" pitchFamily="18" charset="0"/>
                <a:cs typeface="Times New Roman" panose="02020603050405020304" pitchFamily="18" charset="0"/>
              </a:rPr>
              <a:t>muzicală</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ro-RO" dirty="0">
                <a:solidFill>
                  <a:schemeClr val="tx1"/>
                </a:solidFill>
                <a:latin typeface="Times New Roman" panose="02020603050405020304" pitchFamily="18" charset="0"/>
                <a:cs typeface="Times New Roman" panose="02020603050405020304" pitchFamily="18" charset="0"/>
              </a:rPr>
              <a:t>Pentru realizarea conversiei de la format audio la format MIDI sau MXL, proces cunoscut ca transcriere muzicală, sunt disponibile o multitudine de metode studiate   de-a lungul timpului, toate având la bază un proces similar ce constă în:</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Estimarea frecvenţelor</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Recunoaşterea instrumentului</a:t>
            </a:r>
            <a:endParaRPr lang="en-US" dirty="0" smtClean="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smtClean="0">
                <a:solidFill>
                  <a:schemeClr val="tx1"/>
                </a:solidFill>
                <a:latin typeface="Times New Roman" panose="02020603050405020304" pitchFamily="18" charset="0"/>
                <a:cs typeface="Times New Roman" panose="02020603050405020304" pitchFamily="18" charset="0"/>
              </a:rPr>
              <a:t>Calcularea </a:t>
            </a:r>
            <a:r>
              <a:rPr lang="ro-RO" dirty="0">
                <a:solidFill>
                  <a:schemeClr val="tx1"/>
                </a:solidFill>
                <a:latin typeface="Times New Roman" panose="02020603050405020304" pitchFamily="18" charset="0"/>
                <a:cs typeface="Times New Roman" panose="02020603050405020304" pitchFamily="18" charset="0"/>
              </a:rPr>
              <a:t>tempo-ului</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a:solidFill>
                  <a:schemeClr val="tx1"/>
                </a:solidFill>
                <a:latin typeface="Times New Roman" panose="02020603050405020304" pitchFamily="18" charset="0"/>
                <a:cs typeface="Times New Roman" panose="02020603050405020304" pitchFamily="18" charset="0"/>
              </a:rPr>
              <a:t>Detectarea începutului/finalului notelor</a:t>
            </a:r>
            <a:endParaRPr lang="en-US" dirty="0">
              <a:solidFill>
                <a:schemeClr val="tx1"/>
              </a:solidFill>
              <a:latin typeface="Times New Roman" panose="02020603050405020304" pitchFamily="18" charset="0"/>
              <a:cs typeface="Times New Roman" panose="02020603050405020304" pitchFamily="18" charset="0"/>
            </a:endParaRPr>
          </a:p>
          <a:p>
            <a:pPr marL="544068" lvl="1" indent="-342900">
              <a:buClr>
                <a:schemeClr val="tx1"/>
              </a:buClr>
              <a:buFont typeface="+mj-lt"/>
              <a:buAutoNum type="arabicPeriod"/>
            </a:pPr>
            <a:r>
              <a:rPr lang="ro-RO" dirty="0">
                <a:solidFill>
                  <a:schemeClr val="tx1"/>
                </a:solidFill>
                <a:latin typeface="Times New Roman" panose="02020603050405020304" pitchFamily="18" charset="0"/>
                <a:cs typeface="Times New Roman" panose="02020603050405020304" pitchFamily="18" charset="0"/>
              </a:rPr>
              <a:t>Structurarea modelului transcris</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ro-RO" dirty="0"/>
          </a:p>
        </p:txBody>
      </p:sp>
    </p:spTree>
    <p:extLst>
      <p:ext uri="{BB962C8B-B14F-4D97-AF65-F5344CB8AC3E}">
        <p14:creationId xmlns:p14="http://schemas.microsoft.com/office/powerpoint/2010/main" val="1063475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Exemplu</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sweet_child">
            <a:hlinkClick r:id="" action="ppaction://media"/>
          </p:cNvPr>
          <p:cNvPicPr>
            <a:picLocks noGrp="1" noChangeAspect="1"/>
          </p:cNvPicPr>
          <p:nvPr>
            <p:ph idx="1"/>
            <a:audioFile r:link="rId2"/>
            <p:extLst>
              <p:ext uri="{DAA4B4D4-6D71-4841-9C94-3DE7FCFB9230}">
                <p14:media xmlns:p14="http://schemas.microsoft.com/office/powerpoint/2010/main" r:embed="rId1"/>
              </p:ext>
            </p:extLst>
          </p:nvPr>
        </p:nvPicPr>
        <p:blipFill>
          <a:blip r:embed="rId4"/>
          <a:stretch>
            <a:fillRect/>
          </a:stretch>
        </p:blipFill>
        <p:spPr>
          <a:xfrm>
            <a:off x="5273119" y="3367123"/>
            <a:ext cx="1139793" cy="1139795"/>
          </a:xfrm>
        </p:spPr>
      </p:pic>
      <p:sp>
        <p:nvSpPr>
          <p:cNvPr id="6" name="TextBox 5"/>
          <p:cNvSpPr txBox="1"/>
          <p:nvPr/>
        </p:nvSpPr>
        <p:spPr>
          <a:xfrm>
            <a:off x="1097280" y="2043684"/>
            <a:ext cx="9491472" cy="1323439"/>
          </a:xfrm>
          <a:prstGeom prst="rect">
            <a:avLst/>
          </a:prstGeom>
          <a:noFill/>
        </p:spPr>
        <p:txBody>
          <a:bodyPr wrap="square" rtlCol="0">
            <a:spAutoFit/>
          </a:bodyPr>
          <a:lstStyle/>
          <a:p>
            <a:r>
              <a:rPr lang="ro-RO" sz="2000" dirty="0" smtClean="0">
                <a:latin typeface="Times New Roman" panose="02020603050405020304" pitchFamily="18" charset="0"/>
                <a:cs typeface="Times New Roman" panose="02020603050405020304" pitchFamily="18" charset="0"/>
              </a:rPr>
              <a:t>Un bun exemplu ar putea fi intro-ul renumitei </a:t>
            </a:r>
            <a:r>
              <a:rPr lang="ro-RO" sz="2000" dirty="0">
                <a:latin typeface="Times New Roman" panose="02020603050405020304" pitchFamily="18" charset="0"/>
                <a:cs typeface="Times New Roman" panose="02020603050405020304" pitchFamily="18" charset="0"/>
              </a:rPr>
              <a:t>piese a formaţiei rock  „Guns n’ Roses” cu titlul „Sweet Child o’ </a:t>
            </a:r>
            <a:r>
              <a:rPr lang="ro-RO" sz="2000" dirty="0" smtClean="0">
                <a:latin typeface="Times New Roman" panose="02020603050405020304" pitchFamily="18" charset="0"/>
                <a:cs typeface="Times New Roman" panose="02020603050405020304" pitchFamily="18" charset="0"/>
              </a:rPr>
              <a:t>mine”</a:t>
            </a:r>
            <a:r>
              <a:rPr lang="en-US" sz="2000" dirty="0" smtClean="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astfel încât, pentru primele 12 secunde ale piesei, poate fi auzită doar tema principală cântată solo la </a:t>
            </a:r>
            <a:r>
              <a:rPr lang="ro-RO" sz="2000" dirty="0" smtClean="0">
                <a:latin typeface="Times New Roman" panose="02020603050405020304" pitchFamily="18" charset="0"/>
                <a:cs typeface="Times New Roman" panose="02020603050405020304" pitchFamily="18" charset="0"/>
              </a:rPr>
              <a:t>chitară</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2205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solidFill>
                  <a:schemeClr val="tx1"/>
                </a:solidFill>
                <a:latin typeface="Times New Roman" panose="02020603050405020304" pitchFamily="18" charset="0"/>
                <a:cs typeface="Times New Roman" panose="02020603050405020304" pitchFamily="18" charset="0"/>
              </a:rPr>
              <a:t>Exempl</a:t>
            </a:r>
            <a:r>
              <a:rPr lang="en-US" dirty="0" smtClean="0">
                <a:solidFill>
                  <a:schemeClr val="tx1"/>
                </a:solidFill>
                <a:latin typeface="Times New Roman" panose="02020603050405020304" pitchFamily="18" charset="0"/>
                <a:cs typeface="Times New Roman" panose="02020603050405020304" pitchFamily="18" charset="0"/>
              </a:rPr>
              <a:t>u</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ro-RO" dirty="0">
                <a:solidFill>
                  <a:schemeClr val="tx1"/>
                </a:solidFill>
                <a:latin typeface="Times New Roman" panose="02020603050405020304" pitchFamily="18" charset="0"/>
                <a:cs typeface="Times New Roman" panose="02020603050405020304" pitchFamily="18" charset="0"/>
              </a:rPr>
              <a:t>Dat acest clip drept input, aplicaţia PianoFollower este capabilă să-i genereze partitura şi reprezentarea </a:t>
            </a:r>
            <a:r>
              <a:rPr lang="ro-RO" dirty="0" smtClean="0">
                <a:solidFill>
                  <a:schemeClr val="tx1"/>
                </a:solidFill>
                <a:latin typeface="Times New Roman" panose="02020603050405020304" pitchFamily="18" charset="0"/>
                <a:cs typeface="Times New Roman" panose="02020603050405020304" pitchFamily="18" charset="0"/>
              </a:rPr>
              <a:t>midi</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smtClean="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1" y="2664187"/>
            <a:ext cx="5021014" cy="2236997"/>
          </a:xfrm>
          <a:prstGeom prst="rect">
            <a:avLst/>
          </a:prstGeom>
        </p:spPr>
      </p:pic>
      <p:pic>
        <p:nvPicPr>
          <p:cNvPr id="6" name="sc">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932486" y="3078185"/>
            <a:ext cx="1409002" cy="1408999"/>
          </a:xfrm>
          <a:prstGeom prst="rect">
            <a:avLst/>
          </a:prstGeom>
        </p:spPr>
      </p:pic>
    </p:spTree>
    <p:extLst>
      <p:ext uri="{BB962C8B-B14F-4D97-AF65-F5344CB8AC3E}">
        <p14:creationId xmlns:p14="http://schemas.microsoft.com/office/powerpoint/2010/main" val="20442110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00" fill="hold"/>
                                        <p:tgtEl>
                                          <p:spTgt spid="6"/>
                                        </p:tgtEl>
                                      </p:cBhvr>
                                    </p:cmd>
                                  </p:childTnLst>
                                </p:cTn>
                              </p:par>
                            </p:childTnLst>
                          </p:cTn>
                        </p:par>
                      </p:childTnLst>
                    </p:cTn>
                  </p:par>
                </p:childTnLst>
              </p:cTn>
              <p:nextCondLst>
                <p:cond evt="onClick" delay="0">
                  <p:tgtEl>
                    <p:spTgt spid="6"/>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88063"/>
          </a:xfrm>
          <a:prstGeom prst="rect">
            <a:avLst/>
          </a:prstGeom>
        </p:spPr>
      </p:pic>
    </p:spTree>
    <p:extLst>
      <p:ext uri="{BB962C8B-B14F-4D97-AF65-F5344CB8AC3E}">
        <p14:creationId xmlns:p14="http://schemas.microsoft.com/office/powerpoint/2010/main" val="1619976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solidFill>
                  <a:schemeClr val="tx1"/>
                </a:solidFill>
                <a:latin typeface="Times New Roman" panose="02020603050405020304" pitchFamily="18" charset="0"/>
                <a:cs typeface="Times New Roman" panose="02020603050405020304" pitchFamily="18" charset="0"/>
              </a:rPr>
              <a:t>Compararea cu alte partituri</a:t>
            </a:r>
            <a:endParaRPr lang="ro-RO"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ro-RO" dirty="0">
                <a:solidFill>
                  <a:schemeClr val="tx1"/>
                </a:solidFill>
                <a:latin typeface="Times New Roman" panose="02020603050405020304" pitchFamily="18" charset="0"/>
                <a:cs typeface="Times New Roman" panose="02020603050405020304" pitchFamily="18" charset="0"/>
              </a:rPr>
              <a:t>Inovaţia adusă de aplicaţia PianoFollower este interfaţa de comparat partituri. Nu am găsit în nicio altă aplicaţie un modul de comparat partituri, înafară de MuseScore, dar, chiar şi acolo, compararea se face doar în mod text şi nu în mod grafic.</a:t>
            </a:r>
            <a:endParaRPr lang="en-US" dirty="0">
              <a:solidFill>
                <a:schemeClr val="tx1"/>
              </a:solidFill>
              <a:latin typeface="Times New Roman" panose="02020603050405020304" pitchFamily="18" charset="0"/>
              <a:cs typeface="Times New Roman" panose="02020603050405020304" pitchFamily="18" charset="0"/>
            </a:endParaRPr>
          </a:p>
          <a:p>
            <a:endParaRPr lang="ro-RO" dirty="0"/>
          </a:p>
        </p:txBody>
      </p:sp>
      <p:pic>
        <p:nvPicPr>
          <p:cNvPr id="1044" name="Picture 10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176568"/>
            <a:ext cx="5069237" cy="2692526"/>
          </a:xfrm>
          <a:prstGeom prst="rect">
            <a:avLst/>
          </a:prstGeom>
        </p:spPr>
      </p:pic>
      <p:sp>
        <p:nvSpPr>
          <p:cNvPr id="1045" name="TextBox 1044"/>
          <p:cNvSpPr txBox="1"/>
          <p:nvPr/>
        </p:nvSpPr>
        <p:spPr>
          <a:xfrm>
            <a:off x="6473952" y="3176568"/>
            <a:ext cx="3712464" cy="1938992"/>
          </a:xfrm>
          <a:prstGeom prst="rect">
            <a:avLst/>
          </a:prstGeom>
          <a:noFill/>
        </p:spPr>
        <p:txBody>
          <a:bodyPr wrap="square" rtlCol="0">
            <a:spAutoFit/>
          </a:bodyPr>
          <a:lstStyle/>
          <a:p>
            <a:r>
              <a:rPr lang="ro-RO" sz="2000" dirty="0">
                <a:latin typeface="Times New Roman" panose="02020603050405020304" pitchFamily="18" charset="0"/>
                <a:cs typeface="Times New Roman" panose="02020603050405020304" pitchFamily="18" charset="0"/>
              </a:rPr>
              <a:t>Acest exemplu prezintă compararea a două partituri. După cum se poate observa, graficele reprezentate de axele note şi timp sunt identice, fapt ce semnalează că şi partiturile input sunt identice.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45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Demo</a:t>
            </a:r>
            <a:endParaRPr lang="ro-RO"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976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472</TotalTime>
  <Words>319</Words>
  <Application>Microsoft Office PowerPoint</Application>
  <PresentationFormat>Widescreen</PresentationFormat>
  <Paragraphs>36</Paragraphs>
  <Slides>10</Slides>
  <Notes>1</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Piano Follower</vt:lpstr>
      <vt:lpstr>Introducere</vt:lpstr>
      <vt:lpstr>Arhitectură</vt:lpstr>
      <vt:lpstr>Transcrierea muzicală</vt:lpstr>
      <vt:lpstr>Exemplu</vt:lpstr>
      <vt:lpstr>Exemplu</vt:lpstr>
      <vt:lpstr>PowerPoint Presentation</vt:lpstr>
      <vt:lpstr>Compararea cu alte partituri</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Andrei Crivoi</dc:creator>
  <cp:lastModifiedBy>Andrei Crivoi</cp:lastModifiedBy>
  <cp:revision>26</cp:revision>
  <dcterms:created xsi:type="dcterms:W3CDTF">2020-02-04T09:46:45Z</dcterms:created>
  <dcterms:modified xsi:type="dcterms:W3CDTF">2020-02-11T16:11:50Z</dcterms:modified>
</cp:coreProperties>
</file>