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mid" ContentType="audio/mi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0" r:id="rId1"/>
  </p:sldMasterIdLst>
  <p:notesMasterIdLst>
    <p:notesMasterId r:id="rId13"/>
  </p:notesMasterIdLst>
  <p:sldIdLst>
    <p:sldId id="256" r:id="rId2"/>
    <p:sldId id="257" r:id="rId3"/>
    <p:sldId id="268" r:id="rId4"/>
    <p:sldId id="260" r:id="rId5"/>
    <p:sldId id="258" r:id="rId6"/>
    <p:sldId id="259" r:id="rId7"/>
    <p:sldId id="261" r:id="rId8"/>
    <p:sldId id="263" r:id="rId9"/>
    <p:sldId id="264"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82D98-FC04-4C63-8970-18303CA92AC7}" type="datetimeFigureOut">
              <a:rPr lang="en-US" smtClean="0"/>
              <a:t>05-Feb-20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A6AD1-2519-4FA4-9C8D-11DC94CED29B}" type="slidenum">
              <a:rPr lang="en-US" smtClean="0"/>
              <a:t>‹#›</a:t>
            </a:fld>
            <a:endParaRPr lang="en-US"/>
          </a:p>
        </p:txBody>
      </p:sp>
    </p:spTree>
    <p:extLst>
      <p:ext uri="{BB962C8B-B14F-4D97-AF65-F5344CB8AC3E}">
        <p14:creationId xmlns:p14="http://schemas.microsoft.com/office/powerpoint/2010/main" val="180163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BA6AD1-2519-4FA4-9C8D-11DC94CED29B}" type="slidenum">
              <a:rPr lang="en-US" smtClean="0"/>
              <a:t>1</a:t>
            </a:fld>
            <a:endParaRPr lang="en-US"/>
          </a:p>
        </p:txBody>
      </p:sp>
    </p:spTree>
    <p:extLst>
      <p:ext uri="{BB962C8B-B14F-4D97-AF65-F5344CB8AC3E}">
        <p14:creationId xmlns:p14="http://schemas.microsoft.com/office/powerpoint/2010/main" val="1270806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05-Feb-20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47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05-Feb-20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166823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05-Feb-20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221449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05-Feb-20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12517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49082-1355-4FA8-AA26-5D0D49FEC7D8}" type="datetimeFigureOut">
              <a:rPr lang="en-US" smtClean="0"/>
              <a:t>05-Feb-20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83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249082-1355-4FA8-AA26-5D0D49FEC7D8}" type="datetimeFigureOut">
              <a:rPr lang="en-US" smtClean="0"/>
              <a:t>05-Feb-20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3747704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249082-1355-4FA8-AA26-5D0D49FEC7D8}" type="datetimeFigureOut">
              <a:rPr lang="en-US" smtClean="0"/>
              <a:t>05-Feb-20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278740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249082-1355-4FA8-AA26-5D0D49FEC7D8}" type="datetimeFigureOut">
              <a:rPr lang="en-US" smtClean="0"/>
              <a:t>05-Feb-20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425633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249082-1355-4FA8-AA26-5D0D49FEC7D8}" type="datetimeFigureOut">
              <a:rPr lang="en-US" smtClean="0"/>
              <a:t>05-Feb-20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312328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249082-1355-4FA8-AA26-5D0D49FEC7D8}" type="datetimeFigureOut">
              <a:rPr lang="en-US" smtClean="0"/>
              <a:t>05-Feb-20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4410AF-30DA-428A-9358-F12F401B05FB}" type="slidenum">
              <a:rPr lang="en-US" smtClean="0"/>
              <a:t>‹#›</a:t>
            </a:fld>
            <a:endParaRPr lang="en-US"/>
          </a:p>
        </p:txBody>
      </p:sp>
    </p:spTree>
    <p:extLst>
      <p:ext uri="{BB962C8B-B14F-4D97-AF65-F5344CB8AC3E}">
        <p14:creationId xmlns:p14="http://schemas.microsoft.com/office/powerpoint/2010/main" val="282401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49082-1355-4FA8-AA26-5D0D49FEC7D8}" type="datetimeFigureOut">
              <a:rPr lang="en-US" smtClean="0"/>
              <a:t>05-Feb-20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1717225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249082-1355-4FA8-AA26-5D0D49FEC7D8}" type="datetimeFigureOut">
              <a:rPr lang="en-US" smtClean="0"/>
              <a:t>05-Feb-20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4410AF-30DA-428A-9358-F12F401B05F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357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id"/><Relationship Id="rId1" Type="http://schemas.microsoft.com/office/2007/relationships/media" Target="../media/media2.mid"/><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737935"/>
            <a:ext cx="10260531" cy="1540043"/>
          </a:xfrm>
        </p:spPr>
        <p:txBody>
          <a:bodyPr>
            <a:normAutofit/>
          </a:bodyPr>
          <a:lstStyle/>
          <a:p>
            <a:r>
              <a:rPr lang="en-US" dirty="0" smtClean="0">
                <a:latin typeface="Times New Roman" panose="02020603050405020304" pitchFamily="18" charset="0"/>
                <a:cs typeface="Times New Roman" panose="02020603050405020304" pitchFamily="18" charset="0"/>
              </a:rPr>
              <a:t>Piano Follower</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00050" y="2277978"/>
            <a:ext cx="10058400" cy="1143000"/>
          </a:xfrm>
        </p:spPr>
        <p:txBody>
          <a:bodyPr>
            <a:normAutofit/>
          </a:bodyPr>
          <a:lstStyle/>
          <a:p>
            <a:r>
              <a:rPr lang="ro-RO" dirty="0" smtClean="0">
                <a:latin typeface="Times New Roman" panose="02020603050405020304" pitchFamily="18" charset="0"/>
                <a:cs typeface="Times New Roman" panose="02020603050405020304" pitchFamily="18" charset="0"/>
              </a:rPr>
              <a:t>LUCRARE </a:t>
            </a:r>
            <a:r>
              <a:rPr lang="ro-RO" dirty="0">
                <a:latin typeface="Times New Roman" panose="02020603050405020304" pitchFamily="18" charset="0"/>
                <a:cs typeface="Times New Roman" panose="02020603050405020304" pitchFamily="18" charset="0"/>
              </a:rPr>
              <a:t>DE </a:t>
            </a:r>
            <a:r>
              <a:rPr lang="ro-RO" dirty="0" smtClean="0">
                <a:latin typeface="Times New Roman" panose="02020603050405020304" pitchFamily="18" charset="0"/>
                <a:cs typeface="Times New Roman" panose="02020603050405020304" pitchFamily="18" charset="0"/>
              </a:rPr>
              <a:t>LICENȚĂ</a:t>
            </a:r>
            <a:endParaRPr lang="en-US" dirty="0" smtClean="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Februarie</a:t>
            </a:r>
            <a:r>
              <a:rPr lang="en-US" dirty="0" smtClean="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2020</a:t>
            </a:r>
            <a:endParaRPr lang="ro-RO"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00050" y="5085347"/>
            <a:ext cx="3709693" cy="646331"/>
          </a:xfrm>
          <a:prstGeom prst="rect">
            <a:avLst/>
          </a:prstGeom>
          <a:noFill/>
        </p:spPr>
        <p:txBody>
          <a:bodyPr wrap="square" rtlCol="0">
            <a:spAutoFit/>
          </a:bodyPr>
          <a:lstStyle/>
          <a:p>
            <a:r>
              <a:rPr lang="ro-RO" dirty="0" smtClean="0">
                <a:latin typeface="Times New Roman" panose="02020603050405020304" pitchFamily="18" charset="0"/>
                <a:cs typeface="Times New Roman" panose="02020603050405020304" pitchFamily="18" charset="0"/>
              </a:rPr>
              <a:t>Autor: Crivoi Andrei</a:t>
            </a:r>
          </a:p>
          <a:p>
            <a:r>
              <a:rPr lang="ro-RO" dirty="0" smtClean="0">
                <a:latin typeface="Times New Roman" panose="02020603050405020304" pitchFamily="18" charset="0"/>
                <a:cs typeface="Times New Roman" panose="02020603050405020304" pitchFamily="18" charset="0"/>
              </a:rPr>
              <a:t>Coordonator ştiințific: Pistol Ionuț</a:t>
            </a:r>
          </a:p>
        </p:txBody>
      </p:sp>
    </p:spTree>
    <p:extLst>
      <p:ext uri="{BB962C8B-B14F-4D97-AF65-F5344CB8AC3E}">
        <p14:creationId xmlns:p14="http://schemas.microsoft.com/office/powerpoint/2010/main" val="976729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1"/>
                </a:solidFill>
              </a:rPr>
              <a:t>Compararea cu alte partituri</a:t>
            </a:r>
            <a:endParaRPr lang="ro-RO" dirty="0">
              <a:solidFill>
                <a:schemeClr val="tx1"/>
              </a:solidFill>
            </a:endParaRPr>
          </a:p>
        </p:txBody>
      </p:sp>
      <p:sp>
        <p:nvSpPr>
          <p:cNvPr id="3" name="Content Placeholder 2"/>
          <p:cNvSpPr>
            <a:spLocks noGrp="1"/>
          </p:cNvSpPr>
          <p:nvPr>
            <p:ph idx="1"/>
          </p:nvPr>
        </p:nvSpPr>
        <p:spPr/>
        <p:txBody>
          <a:bodyPr/>
          <a:lstStyle/>
          <a:p>
            <a:r>
              <a:rPr lang="ro-RO" dirty="0">
                <a:solidFill>
                  <a:schemeClr val="tx1"/>
                </a:solidFill>
                <a:latin typeface="Times New Roman" panose="02020603050405020304" pitchFamily="18" charset="0"/>
                <a:cs typeface="Times New Roman" panose="02020603050405020304" pitchFamily="18" charset="0"/>
              </a:rPr>
              <a:t>Inovaţia adusă de aplicaţia PianoFollower este interfaţa de comparat partituri. Nu am găsit în nicio altă aplicaţie un modul de comparat partituri, înafară de MuseScore, dar, chiar şi acolo, compararea se face doar în mod text şi nu în mod grafic.</a:t>
            </a:r>
            <a:endParaRPr lang="en-US" dirty="0">
              <a:solidFill>
                <a:schemeClr val="tx1"/>
              </a:solidFill>
              <a:latin typeface="Times New Roman" panose="02020603050405020304" pitchFamily="18" charset="0"/>
              <a:cs typeface="Times New Roman" panose="02020603050405020304" pitchFamily="18" charset="0"/>
            </a:endParaRPr>
          </a:p>
          <a:p>
            <a:endParaRPr lang="ro-RO" dirty="0"/>
          </a:p>
        </p:txBody>
      </p:sp>
      <p:pic>
        <p:nvPicPr>
          <p:cNvPr id="1044" name="Picture 10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176568"/>
            <a:ext cx="5069237" cy="2692526"/>
          </a:xfrm>
          <a:prstGeom prst="rect">
            <a:avLst/>
          </a:prstGeom>
        </p:spPr>
      </p:pic>
      <p:sp>
        <p:nvSpPr>
          <p:cNvPr id="1045" name="TextBox 1044"/>
          <p:cNvSpPr txBox="1"/>
          <p:nvPr/>
        </p:nvSpPr>
        <p:spPr>
          <a:xfrm>
            <a:off x="6473952" y="3176568"/>
            <a:ext cx="3712464" cy="1938992"/>
          </a:xfrm>
          <a:prstGeom prst="rect">
            <a:avLst/>
          </a:prstGeom>
          <a:noFill/>
        </p:spPr>
        <p:txBody>
          <a:bodyPr wrap="square" rtlCol="0">
            <a:spAutoFit/>
          </a:bodyPr>
          <a:lstStyle/>
          <a:p>
            <a:r>
              <a:rPr lang="ro-RO" sz="2000" dirty="0">
                <a:latin typeface="Times New Roman" panose="02020603050405020304" pitchFamily="18" charset="0"/>
                <a:cs typeface="Times New Roman" panose="02020603050405020304" pitchFamily="18" charset="0"/>
              </a:rPr>
              <a:t>Acest exemplu prezintă compararea a două partituri. După cum se poate observa, graficele reprezentate de axele note şi timp sunt identice, fapt ce semnalează că şi partiturile input sunt identice.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45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Demo</a:t>
            </a:r>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976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solidFill>
                  <a:schemeClr val="tx1"/>
                </a:solidFill>
                <a:latin typeface="Times New Roman" panose="02020603050405020304" pitchFamily="18" charset="0"/>
                <a:cs typeface="Times New Roman" panose="02020603050405020304" pitchFamily="18" charset="0"/>
              </a:rPr>
              <a:t>Introducere</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3924130"/>
          </a:xfrm>
        </p:spPr>
        <p:txBody>
          <a:bodyPr>
            <a:normAutofit/>
          </a:bodyPr>
          <a:lstStyle/>
          <a:p>
            <a:r>
              <a:rPr lang="ro-RO" dirty="0">
                <a:solidFill>
                  <a:schemeClr val="tx1"/>
                </a:solidFill>
                <a:latin typeface="Times New Roman" panose="02020603050405020304" pitchFamily="18" charset="0"/>
                <a:cs typeface="Times New Roman" panose="02020603050405020304" pitchFamily="18" charset="0"/>
              </a:rPr>
              <a:t>Aplicaţia PianoFollower aduce utilizatorilor posibilitatea de a lucra cu fişiere audio WAV, fişiere MIDI sau fişiere MXL şi prezintă o soluţie experimentală pentru problema transcrierii muzicale (procedeul de conversie de la o reprezentare audio într-una MIDI sau într-o partitură).</a:t>
            </a:r>
            <a:endParaRPr lang="en-US" dirty="0">
              <a:solidFill>
                <a:schemeClr val="tx1"/>
              </a:solidFill>
              <a:latin typeface="Times New Roman" panose="02020603050405020304" pitchFamily="18" charset="0"/>
              <a:cs typeface="Times New Roman" panose="02020603050405020304" pitchFamily="18" charset="0"/>
            </a:endParaRPr>
          </a:p>
          <a:p>
            <a:r>
              <a:rPr lang="ro-RO" dirty="0">
                <a:solidFill>
                  <a:schemeClr val="tx1"/>
                </a:solidFill>
                <a:latin typeface="Times New Roman" panose="02020603050405020304" pitchFamily="18" charset="0"/>
                <a:cs typeface="Times New Roman" panose="02020603050405020304" pitchFamily="18" charset="0"/>
              </a:rPr>
              <a:t>Acesta este un procedeu </a:t>
            </a:r>
            <a:r>
              <a:rPr lang="ro-RO" dirty="0" smtClean="0">
                <a:solidFill>
                  <a:schemeClr val="tx1"/>
                </a:solidFill>
                <a:latin typeface="Times New Roman" panose="02020603050405020304" pitchFamily="18" charset="0"/>
                <a:cs typeface="Times New Roman" panose="02020603050405020304" pitchFamily="18" charset="0"/>
              </a:rPr>
              <a:t>complex </a:t>
            </a:r>
            <a:r>
              <a:rPr lang="ro-RO" dirty="0">
                <a:solidFill>
                  <a:schemeClr val="tx1"/>
                </a:solidFill>
                <a:latin typeface="Times New Roman" panose="02020603050405020304" pitchFamily="18" charset="0"/>
                <a:cs typeface="Times New Roman" panose="02020603050405020304" pitchFamily="18" charset="0"/>
              </a:rPr>
              <a:t>pentru care se fac studii constant chiar şi în prezent, având în vedere dificultatea obţinerii unui rezultat precis. Pentru o melodie obişnuită, acest procedeu poate fi chiar imposibil datorită multitudinii de elemente (percuţii, chitări, synthuri, etc.) prezente, algoritmii de estimare neştiind să le diferenţieze, având în vedere că multe dintre ele se întind pe aceeaşi parte a spectrului de frecvenţe</a:t>
            </a:r>
            <a:r>
              <a:rPr lang="ro-RO" dirty="0" smtClean="0">
                <a:solidFill>
                  <a:schemeClr val="tx1"/>
                </a:solidFill>
                <a:latin typeface="Times New Roman" panose="02020603050405020304" pitchFamily="18" charset="0"/>
                <a:cs typeface="Times New Roman" panose="02020603050405020304" pitchFamily="18" charset="0"/>
              </a:rPr>
              <a:t>.</a:t>
            </a:r>
          </a:p>
          <a:p>
            <a:r>
              <a:rPr lang="ro-RO" dirty="0" smtClean="0">
                <a:solidFill>
                  <a:schemeClr val="tx1"/>
                </a:solidFill>
                <a:latin typeface="Times New Roman" panose="02020603050405020304" pitchFamily="18" charset="0"/>
                <a:cs typeface="Times New Roman" panose="02020603050405020304" pitchFamily="18" charset="0"/>
              </a:rPr>
              <a:t>Astfel, </a:t>
            </a:r>
            <a:r>
              <a:rPr lang="ro-RO" dirty="0">
                <a:solidFill>
                  <a:schemeClr val="tx1"/>
                </a:solidFill>
                <a:latin typeface="Times New Roman" panose="02020603050405020304" pitchFamily="18" charset="0"/>
                <a:cs typeface="Times New Roman" panose="02020603050405020304" pitchFamily="18" charset="0"/>
              </a:rPr>
              <a:t>c</a:t>
            </a:r>
            <a:r>
              <a:rPr lang="ro-RO" dirty="0" smtClean="0">
                <a:solidFill>
                  <a:schemeClr val="tx1"/>
                </a:solidFill>
                <a:latin typeface="Times New Roman" panose="02020603050405020304" pitchFamily="18" charset="0"/>
                <a:cs typeface="Times New Roman" panose="02020603050405020304" pitchFamily="18" charset="0"/>
              </a:rPr>
              <a:t>ele </a:t>
            </a:r>
            <a:r>
              <a:rPr lang="ro-RO" dirty="0">
                <a:solidFill>
                  <a:schemeClr val="tx1"/>
                </a:solidFill>
                <a:latin typeface="Times New Roman" panose="02020603050405020304" pitchFamily="18" charset="0"/>
                <a:cs typeface="Times New Roman" panose="02020603050405020304" pitchFamily="18" charset="0"/>
              </a:rPr>
              <a:t>mai bune rezultate vor fi obţinute pentru înregistrări ce conţin un singur instrument ce nu conţine prea mult vibrato (de preferat pian)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err="1" smtClean="0">
                <a:solidFill>
                  <a:schemeClr val="tx1"/>
                </a:solidFill>
                <a:latin typeface="Times New Roman" panose="02020603050405020304" pitchFamily="18" charset="0"/>
                <a:cs typeface="Times New Roman" panose="02020603050405020304" pitchFamily="18" charset="0"/>
              </a:rPr>
              <a:t>Enumara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functionalitati</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721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latin typeface="Times New Roman" panose="02020603050405020304" pitchFamily="18" charset="0"/>
                <a:cs typeface="Times New Roman" panose="02020603050405020304" pitchFamily="18" charset="0"/>
              </a:rPr>
              <a:t>Arhitectură</a:t>
            </a:r>
            <a:endParaRPr lang="ro-RO"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68496" y="286603"/>
            <a:ext cx="8223504" cy="5698542"/>
          </a:xfrm>
        </p:spPr>
      </p:pic>
    </p:spTree>
    <p:extLst>
      <p:ext uri="{BB962C8B-B14F-4D97-AF65-F5344CB8AC3E}">
        <p14:creationId xmlns:p14="http://schemas.microsoft.com/office/powerpoint/2010/main" val="11303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solidFill>
                  <a:schemeClr val="tx1"/>
                </a:solidFill>
                <a:latin typeface="Times New Roman" panose="02020603050405020304" pitchFamily="18" charset="0"/>
                <a:cs typeface="Times New Roman" panose="02020603050405020304" pitchFamily="18" charset="0"/>
              </a:rPr>
              <a:t>Transcrierea</a:t>
            </a:r>
            <a:r>
              <a:rPr lang="en-US" dirty="0" smtClean="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muzicală</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ro-RO" dirty="0">
                <a:solidFill>
                  <a:schemeClr val="tx1"/>
                </a:solidFill>
                <a:latin typeface="Times New Roman" panose="02020603050405020304" pitchFamily="18" charset="0"/>
                <a:cs typeface="Times New Roman" panose="02020603050405020304" pitchFamily="18" charset="0"/>
              </a:rPr>
              <a:t>Pentru realizarea conversiei de la format audio la format MIDI sau MXL, proces cunoscut ca transcriere muzicală, sunt disponibile o multitudine de metode studiate   de-a lungul timpului, toate având la bază un proces similar ce constă în:</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smtClean="0">
                <a:solidFill>
                  <a:schemeClr val="tx1"/>
                </a:solidFill>
                <a:latin typeface="Times New Roman" panose="02020603050405020304" pitchFamily="18" charset="0"/>
                <a:cs typeface="Times New Roman" panose="02020603050405020304" pitchFamily="18" charset="0"/>
              </a:rPr>
              <a:t>Estimarea frecvenţelor</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smtClean="0">
                <a:solidFill>
                  <a:schemeClr val="tx1"/>
                </a:solidFill>
                <a:latin typeface="Times New Roman" panose="02020603050405020304" pitchFamily="18" charset="0"/>
                <a:cs typeface="Times New Roman" panose="02020603050405020304" pitchFamily="18" charset="0"/>
              </a:rPr>
              <a:t>Recunoaşterea instrumentului</a:t>
            </a:r>
            <a:endParaRPr lang="en-US" dirty="0" smtClean="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smtClean="0">
                <a:solidFill>
                  <a:schemeClr val="tx1"/>
                </a:solidFill>
                <a:latin typeface="Times New Roman" panose="02020603050405020304" pitchFamily="18" charset="0"/>
                <a:cs typeface="Times New Roman" panose="02020603050405020304" pitchFamily="18" charset="0"/>
              </a:rPr>
              <a:t>Calcularea </a:t>
            </a:r>
            <a:r>
              <a:rPr lang="ro-RO" dirty="0">
                <a:solidFill>
                  <a:schemeClr val="tx1"/>
                </a:solidFill>
                <a:latin typeface="Times New Roman" panose="02020603050405020304" pitchFamily="18" charset="0"/>
                <a:cs typeface="Times New Roman" panose="02020603050405020304" pitchFamily="18" charset="0"/>
              </a:rPr>
              <a:t>tempo-ului</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a:solidFill>
                  <a:schemeClr val="tx1"/>
                </a:solidFill>
                <a:latin typeface="Times New Roman" panose="02020603050405020304" pitchFamily="18" charset="0"/>
                <a:cs typeface="Times New Roman" panose="02020603050405020304" pitchFamily="18" charset="0"/>
              </a:rPr>
              <a:t>Detectarea începutului/finalului notelor</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a:solidFill>
                  <a:schemeClr val="tx1"/>
                </a:solidFill>
                <a:latin typeface="Times New Roman" panose="02020603050405020304" pitchFamily="18" charset="0"/>
                <a:cs typeface="Times New Roman" panose="02020603050405020304" pitchFamily="18" charset="0"/>
              </a:rPr>
              <a:t>Structurarea modelului transcris</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ro-RO" dirty="0"/>
          </a:p>
        </p:txBody>
      </p:sp>
    </p:spTree>
    <p:extLst>
      <p:ext uri="{BB962C8B-B14F-4D97-AF65-F5344CB8AC3E}">
        <p14:creationId xmlns:p14="http://schemas.microsoft.com/office/powerpoint/2010/main" val="1063475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Exemplu de caz favorabil</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sweet_child">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4"/>
          <a:stretch>
            <a:fillRect/>
          </a:stretch>
        </p:blipFill>
        <p:spPr>
          <a:xfrm>
            <a:off x="5273119" y="3367123"/>
            <a:ext cx="1139793" cy="1139795"/>
          </a:xfrm>
        </p:spPr>
      </p:pic>
      <p:sp>
        <p:nvSpPr>
          <p:cNvPr id="6" name="TextBox 5"/>
          <p:cNvSpPr txBox="1"/>
          <p:nvPr/>
        </p:nvSpPr>
        <p:spPr>
          <a:xfrm>
            <a:off x="1097280" y="2043684"/>
            <a:ext cx="9491472" cy="1323439"/>
          </a:xfrm>
          <a:prstGeom prst="rect">
            <a:avLst/>
          </a:prstGeom>
          <a:noFill/>
        </p:spPr>
        <p:txBody>
          <a:bodyPr wrap="square" rtlCol="0">
            <a:spAutoFit/>
          </a:bodyPr>
          <a:lstStyle/>
          <a:p>
            <a:r>
              <a:rPr lang="ro-RO" sz="2000" dirty="0" smtClean="0">
                <a:latin typeface="Times New Roman" panose="02020603050405020304" pitchFamily="18" charset="0"/>
                <a:cs typeface="Times New Roman" panose="02020603050405020304" pitchFamily="18" charset="0"/>
              </a:rPr>
              <a:t>Un bun exemplu ar putea fi intro-ul renumitei </a:t>
            </a:r>
            <a:r>
              <a:rPr lang="ro-RO" sz="2000" dirty="0">
                <a:latin typeface="Times New Roman" panose="02020603050405020304" pitchFamily="18" charset="0"/>
                <a:cs typeface="Times New Roman" panose="02020603050405020304" pitchFamily="18" charset="0"/>
              </a:rPr>
              <a:t>piese a formaţiei rock  „Guns n’ Roses” cu titlul „Sweet Child o’ </a:t>
            </a:r>
            <a:r>
              <a:rPr lang="ro-RO" sz="2000" dirty="0" smtClean="0">
                <a:latin typeface="Times New Roman" panose="02020603050405020304" pitchFamily="18" charset="0"/>
                <a:cs typeface="Times New Roman" panose="02020603050405020304" pitchFamily="18" charset="0"/>
              </a:rPr>
              <a:t>mine”</a:t>
            </a:r>
            <a:r>
              <a:rPr lang="en-US" sz="2000" dirty="0" smtClean="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astfel încât, pentru primele 12 secunde ale piesei, poate fi auzită doar tema principală cântată solo la </a:t>
            </a:r>
            <a:r>
              <a:rPr lang="ro-RO" sz="2000" dirty="0" smtClean="0">
                <a:latin typeface="Times New Roman" panose="02020603050405020304" pitchFamily="18" charset="0"/>
                <a:cs typeface="Times New Roman" panose="02020603050405020304" pitchFamily="18" charset="0"/>
              </a:rPr>
              <a:t>chitară</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2205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00"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Exemplu de caz favorabil</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ro-RO" dirty="0">
                <a:solidFill>
                  <a:schemeClr val="tx1"/>
                </a:solidFill>
                <a:latin typeface="Times New Roman" panose="02020603050405020304" pitchFamily="18" charset="0"/>
                <a:cs typeface="Times New Roman" panose="02020603050405020304" pitchFamily="18" charset="0"/>
              </a:rPr>
              <a:t>Dat acest clip drept input, aplicaţia PianoFollower este capabilă să-i genereze partitura şi reprezentarea </a:t>
            </a:r>
            <a:r>
              <a:rPr lang="ro-RO" dirty="0" smtClean="0">
                <a:solidFill>
                  <a:schemeClr val="tx1"/>
                </a:solidFill>
                <a:latin typeface="Times New Roman" panose="02020603050405020304" pitchFamily="18" charset="0"/>
                <a:cs typeface="Times New Roman" panose="02020603050405020304" pitchFamily="18" charset="0"/>
              </a:rPr>
              <a:t>midi</a:t>
            </a:r>
            <a:r>
              <a:rPr lang="en-US" dirty="0" smtClean="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p:txBody>
      </p:sp>
      <p:pic>
        <p:nvPicPr>
          <p:cNvPr id="4" name="sc">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16338" y="3282696"/>
            <a:ext cx="1146534" cy="114653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81" y="2664187"/>
            <a:ext cx="5021014" cy="2236997"/>
          </a:xfrm>
          <a:prstGeom prst="rect">
            <a:avLst/>
          </a:prstGeom>
        </p:spPr>
      </p:pic>
    </p:spTree>
    <p:extLst>
      <p:ext uri="{BB962C8B-B14F-4D97-AF65-F5344CB8AC3E}">
        <p14:creationId xmlns:p14="http://schemas.microsoft.com/office/powerpoint/2010/main" val="2044211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00"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Exemplu de caz favorabil</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00000"/>
              </a:lnSpc>
              <a:buNone/>
            </a:pPr>
            <a:r>
              <a:rPr lang="ro-RO" dirty="0">
                <a:solidFill>
                  <a:schemeClr val="tx1"/>
                </a:solidFill>
                <a:latin typeface="Times New Roman" panose="02020603050405020304" pitchFamily="18" charset="0"/>
                <a:cs typeface="Times New Roman" panose="02020603050405020304" pitchFamily="18" charset="0"/>
              </a:rPr>
              <a:t>Chiar şi în acest caz, estimarea tempoului şi a atacului nu oferă rezultate 100% precise, fapt ce poate fi datorat înregistrării (instrumentul nu este absolut perfect sincronizat cu un metronom), sau doar limitării tehnologiei din prezent şi estimări eronate ale algoritmului</a:t>
            </a:r>
            <a:r>
              <a:rPr lang="ro-RO"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În particular, </a:t>
            </a:r>
            <a:r>
              <a:rPr lang="ro-RO" dirty="0">
                <a:solidFill>
                  <a:schemeClr val="tx1"/>
                </a:solidFill>
                <a:latin typeface="Times New Roman" panose="02020603050405020304" pitchFamily="18" charset="0"/>
                <a:cs typeface="Times New Roman" panose="02020603050405020304" pitchFamily="18" charset="0"/>
              </a:rPr>
              <a:t>consider că algoritmul nu este precis datorită amplitudinii constante pe care chitara o are, dar şi faptului că nu există pauze între </a:t>
            </a:r>
            <a:r>
              <a:rPr lang="ro-RO" dirty="0" smtClean="0">
                <a:solidFill>
                  <a:schemeClr val="tx1"/>
                </a:solidFill>
                <a:latin typeface="Times New Roman" panose="02020603050405020304" pitchFamily="18" charset="0"/>
                <a:cs typeface="Times New Roman" panose="02020603050405020304" pitchFamily="18" charset="0"/>
              </a:rPr>
              <a:t>note (</a:t>
            </a:r>
            <a:r>
              <a:rPr lang="ro-RO" dirty="0">
                <a:solidFill>
                  <a:schemeClr val="tx1"/>
                </a:solidFill>
                <a:latin typeface="Times New Roman" panose="02020603050405020304" pitchFamily="18" charset="0"/>
                <a:cs typeface="Times New Roman" panose="02020603050405020304" pitchFamily="18" charset="0"/>
              </a:rPr>
              <a:t>d</a:t>
            </a:r>
            <a:r>
              <a:rPr lang="ro-RO" dirty="0" smtClean="0">
                <a:solidFill>
                  <a:schemeClr val="tx1"/>
                </a:solidFill>
                <a:latin typeface="Times New Roman" panose="02020603050405020304" pitchFamily="18" charset="0"/>
                <a:cs typeface="Times New Roman" panose="02020603050405020304" pitchFamily="18" charset="0"/>
              </a:rPr>
              <a:t>upă </a:t>
            </a:r>
            <a:r>
              <a:rPr lang="ro-RO" dirty="0">
                <a:solidFill>
                  <a:schemeClr val="tx1"/>
                </a:solidFill>
                <a:latin typeface="Times New Roman" panose="02020603050405020304" pitchFamily="18" charset="0"/>
                <a:cs typeface="Times New Roman" panose="02020603050405020304" pitchFamily="18" charset="0"/>
              </a:rPr>
              <a:t>cum se poate observa în figura de mai </a:t>
            </a:r>
            <a:r>
              <a:rPr lang="ro-RO" dirty="0" smtClean="0">
                <a:solidFill>
                  <a:schemeClr val="tx1"/>
                </a:solidFill>
                <a:latin typeface="Times New Roman" panose="02020603050405020304" pitchFamily="18" charset="0"/>
                <a:cs typeface="Times New Roman" panose="02020603050405020304" pitchFamily="18" charset="0"/>
              </a:rPr>
              <a:t>jos</a:t>
            </a:r>
            <a:r>
              <a:rPr lang="ro-RO" dirty="0">
                <a:solidFill>
                  <a:schemeClr val="tx1"/>
                </a:solidFill>
                <a:latin typeface="Times New Roman" panose="02020603050405020304" pitchFamily="18" charset="0"/>
                <a:cs typeface="Times New Roman" panose="02020603050405020304" pitchFamily="18" charset="0"/>
              </a:rPr>
              <a:t>)</a:t>
            </a:r>
            <a:r>
              <a:rPr lang="ro-RO" dirty="0" smtClean="0">
                <a:solidFill>
                  <a:schemeClr val="tx1"/>
                </a:solidFill>
                <a:latin typeface="Times New Roman" panose="02020603050405020304" pitchFamily="18" charset="0"/>
                <a:cs typeface="Times New Roman" panose="02020603050405020304" pitchFamily="18" charset="0"/>
              </a:rPr>
              <a:t>, </a:t>
            </a:r>
            <a:r>
              <a:rPr lang="ro-RO" dirty="0">
                <a:solidFill>
                  <a:schemeClr val="tx1"/>
                </a:solidFill>
                <a:latin typeface="Times New Roman" panose="02020603050405020304" pitchFamily="18" charset="0"/>
                <a:cs typeface="Times New Roman" panose="02020603050405020304" pitchFamily="18" charset="0"/>
              </a:rPr>
              <a:t>astfel fiind foarte dificil să se descopere punctele de maxim ce reprezintă atacul notelor, rezultând în erori de estimare</a:t>
            </a:r>
            <a:r>
              <a:rPr lang="ro-RO" dirty="0" smtClean="0">
                <a:solidFill>
                  <a:schemeClr val="tx1"/>
                </a:solidFill>
                <a:latin typeface="Times New Roman" panose="02020603050405020304" pitchFamily="18" charset="0"/>
                <a:cs typeface="Times New Roman" panose="02020603050405020304" pitchFamily="18" charset="0"/>
              </a:rPr>
              <a:t>. </a:t>
            </a:r>
            <a:r>
              <a:rPr lang="ro-RO" dirty="0">
                <a:solidFill>
                  <a:schemeClr val="tx1"/>
                </a:solidFill>
                <a:latin typeface="Times New Roman" panose="02020603050405020304" pitchFamily="18" charset="0"/>
                <a:cs typeface="Times New Roman" panose="02020603050405020304" pitchFamily="18" charset="0"/>
              </a:rPr>
              <a:t>În schimb, estimarea frecvenţelor notelor oferă un rezultat promiţător.</a:t>
            </a:r>
            <a:endParaRPr lang="en-US"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968" y="4156591"/>
            <a:ext cx="4775023" cy="1977679"/>
          </a:xfrm>
          <a:prstGeom prst="rect">
            <a:avLst/>
          </a:prstGeom>
        </p:spPr>
      </p:pic>
    </p:spTree>
    <p:extLst>
      <p:ext uri="{BB962C8B-B14F-4D97-AF65-F5344CB8AC3E}">
        <p14:creationId xmlns:p14="http://schemas.microsoft.com/office/powerpoint/2010/main" val="388745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solidFill>
                  <a:schemeClr val="tx1"/>
                </a:solidFill>
                <a:latin typeface="Times New Roman" panose="02020603050405020304" pitchFamily="18" charset="0"/>
                <a:cs typeface="Times New Roman" panose="02020603050405020304" pitchFamily="18" charset="0"/>
              </a:rPr>
              <a:t>Rezultate</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ro-RO" dirty="0">
                <a:solidFill>
                  <a:schemeClr val="tx1"/>
                </a:solidFill>
                <a:latin typeface="Times New Roman" panose="02020603050405020304" pitchFamily="18" charset="0"/>
                <a:cs typeface="Times New Roman" panose="02020603050405020304" pitchFamily="18" charset="0"/>
              </a:rPr>
              <a:t>În practică, aplicaţia ar putea atinge rezultate optime dacă parametrii de intrare ai funcţiilor de estimare a frecvenţelor dominante şi a </a:t>
            </a:r>
            <a:r>
              <a:rPr lang="ro-RO" dirty="0" smtClean="0">
                <a:solidFill>
                  <a:schemeClr val="tx1"/>
                </a:solidFill>
                <a:latin typeface="Times New Roman" panose="02020603050405020304" pitchFamily="18" charset="0"/>
                <a:cs typeface="Times New Roman" panose="02020603050405020304" pitchFamily="18" charset="0"/>
              </a:rPr>
              <a:t>atacu</a:t>
            </a:r>
            <a:r>
              <a:rPr lang="en-US" dirty="0" err="1" smtClean="0">
                <a:solidFill>
                  <a:schemeClr val="tx1"/>
                </a:solidFill>
                <a:latin typeface="Times New Roman" panose="02020603050405020304" pitchFamily="18" charset="0"/>
                <a:cs typeface="Times New Roman" panose="02020603050405020304" pitchFamily="18" charset="0"/>
              </a:rPr>
              <a:t>lui</a:t>
            </a:r>
            <a:r>
              <a:rPr lang="ro-RO" dirty="0" smtClean="0">
                <a:solidFill>
                  <a:schemeClr val="tx1"/>
                </a:solidFill>
                <a:latin typeface="Times New Roman" panose="02020603050405020304" pitchFamily="18" charset="0"/>
                <a:cs typeface="Times New Roman" panose="02020603050405020304" pitchFamily="18" charset="0"/>
              </a:rPr>
              <a:t> </a:t>
            </a:r>
            <a:r>
              <a:rPr lang="ro-RO" dirty="0">
                <a:solidFill>
                  <a:schemeClr val="tx1"/>
                </a:solidFill>
                <a:latin typeface="Times New Roman" panose="02020603050405020304" pitchFamily="18" charset="0"/>
                <a:cs typeface="Times New Roman" panose="02020603050405020304" pitchFamily="18" charset="0"/>
              </a:rPr>
              <a:t>notelor ar fi modificaţi pentru fiecare input astfel încât să fie obţinut un output grafic vizual mai bun pentru cazul particular respectiv</a:t>
            </a:r>
            <a:r>
              <a:rPr lang="ro-RO"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r>
              <a:rPr lang="ro-RO" dirty="0" smtClean="0">
                <a:solidFill>
                  <a:schemeClr val="tx1"/>
                </a:solidFill>
                <a:latin typeface="Times New Roman" panose="02020603050405020304" pitchFamily="18" charset="0"/>
                <a:cs typeface="Times New Roman" panose="02020603050405020304" pitchFamily="18" charset="0"/>
              </a:rPr>
              <a:t>Exemplu</a:t>
            </a:r>
            <a:r>
              <a:rPr lang="en-US" dirty="0" smtClean="0">
                <a:solidFill>
                  <a:schemeClr val="tx1"/>
                </a:solidFill>
                <a:latin typeface="Times New Roman" panose="02020603050405020304" pitchFamily="18" charset="0"/>
                <a:cs typeface="Times New Roman" panose="02020603050405020304" pitchFamily="18" charset="0"/>
              </a:rPr>
              <a:t>:</a:t>
            </a:r>
            <a:endParaRPr lang="ro-RO" dirty="0" smtClean="0">
              <a:solidFill>
                <a:schemeClr val="tx1"/>
              </a:solidFill>
              <a:latin typeface="Times New Roman" panose="02020603050405020304" pitchFamily="18" charset="0"/>
              <a:cs typeface="Times New Roman" panose="02020603050405020304" pitchFamily="18" charset="0"/>
            </a:endParaRPr>
          </a:p>
          <a:p>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141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088063"/>
          </a:xfrm>
          <a:prstGeom prst="rect">
            <a:avLst/>
          </a:prstGeom>
        </p:spPr>
      </p:pic>
    </p:spTree>
    <p:extLst>
      <p:ext uri="{BB962C8B-B14F-4D97-AF65-F5344CB8AC3E}">
        <p14:creationId xmlns:p14="http://schemas.microsoft.com/office/powerpoint/2010/main" val="1619976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446</TotalTime>
  <Words>552</Words>
  <Application>Microsoft Office PowerPoint</Application>
  <PresentationFormat>Widescreen</PresentationFormat>
  <Paragraphs>37</Paragraphs>
  <Slides>11</Slides>
  <Notes>1</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Times New Roman</vt:lpstr>
      <vt:lpstr>Retrospect</vt:lpstr>
      <vt:lpstr>Piano Follower</vt:lpstr>
      <vt:lpstr>Introducere</vt:lpstr>
      <vt:lpstr>Arhitectură</vt:lpstr>
      <vt:lpstr>Transcrierea muzicală</vt:lpstr>
      <vt:lpstr>Exemplu de caz favorabil</vt:lpstr>
      <vt:lpstr>Exemplu de caz favorabil</vt:lpstr>
      <vt:lpstr>Exemplu de caz favorabil</vt:lpstr>
      <vt:lpstr>Rezultate</vt:lpstr>
      <vt:lpstr>PowerPoint Presentation</vt:lpstr>
      <vt:lpstr>Compararea cu alte partituri</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Andrei Crivoi</dc:creator>
  <cp:lastModifiedBy>Andrei Crivoi</cp:lastModifiedBy>
  <cp:revision>23</cp:revision>
  <dcterms:created xsi:type="dcterms:W3CDTF">2020-02-04T09:46:45Z</dcterms:created>
  <dcterms:modified xsi:type="dcterms:W3CDTF">2020-02-05T21:29:16Z</dcterms:modified>
</cp:coreProperties>
</file>