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03414D-873F-405D-A665-8075B6A6AA97}" type="datetimeFigureOut">
              <a:rPr lang="es-MX" smtClean="0"/>
              <a:t>12/06/2024</a:t>
            </a:fld>
            <a:endParaRPr lang="es-MX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6342E40-69DD-4BF8-96B7-A2A8735F16A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0873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414D-873F-405D-A665-8075B6A6AA97}" type="datetimeFigureOut">
              <a:rPr lang="es-MX" smtClean="0"/>
              <a:t>12/06/2024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E40-69DD-4BF8-96B7-A2A8735F16A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9707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414D-873F-405D-A665-8075B6A6AA97}" type="datetimeFigureOut">
              <a:rPr lang="es-MX" smtClean="0"/>
              <a:t>12/06/2024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E40-69DD-4BF8-96B7-A2A8735F16A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328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414D-873F-405D-A665-8075B6A6AA97}" type="datetimeFigureOut">
              <a:rPr lang="es-MX" smtClean="0"/>
              <a:t>12/06/2024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E40-69DD-4BF8-96B7-A2A8735F16A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03414D-873F-405D-A665-8075B6A6AA97}" type="datetimeFigureOut">
              <a:rPr lang="es-MX" smtClean="0"/>
              <a:t>12/06/2024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86342E40-69DD-4BF8-96B7-A2A8735F16A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8887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414D-873F-405D-A665-8075B6A6AA97}" type="datetimeFigureOut">
              <a:rPr lang="es-MX" smtClean="0"/>
              <a:t>12/06/2024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E40-69DD-4BF8-96B7-A2A8735F16A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933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414D-873F-405D-A665-8075B6A6AA97}" type="datetimeFigureOut">
              <a:rPr lang="es-MX" smtClean="0"/>
              <a:t>12/06/2024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E40-69DD-4BF8-96B7-A2A8735F16A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4274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414D-873F-405D-A665-8075B6A6AA97}" type="datetimeFigureOut">
              <a:rPr lang="es-MX" smtClean="0"/>
              <a:t>12/06/2024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E40-69DD-4BF8-96B7-A2A8735F16A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2109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414D-873F-405D-A665-8075B6A6AA97}" type="datetimeFigureOut">
              <a:rPr lang="es-MX" smtClean="0"/>
              <a:t>12/06/2024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E40-69DD-4BF8-96B7-A2A8735F16A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384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414D-873F-405D-A665-8075B6A6AA97}" type="datetimeFigureOut">
              <a:rPr lang="es-MX" smtClean="0"/>
              <a:t>12/06/2024</a:t>
            </a:fld>
            <a:endParaRPr lang="es-MX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s-MX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342E40-69DD-4BF8-96B7-A2A8735F16AA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063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03414D-873F-405D-A665-8075B6A6AA97}" type="datetimeFigureOut">
              <a:rPr lang="es-MX" smtClean="0"/>
              <a:t>12/06/2024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342E40-69DD-4BF8-96B7-A2A8735F16AA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165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03414D-873F-405D-A665-8075B6A6AA97}" type="datetimeFigureOut">
              <a:rPr lang="es-MX" smtClean="0"/>
              <a:t>12/06/2024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6342E40-69DD-4BF8-96B7-A2A8735F16A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122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6.jpeg" /><Relationship Id="rId4" Type="http://schemas.openxmlformats.org/officeDocument/2006/relationships/image" Target="../media/image5.jpe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10.jpeg" /><Relationship Id="rId4" Type="http://schemas.openxmlformats.org/officeDocument/2006/relationships/image" Target="../media/image9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CA3E6-364A-4723-9C93-9DB760E4D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VALORES Y HÁBITOS DE ESTUDIO</a:t>
            </a:r>
          </a:p>
        </p:txBody>
      </p:sp>
    </p:spTree>
    <p:extLst>
      <p:ext uri="{BB962C8B-B14F-4D97-AF65-F5344CB8AC3E}">
        <p14:creationId xmlns:p14="http://schemas.microsoft.com/office/powerpoint/2010/main" val="267503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BA247-0352-44B0-AAC0-EBE802FD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Valores y hábitos de estudio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096AD4-88DD-427A-B889-1F66FEE1C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 hábitos de estudio son el primer paso para activar y desarrollar la capacidad de aprender de los alumnos. Son los métodos y estrategias que acostumbra a usar el estudiante para asimilar unidades de aprendizaje, su aptitud para evitar distracciones, su atención al material específico y los esfuerzos que realiza a lo largo de todo el proceso.</a:t>
            </a:r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56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B29FC-D2B3-4844-9A9D-98BF3B1A2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nivel académico es importante que los estudiantes puedan implementar hábitos de estudio porque: </a:t>
            </a:r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AB2447-B889-4873-BC72-4B589D67A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Promueven el desarrollo del lenguaje y capacidades cognitivas como la memoria y la atención.</a:t>
            </a:r>
            <a:endParaRPr lang="es-MX" sz="2800" b="0" i="0" dirty="0">
              <a:solidFill>
                <a:srgbClr val="6C6F7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Refuerzan valores como la constancia y la disciplina.</a:t>
            </a:r>
            <a:endParaRPr lang="es-MX" sz="2800" b="0" i="0" dirty="0">
              <a:solidFill>
                <a:srgbClr val="6C6F7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Fomentan el planteamiento y posterior consecución de metas a corto y largo plazo.</a:t>
            </a:r>
            <a:endParaRPr lang="es-MX" sz="2800" b="0" i="0" dirty="0">
              <a:solidFill>
                <a:srgbClr val="6C6F7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Aumentan la autoestima y la seguridad, sintiéndose a la altura de poder enfrentarse a las exigencias escolares.</a:t>
            </a:r>
            <a:endParaRPr lang="es-MX" sz="2800" b="0" i="0" dirty="0">
              <a:solidFill>
                <a:srgbClr val="6C6F7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3609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E41E0-DA28-4A38-8223-CB6756A8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Algunos hábitos son: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B233816-7B9F-4CF5-AF6A-DAAB0CF328A1}"/>
              </a:ext>
            </a:extLst>
          </p:cNvPr>
          <p:cNvSpPr txBox="1"/>
          <p:nvPr/>
        </p:nvSpPr>
        <p:spPr>
          <a:xfrm>
            <a:off x="789272" y="2098307"/>
            <a:ext cx="1077066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28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Establecer un horario de estudio</a:t>
            </a:r>
            <a:endParaRPr lang="es-MX" sz="2800" i="0" dirty="0">
              <a:solidFill>
                <a:srgbClr val="6C6F7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MX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Establecer un horario regular de estudio ayuda a asegurarse de dedicar suficiente tiempo y esfuerzo a los estudios. Esto puede incluir establecer horarios fijos para las diferentes materias y tareas.</a:t>
            </a:r>
          </a:p>
          <a:p>
            <a:pPr algn="l"/>
            <a:endParaRPr lang="es-MX" sz="2800" b="0" i="0" dirty="0">
              <a:solidFill>
                <a:srgbClr val="6C6F7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MX" sz="28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Crear un ambiente de estudio adecuado</a:t>
            </a:r>
            <a:endParaRPr lang="es-MX" sz="2800" i="0" dirty="0">
              <a:solidFill>
                <a:srgbClr val="6C6F7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MX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 fundamental contar con un espacio de estudio tranquilo, bien iluminado y libre de distracciones para poder concentrarse en el aprendizaje.</a:t>
            </a:r>
            <a:endParaRPr lang="es-MX" sz="2800" b="0" i="0" dirty="0">
              <a:solidFill>
                <a:srgbClr val="6C6F7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91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AAFF13B-3C15-40F6-97A6-6A5E2D011663}"/>
              </a:ext>
            </a:extLst>
          </p:cNvPr>
          <p:cNvSpPr txBox="1"/>
          <p:nvPr/>
        </p:nvSpPr>
        <p:spPr>
          <a:xfrm>
            <a:off x="825366" y="852183"/>
            <a:ext cx="102244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Tomar notas</a:t>
            </a:r>
            <a:endParaRPr lang="es-MX" sz="2400" i="0" dirty="0">
              <a:solidFill>
                <a:srgbClr val="6C6F7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MX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Tomar notas durante las clases o al leer un material de estudio puede ayudar a consolidar la información y recordarla mejor. </a:t>
            </a:r>
            <a:endParaRPr lang="es-MX" sz="2400" i="0" dirty="0">
              <a:solidFill>
                <a:srgbClr val="6C6F7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8D02588-8D7F-4E44-92DE-EFDE83AB453B}"/>
              </a:ext>
            </a:extLst>
          </p:cNvPr>
          <p:cNvSpPr txBox="1"/>
          <p:nvPr/>
        </p:nvSpPr>
        <p:spPr>
          <a:xfrm>
            <a:off x="825366" y="2264245"/>
            <a:ext cx="1054126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Repasar el material con regularidad</a:t>
            </a:r>
            <a:endParaRPr lang="es-MX" sz="2400" i="0" dirty="0">
              <a:solidFill>
                <a:srgbClr val="6C6F7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MX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Repasar el material de estudio con regularidad, ya sea mediante la elaboración de resúmenes, la realización de ejercicios o la resolución de preguntas, puede ayudar a consolidar el aprendizaje y mejorar la retención de la información.</a:t>
            </a:r>
          </a:p>
          <a:p>
            <a:pPr algn="l"/>
            <a:endParaRPr lang="es-MX" sz="2400" i="0" dirty="0">
              <a:solidFill>
                <a:srgbClr val="6C6F7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MX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Establecer metas de aprendizaje</a:t>
            </a:r>
            <a:endParaRPr lang="es-MX" sz="2400" i="0" dirty="0">
              <a:solidFill>
                <a:srgbClr val="6C6F7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MX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 importante establecer metas claras y alcanzables para el aprendizaje, ya sea a corto o largo plazo, para mantener la motivación y enfocarse en el logro de objetivos.</a:t>
            </a:r>
            <a:endParaRPr lang="es-MX" sz="2400" i="0" dirty="0">
              <a:solidFill>
                <a:srgbClr val="6C6F7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32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8098F38-A337-42A2-ABA5-14C0EF9A258A}"/>
              </a:ext>
            </a:extLst>
          </p:cNvPr>
          <p:cNvSpPr txBox="1"/>
          <p:nvPr/>
        </p:nvSpPr>
        <p:spPr>
          <a:xfrm>
            <a:off x="594359" y="679972"/>
            <a:ext cx="1097520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Utilizar técnicas de memorización</a:t>
            </a:r>
            <a:endParaRPr lang="es-MX" sz="2400" i="0" dirty="0">
              <a:solidFill>
                <a:srgbClr val="6C6F7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MX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 técnicas de memorización, como la asociación de conceptos o la creación de nemotecnias, pueden ayudar a recordar la información de manera más efectiva.</a:t>
            </a:r>
          </a:p>
          <a:p>
            <a:pPr algn="l"/>
            <a:endParaRPr lang="es-MX" sz="2400" i="0" dirty="0">
              <a:solidFill>
                <a:srgbClr val="6C6F7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MX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7. Participar activamente en clase</a:t>
            </a:r>
            <a:endParaRPr lang="es-MX" sz="2400" i="0" dirty="0">
              <a:solidFill>
                <a:srgbClr val="6C6F7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MX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Participar activamente en las clases, haciendo preguntas, respondiendo a las preguntas del profesor y colaborando con otros estudiantes, puede mejorar la comprensión y retención de la información.</a:t>
            </a:r>
          </a:p>
          <a:p>
            <a:pPr algn="l"/>
            <a:endParaRPr lang="es-MX" sz="2400" i="0" dirty="0">
              <a:solidFill>
                <a:srgbClr val="6C6F7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MX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8. Descansar y cuidar la salud</a:t>
            </a:r>
            <a:endParaRPr lang="es-MX" sz="2400" i="0" dirty="0">
              <a:solidFill>
                <a:srgbClr val="6C6F7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MX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 importante descansar adecuadamente, hacer ejercicio y alimentarse de manera saludable para mantener la energía y la concentración necesarias para el aprendizaje.</a:t>
            </a:r>
            <a:endParaRPr lang="es-MX" sz="2400" i="0" dirty="0">
              <a:solidFill>
                <a:srgbClr val="6C6F7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152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8927E5-B1B6-4AC8-A938-84B20E755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644893"/>
            <a:ext cx="4754880" cy="5486400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/>
              <a:t>VALORES</a:t>
            </a:r>
          </a:p>
          <a:p>
            <a:pPr marL="0" indent="0" algn="ctr">
              <a:buNone/>
            </a:pPr>
            <a:endParaRPr lang="es-MX" dirty="0"/>
          </a:p>
          <a:p>
            <a:r>
              <a:rPr lang="es-MX" dirty="0"/>
              <a:t>Honestidad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>
              <a:buFont typeface="Courier New" panose="02070309020205020404" pitchFamily="49" charset="0"/>
              <a:buChar char="o"/>
            </a:pPr>
            <a:r>
              <a:rPr lang="es-MX" dirty="0"/>
              <a:t>Perseverancia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2B6968-7A04-4EC0-882D-3CD683A0D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644893"/>
            <a:ext cx="5029200" cy="5486400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/>
              <a:t>ANTIVALORES</a:t>
            </a:r>
          </a:p>
          <a:p>
            <a:pPr marL="0" indent="0" algn="ctr">
              <a:buNone/>
            </a:pP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Arrogancia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Falsedad</a:t>
            </a:r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1030" name="Picture 6" descr="Honestidad (qué es, significado, concepto, definición)">
            <a:extLst>
              <a:ext uri="{FF2B5EF4-FFF2-40B4-BE49-F238E27FC236}">
                <a16:creationId xmlns:a16="http://schemas.microsoft.com/office/drawing/2014/main" id="{7452F534-EB2B-4818-A0C1-20CA8EC44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233" y="188369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alor de la perseverancia: qué es, ejemplos y formas de aprenderla">
            <a:extLst>
              <a:ext uri="{FF2B5EF4-FFF2-40B4-BE49-F238E27FC236}">
                <a16:creationId xmlns:a16="http://schemas.microsoft.com/office/drawing/2014/main" id="{EBFA646B-6B31-4D1B-87AD-A4C2CC1D9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236" y="4445368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rrogancia - Concepto, ejemplos, diferencias con la soberbia">
            <a:extLst>
              <a:ext uri="{FF2B5EF4-FFF2-40B4-BE49-F238E27FC236}">
                <a16:creationId xmlns:a16="http://schemas.microsoft.com/office/drawing/2014/main" id="{F891CBE7-6D43-4DE8-B841-EF2A68318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817" y="1997994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Qué es la falsedad documental y qué tipos existen? | UNIR">
            <a:extLst>
              <a:ext uri="{FF2B5EF4-FFF2-40B4-BE49-F238E27FC236}">
                <a16:creationId xmlns:a16="http://schemas.microsoft.com/office/drawing/2014/main" id="{F48437B2-57A7-4D77-8B27-CB5288A2C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67" y="444536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45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06C004-7255-41CE-B39B-51C839A54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779646"/>
            <a:ext cx="4754880" cy="5361272"/>
          </a:xfrm>
        </p:spPr>
        <p:txBody>
          <a:bodyPr/>
          <a:lstStyle/>
          <a:p>
            <a:r>
              <a:rPr lang="es-MX" dirty="0"/>
              <a:t>Respeto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Responsabilidad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53FC09-DC7A-4ABD-B270-43B65F06F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0320" y="779645"/>
            <a:ext cx="4754880" cy="5361271"/>
          </a:xfrm>
        </p:spPr>
        <p:txBody>
          <a:bodyPr/>
          <a:lstStyle/>
          <a:p>
            <a:r>
              <a:rPr lang="es-MX" dirty="0"/>
              <a:t>Irresponsabilidad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Pereza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2050" name="Picture 2" descr="Imágenes de Respeto Ninos - Descarga gratuita en Freepik">
            <a:extLst>
              <a:ext uri="{FF2B5EF4-FFF2-40B4-BE49-F238E27FC236}">
                <a16:creationId xmlns:a16="http://schemas.microsoft.com/office/drawing/2014/main" id="{EE269C19-5380-434E-870F-FAC0DF9E1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173" y="1428850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jemplos de responsabilidad">
            <a:extLst>
              <a:ext uri="{FF2B5EF4-FFF2-40B4-BE49-F238E27FC236}">
                <a16:creationId xmlns:a16="http://schemas.microsoft.com/office/drawing/2014/main" id="{326B3BBE-FB62-4779-AD1E-F80DDB468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464" y="4687704"/>
            <a:ext cx="329565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ategoría «Irresponsabilidad» de fotos, imágenes e ilustraciones |  Shutterstock">
            <a:extLst>
              <a:ext uri="{FF2B5EF4-FFF2-40B4-BE49-F238E27FC236}">
                <a16:creationId xmlns:a16="http://schemas.microsoft.com/office/drawing/2014/main" id="{BE1B047A-667D-4ABA-9AE7-E8EDCAE5D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728" y="1428850"/>
            <a:ext cx="24479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ómo vencer la pereza? • Psicología en Dénia">
            <a:extLst>
              <a:ext uri="{FF2B5EF4-FFF2-40B4-BE49-F238E27FC236}">
                <a16:creationId xmlns:a16="http://schemas.microsoft.com/office/drawing/2014/main" id="{F3C304D5-784B-4046-B065-AE5F75D32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72" y="439784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442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avon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58</TotalTime>
  <Words>438</Words>
  <Application>Microsoft Office PowerPoint</Application>
  <PresentationFormat>Panorámica</PresentationFormat>
  <Paragraphs>66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Savon</vt:lpstr>
      <vt:lpstr>VALORES Y HÁBITOS DE ESTUDIO</vt:lpstr>
      <vt:lpstr>Valores y hábitos de estudio</vt:lpstr>
      <vt:lpstr>A nivel académico es importante que los estudiantes puedan implementar hábitos de estudio porque: </vt:lpstr>
      <vt:lpstr>Algunos hábitos son: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VALORES Y HÁBITOS DE ESTUDIO</dc:title>
  <dc:creator>Blanca ...</dc:creator>
  <cp:lastModifiedBy>Blanca ...</cp:lastModifiedBy>
  <cp:revision>5</cp:revision>
  <dcterms:created xsi:type="dcterms:W3CDTF">2024-06-13T01:44:31Z</dcterms:created>
  <dcterms:modified xsi:type="dcterms:W3CDTF">2024-06-13T02:44:48Z</dcterms:modified>
</cp:coreProperties>
</file>