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egrim"/>
      <p:regular r:id="rId22"/>
    </p:embeddedFont>
    <p:embeddedFont>
      <p:font typeface="Abe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egrim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ce7dad1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ce7dad1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5cd261594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5cd261594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cfe7fc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cfe7fc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ce8b15a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ce8b15a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ce8b15a2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ce8b15a2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bases= more ufo sightings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likely due to more people = more flights, helicopters, lights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e8b15a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e8b15a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e8b15a2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e8b15a2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ce8b15a2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ce8b15a2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5cd26159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5cd26159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UFO Sightings Data has over 80,000 reported UFO sightings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Unclear how the National UFO Reporting Center vets their reported sightings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Sightings date back to 1910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Extracted US data only; less than 10% of reported sightings were from outside the United States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e7dad1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e7dad1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ce7dad1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ce7dad1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5ce8b15a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5ce8b15a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Averil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top_states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ufo_state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nlargest(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10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"median duration (seconds)"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of Sightings versus State (location)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Groupby State and return an average (median) duration of sightings per state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cd261594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5cd261594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any noticeable trends in the duration of sightings and the location of the reported sighting.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states with the longest average duration of UFO sightings are Alaska, Arizona and Maine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difficult to display all 50 states on one chart so instead, I plotted the states with an above-median average duration of sighting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the data showed that there were no </a:t>
            </a:r>
            <a:r>
              <a:rPr lang="en"/>
              <a:t>anomalies</a:t>
            </a:r>
            <a:r>
              <a:rPr lang="en"/>
              <a:t>; the average duration of sightings in the US was 3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duration of sighting for the entire data set was 1 hr 32 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5ce7dad1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5ce7dad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cd261594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5cd261594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planets">
  <p:cSld name="BLANK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0" name="Google Shape;750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1" name="Google Shape;7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2" name="Google Shape;372;p3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flipH="1" rot="-931907">
              <a:off x="2906465" y="2790999"/>
              <a:ext cx="1941119" cy="3996422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/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0124D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b="1" sz="9600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flipH="1" rot="1081124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3" name="Google Shape;503;p5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504" name="Google Shape;504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7" name="Google Shape;547;p6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8" name="Google Shape;548;p6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9" name="Google Shape;549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2" name="Google Shape;592;p7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3" name="Google Shape;593;p7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4" name="Google Shape;594;p7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5" name="Google Shape;595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8" name="Google Shape;63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/>
          <p:nvPr>
            <p:ph idx="1" type="body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81" name="Google Shape;68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rect b="b" l="l" r="r" t="t"/>
              <a:pathLst>
                <a:path extrusionOk="0" h="177800" w="17780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rect b="b" l="l" r="r" t="t"/>
              <a:pathLst>
                <a:path extrusionOk="0" h="88900" w="8890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/>
        </p:txBody>
      </p:sp>
      <p:sp>
        <p:nvSpPr>
          <p:cNvPr id="300" name="Google Shape;300;p1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rect b="b" l="l" r="r" t="t"/>
              <a:pathLst>
                <a:path extrusionOk="0" h="4241800" w="619760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rect b="b" l="l" r="r" t="t"/>
              <a:pathLst>
                <a:path extrusionOk="0" h="3581400" w="462280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rect b="b" l="l" r="r" t="t"/>
              <a:pathLst>
                <a:path extrusionOk="0" h="2838450" w="266065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rect b="b" l="l" r="r" t="t"/>
              <a:pathLst>
                <a:path extrusionOk="0" h="3562350" w="546735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3"/>
          <p:cNvSpPr txBox="1"/>
          <p:nvPr>
            <p:ph type="ctrTitle"/>
          </p:nvPr>
        </p:nvSpPr>
        <p:spPr>
          <a:xfrm>
            <a:off x="311708" y="1893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Alpha</a:t>
            </a:r>
            <a:endParaRPr/>
          </a:p>
        </p:txBody>
      </p:sp>
      <p:sp>
        <p:nvSpPr>
          <p:cNvPr id="757" name="Google Shape;757;p13"/>
          <p:cNvSpPr txBox="1"/>
          <p:nvPr>
            <p:ph idx="1" type="subTitle"/>
          </p:nvPr>
        </p:nvSpPr>
        <p:spPr>
          <a:xfrm>
            <a:off x="436350" y="2646625"/>
            <a:ext cx="8520600" cy="1048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Group Members: </a:t>
            </a:r>
            <a:r>
              <a:rPr lang="en">
                <a:solidFill>
                  <a:srgbClr val="FFD966"/>
                </a:solidFill>
              </a:rPr>
              <a:t>Jason Thomas, Zach Soomro, AJ Peters, Algis Grybauskas, Averil Winston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2"/>
          <p:cNvSpPr txBox="1"/>
          <p:nvPr>
            <p:ph type="title"/>
          </p:nvPr>
        </p:nvSpPr>
        <p:spPr>
          <a:xfrm>
            <a:off x="1315475" y="133225"/>
            <a:ext cx="6513000" cy="620400"/>
          </a:xfrm>
          <a:prstGeom prst="rect">
            <a:avLst/>
          </a:prstGeom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000000"/>
                </a:highlight>
              </a:rPr>
              <a:t>UFO Sighting Heatmap</a:t>
            </a:r>
            <a:r>
              <a:rPr lang="en"/>
              <a:t> Code</a:t>
            </a:r>
            <a:endParaRPr/>
          </a:p>
        </p:txBody>
      </p:sp>
      <p:pic>
        <p:nvPicPr>
          <p:cNvPr id="812" name="Google Shape;812;p22"/>
          <p:cNvPicPr preferRelativeResize="0"/>
          <p:nvPr/>
        </p:nvPicPr>
        <p:blipFill rotWithShape="1">
          <a:blip r:embed="rId3">
            <a:alphaModFix/>
          </a:blip>
          <a:srcRect b="8203" l="19766" r="20677" t="13290"/>
          <a:stretch/>
        </p:blipFill>
        <p:spPr>
          <a:xfrm>
            <a:off x="1682442" y="858500"/>
            <a:ext cx="5779104" cy="42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3"/>
          <p:cNvSpPr txBox="1"/>
          <p:nvPr>
            <p:ph type="title"/>
          </p:nvPr>
        </p:nvSpPr>
        <p:spPr>
          <a:xfrm>
            <a:off x="1315475" y="5639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- Visualization</a:t>
            </a:r>
            <a:endParaRPr/>
          </a:p>
        </p:txBody>
      </p:sp>
      <p:sp>
        <p:nvSpPr>
          <p:cNvPr id="818" name="Google Shape;818;p23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9" name="Google Shape;8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7784"/>
            <a:ext cx="9144000" cy="357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4"/>
          <p:cNvSpPr txBox="1"/>
          <p:nvPr>
            <p:ph type="title"/>
          </p:nvPr>
        </p:nvSpPr>
        <p:spPr>
          <a:xfrm>
            <a:off x="1315475" y="47505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UFO Sightings</a:t>
            </a:r>
            <a:endParaRPr/>
          </a:p>
        </p:txBody>
      </p:sp>
      <p:pic>
        <p:nvPicPr>
          <p:cNvPr id="825" name="Google Shape;8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175" y="1375675"/>
            <a:ext cx="5163651" cy="34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5"/>
          <p:cNvSpPr txBox="1"/>
          <p:nvPr>
            <p:ph type="title"/>
          </p:nvPr>
        </p:nvSpPr>
        <p:spPr>
          <a:xfrm>
            <a:off x="1315500" y="140575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Military Bases</a:t>
            </a:r>
            <a:endParaRPr/>
          </a:p>
        </p:txBody>
      </p:sp>
      <p:sp>
        <p:nvSpPr>
          <p:cNvPr id="831" name="Google Shape;831;p25"/>
          <p:cNvSpPr txBox="1"/>
          <p:nvPr>
            <p:ph idx="1" type="body"/>
          </p:nvPr>
        </p:nvSpPr>
        <p:spPr>
          <a:xfrm>
            <a:off x="521225" y="802300"/>
            <a:ext cx="5035500" cy="4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⋆"/>
            </a:pPr>
            <a:r>
              <a:rPr lang="en" sz="1800"/>
              <a:t>Many ‘Truthers’ claim that the military is hiding UFO information from the public and that the high frequency of UFO sightings near military bases is proof of this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/>
              <a:t>We used military base location data to see if there was a relationship between the number of military bases in an area and the number of UFO sightings in that area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/>
              <a:t>Null Hypothesis: There is no correlation between the number of military bases in an area and the number of UFO sightings in that same area.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2" name="Google Shape;8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950" y="581387"/>
            <a:ext cx="2756550" cy="43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6"/>
          <p:cNvSpPr txBox="1"/>
          <p:nvPr>
            <p:ph idx="1" type="body"/>
          </p:nvPr>
        </p:nvSpPr>
        <p:spPr>
          <a:xfrm>
            <a:off x="544125" y="619575"/>
            <a:ext cx="3798600" cy="40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⋆"/>
            </a:pPr>
            <a:r>
              <a:rPr lang="en" sz="1800"/>
              <a:t>Line of best fit shows a positive correlation (positive slope) between the frequency of military bases and UFO sightings in a particular state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⋆"/>
            </a:pPr>
            <a:r>
              <a:rPr lang="en" sz="1800"/>
              <a:t>This trend is most likely due to increased populations in states with more military bases. More people= more planes, helicopters, light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38" name="Google Shape;8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25" y="1168175"/>
            <a:ext cx="4496474" cy="357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7"/>
          <p:cNvSpPr txBox="1"/>
          <p:nvPr>
            <p:ph type="title"/>
          </p:nvPr>
        </p:nvSpPr>
        <p:spPr>
          <a:xfrm>
            <a:off x="1315475" y="4342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Population AND UFO SIGHTING Analysis</a:t>
            </a:r>
            <a:endParaRPr/>
          </a:p>
        </p:txBody>
      </p:sp>
      <p:sp>
        <p:nvSpPr>
          <p:cNvPr id="844" name="Google Shape;844;p27"/>
          <p:cNvSpPr txBox="1"/>
          <p:nvPr>
            <p:ph idx="1" type="body"/>
          </p:nvPr>
        </p:nvSpPr>
        <p:spPr>
          <a:xfrm>
            <a:off x="1315475" y="1224010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5" name="Google Shape;8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13" y="3187252"/>
            <a:ext cx="7813374" cy="190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337" y="1068376"/>
            <a:ext cx="7052163" cy="21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8"/>
          <p:cNvSpPr txBox="1"/>
          <p:nvPr>
            <p:ph type="title"/>
          </p:nvPr>
        </p:nvSpPr>
        <p:spPr>
          <a:xfrm>
            <a:off x="438650" y="472050"/>
            <a:ext cx="84957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State Population AND UFO SIGHTING Analysis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2" name="Google Shape;8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900" y="616749"/>
            <a:ext cx="5802151" cy="41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63" y="4758598"/>
            <a:ext cx="6728226" cy="3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00" y="71863"/>
            <a:ext cx="6402076" cy="49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5"/>
          <p:cNvSpPr txBox="1"/>
          <p:nvPr>
            <p:ph type="title"/>
          </p:nvPr>
        </p:nvSpPr>
        <p:spPr>
          <a:xfrm>
            <a:off x="1315475" y="3268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&amp; API</a:t>
            </a:r>
            <a:endParaRPr/>
          </a:p>
        </p:txBody>
      </p:sp>
      <p:sp>
        <p:nvSpPr>
          <p:cNvPr id="768" name="Google Shape;768;p15"/>
          <p:cNvSpPr txBox="1"/>
          <p:nvPr>
            <p:ph idx="1" type="body"/>
          </p:nvPr>
        </p:nvSpPr>
        <p:spPr>
          <a:xfrm>
            <a:off x="621000" y="15560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UFO Sightings Data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1800"/>
              <a:t>Source: The National UFO Reporting Center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Military Base Data</a:t>
            </a:r>
            <a:endParaRPr sz="18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1800"/>
              <a:t>Source: </a:t>
            </a:r>
            <a:r>
              <a:rPr lang="en" sz="1800"/>
              <a:t>National Transportation Atlas Database (NTAD)</a:t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Census Data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1800"/>
              <a:t>Source: US Census Bureau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Google Maps API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6"/>
          <p:cNvSpPr txBox="1"/>
          <p:nvPr>
            <p:ph type="title"/>
          </p:nvPr>
        </p:nvSpPr>
        <p:spPr>
          <a:xfrm>
            <a:off x="1315475" y="139325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UFO Dataset Cleaning</a:t>
            </a:r>
            <a:endParaRPr/>
          </a:p>
        </p:txBody>
      </p:sp>
      <p:pic>
        <p:nvPicPr>
          <p:cNvPr id="774" name="Google Shape;774;p16"/>
          <p:cNvPicPr preferRelativeResize="0"/>
          <p:nvPr/>
        </p:nvPicPr>
        <p:blipFill rotWithShape="1">
          <a:blip r:embed="rId3">
            <a:alphaModFix/>
          </a:blip>
          <a:srcRect b="3880" l="19752" r="20517" t="12667"/>
          <a:stretch/>
        </p:blipFill>
        <p:spPr>
          <a:xfrm>
            <a:off x="1776250" y="851100"/>
            <a:ext cx="5461723" cy="42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7"/>
          <p:cNvSpPr txBox="1"/>
          <p:nvPr>
            <p:ph type="title"/>
          </p:nvPr>
        </p:nvSpPr>
        <p:spPr>
          <a:xfrm>
            <a:off x="1315500" y="22945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Military Base Dataset Cleaning</a:t>
            </a:r>
            <a:endParaRPr/>
          </a:p>
        </p:txBody>
      </p:sp>
      <p:pic>
        <p:nvPicPr>
          <p:cNvPr id="780" name="Google Shape;780;p17"/>
          <p:cNvPicPr preferRelativeResize="0"/>
          <p:nvPr/>
        </p:nvPicPr>
        <p:blipFill rotWithShape="1">
          <a:blip r:embed="rId3">
            <a:alphaModFix/>
          </a:blip>
          <a:srcRect b="20223" l="20156" r="20031" t="21778"/>
          <a:stretch/>
        </p:blipFill>
        <p:spPr>
          <a:xfrm>
            <a:off x="1340473" y="1317350"/>
            <a:ext cx="6463051" cy="318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5" y="959350"/>
            <a:ext cx="4744883" cy="322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683" y="959350"/>
            <a:ext cx="3941918" cy="3344658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18"/>
          <p:cNvSpPr txBox="1"/>
          <p:nvPr>
            <p:ph type="title"/>
          </p:nvPr>
        </p:nvSpPr>
        <p:spPr>
          <a:xfrm>
            <a:off x="888750" y="224500"/>
            <a:ext cx="7366500" cy="40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of Sightings x Location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9"/>
          <p:cNvSpPr txBox="1"/>
          <p:nvPr>
            <p:ph type="title"/>
          </p:nvPr>
        </p:nvSpPr>
        <p:spPr>
          <a:xfrm>
            <a:off x="1315500" y="18935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of Sightings x Location</a:t>
            </a:r>
            <a:endParaRPr/>
          </a:p>
        </p:txBody>
      </p:sp>
      <p:pic>
        <p:nvPicPr>
          <p:cNvPr id="793" name="Google Shape;7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00" y="1180300"/>
            <a:ext cx="4256600" cy="31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898" y="1180300"/>
            <a:ext cx="4256611" cy="31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1173238" y="15785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UFO Shape Pie Chart Code</a:t>
            </a:r>
            <a:endParaRPr/>
          </a:p>
        </p:txBody>
      </p:sp>
      <p:pic>
        <p:nvPicPr>
          <p:cNvPr id="800" name="Google Shape;800;p20"/>
          <p:cNvPicPr preferRelativeResize="0"/>
          <p:nvPr/>
        </p:nvPicPr>
        <p:blipFill rotWithShape="1">
          <a:blip r:embed="rId3">
            <a:alphaModFix/>
          </a:blip>
          <a:srcRect b="4273" l="19825" r="20711" t="12253"/>
          <a:stretch/>
        </p:blipFill>
        <p:spPr>
          <a:xfrm>
            <a:off x="1830751" y="905225"/>
            <a:ext cx="5301648" cy="418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1"/>
          <p:cNvSpPr txBox="1"/>
          <p:nvPr>
            <p:ph type="title"/>
          </p:nvPr>
        </p:nvSpPr>
        <p:spPr>
          <a:xfrm>
            <a:off x="1315513" y="356475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UFO Shape Breakdown</a:t>
            </a:r>
            <a:endParaRPr/>
          </a:p>
        </p:txBody>
      </p:sp>
      <p:pic>
        <p:nvPicPr>
          <p:cNvPr id="806" name="Google Shape;8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25" y="15067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