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cc7e8ad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cc7e8a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cc7e8add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cc7e8add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cc7e8add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cc7e8add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cc7e8add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cc7e8add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cc7e8add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cc7e8add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cc7e8add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cc7e8add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cc7e8ad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cc7e8ad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c7e8add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cc7e8add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cc7e8add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cc7e8add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WTGcs10Sj34&amp;t=193s" TargetMode="External"/><Relationship Id="rId4" Type="http://schemas.openxmlformats.org/officeDocument/2006/relationships/hyperlink" Target="https://www.youtube.com/watch?v=wKgKSg0Nr6A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10150" y="1186200"/>
            <a:ext cx="6323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1B22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1B2229"/>
                </a:solidFill>
                <a:latin typeface="Open Sans"/>
                <a:ea typeface="Open Sans"/>
                <a:cs typeface="Open Sans"/>
                <a:sym typeface="Open Sans"/>
              </a:rPr>
              <a:t>Rigidbody</a:t>
            </a:r>
            <a:endParaRPr b="1" sz="9600">
              <a:solidFill>
                <a:srgbClr val="1B22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240650" y="17164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68401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2229"/>
                </a:solidFill>
              </a:rPr>
              <a:t>Što je rigidbody?</a:t>
            </a:r>
            <a:endParaRPr b="1">
              <a:solidFill>
                <a:srgbClr val="1B2229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5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Rigidbody omogućuje vašem game objektu da djeluje pod  kontrolom fizike.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Fizika računalne animacije ili fizika igara uključuje uvođenje zakona fizike u simulator ili mehanizam igre, posebno u 3D računalnu grafiku, kako bi učinci izgledali što realnijim promatraču.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Objektu kojem dodjelimo Rigidbody, na njega djeluje gravitacija, dodatne sile određene skriptiranjem, i/ili interakcija s drugim objektima.</a:t>
            </a:r>
            <a:endParaRPr b="1" sz="2000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1B2229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68401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2229"/>
                </a:solidFill>
              </a:rPr>
              <a:t>R</a:t>
            </a:r>
            <a:r>
              <a:rPr b="1" lang="en">
                <a:solidFill>
                  <a:srgbClr val="1B2229"/>
                </a:solidFill>
              </a:rPr>
              <a:t>igidbody</a:t>
            </a:r>
            <a:endParaRPr b="1">
              <a:solidFill>
                <a:srgbClr val="1B2229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5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Rigidbody se u Unity-u dodaje kao i sve ostale komponente</a:t>
            </a:r>
            <a:endParaRPr b="1" sz="2000">
              <a:solidFill>
                <a:srgbClr val="1B222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2229"/>
                </a:solidFill>
              </a:rPr>
              <a:t>Add Component - Rigidbody</a:t>
            </a:r>
            <a:endParaRPr b="1" sz="2000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1B2229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668401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2229"/>
                </a:solidFill>
              </a:rPr>
              <a:t>R</a:t>
            </a:r>
            <a:r>
              <a:rPr b="1" lang="en">
                <a:solidFill>
                  <a:srgbClr val="1B2229"/>
                </a:solidFill>
              </a:rPr>
              <a:t>igidbody</a:t>
            </a:r>
            <a:endParaRPr b="1">
              <a:solidFill>
                <a:srgbClr val="1B2229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45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Rigidbody inspector u Unity-u.</a:t>
            </a:r>
            <a:endParaRPr b="1" sz="2000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1B2229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588" y="2159650"/>
            <a:ext cx="3858825" cy="2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68401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2229"/>
                </a:solidFill>
              </a:rPr>
              <a:t>R</a:t>
            </a:r>
            <a:r>
              <a:rPr b="1" lang="en">
                <a:solidFill>
                  <a:srgbClr val="1B2229"/>
                </a:solidFill>
              </a:rPr>
              <a:t>igidbody - neke od funkcija</a:t>
            </a:r>
            <a:endParaRPr b="1">
              <a:solidFill>
                <a:srgbClr val="1B2229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5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Mass - masa objekta, jedinica je u kilogramima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Drag - određuje koliki otpor zraka utječe na objekt pri kretanju. 0 znači da nema otpora. Ako povečamo do beskonačnosti, predmet se prestaje kretati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Angular Drag - određuje koliki</a:t>
            </a:r>
            <a:r>
              <a:rPr b="1" lang="en" sz="2000">
                <a:solidFill>
                  <a:srgbClr val="1B2229"/>
                </a:solidFill>
              </a:rPr>
              <a:t> </a:t>
            </a:r>
            <a:r>
              <a:rPr b="1" lang="en" sz="2000">
                <a:solidFill>
                  <a:srgbClr val="1B2229"/>
                </a:solidFill>
              </a:rPr>
              <a:t>otpor zraka utječe na objekt pri okretnom momentu.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Use Gravity - uključuje i isključuje gravitaciju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Is Kinematic - ako je opcija isključena, fizika neće utjecati na drugi objekt</a:t>
            </a:r>
            <a:endParaRPr b="1" sz="2000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1B2229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668401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2229"/>
                </a:solidFill>
              </a:rPr>
              <a:t>Rigidbody - neke od funkcija</a:t>
            </a:r>
            <a:endParaRPr b="1">
              <a:solidFill>
                <a:srgbClr val="1B2229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5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Interpolate - koristi se kako bi se omogučile fluidna kretnja objekta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Collision Detection - koristi se kako objekti s velikom brzinom kretanja nebi prolazili kroz druge objekte, nego registrirali doticaj s objektom</a:t>
            </a:r>
            <a:endParaRPr b="1" sz="2000">
              <a:solidFill>
                <a:srgbClr val="1B22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2229"/>
              </a:buClr>
              <a:buSzPts val="2000"/>
              <a:buChar char="-"/>
            </a:pPr>
            <a:r>
              <a:rPr b="1" lang="en" sz="2000">
                <a:solidFill>
                  <a:srgbClr val="1B2229"/>
                </a:solidFill>
              </a:rPr>
              <a:t>Constraints - Freeze Position, </a:t>
            </a:r>
            <a:r>
              <a:rPr b="1" lang="en" sz="2000">
                <a:solidFill>
                  <a:srgbClr val="1B2229"/>
                </a:solidFill>
              </a:rPr>
              <a:t>Freeze Rotation - ograničava kretanje i/ili rotaciju objekta po određenoj osi</a:t>
            </a:r>
            <a:endParaRPr b="1" sz="2000">
              <a:solidFill>
                <a:srgbClr val="1B2229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668401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2229"/>
                </a:solidFill>
              </a:rPr>
              <a:t>Rigidbody - primjer skripte</a:t>
            </a:r>
            <a:endParaRPr b="1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2229"/>
                </a:solidFill>
              </a:rPr>
              <a:t>Rigidbody dodan game objektu. 0 = Null - znači da ništa ne djeluje na objekt</a:t>
            </a:r>
            <a:endParaRPr b="1" sz="1400">
              <a:solidFill>
                <a:srgbClr val="1B2229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896825"/>
            <a:ext cx="85206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u</a:t>
            </a:r>
            <a:r>
              <a:rPr b="1" lang="en" sz="1200">
                <a:solidFill>
                  <a:srgbClr val="1B2229"/>
                </a:solidFill>
              </a:rPr>
              <a:t>sing UnityEngine;</a:t>
            </a:r>
            <a:endParaRPr b="1" sz="1200">
              <a:solidFill>
                <a:srgbClr val="1B222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p</a:t>
            </a:r>
            <a:r>
              <a:rPr b="1" lang="en" sz="1200">
                <a:solidFill>
                  <a:srgbClr val="1B2229"/>
                </a:solidFill>
              </a:rPr>
              <a:t>ublic class Example : </a:t>
            </a:r>
            <a:r>
              <a:rPr b="1" lang="en" sz="1200">
                <a:solidFill>
                  <a:srgbClr val="FF0000"/>
                </a:solidFill>
              </a:rPr>
              <a:t>MonoBehaviour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{</a:t>
            </a:r>
            <a:endParaRPr b="1" sz="1200">
              <a:solidFill>
                <a:srgbClr val="1B2229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v</a:t>
            </a:r>
            <a:r>
              <a:rPr b="1" lang="en" sz="1200">
                <a:solidFill>
                  <a:srgbClr val="1B2229"/>
                </a:solidFill>
              </a:rPr>
              <a:t>oid Start()</a:t>
            </a:r>
            <a:endParaRPr b="1" sz="1200">
              <a:solidFill>
                <a:srgbClr val="1B2229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{</a:t>
            </a:r>
            <a:endParaRPr b="1" sz="1200">
              <a:solidFill>
                <a:srgbClr val="1B2229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gameObject.GetComponent&lt;</a:t>
            </a:r>
            <a:r>
              <a:rPr b="1" lang="en" sz="1200">
                <a:solidFill>
                  <a:srgbClr val="FF0000"/>
                </a:solidFill>
              </a:rPr>
              <a:t>Rigidbody</a:t>
            </a:r>
            <a:r>
              <a:rPr b="1" lang="en" sz="1200">
                <a:solidFill>
                  <a:srgbClr val="1B2229"/>
                </a:solidFill>
              </a:rPr>
              <a:t>&gt;().AddForce(0, 0, 1)</a:t>
            </a:r>
            <a:endParaRPr b="1" sz="1200">
              <a:solidFill>
                <a:srgbClr val="1B2229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}</a:t>
            </a:r>
            <a:endParaRPr b="1" sz="1200">
              <a:solidFill>
                <a:srgbClr val="1B222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2229"/>
                </a:solidFill>
              </a:rPr>
              <a:t>}</a:t>
            </a:r>
            <a:endParaRPr b="1" sz="1200">
              <a:solidFill>
                <a:srgbClr val="1B222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1B2229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668401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2229"/>
                </a:solidFill>
              </a:rPr>
              <a:t>Rigidbody - video tutorijali</a:t>
            </a:r>
            <a:endParaRPr b="1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B22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2229"/>
                </a:solidFill>
              </a:rPr>
              <a:t>Tutorijali sa objašnjenjem glavnih funkcija:</a:t>
            </a:r>
            <a:endParaRPr b="1" sz="1400">
              <a:solidFill>
                <a:srgbClr val="1B2229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916525"/>
            <a:ext cx="85206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0000"/>
                </a:solidFill>
                <a:hlinkClick r:id="rId3"/>
              </a:rPr>
              <a:t>https://www.youtube.com/watch?v=WTGcs10Sj34&amp;t=193s</a:t>
            </a:r>
            <a:r>
              <a:rPr b="1" lang="en" sz="1200">
                <a:solidFill>
                  <a:srgbClr val="CC0000"/>
                </a:solidFill>
              </a:rPr>
              <a:t>			</a:t>
            </a:r>
            <a:r>
              <a:rPr lang="en" sz="1100" u="sng">
                <a:solidFill>
                  <a:srgbClr val="FF0000"/>
                </a:solidFill>
                <a:hlinkClick r:id="rId4"/>
              </a:rPr>
              <a:t>https://www.youtube.com/watch?v=wKgKSg0Nr6A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1B2229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1" cy="48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500" y="1985550"/>
            <a:ext cx="3454476" cy="21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9000" y="1985550"/>
            <a:ext cx="3454475" cy="19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2256450" y="861150"/>
            <a:ext cx="4177800" cy="8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B22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B2229"/>
                </a:solidFill>
                <a:latin typeface="Open Sans"/>
                <a:ea typeface="Open Sans"/>
                <a:cs typeface="Open Sans"/>
                <a:sym typeface="Open Sans"/>
              </a:rPr>
              <a:t>Rigidbody</a:t>
            </a:r>
            <a:endParaRPr b="1" sz="4800">
              <a:solidFill>
                <a:srgbClr val="1B22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572000" y="17164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ctrTitle"/>
          </p:nvPr>
        </p:nvSpPr>
        <p:spPr>
          <a:xfrm>
            <a:off x="1832700" y="2619650"/>
            <a:ext cx="5478600" cy="8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B22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B2229"/>
                </a:solidFill>
                <a:latin typeface="Open Sans"/>
                <a:ea typeface="Open Sans"/>
                <a:cs typeface="Open Sans"/>
                <a:sym typeface="Open Sans"/>
              </a:rPr>
              <a:t>Hvala na pažnji</a:t>
            </a:r>
            <a:endParaRPr b="1" sz="4800">
              <a:solidFill>
                <a:srgbClr val="1B22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