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60" r:id="rId5"/>
    <p:sldId id="268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Z6AuYTHUlk" TargetMode="External"/><Relationship Id="rId2" Type="http://schemas.openxmlformats.org/officeDocument/2006/relationships/hyperlink" Target="http://encuentro.gob.ar/programas/serie/8841/9011?temporada=1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encuentro.gob.ar/programas/serie/8841/8984?temporada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4136E-E6DC-4BB0-A02B-3F655F144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1049735"/>
            <a:ext cx="8637073" cy="1513584"/>
          </a:xfrm>
        </p:spPr>
        <p:txBody>
          <a:bodyPr>
            <a:normAutofit fontScale="90000"/>
          </a:bodyPr>
          <a:lstStyle/>
          <a:p>
            <a:pPr algn="ctr"/>
            <a:r>
              <a:rPr lang="es-US" sz="3500" dirty="0"/>
              <a:t>2</a:t>
            </a:r>
            <a:r>
              <a:rPr lang="es-US" dirty="0"/>
              <a:t>.</a:t>
            </a:r>
            <a:r>
              <a:rPr lang="es-US" sz="3900" dirty="0"/>
              <a:t>Introducción al concepto de Ciencia y al conocimiento </a:t>
            </a:r>
            <a:r>
              <a:rPr lang="es-US" sz="3900" dirty="0" err="1"/>
              <a:t>CIentífico</a:t>
            </a:r>
            <a:endParaRPr lang="es-US" sz="39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A28433-D8A8-49A7-B061-6FF8C80F7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696096"/>
            <a:ext cx="8637072" cy="977621"/>
          </a:xfrm>
        </p:spPr>
        <p:txBody>
          <a:bodyPr>
            <a:normAutofit/>
          </a:bodyPr>
          <a:lstStyle/>
          <a:p>
            <a:pPr algn="ctr"/>
            <a:r>
              <a:rPr lang="es-US" sz="4500" b="1" dirty="0">
                <a:solidFill>
                  <a:srgbClr val="FF0000"/>
                </a:solidFill>
              </a:rPr>
              <a:t>delimitaciones</a:t>
            </a:r>
          </a:p>
        </p:txBody>
      </p:sp>
    </p:spTree>
    <p:extLst>
      <p:ext uri="{BB962C8B-B14F-4D97-AF65-F5344CB8AC3E}">
        <p14:creationId xmlns:p14="http://schemas.microsoft.com/office/powerpoint/2010/main" val="383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262B-F295-4858-B316-546E8F95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…DELIMITACIONES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69D38-8117-4A68-BEF1-28676DED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8688"/>
            <a:ext cx="10409117" cy="193875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es-US" sz="3600" dirty="0">
              <a:solidFill>
                <a:schemeClr val="accent4"/>
              </a:solidFill>
            </a:endParaRPr>
          </a:p>
          <a:p>
            <a:pPr marL="0" indent="0" algn="ctr">
              <a:buNone/>
            </a:pPr>
            <a:r>
              <a:rPr lang="es-US" sz="3600" dirty="0">
                <a:solidFill>
                  <a:schemeClr val="accent4"/>
                </a:solidFill>
              </a:rPr>
              <a:t>INVESTIGACIÓN CIENTÍFICA EN CIENCIAS SOCIALES</a:t>
            </a:r>
            <a:endParaRPr lang="es-US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262B-F295-4858-B316-546E8F95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84438"/>
          </a:xfrm>
        </p:spPr>
        <p:txBody>
          <a:bodyPr/>
          <a:lstStyle/>
          <a:p>
            <a:r>
              <a:rPr lang="es-US" dirty="0"/>
              <a:t>…CONCEPTO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69D38-8117-4A68-BEF1-28676DED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275" y="1991836"/>
            <a:ext cx="10409117" cy="287432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endParaRPr lang="es-US" sz="3600" dirty="0">
              <a:solidFill>
                <a:schemeClr val="accent4"/>
              </a:solidFill>
            </a:endParaRPr>
          </a:p>
          <a:p>
            <a:pPr marL="0" indent="0" algn="ctr">
              <a:buNone/>
            </a:pPr>
            <a:r>
              <a:rPr lang="es-US" sz="4700" i="1" dirty="0">
                <a:solidFill>
                  <a:schemeClr val="accent4"/>
                </a:solidFill>
              </a:rPr>
              <a:t>“</a:t>
            </a:r>
            <a:r>
              <a:rPr lang="es-US" sz="4700" i="1" dirty="0"/>
              <a:t>LA INVESTIGACIÓN CIENTÍFICA EN CIENCIAS SOCIALES ES UNA </a:t>
            </a:r>
            <a:r>
              <a:rPr lang="es-US" sz="4700" i="1" dirty="0">
                <a:solidFill>
                  <a:srgbClr val="FFC000"/>
                </a:solidFill>
              </a:rPr>
              <a:t>ACTIVIDAD HUMANA COLABORATIVA </a:t>
            </a:r>
            <a:r>
              <a:rPr lang="es-US" sz="4700" i="1" dirty="0"/>
              <a:t>EN LA CUAL </a:t>
            </a:r>
            <a:r>
              <a:rPr lang="es-US" sz="4700" i="1" dirty="0">
                <a:solidFill>
                  <a:srgbClr val="FF0000"/>
                </a:solidFill>
              </a:rPr>
              <a:t>LA REALIDAD SOCIAL </a:t>
            </a:r>
            <a:r>
              <a:rPr lang="es-US" sz="4700" i="1" dirty="0"/>
              <a:t>ES ESTUDIADA</a:t>
            </a:r>
            <a:r>
              <a:rPr lang="es-US" sz="4700" i="1" dirty="0">
                <a:solidFill>
                  <a:schemeClr val="accent4"/>
                </a:solidFill>
              </a:rPr>
              <a:t> </a:t>
            </a:r>
            <a:r>
              <a:rPr lang="es-US" sz="4700" i="1" dirty="0">
                <a:solidFill>
                  <a:srgbClr val="00B050"/>
                </a:solidFill>
              </a:rPr>
              <a:t>OBJETIVAMENTE</a:t>
            </a:r>
            <a:r>
              <a:rPr lang="es-US" sz="4700" i="1" dirty="0">
                <a:solidFill>
                  <a:schemeClr val="accent4"/>
                </a:solidFill>
              </a:rPr>
              <a:t> </a:t>
            </a:r>
            <a:r>
              <a:rPr lang="es-US" sz="4700" i="1" dirty="0"/>
              <a:t>CON EL </a:t>
            </a:r>
            <a:r>
              <a:rPr lang="es-US" sz="4700" i="1" dirty="0">
                <a:solidFill>
                  <a:srgbClr val="C00000"/>
                </a:solidFill>
              </a:rPr>
              <a:t>PROPÓSITO DE OBTENER UN CONOCIMIENTO </a:t>
            </a:r>
            <a:r>
              <a:rPr lang="es-US" sz="4700" i="1" dirty="0">
                <a:solidFill>
                  <a:srgbClr val="0070C0"/>
                </a:solidFill>
              </a:rPr>
              <a:t>VALIDO</a:t>
            </a:r>
            <a:r>
              <a:rPr lang="es-US" sz="4700" i="1" dirty="0">
                <a:solidFill>
                  <a:schemeClr val="accent4"/>
                </a:solidFill>
              </a:rPr>
              <a:t> </a:t>
            </a:r>
            <a:r>
              <a:rPr lang="es-US" sz="4700" i="1" dirty="0"/>
              <a:t>DE ÉSTA</a:t>
            </a:r>
            <a:r>
              <a:rPr lang="es-US" sz="4700" i="1" dirty="0">
                <a:solidFill>
                  <a:schemeClr val="accent4"/>
                </a:solidFill>
              </a:rPr>
              <a:t>” (</a:t>
            </a:r>
            <a:r>
              <a:rPr lang="es-US" sz="4700" dirty="0" err="1">
                <a:solidFill>
                  <a:schemeClr val="accent4"/>
                </a:solidFill>
              </a:rPr>
              <a:t>Mouton</a:t>
            </a:r>
            <a:r>
              <a:rPr lang="es-US" sz="4700" dirty="0">
                <a:solidFill>
                  <a:schemeClr val="accent4"/>
                </a:solidFill>
              </a:rPr>
              <a:t> &amp; </a:t>
            </a:r>
            <a:r>
              <a:rPr lang="es-US" sz="4700" dirty="0" err="1">
                <a:solidFill>
                  <a:schemeClr val="accent4"/>
                </a:solidFill>
              </a:rPr>
              <a:t>Marais</a:t>
            </a:r>
            <a:r>
              <a:rPr lang="es-US" sz="4700" dirty="0">
                <a:solidFill>
                  <a:schemeClr val="accent4"/>
                </a:solidFill>
              </a:rPr>
              <a:t>, 1990:7)</a:t>
            </a:r>
            <a:endParaRPr lang="es-US" sz="4700" b="1" i="1" dirty="0">
              <a:solidFill>
                <a:srgbClr val="92D05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20E5DA-BB52-41CD-B5E4-673D3D631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75" y="1988602"/>
            <a:ext cx="10522608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4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262B-F295-4858-B316-546E8F95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…</a:t>
            </a:r>
            <a:r>
              <a:rPr lang="es-US" dirty="0" err="1"/>
              <a:t>dIMENSiones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69D38-8117-4A68-BEF1-28676DED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8688"/>
            <a:ext cx="10409117" cy="3479238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AutoNum type="arabicPeriod"/>
            </a:pPr>
            <a:r>
              <a:rPr lang="es-US" sz="3600" dirty="0">
                <a:solidFill>
                  <a:srgbClr val="FFC000"/>
                </a:solidFill>
              </a:rPr>
              <a:t>Dimensión SOCIOLÓGICA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s-US" sz="3600" dirty="0">
                <a:solidFill>
                  <a:srgbClr val="FF0000"/>
                </a:solidFill>
              </a:rPr>
              <a:t>Dimensión ONTOLÓGICA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s-US" sz="3600" dirty="0">
                <a:solidFill>
                  <a:srgbClr val="C00000"/>
                </a:solidFill>
              </a:rPr>
              <a:t>Dimensión TELEOLÓGICA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s-US" sz="3600" dirty="0">
                <a:solidFill>
                  <a:srgbClr val="0070C0"/>
                </a:solidFill>
              </a:rPr>
              <a:t>Dimensión EPISTEMOLÓGICA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s-US" sz="3600" dirty="0">
                <a:solidFill>
                  <a:srgbClr val="00B050"/>
                </a:solidFill>
              </a:rPr>
              <a:t>Dimensión METODOLÓGICA</a:t>
            </a:r>
          </a:p>
          <a:p>
            <a:pPr marL="742950" indent="-742950">
              <a:buAutoNum type="arabicPeriod"/>
            </a:pPr>
            <a:endParaRPr lang="es-US" sz="3600" dirty="0">
              <a:solidFill>
                <a:srgbClr val="FFC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8783D3-AD3A-4FF7-AAD3-21045323D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12" y="1840686"/>
            <a:ext cx="10565284" cy="36152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F23B58-3C6B-407E-8C45-F4621DA1F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935" y="194958"/>
            <a:ext cx="6150307" cy="17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262B-F295-4858-B316-546E8F958C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8950" y="208515"/>
            <a:ext cx="11597033" cy="520355"/>
          </a:xfrm>
        </p:spPr>
        <p:txBody>
          <a:bodyPr>
            <a:normAutofit/>
          </a:bodyPr>
          <a:lstStyle/>
          <a:p>
            <a:pPr algn="ctr"/>
            <a:r>
              <a:rPr lang="es-US" sz="2800" dirty="0"/>
              <a:t>ELEMENTOS DEL PROCESO DE CONOCIMIENTO CIENTIFICO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428195-1A1B-4E59-AB1E-50086A104E91}"/>
              </a:ext>
            </a:extLst>
          </p:cNvPr>
          <p:cNvSpPr txBox="1"/>
          <p:nvPr/>
        </p:nvSpPr>
        <p:spPr>
          <a:xfrm>
            <a:off x="4121426" y="1222515"/>
            <a:ext cx="3048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TEORIA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21D8FCA-75DD-4D60-8885-7DDA6A93F3E9}"/>
              </a:ext>
            </a:extLst>
          </p:cNvPr>
          <p:cNvSpPr txBox="1"/>
          <p:nvPr/>
        </p:nvSpPr>
        <p:spPr>
          <a:xfrm>
            <a:off x="7275443" y="2281680"/>
            <a:ext cx="357808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US" dirty="0"/>
              <a:t>HIPOTESIS</a:t>
            </a:r>
          </a:p>
          <a:p>
            <a:r>
              <a:rPr lang="es-US" dirty="0"/>
              <a:t>---------------------------------------------</a:t>
            </a:r>
          </a:p>
          <a:p>
            <a:r>
              <a:rPr lang="es-US" dirty="0"/>
              <a:t>FORMULACIÓN DE PROBLEMA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A3EA11A-E0DB-4A1F-A8CF-F3E8C512931E}"/>
              </a:ext>
            </a:extLst>
          </p:cNvPr>
          <p:cNvSpPr txBox="1"/>
          <p:nvPr/>
        </p:nvSpPr>
        <p:spPr>
          <a:xfrm>
            <a:off x="3425686" y="4388488"/>
            <a:ext cx="44394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S" dirty="0"/>
              <a:t>OBSERVACIONES</a:t>
            </a:r>
          </a:p>
          <a:p>
            <a:pPr algn="ctr"/>
            <a:r>
              <a:rPr lang="es-US" dirty="0"/>
              <a:t>(Recolección de datos sistemática)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115577-BFE9-45ED-8C25-12EA49A5F53E}"/>
              </a:ext>
            </a:extLst>
          </p:cNvPr>
          <p:cNvSpPr txBox="1"/>
          <p:nvPr/>
        </p:nvSpPr>
        <p:spPr>
          <a:xfrm>
            <a:off x="914400" y="2281680"/>
            <a:ext cx="320702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US" dirty="0"/>
              <a:t>GENERALIZACIÓN EMPÍRICA</a:t>
            </a:r>
          </a:p>
          <a:p>
            <a:r>
              <a:rPr lang="es-US" dirty="0"/>
              <a:t>----------------------------------------</a:t>
            </a:r>
          </a:p>
          <a:p>
            <a:r>
              <a:rPr lang="es-US" dirty="0"/>
              <a:t>RESPUESTA AL PROBLEMA DE INVESTIGACIÓN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0EE7C37F-584B-4082-AB30-DC5A11E6FC35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7169426" y="1407181"/>
            <a:ext cx="1895061" cy="874499"/>
          </a:xfrm>
          <a:prstGeom prst="bentConnector2">
            <a:avLst/>
          </a:prstGeom>
          <a:ln w="222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3780C6C4-752C-41E5-A3DB-95494793AC03}"/>
              </a:ext>
            </a:extLst>
          </p:cNvPr>
          <p:cNvCxnSpPr>
            <a:stCxn id="5" idx="2"/>
            <a:endCxn id="6" idx="3"/>
          </p:cNvCxnSpPr>
          <p:nvPr/>
        </p:nvCxnSpPr>
        <p:spPr>
          <a:xfrm rot="5400000">
            <a:off x="7711504" y="3358671"/>
            <a:ext cx="1506644" cy="1199322"/>
          </a:xfrm>
          <a:prstGeom prst="bentConnector2">
            <a:avLst/>
          </a:prstGeom>
          <a:ln w="25400">
            <a:solidFill>
              <a:schemeClr val="accent3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46DD3D36-5A30-4648-BF10-86142680106E}"/>
              </a:ext>
            </a:extLst>
          </p:cNvPr>
          <p:cNvCxnSpPr>
            <a:stCxn id="6" idx="1"/>
            <a:endCxn id="7" idx="2"/>
          </p:cNvCxnSpPr>
          <p:nvPr/>
        </p:nvCxnSpPr>
        <p:spPr>
          <a:xfrm rot="10800000">
            <a:off x="2517914" y="3482010"/>
            <a:ext cx="907773" cy="1229645"/>
          </a:xfrm>
          <a:prstGeom prst="bentConnector2">
            <a:avLst/>
          </a:prstGeom>
          <a:ln w="3175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718F04FB-E3E4-4E5B-8E05-4DCEA3B5A6A9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2882420" y="1042675"/>
            <a:ext cx="874499" cy="1603513"/>
          </a:xfrm>
          <a:prstGeom prst="bentConnector2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7697EC2-6CA9-4A52-B7B0-D2E473309D65}"/>
              </a:ext>
            </a:extLst>
          </p:cNvPr>
          <p:cNvSpPr txBox="1"/>
          <p:nvPr/>
        </p:nvSpPr>
        <p:spPr>
          <a:xfrm>
            <a:off x="261069" y="1695093"/>
            <a:ext cx="453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dirty="0">
                <a:solidFill>
                  <a:srgbClr val="00B0F0"/>
                </a:solidFill>
              </a:rPr>
              <a:t>I</a:t>
            </a:r>
          </a:p>
          <a:p>
            <a:pPr algn="ctr"/>
            <a:r>
              <a:rPr lang="es-US" dirty="0">
                <a:solidFill>
                  <a:srgbClr val="00B0F0"/>
                </a:solidFill>
              </a:rPr>
              <a:t>N</a:t>
            </a:r>
          </a:p>
          <a:p>
            <a:pPr algn="ctr"/>
            <a:r>
              <a:rPr lang="es-US" dirty="0">
                <a:solidFill>
                  <a:srgbClr val="00B0F0"/>
                </a:solidFill>
              </a:rPr>
              <a:t>D</a:t>
            </a:r>
          </a:p>
          <a:p>
            <a:pPr algn="ctr"/>
            <a:r>
              <a:rPr lang="es-US" dirty="0">
                <a:solidFill>
                  <a:srgbClr val="00B0F0"/>
                </a:solidFill>
              </a:rPr>
              <a:t>U</a:t>
            </a:r>
          </a:p>
          <a:p>
            <a:pPr algn="ctr"/>
            <a:r>
              <a:rPr lang="es-US" dirty="0">
                <a:solidFill>
                  <a:srgbClr val="00B0F0"/>
                </a:solidFill>
              </a:rPr>
              <a:t>CC</a:t>
            </a:r>
          </a:p>
          <a:p>
            <a:pPr algn="ctr"/>
            <a:r>
              <a:rPr lang="es-US" dirty="0">
                <a:solidFill>
                  <a:srgbClr val="00B0F0"/>
                </a:solidFill>
              </a:rPr>
              <a:t>I</a:t>
            </a:r>
          </a:p>
          <a:p>
            <a:pPr algn="ctr"/>
            <a:r>
              <a:rPr lang="es-US" dirty="0">
                <a:solidFill>
                  <a:srgbClr val="00B0F0"/>
                </a:solidFill>
              </a:rPr>
              <a:t>O</a:t>
            </a:r>
          </a:p>
          <a:p>
            <a:pPr algn="ctr"/>
            <a:r>
              <a:rPr lang="es-US" dirty="0">
                <a:solidFill>
                  <a:srgbClr val="00B0F0"/>
                </a:solidFill>
              </a:rPr>
              <a:t>N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ABED00E-4137-41B3-9C29-1C01ECFA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597" y="1591847"/>
            <a:ext cx="475529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262B-F295-4858-B316-546E8F95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…ETAPAS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69D38-8117-4A68-BEF1-28676DED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8688"/>
            <a:ext cx="10409117" cy="3633983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AutoNum type="arabicPeriod"/>
            </a:pPr>
            <a:r>
              <a:rPr lang="es-US" sz="3600" b="1" dirty="0">
                <a:solidFill>
                  <a:srgbClr val="92D050"/>
                </a:solidFill>
              </a:rPr>
              <a:t>ELECCIÓN DEL TEMA</a:t>
            </a:r>
          </a:p>
          <a:p>
            <a:pPr marL="742950" indent="-742950">
              <a:buAutoNum type="arabicPeriod"/>
            </a:pPr>
            <a:r>
              <a:rPr lang="es-US" sz="3600" b="1" dirty="0">
                <a:solidFill>
                  <a:srgbClr val="92D050"/>
                </a:solidFill>
              </a:rPr>
              <a:t>FORMULACIÓN DEL PROBLEMA</a:t>
            </a:r>
          </a:p>
          <a:p>
            <a:pPr marL="742950" indent="-742950">
              <a:buAutoNum type="arabicPeriod"/>
            </a:pPr>
            <a:r>
              <a:rPr lang="es-US" sz="3600" b="1" dirty="0">
                <a:solidFill>
                  <a:srgbClr val="92D050"/>
                </a:solidFill>
              </a:rPr>
              <a:t>DISEÑO</a:t>
            </a:r>
          </a:p>
          <a:p>
            <a:pPr marL="742950" indent="-742950">
              <a:buAutoNum type="arabicPeriod"/>
            </a:pPr>
            <a:r>
              <a:rPr lang="es-US" sz="3600" b="1" dirty="0">
                <a:solidFill>
                  <a:srgbClr val="92D050"/>
                </a:solidFill>
              </a:rPr>
              <a:t>CONCEPTUALIZACIÓN &amp; OPERACIONALIZACIÓN </a:t>
            </a:r>
          </a:p>
          <a:p>
            <a:pPr marL="742950" indent="-742950">
              <a:buAutoNum type="arabicPeriod"/>
            </a:pPr>
            <a:r>
              <a:rPr lang="es-US" sz="3600" b="1" dirty="0">
                <a:solidFill>
                  <a:srgbClr val="92D050"/>
                </a:solidFill>
              </a:rPr>
              <a:t>RECOLECCIÓN DE DATOS</a:t>
            </a:r>
          </a:p>
          <a:p>
            <a:pPr marL="742950" indent="-742950">
              <a:buAutoNum type="arabicPeriod"/>
            </a:pPr>
            <a:r>
              <a:rPr lang="es-US" sz="3600" b="1" dirty="0">
                <a:solidFill>
                  <a:srgbClr val="92D050"/>
                </a:solidFill>
              </a:rPr>
              <a:t>ANÁLISIS</a:t>
            </a:r>
          </a:p>
          <a:p>
            <a:pPr marL="742950" indent="-742950">
              <a:buAutoNum type="arabicPeriod"/>
            </a:pPr>
            <a:r>
              <a:rPr lang="es-US" sz="3600" b="1" dirty="0">
                <a:solidFill>
                  <a:srgbClr val="92D050"/>
                </a:solidFill>
              </a:rPr>
              <a:t>COMUNICACIÓN DE RESULTADOS</a:t>
            </a:r>
          </a:p>
          <a:p>
            <a:pPr marL="742950" indent="-742950">
              <a:buAutoNum type="arabicPeriod"/>
            </a:pPr>
            <a:endParaRPr lang="es-US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4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602F96-A374-4882-A83E-B0B4445B6691}"/>
              </a:ext>
            </a:extLst>
          </p:cNvPr>
          <p:cNvSpPr txBox="1"/>
          <p:nvPr/>
        </p:nvSpPr>
        <p:spPr>
          <a:xfrm>
            <a:off x="1825720" y="2697685"/>
            <a:ext cx="854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Complementar con el siguiente Video (OPTATIVO): </a:t>
            </a:r>
          </a:p>
          <a:p>
            <a:r>
              <a:rPr lang="es-US" dirty="0"/>
              <a:t>DIALOGOS TRANSATLANTICOS : </a:t>
            </a:r>
          </a:p>
          <a:p>
            <a:r>
              <a:rPr lang="es-US" dirty="0"/>
              <a:t>1. Phillipe Descola </a:t>
            </a:r>
            <a:r>
              <a:rPr lang="es-US" dirty="0">
                <a:hlinkClick r:id="rId2"/>
              </a:rPr>
              <a:t>http://encuentro.gob.ar/programas/serie/8841/9011?temporada=1</a:t>
            </a:r>
            <a:endParaRPr lang="es-US" dirty="0"/>
          </a:p>
          <a:p>
            <a:r>
              <a:rPr lang="es-US" dirty="0"/>
              <a:t>(es interesante el apartado donde con datos demuele una teoría)</a:t>
            </a:r>
          </a:p>
          <a:p>
            <a:endParaRPr lang="es-US" dirty="0"/>
          </a:p>
          <a:p>
            <a:r>
              <a:rPr lang="es-US" dirty="0"/>
              <a:t>+</a:t>
            </a:r>
          </a:p>
          <a:p>
            <a:endParaRPr lang="es-US" dirty="0"/>
          </a:p>
          <a:p>
            <a:r>
              <a:rPr lang="es-US" dirty="0"/>
              <a:t>2. Bernard </a:t>
            </a:r>
            <a:r>
              <a:rPr lang="es-US" dirty="0" err="1"/>
              <a:t>Lahire</a:t>
            </a:r>
            <a:r>
              <a:rPr lang="es-US" dirty="0"/>
              <a:t> y Gabriel Kessler (minuto 30 a 38) </a:t>
            </a:r>
            <a:r>
              <a:rPr lang="es-US" dirty="0">
                <a:hlinkClick r:id="rId3"/>
              </a:rPr>
              <a:t>https://youtu.be/TZ6AuYTHUlk</a:t>
            </a:r>
            <a:r>
              <a:rPr lang="es-US" dirty="0"/>
              <a:t> </a:t>
            </a:r>
          </a:p>
          <a:p>
            <a:r>
              <a:rPr lang="es-US" dirty="0"/>
              <a:t>o</a:t>
            </a:r>
          </a:p>
          <a:p>
            <a:r>
              <a:rPr lang="es-US" dirty="0">
                <a:hlinkClick r:id="rId4"/>
              </a:rPr>
              <a:t>http://encuentro.gob.ar/programas/serie/8841/8984?temporada=1</a:t>
            </a:r>
            <a:endParaRPr lang="es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9A7D5E2-9A84-4522-8F66-FDD200889E88}"/>
              </a:ext>
            </a:extLst>
          </p:cNvPr>
          <p:cNvSpPr txBox="1"/>
          <p:nvPr/>
        </p:nvSpPr>
        <p:spPr>
          <a:xfrm>
            <a:off x="1825720" y="808383"/>
            <a:ext cx="8100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LECTURA: </a:t>
            </a:r>
          </a:p>
          <a:p>
            <a:endParaRPr lang="es-US" dirty="0"/>
          </a:p>
          <a:p>
            <a:r>
              <a:rPr lang="es-ES" dirty="0"/>
              <a:t>- Cea </a:t>
            </a:r>
            <a:r>
              <a:rPr lang="es-ES" dirty="0" err="1"/>
              <a:t>D’Ancona</a:t>
            </a:r>
            <a:r>
              <a:rPr lang="es-ES" dirty="0"/>
              <a:t>, M. (1998) Metodología Cuantitativa. Estrategias y Técnicas de</a:t>
            </a:r>
          </a:p>
          <a:p>
            <a:r>
              <a:rPr lang="es-ES" dirty="0"/>
              <a:t>Investigación. Madrid: Síntesis. Capítulo 2. (30 C387)</a:t>
            </a:r>
          </a:p>
          <a:p>
            <a:r>
              <a:rPr lang="en-US" dirty="0"/>
              <a:t>- Mouton, J. &amp; Marais, HC. (1996) Basic Concepts in the Methodology of Social</a:t>
            </a:r>
          </a:p>
          <a:p>
            <a:r>
              <a:rPr lang="en-US" dirty="0"/>
              <a:t>Sciences. Pretoria: HSRC Series in Methodology. Pag 3 a 20 (</a:t>
            </a:r>
            <a:r>
              <a:rPr lang="en-US" dirty="0" err="1"/>
              <a:t>optativo</a:t>
            </a:r>
            <a:r>
              <a:rPr lang="en-US" dirty="0"/>
              <a:t> </a:t>
            </a:r>
            <a:r>
              <a:rPr lang="en-US"/>
              <a:t>hasta la 26).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6939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395</TotalTime>
  <Words>279</Words>
  <Application>Microsoft Office PowerPoint</Application>
  <PresentationFormat>Panorámica</PresentationFormat>
  <Paragraphs>56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Galería</vt:lpstr>
      <vt:lpstr>2.Introducción al concepto de Ciencia y al conocimiento CIentífico</vt:lpstr>
      <vt:lpstr>…DELIMITACIONES</vt:lpstr>
      <vt:lpstr>…CONCEPTO</vt:lpstr>
      <vt:lpstr>…dIMENSiones</vt:lpstr>
      <vt:lpstr>ELEMENTOS DEL PROCESO DE CONOCIMIENTO CIENTIFICO</vt:lpstr>
      <vt:lpstr>…ETAPAS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DISEÑO</dc:title>
  <dc:creator>María Cristina B M</dc:creator>
  <cp:lastModifiedBy>María Cristina B M</cp:lastModifiedBy>
  <cp:revision>80</cp:revision>
  <dcterms:created xsi:type="dcterms:W3CDTF">2020-04-13T11:46:03Z</dcterms:created>
  <dcterms:modified xsi:type="dcterms:W3CDTF">2020-07-31T15:37:35Z</dcterms:modified>
</cp:coreProperties>
</file>