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89" r:id="rId6"/>
    <p:sldId id="270" r:id="rId7"/>
    <p:sldId id="272" r:id="rId8"/>
    <p:sldId id="282" r:id="rId9"/>
    <p:sldId id="283" r:id="rId10"/>
    <p:sldId id="286" r:id="rId11"/>
    <p:sldId id="274" r:id="rId12"/>
    <p:sldId id="275" r:id="rId13"/>
    <p:sldId id="268" r:id="rId14"/>
    <p:sldId id="277" r:id="rId15"/>
    <p:sldId id="278" r:id="rId16"/>
    <p:sldId id="271" r:id="rId17"/>
    <p:sldId id="287" r:id="rId18"/>
    <p:sldId id="279" r:id="rId19"/>
    <p:sldId id="280" r:id="rId20"/>
    <p:sldId id="288" r:id="rId21"/>
    <p:sldId id="285"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A5AB"/>
    <a:srgbClr val="E6463B"/>
    <a:srgbClr val="E96D3E"/>
    <a:srgbClr val="B15967"/>
    <a:srgbClr val="EF9B51"/>
    <a:srgbClr val="E44165"/>
    <a:srgbClr val="F0AF38"/>
    <a:srgbClr val="1F272A"/>
    <a:srgbClr val="9339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C71C8-36AD-30F8-A4AF-5829F1A506E5}" v="8" dt="2024-09-09T20:40:49.023"/>
    <p1510:client id="{96466D7B-73D6-6684-D56C-0CD327FD9BA5}" v="5" dt="2024-09-09T20:45:55.549"/>
    <p1510:client id="{AC2CA991-BF12-4EC3-98A6-57A0D8C286D2}" v="102" dt="2024-09-09T21:15:19.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0DFF33C-E171-7BC2-2BBF-B7843FD9F7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98F7BAB5-0EBC-2171-7773-6C6285C2A1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E0657C-D496-4AF4-8E62-3A49A266BB93}" type="datetimeFigureOut">
              <a:rPr lang="fr-FR" smtClean="0"/>
              <a:t>20/01/2025</a:t>
            </a:fld>
            <a:endParaRPr lang="fr-FR"/>
          </a:p>
        </p:txBody>
      </p:sp>
      <p:sp>
        <p:nvSpPr>
          <p:cNvPr id="4" name="Espace réservé du pied de page 3">
            <a:extLst>
              <a:ext uri="{FF2B5EF4-FFF2-40B4-BE49-F238E27FC236}">
                <a16:creationId xmlns:a16="http://schemas.microsoft.com/office/drawing/2014/main" id="{574F82EE-0E32-A817-F09B-0B0CAA58EA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42CD01D-6A50-9A5B-F4CC-3BC9CCE64B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192833-6A34-4FFF-AD2D-1B35009E8F47}" type="slidenum">
              <a:rPr lang="fr-FR" smtClean="0"/>
              <a:t>‹N°›</a:t>
            </a:fld>
            <a:endParaRPr lang="fr-FR"/>
          </a:p>
        </p:txBody>
      </p:sp>
    </p:spTree>
    <p:extLst>
      <p:ext uri="{BB962C8B-B14F-4D97-AF65-F5344CB8AC3E}">
        <p14:creationId xmlns:p14="http://schemas.microsoft.com/office/powerpoint/2010/main" val="3484764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3C7E2-BA03-434F-A33A-12B27FC869BA}" type="datetimeFigureOut">
              <a:rPr lang="fr-FR" smtClean="0"/>
              <a:t>20/01/2025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55E5D-6740-4C6F-9A45-56E90F07FBCE}" type="slidenum">
              <a:rPr lang="fr-FR" smtClean="0"/>
              <a:t>‹N°›</a:t>
            </a:fld>
            <a:endParaRPr lang="fr-FR"/>
          </a:p>
        </p:txBody>
      </p:sp>
    </p:spTree>
    <p:extLst>
      <p:ext uri="{BB962C8B-B14F-4D97-AF65-F5344CB8AC3E}">
        <p14:creationId xmlns:p14="http://schemas.microsoft.com/office/powerpoint/2010/main" val="317243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38941B0-F4D5-4460-BCAD-F7E2B41A8257}" type="datetimeFigureOut">
              <a:rPr lang="fr-FR" smtClean="0"/>
              <a:t>20/01/2025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pic>
        <p:nvPicPr>
          <p:cNvPr id="7" name="Image 6" descr="Une image contenant dessin, clipart, dessin humoristique, illustration&#10;&#10;Description générée automatiquement">
            <a:extLst>
              <a:ext uri="{FF2B5EF4-FFF2-40B4-BE49-F238E27FC236}">
                <a16:creationId xmlns:a16="http://schemas.microsoft.com/office/drawing/2014/main" id="{2A051EF7-B211-FFEE-C33B-DEAA61048A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006" t="11430" r="10768" b="11072"/>
          <a:stretch/>
        </p:blipFill>
        <p:spPr>
          <a:xfrm>
            <a:off x="5096222" y="428096"/>
            <a:ext cx="1999556" cy="1980999"/>
          </a:xfrm>
          <a:prstGeom prst="rect">
            <a:avLst/>
          </a:prstGeom>
        </p:spPr>
      </p:pic>
      <p:sp>
        <p:nvSpPr>
          <p:cNvPr id="9" name="Rectangle : coins arrondis 8">
            <a:extLst>
              <a:ext uri="{FF2B5EF4-FFF2-40B4-BE49-F238E27FC236}">
                <a16:creationId xmlns:a16="http://schemas.microsoft.com/office/drawing/2014/main" id="{1C172BD5-B5E0-D9BA-08C8-D8FBAAC609DD}"/>
              </a:ext>
            </a:extLst>
          </p:cNvPr>
          <p:cNvSpPr/>
          <p:nvPr userDrawn="1"/>
        </p:nvSpPr>
        <p:spPr>
          <a:xfrm>
            <a:off x="3362668" y="4075730"/>
            <a:ext cx="5466665" cy="1048903"/>
          </a:xfrm>
          <a:prstGeom prst="roundRect">
            <a:avLst>
              <a:gd name="adj" fmla="val 50000"/>
            </a:avLst>
          </a:prstGeom>
          <a:solidFill>
            <a:srgbClr val="F0AF38"/>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5400">
              <a:solidFill>
                <a:schemeClr val="tx1"/>
              </a:solidFill>
            </a:endParaRPr>
          </a:p>
        </p:txBody>
      </p:sp>
      <p:sp>
        <p:nvSpPr>
          <p:cNvPr id="14" name="Rectangle 13">
            <a:extLst>
              <a:ext uri="{FF2B5EF4-FFF2-40B4-BE49-F238E27FC236}">
                <a16:creationId xmlns:a16="http://schemas.microsoft.com/office/drawing/2014/main" id="{DC6541AA-2825-1EF9-EE69-74C65F6E5BD5}"/>
              </a:ext>
            </a:extLst>
          </p:cNvPr>
          <p:cNvSpPr/>
          <p:nvPr userDrawn="1"/>
        </p:nvSpPr>
        <p:spPr>
          <a:xfrm>
            <a:off x="4730081" y="2740522"/>
            <a:ext cx="2731838" cy="769441"/>
          </a:xfrm>
          <a:prstGeom prst="rect">
            <a:avLst/>
          </a:prstGeom>
          <a:noFill/>
        </p:spPr>
        <p:txBody>
          <a:bodyPr wrap="none" lIns="91440" tIns="45720" rIns="91440" bIns="45720">
            <a:spAutoFit/>
          </a:bodyPr>
          <a:lstStyle/>
          <a:p>
            <a:pPr algn="ctr"/>
            <a:r>
              <a:rPr lang="fr-FR" sz="4400" kern="1200">
                <a:solidFill>
                  <a:schemeClr val="tx1"/>
                </a:solidFill>
                <a:latin typeface="+mj-lt"/>
                <a:ea typeface="+mj-ea"/>
                <a:cs typeface="+mj-cs"/>
              </a:rPr>
              <a:t>ARDUINO</a:t>
            </a:r>
          </a:p>
        </p:txBody>
      </p:sp>
      <p:sp>
        <p:nvSpPr>
          <p:cNvPr id="2" name="Sous-titre 1">
            <a:extLst>
              <a:ext uri="{FF2B5EF4-FFF2-40B4-BE49-F238E27FC236}">
                <a16:creationId xmlns:a16="http://schemas.microsoft.com/office/drawing/2014/main" id="{7670990B-46D3-556F-C9BD-E4414FF8C23E}"/>
              </a:ext>
            </a:extLst>
          </p:cNvPr>
          <p:cNvSpPr txBox="1">
            <a:spLocks/>
          </p:cNvSpPr>
          <p:nvPr userDrawn="1"/>
        </p:nvSpPr>
        <p:spPr>
          <a:xfrm>
            <a:off x="3802935" y="4092575"/>
            <a:ext cx="4620445" cy="10112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fr-FR" sz="4000"/>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20/01/2025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20/01/2025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20/01/2025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20/01/2025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20/01/2025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20/01/2025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20/01/2025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20/01/2025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20/01/2025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20/01/2025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20/01/2025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
        <p:nvSpPr>
          <p:cNvPr id="7" name="Rectangle 6">
            <a:extLst>
              <a:ext uri="{FF2B5EF4-FFF2-40B4-BE49-F238E27FC236}">
                <a16:creationId xmlns:a16="http://schemas.microsoft.com/office/drawing/2014/main" id="{0A952A75-CC61-8B07-5FFF-BDD6ACF9047C}"/>
              </a:ext>
            </a:extLst>
          </p:cNvPr>
          <p:cNvSpPr/>
          <p:nvPr userDrawn="1"/>
        </p:nvSpPr>
        <p:spPr>
          <a:xfrm>
            <a:off x="0" y="0"/>
            <a:ext cx="12192000" cy="6858000"/>
          </a:xfrm>
          <a:prstGeom prst="rect">
            <a:avLst/>
          </a:prstGeom>
          <a:gradFill flip="none" rotWithShape="1">
            <a:gsLst>
              <a:gs pos="2000">
                <a:srgbClr val="EF9B51"/>
              </a:gs>
              <a:gs pos="100000">
                <a:srgbClr val="933972"/>
              </a:gs>
            </a:gsLst>
            <a:lin ang="189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hyperlink" Target="https://www.tinkercad.com/things/6gvxleLsqC7-digitalpin-entree?sharecode=z8yd8tPuHpU4Is5wnTeslVPM4hA_5H_eVlMtoG2CueA" TargetMode="External"/><Relationship Id="rId5" Type="http://schemas.openxmlformats.org/officeDocument/2006/relationships/hyperlink" Target="https://www.tinkercad.com/things/30wome9uxvU-digitalpin-sortie?sharecode=jNvKNquxUMBapGE-TIJVYdG-_zLr3pukoa9wq2_kAHY" TargetMode="Externa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hyperlink" Target="https://www.tinkercad.com/things/e7SPl1QvVLy-digitalpin-pwm?sharecode=fOiXKHZsRKK6OTJSE_LXEeePP0g1TwL3MSdlXLFjJL8" TargetMode="Externa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hyperlink" Target="https://www.tinkercad.com/things/8XfrWAf8YNo-analogpin?sharecode=MfdTXyMT5xe0ASl6D7rinIZxsDc9wV7uxVv3G01Tl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DE8ADF0-47FA-FB8C-0CD3-0514082B70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168"/>
          <a:stretch/>
        </p:blipFill>
        <p:spPr bwMode="auto">
          <a:xfrm>
            <a:off x="0" y="0"/>
            <a:ext cx="1241658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descr="Une image contenant dessin, clipart, dessin humoristique, illustration&#10;&#10;Description générée automatiquement">
            <a:extLst>
              <a:ext uri="{FF2B5EF4-FFF2-40B4-BE49-F238E27FC236}">
                <a16:creationId xmlns:a16="http://schemas.microsoft.com/office/drawing/2014/main" id="{96859D30-F7BF-079E-3B62-F3BC5F8AF765}"/>
              </a:ext>
            </a:extLst>
          </p:cNvPr>
          <p:cNvPicPr>
            <a:picLocks noChangeAspect="1"/>
          </p:cNvPicPr>
          <p:nvPr/>
        </p:nvPicPr>
        <p:blipFill rotWithShape="1">
          <a:blip r:embed="rId3">
            <a:extLst>
              <a:ext uri="{28A0092B-C50C-407E-A947-70E740481C1C}">
                <a14:useLocalDpi xmlns:a14="http://schemas.microsoft.com/office/drawing/2010/main" val="0"/>
              </a:ext>
            </a:extLst>
          </a:blip>
          <a:srcRect l="11006" t="11430" r="10768" b="11072"/>
          <a:stretch/>
        </p:blipFill>
        <p:spPr>
          <a:xfrm>
            <a:off x="8482264" y="1563925"/>
            <a:ext cx="3339967" cy="3308970"/>
          </a:xfrm>
          <a:prstGeom prst="rect">
            <a:avLst/>
          </a:prstGeom>
        </p:spPr>
      </p:pic>
      <p:sp>
        <p:nvSpPr>
          <p:cNvPr id="6" name="ZoneTexte 5">
            <a:extLst>
              <a:ext uri="{FF2B5EF4-FFF2-40B4-BE49-F238E27FC236}">
                <a16:creationId xmlns:a16="http://schemas.microsoft.com/office/drawing/2014/main" id="{F3B1F094-9791-FF5C-DCC0-A13E083AE81B}"/>
              </a:ext>
            </a:extLst>
          </p:cNvPr>
          <p:cNvSpPr txBox="1"/>
          <p:nvPr/>
        </p:nvSpPr>
        <p:spPr>
          <a:xfrm>
            <a:off x="1938779" y="2057311"/>
            <a:ext cx="3541915" cy="1107996"/>
          </a:xfrm>
          <a:prstGeom prst="rect">
            <a:avLst/>
          </a:prstGeom>
          <a:noFill/>
        </p:spPr>
        <p:txBody>
          <a:bodyPr wrap="square" rtlCol="0">
            <a:spAutoFit/>
          </a:bodyPr>
          <a:lstStyle/>
          <a:p>
            <a:r>
              <a:rPr lang="fr-FR" sz="6600" err="1">
                <a:solidFill>
                  <a:schemeClr val="bg2">
                    <a:lumMod val="10000"/>
                  </a:schemeClr>
                </a:solidFill>
                <a:latin typeface="+mj-lt"/>
              </a:rPr>
              <a:t>Crobot’ic</a:t>
            </a:r>
            <a:r>
              <a:rPr lang="fr-FR">
                <a:latin typeface="+mj-lt"/>
              </a:rPr>
              <a:t> </a:t>
            </a:r>
          </a:p>
        </p:txBody>
      </p:sp>
      <p:sp>
        <p:nvSpPr>
          <p:cNvPr id="7" name="ZoneTexte 6">
            <a:extLst>
              <a:ext uri="{FF2B5EF4-FFF2-40B4-BE49-F238E27FC236}">
                <a16:creationId xmlns:a16="http://schemas.microsoft.com/office/drawing/2014/main" id="{37737975-EF17-7677-34E5-C8DBF3CEB8D6}"/>
              </a:ext>
            </a:extLst>
          </p:cNvPr>
          <p:cNvSpPr txBox="1"/>
          <p:nvPr/>
        </p:nvSpPr>
        <p:spPr>
          <a:xfrm>
            <a:off x="1938779" y="3276828"/>
            <a:ext cx="3999140" cy="584775"/>
          </a:xfrm>
          <a:prstGeom prst="rect">
            <a:avLst/>
          </a:prstGeom>
          <a:noFill/>
        </p:spPr>
        <p:txBody>
          <a:bodyPr wrap="square" lIns="91440" tIns="45720" rIns="91440" bIns="45720" rtlCol="0" anchor="t">
            <a:spAutoFit/>
          </a:bodyPr>
          <a:lstStyle/>
          <a:p>
            <a:r>
              <a:rPr lang="fr-FR" sz="3200" dirty="0">
                <a:latin typeface="Berlin Sans FB"/>
              </a:rPr>
              <a:t>ARDUINO – Les Bases</a:t>
            </a:r>
          </a:p>
        </p:txBody>
      </p:sp>
      <p:pic>
        <p:nvPicPr>
          <p:cNvPr id="9" name="Image 8" descr="Une image contenant Police, logo, symbole, Graphique&#10;&#10;Description générée automatiquement">
            <a:extLst>
              <a:ext uri="{FF2B5EF4-FFF2-40B4-BE49-F238E27FC236}">
                <a16:creationId xmlns:a16="http://schemas.microsoft.com/office/drawing/2014/main" id="{1D807298-20A3-E80D-EA8B-6DCB74D67F8E}"/>
              </a:ext>
            </a:extLst>
          </p:cNvPr>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8800586" y="5487552"/>
            <a:ext cx="3188214" cy="1039370"/>
          </a:xfrm>
          <a:prstGeom prst="rect">
            <a:avLst/>
          </a:prstGeom>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31A14-2A40-713F-3154-E44D1A1BB919}"/>
              </a:ext>
            </a:extLst>
          </p:cNvPr>
          <p:cNvSpPr/>
          <p:nvPr/>
        </p:nvSpPr>
        <p:spPr>
          <a:xfrm>
            <a:off x="5918200" y="2301139"/>
            <a:ext cx="5689600" cy="2582043"/>
          </a:xfrm>
          <a:prstGeom prst="rect">
            <a:avLst/>
          </a:prstGeom>
          <a:solidFill>
            <a:srgbClr val="1F272A"/>
          </a:solidFill>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97C8CEC9-DE3D-88FD-D397-C90BD0AB831A}"/>
              </a:ext>
            </a:extLst>
          </p:cNvPr>
          <p:cNvSpPr/>
          <p:nvPr/>
        </p:nvSpPr>
        <p:spPr>
          <a:xfrm>
            <a:off x="406400" y="880965"/>
            <a:ext cx="5357934" cy="5661851"/>
          </a:xfrm>
          <a:prstGeom prst="rect">
            <a:avLst/>
          </a:prstGeom>
          <a:noFill/>
        </p:spPr>
        <p:style>
          <a:lnRef idx="2">
            <a:schemeClr val="accent1">
              <a:shade val="15000"/>
            </a:schemeClr>
          </a:lnRef>
          <a:fillRef idx="1001">
            <a:schemeClr val="l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lang="fr-FR" sz="2000">
                <a:latin typeface="Berlin Sans FB" panose="020E0602020502020306" pitchFamily="34" charset="0"/>
              </a:rPr>
              <a:t>Arduino est programmé en C++ et utilise donc la même syntaxe.</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2000">
              <a:latin typeface="Berlin Sans FB" panose="020E06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a:latin typeface="Berlin Sans FB" panose="020E0602020502020306" pitchFamily="34" charset="0"/>
              </a:rPr>
              <a:t>Un code Arduino est composé initialement de deux fonctions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2000">
              <a:latin typeface="Berlin Sans FB" panose="020E0602020502020306"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2000">
                <a:latin typeface="Berlin Sans FB" panose="020E0602020502020306" pitchFamily="34" charset="0"/>
              </a:rPr>
              <a:t>Une fonction </a:t>
            </a:r>
            <a:r>
              <a:rPr lang="fr-FR" altLang="fr-FR" sz="2000" b="1">
                <a:solidFill>
                  <a:schemeClr val="tx1"/>
                </a:solidFill>
                <a:latin typeface="Berlin Sans FB" panose="020E0602020502020306" pitchFamily="34" charset="0"/>
              </a:rPr>
              <a:t>setup</a:t>
            </a:r>
            <a:r>
              <a:rPr lang="fr-FR" altLang="fr-FR" sz="2000">
                <a:latin typeface="Berlin Sans FB" panose="020E0602020502020306" pitchFamily="34" charset="0"/>
              </a:rPr>
              <a:t> qui permet d’initialiser les entrées et sorties de chaque Pin utilisé. Vous devez spécifier si une broche sera utilisée en tant qu'entrée (</a:t>
            </a:r>
            <a:r>
              <a:rPr lang="fr-FR" altLang="fr-FR" sz="2000">
                <a:solidFill>
                  <a:schemeClr val="tx1"/>
                </a:solidFill>
                <a:latin typeface="Berlin Sans FB" panose="020E0602020502020306" pitchFamily="34" charset="0"/>
              </a:rPr>
              <a:t>INPUT</a:t>
            </a:r>
            <a:r>
              <a:rPr lang="fr-FR" altLang="fr-FR" sz="2000">
                <a:latin typeface="Berlin Sans FB" panose="020E0602020502020306" pitchFamily="34" charset="0"/>
              </a:rPr>
              <a:t>) ou en tant que sortie (</a:t>
            </a:r>
            <a:r>
              <a:rPr lang="fr-FR" altLang="fr-FR" sz="2000">
                <a:solidFill>
                  <a:schemeClr val="tx1"/>
                </a:solidFill>
                <a:latin typeface="Berlin Sans FB" panose="020E0602020502020306" pitchFamily="34" charset="0"/>
              </a:rPr>
              <a:t>OUTPUT</a:t>
            </a:r>
            <a:r>
              <a:rPr lang="fr-FR" altLang="fr-FR" sz="2000">
                <a:latin typeface="Berlin Sans FB" panose="020E0602020502020306"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2000">
              <a:latin typeface="Berlin Sans FB" panose="020E0602020502020306"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sz="2000">
                <a:latin typeface="Berlin Sans FB" panose="020E0602020502020306" pitchFamily="34" charset="0"/>
              </a:rPr>
              <a:t>Et la fonction </a:t>
            </a:r>
            <a:r>
              <a:rPr lang="fr-FR" sz="2000" b="1" err="1">
                <a:solidFill>
                  <a:schemeClr val="tx1"/>
                </a:solidFill>
                <a:latin typeface="Berlin Sans FB" panose="020E0602020502020306" pitchFamily="34" charset="0"/>
              </a:rPr>
              <a:t>loop</a:t>
            </a:r>
            <a:r>
              <a:rPr lang="fr-FR" sz="2000">
                <a:latin typeface="Berlin Sans FB" panose="020E0602020502020306" pitchFamily="34" charset="0"/>
              </a:rPr>
              <a:t> contient le programme principal qui s'exécute en boucle. C'est ici qu’il faut définir les actions à effectuer en fonction des entrées et des sorties.</a:t>
            </a:r>
            <a:endParaRPr lang="fr-FR" altLang="fr-FR" sz="2000">
              <a:latin typeface="Berlin Sans FB" panose="020E0602020502020306"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2000">
              <a:solidFill>
                <a:schemeClr val="lt1"/>
              </a:solidFill>
              <a:latin typeface="Berlin Sans FB" panose="020E0602020502020306" pitchFamily="34" charset="0"/>
            </a:endParaRPr>
          </a:p>
        </p:txBody>
      </p:sp>
      <p:sp>
        <p:nvSpPr>
          <p:cNvPr id="17" name="ZoneTexte 16">
            <a:extLst>
              <a:ext uri="{FF2B5EF4-FFF2-40B4-BE49-F238E27FC236}">
                <a16:creationId xmlns:a16="http://schemas.microsoft.com/office/drawing/2014/main" id="{079FD706-0E7C-0A01-C6D5-2093FFF8D285}"/>
              </a:ext>
            </a:extLst>
          </p:cNvPr>
          <p:cNvSpPr txBox="1"/>
          <p:nvPr/>
        </p:nvSpPr>
        <p:spPr>
          <a:xfrm>
            <a:off x="122679" y="30031"/>
            <a:ext cx="5795521" cy="584775"/>
          </a:xfrm>
          <a:prstGeom prst="rect">
            <a:avLst/>
          </a:prstGeom>
          <a:noFill/>
        </p:spPr>
        <p:txBody>
          <a:bodyPr wrap="square" rtlCol="0">
            <a:spAutoFit/>
          </a:bodyPr>
          <a:lstStyle/>
          <a:p>
            <a:r>
              <a:rPr lang="fr-FR" sz="3200" err="1">
                <a:latin typeface="+mj-lt"/>
              </a:rPr>
              <a:t>Crobot’ic</a:t>
            </a:r>
            <a:r>
              <a:rPr lang="fr-FR" sz="3200">
                <a:latin typeface="+mj-lt"/>
              </a:rPr>
              <a:t> - Arduino</a:t>
            </a:r>
          </a:p>
        </p:txBody>
      </p:sp>
      <p:pic>
        <p:nvPicPr>
          <p:cNvPr id="3" name="Image 2">
            <a:extLst>
              <a:ext uri="{FF2B5EF4-FFF2-40B4-BE49-F238E27FC236}">
                <a16:creationId xmlns:a16="http://schemas.microsoft.com/office/drawing/2014/main" id="{B53F6FD0-6DBA-7944-1A51-2F2564FEC6B2}"/>
              </a:ext>
            </a:extLst>
          </p:cNvPr>
          <p:cNvPicPr>
            <a:picLocks noChangeAspect="1"/>
          </p:cNvPicPr>
          <p:nvPr/>
        </p:nvPicPr>
        <p:blipFill>
          <a:blip r:embed="rId2"/>
          <a:stretch>
            <a:fillRect/>
          </a:stretch>
        </p:blipFill>
        <p:spPr>
          <a:xfrm>
            <a:off x="5918200" y="2301139"/>
            <a:ext cx="5053134" cy="2582043"/>
          </a:xfrm>
          <a:prstGeom prst="rect">
            <a:avLst/>
          </a:prstGeom>
        </p:spPr>
      </p:pic>
      <p:pic>
        <p:nvPicPr>
          <p:cNvPr id="19" name="Image 18" descr="Une image contenant dessin, clipart, dessin humoristique, illustration&#10;&#10;Description générée automatiquement">
            <a:extLst>
              <a:ext uri="{FF2B5EF4-FFF2-40B4-BE49-F238E27FC236}">
                <a16:creationId xmlns:a16="http://schemas.microsoft.com/office/drawing/2014/main" id="{5895B965-D563-6C62-9047-90DFFBE83C9D}"/>
              </a:ext>
            </a:extLst>
          </p:cNvPr>
          <p:cNvPicPr>
            <a:picLocks noChangeAspect="1"/>
          </p:cNvPicPr>
          <p:nvPr/>
        </p:nvPicPr>
        <p:blipFill rotWithShape="1">
          <a:blip r:embed="rId3">
            <a:extLst>
              <a:ext uri="{28A0092B-C50C-407E-A947-70E740481C1C}">
                <a14:useLocalDpi xmlns:a14="http://schemas.microsoft.com/office/drawing/2010/main" val="0"/>
              </a:ext>
            </a:extLst>
          </a:blip>
          <a:srcRect l="11006" t="11430" r="10768" b="11072"/>
          <a:stretch/>
        </p:blipFill>
        <p:spPr>
          <a:xfrm>
            <a:off x="10586995" y="127000"/>
            <a:ext cx="1482326" cy="1468569"/>
          </a:xfrm>
          <a:prstGeom prst="rect">
            <a:avLst/>
          </a:prstGeom>
        </p:spPr>
      </p:pic>
    </p:spTree>
    <p:extLst>
      <p:ext uri="{BB962C8B-B14F-4D97-AF65-F5344CB8AC3E}">
        <p14:creationId xmlns:p14="http://schemas.microsoft.com/office/powerpoint/2010/main" val="42205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A9E6D172-BD1F-412E-27E2-B0AAFC61CADC}"/>
              </a:ext>
            </a:extLst>
          </p:cNvPr>
          <p:cNvSpPr>
            <a:spLocks noChangeArrowheads="1"/>
          </p:cNvSpPr>
          <p:nvPr/>
        </p:nvSpPr>
        <p:spPr bwMode="auto">
          <a:xfrm>
            <a:off x="406400" y="899340"/>
            <a:ext cx="1072813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fr-FR" altLang="fr-FR" sz="2000" b="1" dirty="0">
                <a:latin typeface="Berlin Sans FB" panose="020E0602020502020306" pitchFamily="34" charset="0"/>
              </a:rPr>
              <a:t>Entrée</a:t>
            </a:r>
            <a:r>
              <a:rPr lang="fr-FR" altLang="fr-FR" sz="2000" dirty="0">
                <a:latin typeface="Berlin Sans FB" panose="020E0602020502020306" pitchFamily="34" charset="0"/>
              </a:rPr>
              <a:t> (par défaut) : Les broches numériques peuvent </a:t>
            </a:r>
            <a:r>
              <a:rPr lang="fr-FR" altLang="fr-FR" sz="2000" u="sng" dirty="0">
                <a:latin typeface="Berlin Sans FB" panose="020E0602020502020306" pitchFamily="34" charset="0"/>
              </a:rPr>
              <a:t>lire</a:t>
            </a:r>
            <a:r>
              <a:rPr lang="fr-FR" altLang="fr-FR" sz="2000" dirty="0">
                <a:latin typeface="Berlin Sans FB" panose="020E0602020502020306" pitchFamily="34" charset="0"/>
              </a:rPr>
              <a:t> deux états : haut (HIGH) ou bas (LOW).</a:t>
            </a:r>
          </a:p>
          <a:p>
            <a:pPr marR="0" lvl="1" algn="l" defTabSz="914400" rtl="0" eaLnBrk="0" fontAlgn="base" latinLnBrk="0" hangingPunct="0">
              <a:lnSpc>
                <a:spcPct val="100000"/>
              </a:lnSpc>
              <a:spcBef>
                <a:spcPct val="0"/>
              </a:spcBef>
              <a:spcAft>
                <a:spcPct val="0"/>
              </a:spcAft>
              <a:buClrTx/>
              <a:buSzTx/>
              <a:tabLst/>
            </a:pPr>
            <a:endParaRPr lang="fr-FR" altLang="fr-FR" sz="2000" dirty="0">
              <a:latin typeface="Berlin Sans FB" panose="020E0602020502020306" pitchFamily="34" charset="0"/>
            </a:endParaRPr>
          </a:p>
          <a:p>
            <a:pPr marR="0" lvl="1" algn="l" defTabSz="914400" rtl="0" eaLnBrk="0" fontAlgn="base" latinLnBrk="0" hangingPunct="0">
              <a:lnSpc>
                <a:spcPct val="100000"/>
              </a:lnSpc>
              <a:spcBef>
                <a:spcPct val="0"/>
              </a:spcBef>
              <a:spcAft>
                <a:spcPct val="0"/>
              </a:spcAft>
              <a:buClrTx/>
              <a:buSzTx/>
              <a:tabLst/>
            </a:pPr>
            <a:r>
              <a:rPr lang="fr-FR" altLang="fr-FR" sz="2000" dirty="0">
                <a:latin typeface="Berlin Sans FB" panose="020E0602020502020306" pitchFamily="34" charset="0"/>
              </a:rPr>
              <a:t>Par défaut, les broches digitales sont configurées en entrée. Elles peuvent détecter des états binaires (0V pour LOW et 5V pour HIGH).</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fr-FR" altLang="fr-FR" sz="2000" dirty="0">
              <a:latin typeface="Berlin Sans FB" panose="020E0602020502020306" pitchFamily="34" charset="0"/>
            </a:endParaRPr>
          </a:p>
          <a:p>
            <a:pPr marR="0" lvl="0" algn="l" defTabSz="914400" rtl="0" eaLnBrk="0" fontAlgn="base" latinLnBrk="0" hangingPunct="0">
              <a:lnSpc>
                <a:spcPct val="100000"/>
              </a:lnSpc>
              <a:spcBef>
                <a:spcPct val="0"/>
              </a:spcBef>
              <a:spcAft>
                <a:spcPct val="0"/>
              </a:spcAft>
              <a:buClrTx/>
              <a:buSzTx/>
              <a:tabLst/>
            </a:pPr>
            <a:r>
              <a:rPr lang="fr-FR" altLang="fr-FR" sz="2000" b="1" dirty="0">
                <a:latin typeface="Berlin Sans FB" panose="020E0602020502020306" pitchFamily="34" charset="0"/>
              </a:rPr>
              <a:t>Sortie</a:t>
            </a:r>
            <a:r>
              <a:rPr lang="fr-FR" altLang="fr-FR" sz="2000" dirty="0">
                <a:latin typeface="Berlin Sans FB" panose="020E0602020502020306" pitchFamily="34" charset="0"/>
              </a:rPr>
              <a:t> : Les broches numériques peuvent être configurées pour </a:t>
            </a:r>
            <a:r>
              <a:rPr lang="fr-FR" altLang="fr-FR" sz="2000" u="sng" dirty="0">
                <a:latin typeface="Berlin Sans FB" panose="020E0602020502020306" pitchFamily="34" charset="0"/>
              </a:rPr>
              <a:t>générer</a:t>
            </a:r>
            <a:r>
              <a:rPr lang="fr-FR" altLang="fr-FR" sz="2000" dirty="0">
                <a:latin typeface="Berlin Sans FB" panose="020E0602020502020306" pitchFamily="34" charset="0"/>
              </a:rPr>
              <a:t> des signaux : haut (HIGH) ou bas (LOW).</a:t>
            </a:r>
          </a:p>
        </p:txBody>
      </p:sp>
      <p:sp>
        <p:nvSpPr>
          <p:cNvPr id="8" name="Titre 1">
            <a:extLst>
              <a:ext uri="{FF2B5EF4-FFF2-40B4-BE49-F238E27FC236}">
                <a16:creationId xmlns:a16="http://schemas.microsoft.com/office/drawing/2014/main" id="{EB9A6099-33BD-7C71-A3F3-EE303369FFE2}"/>
              </a:ext>
            </a:extLst>
          </p:cNvPr>
          <p:cNvSpPr txBox="1">
            <a:spLocks/>
          </p:cNvSpPr>
          <p:nvPr/>
        </p:nvSpPr>
        <p:spPr>
          <a:xfrm>
            <a:off x="142875" y="868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fr-FR"/>
              <a:t>Digital Pins</a:t>
            </a:r>
            <a:endParaRPr lang="fr-FR"/>
          </a:p>
        </p:txBody>
      </p:sp>
      <p:sp>
        <p:nvSpPr>
          <p:cNvPr id="9" name="Rectangle 8">
            <a:extLst>
              <a:ext uri="{FF2B5EF4-FFF2-40B4-BE49-F238E27FC236}">
                <a16:creationId xmlns:a16="http://schemas.microsoft.com/office/drawing/2014/main" id="{E57C0AD5-1284-CEB3-1308-DD2B6E95F8C2}"/>
              </a:ext>
            </a:extLst>
          </p:cNvPr>
          <p:cNvSpPr/>
          <p:nvPr/>
        </p:nvSpPr>
        <p:spPr>
          <a:xfrm>
            <a:off x="151623" y="3954818"/>
            <a:ext cx="5689600" cy="2582043"/>
          </a:xfrm>
          <a:prstGeom prst="rect">
            <a:avLst/>
          </a:prstGeom>
          <a:solidFill>
            <a:srgbClr val="1F272A"/>
          </a:solidFill>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BEEC720-A3E9-83AF-E548-A986905084B8}"/>
              </a:ext>
            </a:extLst>
          </p:cNvPr>
          <p:cNvSpPr/>
          <p:nvPr/>
        </p:nvSpPr>
        <p:spPr>
          <a:xfrm>
            <a:off x="6096000" y="3790775"/>
            <a:ext cx="5842000" cy="2917705"/>
          </a:xfrm>
          <a:prstGeom prst="rect">
            <a:avLst/>
          </a:prstGeom>
          <a:solidFill>
            <a:srgbClr val="1F272A"/>
          </a:solidFill>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DCB12E1F-5F9F-6182-F01C-44FEA30F65F7}"/>
              </a:ext>
            </a:extLst>
          </p:cNvPr>
          <p:cNvPicPr>
            <a:picLocks noChangeAspect="1"/>
          </p:cNvPicPr>
          <p:nvPr/>
        </p:nvPicPr>
        <p:blipFill>
          <a:blip r:embed="rId2"/>
          <a:stretch>
            <a:fillRect/>
          </a:stretch>
        </p:blipFill>
        <p:spPr>
          <a:xfrm>
            <a:off x="11134531" y="217714"/>
            <a:ext cx="914594" cy="3414486"/>
          </a:xfrm>
          <a:prstGeom prst="rect">
            <a:avLst/>
          </a:prstGeom>
        </p:spPr>
      </p:pic>
      <p:pic>
        <p:nvPicPr>
          <p:cNvPr id="14" name="Image 13">
            <a:extLst>
              <a:ext uri="{FF2B5EF4-FFF2-40B4-BE49-F238E27FC236}">
                <a16:creationId xmlns:a16="http://schemas.microsoft.com/office/drawing/2014/main" id="{FD8E5C49-6E49-B9FA-A8D9-98B95A4E13E7}"/>
              </a:ext>
            </a:extLst>
          </p:cNvPr>
          <p:cNvPicPr>
            <a:picLocks noChangeAspect="1"/>
          </p:cNvPicPr>
          <p:nvPr/>
        </p:nvPicPr>
        <p:blipFill>
          <a:blip r:embed="rId3"/>
          <a:stretch>
            <a:fillRect/>
          </a:stretch>
        </p:blipFill>
        <p:spPr>
          <a:xfrm>
            <a:off x="151623" y="4049310"/>
            <a:ext cx="5620534" cy="2400635"/>
          </a:xfrm>
          <a:prstGeom prst="rect">
            <a:avLst/>
          </a:prstGeom>
        </p:spPr>
      </p:pic>
      <p:pic>
        <p:nvPicPr>
          <p:cNvPr id="16" name="Image 15">
            <a:extLst>
              <a:ext uri="{FF2B5EF4-FFF2-40B4-BE49-F238E27FC236}">
                <a16:creationId xmlns:a16="http://schemas.microsoft.com/office/drawing/2014/main" id="{5F6AC199-27AF-7D79-EA78-55D2ADCA08A8}"/>
              </a:ext>
            </a:extLst>
          </p:cNvPr>
          <p:cNvPicPr>
            <a:picLocks noChangeAspect="1"/>
          </p:cNvPicPr>
          <p:nvPr/>
        </p:nvPicPr>
        <p:blipFill>
          <a:blip r:embed="rId4"/>
          <a:stretch>
            <a:fillRect/>
          </a:stretch>
        </p:blipFill>
        <p:spPr>
          <a:xfrm>
            <a:off x="6086470" y="3853455"/>
            <a:ext cx="5851530" cy="2917705"/>
          </a:xfrm>
          <a:prstGeom prst="rect">
            <a:avLst/>
          </a:prstGeom>
        </p:spPr>
      </p:pic>
      <p:sp>
        <p:nvSpPr>
          <p:cNvPr id="19" name="ZoneTexte 18">
            <a:extLst>
              <a:ext uri="{FF2B5EF4-FFF2-40B4-BE49-F238E27FC236}">
                <a16:creationId xmlns:a16="http://schemas.microsoft.com/office/drawing/2014/main" id="{63B28A19-B9E2-BEF4-0D95-43A5BE6B2DAA}"/>
              </a:ext>
            </a:extLst>
          </p:cNvPr>
          <p:cNvSpPr txBox="1"/>
          <p:nvPr/>
        </p:nvSpPr>
        <p:spPr>
          <a:xfrm>
            <a:off x="6032500" y="3412858"/>
            <a:ext cx="6159500" cy="369332"/>
          </a:xfrm>
          <a:prstGeom prst="rect">
            <a:avLst/>
          </a:prstGeom>
          <a:noFill/>
        </p:spPr>
        <p:txBody>
          <a:bodyPr wrap="square">
            <a:spAutoFit/>
          </a:bodyPr>
          <a:lstStyle/>
          <a:p>
            <a:r>
              <a:rPr lang="fr-FR" altLang="fr-FR" b="1"/>
              <a:t>Entrée</a:t>
            </a:r>
            <a:r>
              <a:rPr lang="fr-FR" altLang="fr-FR"/>
              <a:t> : </a:t>
            </a:r>
            <a:endParaRPr lang="fr-FR"/>
          </a:p>
        </p:txBody>
      </p:sp>
      <p:sp>
        <p:nvSpPr>
          <p:cNvPr id="21" name="ZoneTexte 20">
            <a:extLst>
              <a:ext uri="{FF2B5EF4-FFF2-40B4-BE49-F238E27FC236}">
                <a16:creationId xmlns:a16="http://schemas.microsoft.com/office/drawing/2014/main" id="{8AF55F30-0E88-6540-5D33-1F9BB5B2C175}"/>
              </a:ext>
            </a:extLst>
          </p:cNvPr>
          <p:cNvSpPr txBox="1"/>
          <p:nvPr/>
        </p:nvSpPr>
        <p:spPr>
          <a:xfrm>
            <a:off x="142875" y="3491020"/>
            <a:ext cx="6159500" cy="369332"/>
          </a:xfrm>
          <a:prstGeom prst="rect">
            <a:avLst/>
          </a:prstGeom>
          <a:noFill/>
        </p:spPr>
        <p:txBody>
          <a:bodyPr wrap="square">
            <a:spAutoFit/>
          </a:bodyPr>
          <a:lstStyle/>
          <a:p>
            <a:r>
              <a:rPr lang="fr-FR" altLang="fr-FR" b="1"/>
              <a:t>Sortie :</a:t>
            </a:r>
            <a:endParaRPr lang="fr-FR"/>
          </a:p>
        </p:txBody>
      </p:sp>
      <p:sp>
        <p:nvSpPr>
          <p:cNvPr id="25" name="ZoneTexte 24">
            <a:extLst>
              <a:ext uri="{FF2B5EF4-FFF2-40B4-BE49-F238E27FC236}">
                <a16:creationId xmlns:a16="http://schemas.microsoft.com/office/drawing/2014/main" id="{E85533F4-BC0B-AC21-B332-778BBE0B0637}"/>
              </a:ext>
            </a:extLst>
          </p:cNvPr>
          <p:cNvSpPr txBox="1"/>
          <p:nvPr/>
        </p:nvSpPr>
        <p:spPr>
          <a:xfrm>
            <a:off x="3850265" y="6210987"/>
            <a:ext cx="2167139" cy="369332"/>
          </a:xfrm>
          <a:prstGeom prst="rect">
            <a:avLst/>
          </a:prstGeom>
          <a:noFill/>
        </p:spPr>
        <p:txBody>
          <a:bodyPr wrap="square">
            <a:spAutoFit/>
          </a:bodyPr>
          <a:lstStyle/>
          <a:p>
            <a:r>
              <a:rPr lang="fr-FR">
                <a:solidFill>
                  <a:srgbClr val="FF0000"/>
                </a:solidFill>
                <a:highlight>
                  <a:srgbClr val="EF9B51"/>
                </a:highlight>
                <a:hlinkClick r:id="rId5">
                  <a:extLst>
                    <a:ext uri="{A12FA001-AC4F-418D-AE19-62706E023703}">
                      <ahyp:hlinkClr xmlns:ahyp="http://schemas.microsoft.com/office/drawing/2018/hyperlinkcolor" val="tx"/>
                    </a:ext>
                  </a:extLst>
                </a:hlinkClick>
              </a:rPr>
              <a:t>Lien vers l'exemple</a:t>
            </a:r>
            <a:endParaRPr lang="fr-FR">
              <a:solidFill>
                <a:srgbClr val="FF0000"/>
              </a:solidFill>
              <a:highlight>
                <a:srgbClr val="EF9B51"/>
              </a:highlight>
            </a:endParaRPr>
          </a:p>
        </p:txBody>
      </p:sp>
      <p:sp>
        <p:nvSpPr>
          <p:cNvPr id="27" name="ZoneTexte 26">
            <a:extLst>
              <a:ext uri="{FF2B5EF4-FFF2-40B4-BE49-F238E27FC236}">
                <a16:creationId xmlns:a16="http://schemas.microsoft.com/office/drawing/2014/main" id="{5DACB8BA-74CA-46E3-A399-AC814363288C}"/>
              </a:ext>
            </a:extLst>
          </p:cNvPr>
          <p:cNvSpPr txBox="1"/>
          <p:nvPr/>
        </p:nvSpPr>
        <p:spPr>
          <a:xfrm>
            <a:off x="9935153" y="6425244"/>
            <a:ext cx="2256847" cy="369332"/>
          </a:xfrm>
          <a:prstGeom prst="rect">
            <a:avLst/>
          </a:prstGeom>
          <a:noFill/>
        </p:spPr>
        <p:txBody>
          <a:bodyPr wrap="square">
            <a:spAutoFit/>
          </a:bodyPr>
          <a:lstStyle/>
          <a:p>
            <a:r>
              <a:rPr lang="fr-FR">
                <a:solidFill>
                  <a:srgbClr val="FF0000"/>
                </a:solidFill>
                <a:highlight>
                  <a:srgbClr val="EF9B51"/>
                </a:highlight>
                <a:hlinkClick r:id="rId6">
                  <a:extLst>
                    <a:ext uri="{A12FA001-AC4F-418D-AE19-62706E023703}">
                      <ahyp:hlinkClr xmlns:ahyp="http://schemas.microsoft.com/office/drawing/2018/hyperlinkcolor" val="tx"/>
                    </a:ext>
                  </a:extLst>
                </a:hlinkClick>
              </a:rPr>
              <a:t>Lien vers l'exemple</a:t>
            </a:r>
            <a:endParaRPr lang="fr-FR">
              <a:solidFill>
                <a:srgbClr val="FF0000"/>
              </a:solidFill>
              <a:highlight>
                <a:srgbClr val="EF9B51"/>
              </a:highlight>
            </a:endParaRPr>
          </a:p>
        </p:txBody>
      </p:sp>
    </p:spTree>
    <p:extLst>
      <p:ext uri="{BB962C8B-B14F-4D97-AF65-F5344CB8AC3E}">
        <p14:creationId xmlns:p14="http://schemas.microsoft.com/office/powerpoint/2010/main" val="268596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1B4A36A-240C-3969-ABA9-5EC43F9FF3AA}"/>
              </a:ext>
            </a:extLst>
          </p:cNvPr>
          <p:cNvPicPr>
            <a:picLocks noChangeAspect="1"/>
          </p:cNvPicPr>
          <p:nvPr/>
        </p:nvPicPr>
        <p:blipFill>
          <a:blip r:embed="rId2"/>
          <a:stretch>
            <a:fillRect/>
          </a:stretch>
        </p:blipFill>
        <p:spPr>
          <a:xfrm>
            <a:off x="7998119" y="3334943"/>
            <a:ext cx="3057778" cy="3235720"/>
          </a:xfrm>
          <a:prstGeom prst="rect">
            <a:avLst/>
          </a:prstGeom>
        </p:spPr>
      </p:pic>
      <p:sp>
        <p:nvSpPr>
          <p:cNvPr id="7" name="Rectangle 3">
            <a:extLst>
              <a:ext uri="{FF2B5EF4-FFF2-40B4-BE49-F238E27FC236}">
                <a16:creationId xmlns:a16="http://schemas.microsoft.com/office/drawing/2014/main" id="{A9E6D172-BD1F-412E-27E2-B0AAFC61CADC}"/>
              </a:ext>
            </a:extLst>
          </p:cNvPr>
          <p:cNvSpPr>
            <a:spLocks noChangeArrowheads="1"/>
          </p:cNvSpPr>
          <p:nvPr/>
        </p:nvSpPr>
        <p:spPr bwMode="auto">
          <a:xfrm>
            <a:off x="334729" y="603938"/>
            <a:ext cx="1079980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1" algn="l" defTabSz="914400" rtl="0" eaLnBrk="0" fontAlgn="base" latinLnBrk="0" hangingPunct="0">
              <a:lnSpc>
                <a:spcPct val="100000"/>
              </a:lnSpc>
              <a:spcBef>
                <a:spcPct val="0"/>
              </a:spcBef>
              <a:spcAft>
                <a:spcPct val="0"/>
              </a:spcAft>
              <a:buClrTx/>
              <a:buSzTx/>
              <a:tabLst/>
            </a:pPr>
            <a:endParaRPr lang="fr-FR" altLang="fr-FR" sz="2000" dirty="0">
              <a:latin typeface="Berlin Sans FB" panose="020E0602020502020306" pitchFamily="34" charset="0"/>
            </a:endParaRPr>
          </a:p>
          <a:p>
            <a:pPr marR="0" lvl="0" algn="l" defTabSz="914400" rtl="0" eaLnBrk="0" fontAlgn="base" latinLnBrk="0" hangingPunct="0">
              <a:lnSpc>
                <a:spcPct val="100000"/>
              </a:lnSpc>
              <a:spcBef>
                <a:spcPct val="0"/>
              </a:spcBef>
              <a:spcAft>
                <a:spcPct val="0"/>
              </a:spcAft>
              <a:buClrTx/>
              <a:buSzTx/>
              <a:tabLst/>
            </a:pPr>
            <a:r>
              <a:rPr lang="fr-FR" altLang="fr-FR" sz="2000" b="1" dirty="0">
                <a:latin typeface="Berlin Sans FB" panose="020E0602020502020306" pitchFamily="34" charset="0"/>
              </a:rPr>
              <a:t>PWM</a:t>
            </a:r>
            <a:r>
              <a:rPr lang="fr-FR" altLang="fr-FR" sz="2000" dirty="0">
                <a:latin typeface="Berlin Sans FB" panose="020E0602020502020306" pitchFamily="34" charset="0"/>
              </a:rPr>
              <a:t> (Pulse </a:t>
            </a:r>
            <a:r>
              <a:rPr lang="fr-FR" altLang="fr-FR" sz="2000" dirty="0" err="1">
                <a:latin typeface="Berlin Sans FB" panose="020E0602020502020306" pitchFamily="34" charset="0"/>
              </a:rPr>
              <a:t>Width</a:t>
            </a:r>
            <a:r>
              <a:rPr lang="fr-FR" altLang="fr-FR" sz="2000" dirty="0">
                <a:latin typeface="Berlin Sans FB" panose="020E0602020502020306" pitchFamily="34" charset="0"/>
              </a:rPr>
              <a:t> Modulation) : Certaines broches numériques peuvent également être configurées pour générer des signaux PWM. Ces broches sont marquées par un symbole tilde (~) sur la carte Arduino.</a:t>
            </a:r>
          </a:p>
          <a:p>
            <a:pPr marR="0" lvl="0" algn="l" defTabSz="914400" rtl="0" eaLnBrk="0" fontAlgn="base" latinLnBrk="0" hangingPunct="0">
              <a:lnSpc>
                <a:spcPct val="100000"/>
              </a:lnSpc>
              <a:spcBef>
                <a:spcPct val="0"/>
              </a:spcBef>
              <a:spcAft>
                <a:spcPct val="0"/>
              </a:spcAft>
              <a:buClrTx/>
              <a:buSzTx/>
              <a:tabLst/>
            </a:pPr>
            <a:endParaRPr lang="fr-FR" altLang="fr-FR" sz="2000" dirty="0">
              <a:latin typeface="Berlin Sans FB" panose="020E0602020502020306" pitchFamily="34" charset="0"/>
            </a:endParaRPr>
          </a:p>
          <a:p>
            <a:pPr marR="0" lvl="0" algn="l" defTabSz="914400" rtl="0" eaLnBrk="0" fontAlgn="base" latinLnBrk="0" hangingPunct="0">
              <a:lnSpc>
                <a:spcPct val="100000"/>
              </a:lnSpc>
              <a:spcBef>
                <a:spcPct val="0"/>
              </a:spcBef>
              <a:spcAft>
                <a:spcPct val="0"/>
              </a:spcAft>
              <a:buClrTx/>
              <a:buSzTx/>
              <a:tabLst/>
            </a:pPr>
            <a:r>
              <a:rPr lang="fr-FR" altLang="fr-FR" sz="2000" dirty="0">
                <a:latin typeface="Berlin Sans FB" panose="020E0602020502020306" pitchFamily="34" charset="0"/>
              </a:rPr>
              <a:t>Le PWM permet de </a:t>
            </a:r>
            <a:r>
              <a:rPr lang="fr-FR" altLang="fr-FR" sz="2000" u="sng" dirty="0">
                <a:latin typeface="Berlin Sans FB" panose="020E0602020502020306" pitchFamily="34" charset="0"/>
              </a:rPr>
              <a:t>simuler</a:t>
            </a:r>
            <a:r>
              <a:rPr lang="fr-FR" altLang="fr-FR" sz="2000" dirty="0">
                <a:latin typeface="Berlin Sans FB" panose="020E0602020502020306" pitchFamily="34" charset="0"/>
              </a:rPr>
              <a:t> une tension analogique en modulant rapidement le signal digital entre haut et bas avec une certaine fréquence et un rapport cyclique (</a:t>
            </a:r>
            <a:r>
              <a:rPr lang="fr-FR" altLang="fr-FR" sz="2000" dirty="0" err="1">
                <a:latin typeface="Berlin Sans FB" panose="020E0602020502020306" pitchFamily="34" charset="0"/>
              </a:rPr>
              <a:t>duty</a:t>
            </a:r>
            <a:r>
              <a:rPr lang="fr-FR" altLang="fr-FR" sz="2000" dirty="0">
                <a:latin typeface="Berlin Sans FB" panose="020E0602020502020306" pitchFamily="34" charset="0"/>
              </a:rPr>
              <a:t> cycle). Cela est utile pour des applications comme le contrôle de la vitesse d'un moteur ou la luminosité d'une 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Berlin Sans FB" panose="020E0602020502020306" pitchFamily="34" charset="0"/>
            </a:endParaRPr>
          </a:p>
        </p:txBody>
      </p:sp>
      <p:sp>
        <p:nvSpPr>
          <p:cNvPr id="8" name="Titre 1">
            <a:extLst>
              <a:ext uri="{FF2B5EF4-FFF2-40B4-BE49-F238E27FC236}">
                <a16:creationId xmlns:a16="http://schemas.microsoft.com/office/drawing/2014/main" id="{EB9A6099-33BD-7C71-A3F3-EE303369FFE2}"/>
              </a:ext>
            </a:extLst>
          </p:cNvPr>
          <p:cNvSpPr txBox="1">
            <a:spLocks/>
          </p:cNvSpPr>
          <p:nvPr/>
        </p:nvSpPr>
        <p:spPr>
          <a:xfrm>
            <a:off x="142875" y="868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fr-FR"/>
              <a:t>Digital Pins</a:t>
            </a:r>
            <a:endParaRPr lang="fr-FR"/>
          </a:p>
        </p:txBody>
      </p:sp>
      <p:sp>
        <p:nvSpPr>
          <p:cNvPr id="2" name="Rectangle 1">
            <a:extLst>
              <a:ext uri="{FF2B5EF4-FFF2-40B4-BE49-F238E27FC236}">
                <a16:creationId xmlns:a16="http://schemas.microsoft.com/office/drawing/2014/main" id="{6CCC2044-7F82-105A-207D-B072F91C45C1}"/>
              </a:ext>
            </a:extLst>
          </p:cNvPr>
          <p:cNvSpPr/>
          <p:nvPr/>
        </p:nvSpPr>
        <p:spPr>
          <a:xfrm>
            <a:off x="1431925" y="3988620"/>
            <a:ext cx="5689600" cy="2582043"/>
          </a:xfrm>
          <a:prstGeom prst="rect">
            <a:avLst/>
          </a:prstGeom>
          <a:solidFill>
            <a:srgbClr val="1F272A"/>
          </a:solidFill>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868C40BD-B205-4EA8-C41F-24F602712D11}"/>
              </a:ext>
            </a:extLst>
          </p:cNvPr>
          <p:cNvPicPr>
            <a:picLocks noChangeAspect="1"/>
          </p:cNvPicPr>
          <p:nvPr/>
        </p:nvPicPr>
        <p:blipFill>
          <a:blip r:embed="rId3"/>
          <a:stretch>
            <a:fillRect/>
          </a:stretch>
        </p:blipFill>
        <p:spPr>
          <a:xfrm>
            <a:off x="11134531" y="217714"/>
            <a:ext cx="914594" cy="3414486"/>
          </a:xfrm>
          <a:prstGeom prst="rect">
            <a:avLst/>
          </a:prstGeom>
        </p:spPr>
      </p:pic>
      <p:pic>
        <p:nvPicPr>
          <p:cNvPr id="9" name="Image 8">
            <a:extLst>
              <a:ext uri="{FF2B5EF4-FFF2-40B4-BE49-F238E27FC236}">
                <a16:creationId xmlns:a16="http://schemas.microsoft.com/office/drawing/2014/main" id="{6875E734-0BCA-C23C-02AD-140210747BB6}"/>
              </a:ext>
            </a:extLst>
          </p:cNvPr>
          <p:cNvPicPr>
            <a:picLocks noChangeAspect="1"/>
          </p:cNvPicPr>
          <p:nvPr/>
        </p:nvPicPr>
        <p:blipFill>
          <a:blip r:embed="rId4"/>
          <a:stretch>
            <a:fillRect/>
          </a:stretch>
        </p:blipFill>
        <p:spPr>
          <a:xfrm>
            <a:off x="748713" y="3189260"/>
            <a:ext cx="7011378" cy="3581900"/>
          </a:xfrm>
          <a:prstGeom prst="rect">
            <a:avLst/>
          </a:prstGeom>
        </p:spPr>
      </p:pic>
      <p:sp>
        <p:nvSpPr>
          <p:cNvPr id="11" name="ZoneTexte 10">
            <a:extLst>
              <a:ext uri="{FF2B5EF4-FFF2-40B4-BE49-F238E27FC236}">
                <a16:creationId xmlns:a16="http://schemas.microsoft.com/office/drawing/2014/main" id="{B749C26D-31D5-A9E0-551E-309DC7A8AFF5}"/>
              </a:ext>
            </a:extLst>
          </p:cNvPr>
          <p:cNvSpPr txBox="1"/>
          <p:nvPr/>
        </p:nvSpPr>
        <p:spPr>
          <a:xfrm>
            <a:off x="5783605" y="6401828"/>
            <a:ext cx="2095500" cy="369332"/>
          </a:xfrm>
          <a:prstGeom prst="rect">
            <a:avLst/>
          </a:prstGeom>
          <a:noFill/>
        </p:spPr>
        <p:txBody>
          <a:bodyPr wrap="square">
            <a:spAutoFit/>
          </a:bodyPr>
          <a:lstStyle/>
          <a:p>
            <a:r>
              <a:rPr lang="fr-FR">
                <a:solidFill>
                  <a:srgbClr val="FF0000"/>
                </a:solidFill>
                <a:highlight>
                  <a:srgbClr val="EF9B51"/>
                </a:highlight>
                <a:hlinkClick r:id="rId5">
                  <a:extLst>
                    <a:ext uri="{A12FA001-AC4F-418D-AE19-62706E023703}">
                      <ahyp:hlinkClr xmlns:ahyp="http://schemas.microsoft.com/office/drawing/2018/hyperlinkcolor" val="tx"/>
                    </a:ext>
                  </a:extLst>
                </a:hlinkClick>
              </a:rPr>
              <a:t>Lien vers l'exemple</a:t>
            </a:r>
            <a:endParaRPr lang="fr-FR">
              <a:solidFill>
                <a:srgbClr val="FF0000"/>
              </a:solidFill>
              <a:highlight>
                <a:srgbClr val="EF9B51"/>
              </a:highlight>
            </a:endParaRPr>
          </a:p>
        </p:txBody>
      </p:sp>
    </p:spTree>
    <p:extLst>
      <p:ext uri="{BB962C8B-B14F-4D97-AF65-F5344CB8AC3E}">
        <p14:creationId xmlns:p14="http://schemas.microsoft.com/office/powerpoint/2010/main" val="118287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45C448EF-B0B3-8B6B-848D-A999918EEBAF}"/>
              </a:ext>
            </a:extLst>
          </p:cNvPr>
          <p:cNvSpPr>
            <a:spLocks noChangeArrowheads="1"/>
          </p:cNvSpPr>
          <p:nvPr/>
        </p:nvSpPr>
        <p:spPr bwMode="auto">
          <a:xfrm>
            <a:off x="363499" y="934286"/>
            <a:ext cx="107998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sz="2400" b="0" i="0" u="none" strike="noStrike" cap="none" normalizeH="0" baseline="0">
                <a:ln>
                  <a:noFill/>
                </a:ln>
                <a:solidFill>
                  <a:schemeClr val="tx1"/>
                </a:solidFill>
                <a:effectLst/>
                <a:latin typeface="Berlin Sans FB" panose="020E0602020502020306" pitchFamily="34" charset="0"/>
              </a:rPr>
              <a:t>Les broches analogiques, notées avec un "A" sur les cartes Arduino peuvent lire une gamme de tensions continues et les convertir en une valeur numérique. Elles sont utilisées uniquement en entrée, elles peuvent lire des valeurs précises, comme celles d'un potentiomètre. Les valeurs lues sont comprises entre 0 (pour 0V) et 1023 (pour 5V ou 3.3V)</a:t>
            </a:r>
          </a:p>
        </p:txBody>
      </p:sp>
      <p:sp>
        <p:nvSpPr>
          <p:cNvPr id="4" name="Titre 1">
            <a:extLst>
              <a:ext uri="{FF2B5EF4-FFF2-40B4-BE49-F238E27FC236}">
                <a16:creationId xmlns:a16="http://schemas.microsoft.com/office/drawing/2014/main" id="{4AD64BC1-5D40-EEFB-57C3-E5453F8207DF}"/>
              </a:ext>
            </a:extLst>
          </p:cNvPr>
          <p:cNvSpPr txBox="1">
            <a:spLocks/>
          </p:cNvSpPr>
          <p:nvPr/>
        </p:nvSpPr>
        <p:spPr>
          <a:xfrm>
            <a:off x="142875" y="868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err="1"/>
              <a:t>Analog</a:t>
            </a:r>
            <a:r>
              <a:rPr lang="fr-FR"/>
              <a:t> Pins</a:t>
            </a:r>
          </a:p>
        </p:txBody>
      </p:sp>
      <p:pic>
        <p:nvPicPr>
          <p:cNvPr id="7" name="Image 6">
            <a:extLst>
              <a:ext uri="{FF2B5EF4-FFF2-40B4-BE49-F238E27FC236}">
                <a16:creationId xmlns:a16="http://schemas.microsoft.com/office/drawing/2014/main" id="{F79F7248-0C5D-0B65-E449-FDF7147ACD5E}"/>
              </a:ext>
            </a:extLst>
          </p:cNvPr>
          <p:cNvPicPr>
            <a:picLocks noChangeAspect="1"/>
          </p:cNvPicPr>
          <p:nvPr/>
        </p:nvPicPr>
        <p:blipFill>
          <a:blip r:embed="rId2"/>
          <a:stretch>
            <a:fillRect/>
          </a:stretch>
        </p:blipFill>
        <p:spPr>
          <a:xfrm>
            <a:off x="9727881" y="2970154"/>
            <a:ext cx="2295845" cy="3667637"/>
          </a:xfrm>
          <a:prstGeom prst="rect">
            <a:avLst/>
          </a:prstGeom>
        </p:spPr>
      </p:pic>
      <p:pic>
        <p:nvPicPr>
          <p:cNvPr id="9" name="Image 8">
            <a:extLst>
              <a:ext uri="{FF2B5EF4-FFF2-40B4-BE49-F238E27FC236}">
                <a16:creationId xmlns:a16="http://schemas.microsoft.com/office/drawing/2014/main" id="{AB44DF7B-8228-EF08-3608-AF1ACDB118FF}"/>
              </a:ext>
            </a:extLst>
          </p:cNvPr>
          <p:cNvPicPr>
            <a:picLocks noChangeAspect="1"/>
          </p:cNvPicPr>
          <p:nvPr/>
        </p:nvPicPr>
        <p:blipFill>
          <a:blip r:embed="rId3"/>
          <a:stretch>
            <a:fillRect/>
          </a:stretch>
        </p:blipFill>
        <p:spPr>
          <a:xfrm>
            <a:off x="265074" y="3236891"/>
            <a:ext cx="9364382" cy="3400900"/>
          </a:xfrm>
          <a:prstGeom prst="rect">
            <a:avLst/>
          </a:prstGeom>
        </p:spPr>
      </p:pic>
      <p:sp>
        <p:nvSpPr>
          <p:cNvPr id="11" name="ZoneTexte 10">
            <a:extLst>
              <a:ext uri="{FF2B5EF4-FFF2-40B4-BE49-F238E27FC236}">
                <a16:creationId xmlns:a16="http://schemas.microsoft.com/office/drawing/2014/main" id="{6BD5A59A-55A9-9F89-9F64-AF114889311C}"/>
              </a:ext>
            </a:extLst>
          </p:cNvPr>
          <p:cNvSpPr txBox="1"/>
          <p:nvPr/>
        </p:nvSpPr>
        <p:spPr>
          <a:xfrm>
            <a:off x="7635875" y="6246137"/>
            <a:ext cx="2295844" cy="369332"/>
          </a:xfrm>
          <a:prstGeom prst="rect">
            <a:avLst/>
          </a:prstGeom>
          <a:noFill/>
        </p:spPr>
        <p:txBody>
          <a:bodyPr wrap="square">
            <a:spAutoFit/>
          </a:bodyPr>
          <a:lstStyle/>
          <a:p>
            <a:r>
              <a:rPr lang="fr-FR" dirty="0">
                <a:solidFill>
                  <a:srgbClr val="FF0000"/>
                </a:solidFill>
                <a:highlight>
                  <a:srgbClr val="EF9B51"/>
                </a:highlight>
                <a:hlinkClick r:id="rId4">
                  <a:extLst>
                    <a:ext uri="{A12FA001-AC4F-418D-AE19-62706E023703}">
                      <ahyp:hlinkClr xmlns:ahyp="http://schemas.microsoft.com/office/drawing/2018/hyperlinkcolor" val="tx"/>
                    </a:ext>
                  </a:extLst>
                </a:hlinkClick>
              </a:rPr>
              <a:t>Lien vers l'exemple</a:t>
            </a:r>
            <a:endParaRPr lang="fr-FR" dirty="0">
              <a:solidFill>
                <a:srgbClr val="FF0000"/>
              </a:solidFill>
              <a:highlight>
                <a:srgbClr val="EF9B51"/>
              </a:highlight>
            </a:endParaRPr>
          </a:p>
        </p:txBody>
      </p:sp>
    </p:spTree>
    <p:extLst>
      <p:ext uri="{BB962C8B-B14F-4D97-AF65-F5344CB8AC3E}">
        <p14:creationId xmlns:p14="http://schemas.microsoft.com/office/powerpoint/2010/main" val="52874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06D71615-E914-B883-12CE-65B4FBFD9111}"/>
              </a:ext>
            </a:extLst>
          </p:cNvPr>
          <p:cNvSpPr>
            <a:spLocks noGrp="1"/>
          </p:cNvSpPr>
          <p:nvPr>
            <p:ph type="subTitle" idx="4294967295"/>
          </p:nvPr>
        </p:nvSpPr>
        <p:spPr>
          <a:xfrm>
            <a:off x="3802935" y="4092575"/>
            <a:ext cx="4620445" cy="1011238"/>
          </a:xfrm>
        </p:spPr>
        <p:txBody>
          <a:bodyPr anchor="ctr">
            <a:normAutofit/>
          </a:bodyPr>
          <a:lstStyle/>
          <a:p>
            <a:pPr marL="0" indent="0" algn="ctr">
              <a:buNone/>
            </a:pPr>
            <a:r>
              <a:rPr lang="fr-FR" sz="4000"/>
              <a:t>LES PINS</a:t>
            </a:r>
          </a:p>
        </p:txBody>
      </p:sp>
    </p:spTree>
    <p:extLst>
      <p:ext uri="{BB962C8B-B14F-4D97-AF65-F5344CB8AC3E}">
        <p14:creationId xmlns:p14="http://schemas.microsoft.com/office/powerpoint/2010/main" val="50478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AD64BC1-5D40-EEFB-57C3-E5453F8207DF}"/>
              </a:ext>
            </a:extLst>
          </p:cNvPr>
          <p:cNvSpPr txBox="1">
            <a:spLocks/>
          </p:cNvSpPr>
          <p:nvPr/>
        </p:nvSpPr>
        <p:spPr>
          <a:xfrm>
            <a:off x="142875" y="868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Broche de tension</a:t>
            </a:r>
          </a:p>
        </p:txBody>
      </p:sp>
      <p:sp>
        <p:nvSpPr>
          <p:cNvPr id="6" name="Rectangle 3">
            <a:extLst>
              <a:ext uri="{FF2B5EF4-FFF2-40B4-BE49-F238E27FC236}">
                <a16:creationId xmlns:a16="http://schemas.microsoft.com/office/drawing/2014/main" id="{322AC5BA-D324-E02B-E18D-EA593A67FD71}"/>
              </a:ext>
            </a:extLst>
          </p:cNvPr>
          <p:cNvSpPr>
            <a:spLocks noChangeArrowheads="1"/>
          </p:cNvSpPr>
          <p:nvPr/>
        </p:nvSpPr>
        <p:spPr bwMode="auto">
          <a:xfrm>
            <a:off x="3733801" y="1535660"/>
            <a:ext cx="74549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400" b="1" i="0" u="none" strike="noStrike" cap="none" normalizeH="0" baseline="0">
                <a:ln>
                  <a:noFill/>
                </a:ln>
                <a:solidFill>
                  <a:schemeClr val="tx1"/>
                </a:solidFill>
                <a:effectLst/>
                <a:latin typeface="Berlin Sans FB" panose="020E0602020502020306" pitchFamily="34" charset="0"/>
              </a:rPr>
              <a:t>5V et 3.3V</a:t>
            </a:r>
            <a:r>
              <a:rPr kumimoji="0" lang="fr-FR" altLang="fr-FR" sz="2400" b="0" i="0" u="none" strike="noStrike" cap="none" normalizeH="0" baseline="0">
                <a:ln>
                  <a:noFill/>
                </a:ln>
                <a:solidFill>
                  <a:schemeClr val="tx1"/>
                </a:solidFill>
                <a:effectLst/>
                <a:latin typeface="Berlin Sans FB" panose="020E0602020502020306" pitchFamily="34" charset="0"/>
              </a:rPr>
              <a:t> : Fournissent une tension régulée pour alimenter des périphériques externes.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400" b="0" i="0" u="none" strike="noStrike" cap="none" normalizeH="0" baseline="0">
              <a:ln>
                <a:noFill/>
              </a:ln>
              <a:solidFill>
                <a:schemeClr val="tx1"/>
              </a:solidFill>
              <a:effectLst/>
              <a:latin typeface="Berlin Sans FB" panose="020E0602020502020306"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400" b="1" i="0" u="none" strike="noStrike" cap="none" normalizeH="0" baseline="0">
                <a:ln>
                  <a:noFill/>
                </a:ln>
                <a:solidFill>
                  <a:schemeClr val="tx1"/>
                </a:solidFill>
                <a:effectLst/>
                <a:latin typeface="Berlin Sans FB" panose="020E0602020502020306" pitchFamily="34" charset="0"/>
              </a:rPr>
              <a:t>GND (Ground)</a:t>
            </a:r>
            <a:r>
              <a:rPr kumimoji="0" lang="fr-FR" altLang="fr-FR" sz="2400" b="0" i="0" u="none" strike="noStrike" cap="none" normalizeH="0" baseline="0">
                <a:ln>
                  <a:noFill/>
                </a:ln>
                <a:solidFill>
                  <a:schemeClr val="tx1"/>
                </a:solidFill>
                <a:effectLst/>
                <a:latin typeface="Berlin Sans FB" panose="020E0602020502020306" pitchFamily="34" charset="0"/>
              </a:rPr>
              <a:t> : Connexion de la terre (référence zéro volt) pour compléter le circuit électrique.</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400" b="0" i="0" u="none" strike="noStrike" cap="none" normalizeH="0" baseline="0">
              <a:ln>
                <a:noFill/>
              </a:ln>
              <a:solidFill>
                <a:schemeClr val="tx1"/>
              </a:solidFill>
              <a:effectLst/>
              <a:latin typeface="Berlin Sans FB" panose="020E0602020502020306"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400" b="1" i="0" u="none" strike="noStrike" cap="none" normalizeH="0" baseline="0">
                <a:ln>
                  <a:noFill/>
                </a:ln>
                <a:solidFill>
                  <a:schemeClr val="tx1"/>
                </a:solidFill>
                <a:effectLst/>
                <a:latin typeface="Berlin Sans FB" panose="020E0602020502020306" pitchFamily="34" charset="0"/>
              </a:rPr>
              <a:t>VIN</a:t>
            </a:r>
            <a:r>
              <a:rPr kumimoji="0" lang="fr-FR" altLang="fr-FR" sz="2400" b="0" i="0" u="none" strike="noStrike" cap="none" normalizeH="0" baseline="0">
                <a:ln>
                  <a:noFill/>
                </a:ln>
                <a:solidFill>
                  <a:schemeClr val="tx1"/>
                </a:solidFill>
                <a:effectLst/>
                <a:latin typeface="Berlin Sans FB" panose="020E0602020502020306" pitchFamily="34" charset="0"/>
              </a:rPr>
              <a:t> : Tension d'entrée utilisée pour alimenter la carte Arduino lorsqu'elle n'est pas connectée à un ordinateur via USB. La tension doit être régulée entre 7V et 12V.</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400" b="0" i="0" u="none" strike="noStrike" cap="none" normalizeH="0" baseline="0">
              <a:ln>
                <a:noFill/>
              </a:ln>
              <a:solidFill>
                <a:schemeClr val="tx1"/>
              </a:solidFill>
              <a:effectLst/>
              <a:latin typeface="Berlin Sans FB" panose="020E0602020502020306" pitchFamily="34" charset="0"/>
            </a:endParaRPr>
          </a:p>
          <a:p>
            <a:pPr marL="0" marR="0" lvl="0" indent="0" algn="l" defTabSz="914400" rtl="0" eaLnBrk="0" fontAlgn="base" latinLnBrk="0" hangingPunct="0">
              <a:lnSpc>
                <a:spcPct val="100000"/>
              </a:lnSpc>
              <a:spcBef>
                <a:spcPct val="0"/>
              </a:spcBef>
              <a:spcAft>
                <a:spcPct val="0"/>
              </a:spcAft>
              <a:buClrTx/>
              <a:buSzTx/>
              <a:tabLst/>
            </a:pPr>
            <a:r>
              <a:rPr lang="fr-FR" sz="2400" b="1">
                <a:latin typeface="Berlin Sans FB" panose="020E0602020502020306" pitchFamily="34" charset="0"/>
              </a:rPr>
              <a:t>RESET</a:t>
            </a:r>
            <a:r>
              <a:rPr lang="fr-FR" sz="2400">
                <a:latin typeface="Berlin Sans FB" panose="020E0602020502020306" pitchFamily="34" charset="0"/>
              </a:rPr>
              <a:t> : Redémarre la carte Arduino.</a:t>
            </a:r>
            <a:endParaRPr kumimoji="0" lang="fr-FR" altLang="fr-FR" sz="2400" b="0" i="0" u="none" strike="noStrike" cap="none" normalizeH="0" baseline="0">
              <a:ln>
                <a:noFill/>
              </a:ln>
              <a:solidFill>
                <a:schemeClr val="tx1"/>
              </a:solidFill>
              <a:effectLst/>
              <a:latin typeface="Berlin Sans FB" panose="020E0602020502020306" pitchFamily="34" charset="0"/>
            </a:endParaRPr>
          </a:p>
        </p:txBody>
      </p:sp>
      <p:pic>
        <p:nvPicPr>
          <p:cNvPr id="8" name="Image 7">
            <a:extLst>
              <a:ext uri="{FF2B5EF4-FFF2-40B4-BE49-F238E27FC236}">
                <a16:creationId xmlns:a16="http://schemas.microsoft.com/office/drawing/2014/main" id="{09853391-51AC-BC99-EC2D-32047A0500D4}"/>
              </a:ext>
            </a:extLst>
          </p:cNvPr>
          <p:cNvPicPr>
            <a:picLocks noChangeAspect="1"/>
          </p:cNvPicPr>
          <p:nvPr/>
        </p:nvPicPr>
        <p:blipFill>
          <a:blip r:embed="rId2"/>
          <a:stretch>
            <a:fillRect/>
          </a:stretch>
        </p:blipFill>
        <p:spPr>
          <a:xfrm>
            <a:off x="657225" y="1899492"/>
            <a:ext cx="2572109" cy="3867690"/>
          </a:xfrm>
          <a:prstGeom prst="rect">
            <a:avLst/>
          </a:prstGeom>
        </p:spPr>
      </p:pic>
    </p:spTree>
    <p:extLst>
      <p:ext uri="{BB962C8B-B14F-4D97-AF65-F5344CB8AC3E}">
        <p14:creationId xmlns:p14="http://schemas.microsoft.com/office/powerpoint/2010/main" val="338730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AD64BC1-5D40-EEFB-57C3-E5453F8207DF}"/>
              </a:ext>
            </a:extLst>
          </p:cNvPr>
          <p:cNvSpPr txBox="1">
            <a:spLocks/>
          </p:cNvSpPr>
          <p:nvPr/>
        </p:nvSpPr>
        <p:spPr>
          <a:xfrm>
            <a:off x="0" y="1255033"/>
            <a:ext cx="10515600" cy="7608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RX et TX</a:t>
            </a:r>
          </a:p>
        </p:txBody>
      </p:sp>
      <p:sp>
        <p:nvSpPr>
          <p:cNvPr id="2" name="Titre 1">
            <a:extLst>
              <a:ext uri="{FF2B5EF4-FFF2-40B4-BE49-F238E27FC236}">
                <a16:creationId xmlns:a16="http://schemas.microsoft.com/office/drawing/2014/main" id="{F4422E70-BA96-6417-F9ED-9830288F7C3A}"/>
              </a:ext>
            </a:extLst>
          </p:cNvPr>
          <p:cNvSpPr txBox="1">
            <a:spLocks/>
          </p:cNvSpPr>
          <p:nvPr/>
        </p:nvSpPr>
        <p:spPr>
          <a:xfrm>
            <a:off x="0" y="3429000"/>
            <a:ext cx="10515600" cy="7608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Broche 13</a:t>
            </a:r>
          </a:p>
        </p:txBody>
      </p:sp>
      <p:sp>
        <p:nvSpPr>
          <p:cNvPr id="6" name="ZoneTexte 5">
            <a:extLst>
              <a:ext uri="{FF2B5EF4-FFF2-40B4-BE49-F238E27FC236}">
                <a16:creationId xmlns:a16="http://schemas.microsoft.com/office/drawing/2014/main" id="{1B7605D2-A5FF-B7CF-C716-DDEED102A91C}"/>
              </a:ext>
            </a:extLst>
          </p:cNvPr>
          <p:cNvSpPr txBox="1"/>
          <p:nvPr/>
        </p:nvSpPr>
        <p:spPr>
          <a:xfrm>
            <a:off x="2954732" y="3474039"/>
            <a:ext cx="8767368" cy="707886"/>
          </a:xfrm>
          <a:prstGeom prst="rect">
            <a:avLst/>
          </a:prstGeom>
          <a:noFill/>
        </p:spPr>
        <p:txBody>
          <a:bodyPr wrap="square">
            <a:spAutoFit/>
          </a:bodyPr>
          <a:lstStyle/>
          <a:p>
            <a:r>
              <a:rPr lang="fr-FR" sz="2000">
                <a:latin typeface="Berlin Sans FB" panose="020E0602020502020306" pitchFamily="34" charset="0"/>
              </a:rPr>
              <a:t>Connectée à une LED intégrée sur la plupart des cartes Arduino, utile pour des tests rapides.</a:t>
            </a:r>
          </a:p>
        </p:txBody>
      </p:sp>
      <p:sp>
        <p:nvSpPr>
          <p:cNvPr id="8" name="ZoneTexte 7">
            <a:extLst>
              <a:ext uri="{FF2B5EF4-FFF2-40B4-BE49-F238E27FC236}">
                <a16:creationId xmlns:a16="http://schemas.microsoft.com/office/drawing/2014/main" id="{4ACE0578-CEB8-4591-8D05-12D2E5B4A145}"/>
              </a:ext>
            </a:extLst>
          </p:cNvPr>
          <p:cNvSpPr txBox="1"/>
          <p:nvPr/>
        </p:nvSpPr>
        <p:spPr>
          <a:xfrm>
            <a:off x="2954732" y="1316751"/>
            <a:ext cx="8767368" cy="1938992"/>
          </a:xfrm>
          <a:prstGeom prst="rect">
            <a:avLst/>
          </a:prstGeom>
          <a:noFill/>
        </p:spPr>
        <p:txBody>
          <a:bodyPr wrap="square">
            <a:spAutoFit/>
          </a:bodyPr>
          <a:lstStyle/>
          <a:p>
            <a:r>
              <a:rPr lang="fr-FR" sz="2000">
                <a:latin typeface="Berlin Sans FB" panose="020E0602020502020306" pitchFamily="34" charset="0"/>
              </a:rPr>
              <a:t>Utilisées pour la communication série (Serial). Elles sont connectées au port USB de l'Arduino, donc l'utilisation de ces broches peut interférer avec la communication série avec l'ordinateur.</a:t>
            </a:r>
          </a:p>
          <a:p>
            <a:r>
              <a:rPr lang="fr-FR" sz="2000">
                <a:latin typeface="Berlin Sans FB" panose="020E0602020502020306" pitchFamily="34" charset="0"/>
              </a:rPr>
              <a:t>La broche 0  est utilisée pour recevoir des données série. Et la broche 1 est utilisée pour envoyer des données série. </a:t>
            </a:r>
          </a:p>
          <a:p>
            <a:r>
              <a:rPr lang="fr-FR" sz="2000">
                <a:latin typeface="Berlin Sans FB" panose="020E0602020502020306" pitchFamily="34" charset="0"/>
              </a:rPr>
              <a:t>Peuvent être utilisé avec des modules Bluetooth ou GPS par exemple</a:t>
            </a:r>
          </a:p>
        </p:txBody>
      </p:sp>
      <p:pic>
        <p:nvPicPr>
          <p:cNvPr id="10" name="Image 9">
            <a:extLst>
              <a:ext uri="{FF2B5EF4-FFF2-40B4-BE49-F238E27FC236}">
                <a16:creationId xmlns:a16="http://schemas.microsoft.com/office/drawing/2014/main" id="{D9C9C226-6A46-F104-DCF0-D5FC6E262908}"/>
              </a:ext>
            </a:extLst>
          </p:cNvPr>
          <p:cNvPicPr>
            <a:picLocks noChangeAspect="1"/>
          </p:cNvPicPr>
          <p:nvPr/>
        </p:nvPicPr>
        <p:blipFill>
          <a:blip r:embed="rId2"/>
          <a:stretch>
            <a:fillRect/>
          </a:stretch>
        </p:blipFill>
        <p:spPr>
          <a:xfrm>
            <a:off x="469900" y="1989971"/>
            <a:ext cx="1810068" cy="1067864"/>
          </a:xfrm>
          <a:prstGeom prst="rect">
            <a:avLst/>
          </a:prstGeom>
        </p:spPr>
      </p:pic>
      <p:sp>
        <p:nvSpPr>
          <p:cNvPr id="11" name="Titre 1">
            <a:extLst>
              <a:ext uri="{FF2B5EF4-FFF2-40B4-BE49-F238E27FC236}">
                <a16:creationId xmlns:a16="http://schemas.microsoft.com/office/drawing/2014/main" id="{048E1419-5C3A-1442-8DAF-C4DFCE7CBE58}"/>
              </a:ext>
            </a:extLst>
          </p:cNvPr>
          <p:cNvSpPr txBox="1">
            <a:spLocks/>
          </p:cNvSpPr>
          <p:nvPr/>
        </p:nvSpPr>
        <p:spPr>
          <a:xfrm>
            <a:off x="0" y="4464121"/>
            <a:ext cx="10515600" cy="7608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Broche I2C</a:t>
            </a:r>
          </a:p>
        </p:txBody>
      </p:sp>
      <p:sp>
        <p:nvSpPr>
          <p:cNvPr id="12" name="Titre 1">
            <a:extLst>
              <a:ext uri="{FF2B5EF4-FFF2-40B4-BE49-F238E27FC236}">
                <a16:creationId xmlns:a16="http://schemas.microsoft.com/office/drawing/2014/main" id="{0934F2C6-02D6-3F8B-081D-40B8C30CC901}"/>
              </a:ext>
            </a:extLst>
          </p:cNvPr>
          <p:cNvSpPr txBox="1">
            <a:spLocks/>
          </p:cNvSpPr>
          <p:nvPr/>
        </p:nvSpPr>
        <p:spPr>
          <a:xfrm>
            <a:off x="0" y="5732991"/>
            <a:ext cx="10515600" cy="7608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Broche SPI</a:t>
            </a:r>
          </a:p>
        </p:txBody>
      </p:sp>
      <p:sp>
        <p:nvSpPr>
          <p:cNvPr id="14" name="ZoneTexte 13">
            <a:extLst>
              <a:ext uri="{FF2B5EF4-FFF2-40B4-BE49-F238E27FC236}">
                <a16:creationId xmlns:a16="http://schemas.microsoft.com/office/drawing/2014/main" id="{228203B4-1967-D6F8-725B-99C55F8E4D08}"/>
              </a:ext>
            </a:extLst>
          </p:cNvPr>
          <p:cNvSpPr txBox="1"/>
          <p:nvPr/>
        </p:nvSpPr>
        <p:spPr>
          <a:xfrm>
            <a:off x="2954733" y="4292887"/>
            <a:ext cx="8767367" cy="1015663"/>
          </a:xfrm>
          <a:prstGeom prst="rect">
            <a:avLst/>
          </a:prstGeom>
          <a:noFill/>
        </p:spPr>
        <p:txBody>
          <a:bodyPr wrap="square">
            <a:spAutoFit/>
          </a:bodyPr>
          <a:lstStyle/>
          <a:p>
            <a:r>
              <a:rPr lang="fr-FR" sz="2000">
                <a:latin typeface="Berlin Sans FB" panose="020E0602020502020306" pitchFamily="34" charset="0"/>
              </a:rPr>
              <a:t>I2C est un protocole de communication série utilisé pour relier des microcontrôleurs à divers périphériques comme des capteurs, des afficheurs. Il utilise deux fils : un pour les données (SDA) et un pour l'horloge (SCL).</a:t>
            </a:r>
          </a:p>
        </p:txBody>
      </p:sp>
      <p:sp>
        <p:nvSpPr>
          <p:cNvPr id="16" name="ZoneTexte 15">
            <a:extLst>
              <a:ext uri="{FF2B5EF4-FFF2-40B4-BE49-F238E27FC236}">
                <a16:creationId xmlns:a16="http://schemas.microsoft.com/office/drawing/2014/main" id="{F3CDB894-2E04-FAFE-E788-1202D66140EC}"/>
              </a:ext>
            </a:extLst>
          </p:cNvPr>
          <p:cNvSpPr txBox="1"/>
          <p:nvPr/>
        </p:nvSpPr>
        <p:spPr>
          <a:xfrm>
            <a:off x="2954733" y="5493288"/>
            <a:ext cx="8767368" cy="1323439"/>
          </a:xfrm>
          <a:prstGeom prst="rect">
            <a:avLst/>
          </a:prstGeom>
          <a:noFill/>
        </p:spPr>
        <p:txBody>
          <a:bodyPr wrap="square">
            <a:spAutoFit/>
          </a:bodyPr>
          <a:lstStyle/>
          <a:p>
            <a:r>
              <a:rPr lang="fr-FR" sz="2000">
                <a:latin typeface="Berlin Sans FB" panose="020E0602020502020306" pitchFamily="34" charset="0"/>
              </a:rPr>
              <a:t>SPI (Serial </a:t>
            </a:r>
            <a:r>
              <a:rPr lang="fr-FR" sz="2000" err="1">
                <a:latin typeface="Berlin Sans FB" panose="020E0602020502020306" pitchFamily="34" charset="0"/>
              </a:rPr>
              <a:t>Peripheral</a:t>
            </a:r>
            <a:r>
              <a:rPr lang="fr-FR" sz="2000">
                <a:latin typeface="Berlin Sans FB" panose="020E0602020502020306" pitchFamily="34" charset="0"/>
              </a:rPr>
              <a:t> Interface) est un protocole de communication série utilisé pour la communication rapide entre microcontrôleurs et périphériques comme des mémoires flash, des écrans LCD, des capteurs, etc. Il utilise quatre fils principaux.</a:t>
            </a:r>
          </a:p>
        </p:txBody>
      </p:sp>
      <p:sp>
        <p:nvSpPr>
          <p:cNvPr id="17" name="Titre 1">
            <a:extLst>
              <a:ext uri="{FF2B5EF4-FFF2-40B4-BE49-F238E27FC236}">
                <a16:creationId xmlns:a16="http://schemas.microsoft.com/office/drawing/2014/main" id="{FBEAEC9F-5B4D-8647-238E-1D410A62FA96}"/>
              </a:ext>
            </a:extLst>
          </p:cNvPr>
          <p:cNvSpPr txBox="1">
            <a:spLocks/>
          </p:cNvSpPr>
          <p:nvPr/>
        </p:nvSpPr>
        <p:spPr>
          <a:xfrm>
            <a:off x="2813050" y="161134"/>
            <a:ext cx="6565900" cy="76088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6600" dirty="0"/>
              <a:t>Broches Spéciales</a:t>
            </a:r>
          </a:p>
        </p:txBody>
      </p:sp>
    </p:spTree>
    <p:extLst>
      <p:ext uri="{BB962C8B-B14F-4D97-AF65-F5344CB8AC3E}">
        <p14:creationId xmlns:p14="http://schemas.microsoft.com/office/powerpoint/2010/main" val="323568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06D71615-E914-B883-12CE-65B4FBFD9111}"/>
              </a:ext>
            </a:extLst>
          </p:cNvPr>
          <p:cNvSpPr>
            <a:spLocks noGrp="1"/>
          </p:cNvSpPr>
          <p:nvPr>
            <p:ph type="subTitle" idx="4294967295"/>
          </p:nvPr>
        </p:nvSpPr>
        <p:spPr>
          <a:xfrm>
            <a:off x="3802935" y="4092575"/>
            <a:ext cx="4620445" cy="1011238"/>
          </a:xfrm>
        </p:spPr>
        <p:txBody>
          <a:bodyPr anchor="ctr">
            <a:normAutofit/>
          </a:bodyPr>
          <a:lstStyle/>
          <a:p>
            <a:pPr marL="0" indent="0" algn="ctr">
              <a:buNone/>
            </a:pPr>
            <a:r>
              <a:rPr lang="fr-FR" sz="4000"/>
              <a:t>JEU DU SIMON</a:t>
            </a:r>
          </a:p>
        </p:txBody>
      </p:sp>
    </p:spTree>
    <p:extLst>
      <p:ext uri="{BB962C8B-B14F-4D97-AF65-F5344CB8AC3E}">
        <p14:creationId xmlns:p14="http://schemas.microsoft.com/office/powerpoint/2010/main" val="2848272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A4EBF1A-7163-1A56-2452-0780C355DF11}"/>
              </a:ext>
            </a:extLst>
          </p:cNvPr>
          <p:cNvSpPr txBox="1"/>
          <p:nvPr/>
        </p:nvSpPr>
        <p:spPr>
          <a:xfrm>
            <a:off x="6216665" y="2488224"/>
            <a:ext cx="5568160" cy="4154984"/>
          </a:xfrm>
          <a:prstGeom prst="rect">
            <a:avLst/>
          </a:prstGeom>
          <a:noFill/>
        </p:spPr>
        <p:txBody>
          <a:bodyPr wrap="square">
            <a:spAutoFit/>
          </a:bodyPr>
          <a:lstStyle/>
          <a:p>
            <a:pPr algn="just"/>
            <a:r>
              <a:rPr lang="fr-FR" sz="2400" dirty="0">
                <a:latin typeface="Berlin Sans FB" panose="020E0602020502020306" pitchFamily="34" charset="0"/>
              </a:rPr>
              <a:t>Le jeu consiste à afficher une séquence lumineuse, et le joueur doit se souvenir de la séquence. plus on avance dans le jeu plus le nombre de couleur à retenir augmente. Pour cela, vous aurez besoin d'au moins 4 </a:t>
            </a:r>
            <a:r>
              <a:rPr lang="fr-FR" sz="2400" dirty="0" err="1">
                <a:latin typeface="Berlin Sans FB" panose="020E0602020502020306" pitchFamily="34" charset="0"/>
              </a:rPr>
              <a:t>LEDs</a:t>
            </a:r>
            <a:r>
              <a:rPr lang="fr-FR" sz="2400" dirty="0">
                <a:latin typeface="Berlin Sans FB" panose="020E0602020502020306" pitchFamily="34" charset="0"/>
              </a:rPr>
              <a:t> (ou plus, en fonction de la difficulté), d'un nombre correspondant de boutons pour que le joueur puisse valider ses choix, ainsi que d'un autre bouton pour démarrer le jeu ou le relancer.</a:t>
            </a:r>
          </a:p>
        </p:txBody>
      </p:sp>
      <p:pic>
        <p:nvPicPr>
          <p:cNvPr id="9218" name="Picture 2" descr="Classic Simon Game">
            <a:extLst>
              <a:ext uri="{FF2B5EF4-FFF2-40B4-BE49-F238E27FC236}">
                <a16:creationId xmlns:a16="http://schemas.microsoft.com/office/drawing/2014/main" id="{59FE5E00-70EF-3C3A-CF77-E7120203E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85" y="140254"/>
            <a:ext cx="2454763" cy="24547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603213E5-3D29-9BB1-20DE-8C682A7F6DF8}"/>
              </a:ext>
            </a:extLst>
          </p:cNvPr>
          <p:cNvPicPr>
            <a:picLocks noChangeAspect="1"/>
          </p:cNvPicPr>
          <p:nvPr/>
        </p:nvPicPr>
        <p:blipFill>
          <a:blip r:embed="rId3"/>
          <a:stretch>
            <a:fillRect/>
          </a:stretch>
        </p:blipFill>
        <p:spPr>
          <a:xfrm>
            <a:off x="407175" y="3429000"/>
            <a:ext cx="5379532" cy="3140619"/>
          </a:xfrm>
          <a:prstGeom prst="rect">
            <a:avLst/>
          </a:prstGeom>
        </p:spPr>
      </p:pic>
      <p:sp>
        <p:nvSpPr>
          <p:cNvPr id="2" name="Titre 1">
            <a:extLst>
              <a:ext uri="{FF2B5EF4-FFF2-40B4-BE49-F238E27FC236}">
                <a16:creationId xmlns:a16="http://schemas.microsoft.com/office/drawing/2014/main" id="{2D99CD66-68D2-E15D-D9D9-554E25EE413F}"/>
              </a:ext>
            </a:extLst>
          </p:cNvPr>
          <p:cNvSpPr txBox="1">
            <a:spLocks/>
          </p:cNvSpPr>
          <p:nvPr/>
        </p:nvSpPr>
        <p:spPr>
          <a:xfrm>
            <a:off x="4889606" y="766310"/>
            <a:ext cx="6565900" cy="76088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6600" dirty="0"/>
              <a:t>Jeu du Simon</a:t>
            </a:r>
          </a:p>
        </p:txBody>
      </p:sp>
    </p:spTree>
    <p:extLst>
      <p:ext uri="{BB962C8B-B14F-4D97-AF65-F5344CB8AC3E}">
        <p14:creationId xmlns:p14="http://schemas.microsoft.com/office/powerpoint/2010/main" val="328577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88DC8-7D72-4C9A-0A4C-E6EC27944E4E}"/>
              </a:ext>
            </a:extLst>
          </p:cNvPr>
          <p:cNvSpPr txBox="1">
            <a:spLocks/>
          </p:cNvSpPr>
          <p:nvPr/>
        </p:nvSpPr>
        <p:spPr>
          <a:xfrm>
            <a:off x="523550" y="0"/>
            <a:ext cx="53932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Arduino</a:t>
            </a:r>
          </a:p>
        </p:txBody>
      </p:sp>
      <p:sp>
        <p:nvSpPr>
          <p:cNvPr id="4" name="ZoneTexte 3">
            <a:extLst>
              <a:ext uri="{FF2B5EF4-FFF2-40B4-BE49-F238E27FC236}">
                <a16:creationId xmlns:a16="http://schemas.microsoft.com/office/drawing/2014/main" id="{121D92B5-C5FA-243D-157C-48E4379D91EA}"/>
              </a:ext>
            </a:extLst>
          </p:cNvPr>
          <p:cNvSpPr txBox="1"/>
          <p:nvPr/>
        </p:nvSpPr>
        <p:spPr>
          <a:xfrm>
            <a:off x="1388854" y="1325563"/>
            <a:ext cx="10048033" cy="5262979"/>
          </a:xfrm>
          <a:prstGeom prst="rect">
            <a:avLst/>
          </a:prstGeom>
          <a:noFill/>
        </p:spPr>
        <p:txBody>
          <a:bodyPr wrap="square" lIns="91440" tIns="45720" rIns="91440" bIns="45720" anchor="t">
            <a:spAutoFit/>
          </a:bodyPr>
          <a:lstStyle/>
          <a:p>
            <a:pPr algn="just"/>
            <a:r>
              <a:rPr lang="fr-FR" sz="2800" dirty="0">
                <a:solidFill>
                  <a:schemeClr val="dk1"/>
                </a:solidFill>
                <a:latin typeface="Berlin Sans FB "/>
              </a:rPr>
              <a:t>Arduino est une plateforme et un microcontrôleur (la carte) </a:t>
            </a:r>
            <a:r>
              <a:rPr lang="fr-FR" sz="2800" u="dbl" dirty="0">
                <a:solidFill>
                  <a:schemeClr val="dk1"/>
                </a:solidFill>
                <a:latin typeface="Berlin Sans FB "/>
              </a:rPr>
              <a:t>open-source</a:t>
            </a:r>
            <a:r>
              <a:rPr lang="fr-FR" sz="2800" dirty="0">
                <a:solidFill>
                  <a:schemeClr val="dk1"/>
                </a:solidFill>
                <a:latin typeface="Berlin Sans FB "/>
              </a:rPr>
              <a:t> utilisée pour créer des projets électroniques.</a:t>
            </a:r>
          </a:p>
          <a:p>
            <a:pPr algn="just"/>
            <a:r>
              <a:rPr lang="fr-FR" sz="2800" dirty="0">
                <a:solidFill>
                  <a:schemeClr val="dk1"/>
                </a:solidFill>
                <a:latin typeface="Berlin Sans FB "/>
              </a:rPr>
              <a:t> </a:t>
            </a:r>
          </a:p>
          <a:p>
            <a:pPr algn="just"/>
            <a:r>
              <a:rPr lang="fr-FR" sz="2800" dirty="0">
                <a:solidFill>
                  <a:schemeClr val="dk1"/>
                </a:solidFill>
                <a:latin typeface="Berlin Sans FB "/>
              </a:rPr>
              <a:t>Arduino est très facile à utiliser est permet de découvrir et de réaliser plein de projet autour de la robotique et de l’électronique.</a:t>
            </a:r>
          </a:p>
          <a:p>
            <a:pPr algn="just"/>
            <a:endParaRPr lang="fr-FR" sz="2800" dirty="0">
              <a:solidFill>
                <a:schemeClr val="dk1"/>
              </a:solidFill>
              <a:latin typeface="Berlin Sans FB "/>
            </a:endParaRPr>
          </a:p>
          <a:p>
            <a:pPr algn="just"/>
            <a:r>
              <a:rPr lang="fr-FR" sz="2800" dirty="0">
                <a:solidFill>
                  <a:schemeClr val="dk1"/>
                </a:solidFill>
                <a:latin typeface="Berlin Sans FB "/>
              </a:rPr>
              <a:t>Arduino est donc composé d’une carte et d’un IDE qui lui est propre.</a:t>
            </a:r>
          </a:p>
          <a:p>
            <a:pPr algn="just"/>
            <a:r>
              <a:rPr lang="fr-FR" sz="2800" dirty="0">
                <a:solidFill>
                  <a:schemeClr val="dk1"/>
                </a:solidFill>
                <a:latin typeface="Berlin Sans FB "/>
              </a:rPr>
              <a:t> </a:t>
            </a:r>
          </a:p>
          <a:p>
            <a:pPr algn="just"/>
            <a:r>
              <a:rPr lang="fr-FR" sz="2800" dirty="0">
                <a:solidFill>
                  <a:schemeClr val="dk1"/>
                </a:solidFill>
                <a:latin typeface="Berlin Sans FB "/>
              </a:rPr>
              <a:t>Nous verrons donc les différentes cartes que l’on peut trouver sur le commerce, comment utilisé l’IDE et à travers l’analyse de la carte, réaliser différents petits projets.</a:t>
            </a:r>
          </a:p>
        </p:txBody>
      </p:sp>
    </p:spTree>
    <p:extLst>
      <p:ext uri="{BB962C8B-B14F-4D97-AF65-F5344CB8AC3E}">
        <p14:creationId xmlns:p14="http://schemas.microsoft.com/office/powerpoint/2010/main" val="337525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852CD9-D111-505E-6F07-0E51F3919FAE}"/>
              </a:ext>
            </a:extLst>
          </p:cNvPr>
          <p:cNvSpPr>
            <a:spLocks noGrp="1"/>
          </p:cNvSpPr>
          <p:nvPr>
            <p:ph type="title"/>
          </p:nvPr>
        </p:nvSpPr>
        <p:spPr>
          <a:xfrm>
            <a:off x="838200" y="365125"/>
            <a:ext cx="5393266" cy="1325563"/>
          </a:xfrm>
        </p:spPr>
        <p:txBody>
          <a:bodyPr/>
          <a:lstStyle/>
          <a:p>
            <a:r>
              <a:rPr lang="fr-FR"/>
              <a:t>Sommaire</a:t>
            </a:r>
          </a:p>
        </p:txBody>
      </p:sp>
      <p:cxnSp>
        <p:nvCxnSpPr>
          <p:cNvPr id="5" name="Connecteur droit 4">
            <a:extLst>
              <a:ext uri="{FF2B5EF4-FFF2-40B4-BE49-F238E27FC236}">
                <a16:creationId xmlns:a16="http://schemas.microsoft.com/office/drawing/2014/main" id="{FB76BFB7-7042-30F4-1271-D5B138005B3E}"/>
              </a:ext>
            </a:extLst>
          </p:cNvPr>
          <p:cNvCxnSpPr>
            <a:cxnSpLocks/>
          </p:cNvCxnSpPr>
          <p:nvPr/>
        </p:nvCxnSpPr>
        <p:spPr>
          <a:xfrm>
            <a:off x="6231467" y="365125"/>
            <a:ext cx="0" cy="5811838"/>
          </a:xfrm>
          <a:prstGeom prst="line">
            <a:avLst/>
          </a:prstGeom>
        </p:spPr>
        <p:style>
          <a:lnRef idx="3">
            <a:schemeClr val="dk1"/>
          </a:lnRef>
          <a:fillRef idx="0">
            <a:schemeClr val="dk1"/>
          </a:fillRef>
          <a:effectRef idx="2">
            <a:schemeClr val="dk1"/>
          </a:effectRef>
          <a:fontRef idx="minor">
            <a:schemeClr val="tx1"/>
          </a:fontRef>
        </p:style>
      </p:cxnSp>
      <p:sp>
        <p:nvSpPr>
          <p:cNvPr id="9" name="Rectangle : coins arrondis 8">
            <a:extLst>
              <a:ext uri="{FF2B5EF4-FFF2-40B4-BE49-F238E27FC236}">
                <a16:creationId xmlns:a16="http://schemas.microsoft.com/office/drawing/2014/main" id="{8A3353CB-2F16-1317-66C0-DE7B080DF000}"/>
              </a:ext>
            </a:extLst>
          </p:cNvPr>
          <p:cNvSpPr/>
          <p:nvPr/>
        </p:nvSpPr>
        <p:spPr>
          <a:xfrm>
            <a:off x="499535" y="1690688"/>
            <a:ext cx="5460999" cy="393170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457200" indent="-457200">
              <a:buFont typeface="Arial" panose="020B0604020202020204" pitchFamily="34" charset="0"/>
              <a:buChar char="•"/>
            </a:pPr>
            <a:r>
              <a:rPr lang="fr-FR" sz="2800" dirty="0">
                <a:solidFill>
                  <a:schemeClr val="dk1"/>
                </a:solidFill>
                <a:latin typeface="Berlin Sans FB "/>
              </a:rPr>
              <a:t>Les cartes</a:t>
            </a:r>
          </a:p>
          <a:p>
            <a:pPr marL="457200" indent="-457200">
              <a:buFont typeface="Arial" panose="020B0604020202020204" pitchFamily="34" charset="0"/>
              <a:buChar char="•"/>
            </a:pPr>
            <a:r>
              <a:rPr lang="fr-FR" sz="2800" dirty="0">
                <a:solidFill>
                  <a:schemeClr val="dk1"/>
                </a:solidFill>
                <a:latin typeface="Berlin Sans FB"/>
              </a:rPr>
              <a:t>L’IDE ARDUINO</a:t>
            </a:r>
            <a:endParaRPr lang="fr-FR" sz="2800" dirty="0">
              <a:solidFill>
                <a:schemeClr val="dk1"/>
              </a:solidFill>
              <a:latin typeface="Berlin Sans FB "/>
            </a:endParaRPr>
          </a:p>
          <a:p>
            <a:pPr marL="457200" indent="-457200">
              <a:buFont typeface="Arial" panose="020B0604020202020204" pitchFamily="34" charset="0"/>
              <a:buChar char="•"/>
            </a:pPr>
            <a:r>
              <a:rPr lang="fr-FR" sz="2800" dirty="0">
                <a:solidFill>
                  <a:schemeClr val="dk1"/>
                </a:solidFill>
                <a:latin typeface="Berlin Sans FB"/>
              </a:rPr>
              <a:t>Les Pins</a:t>
            </a:r>
          </a:p>
          <a:p>
            <a:pPr marL="457200" indent="-457200">
              <a:buFont typeface="Arial" panose="020B0604020202020204" pitchFamily="34" charset="0"/>
              <a:buChar char="•"/>
            </a:pPr>
            <a:endParaRPr lang="fr-FR" sz="2800" dirty="0">
              <a:solidFill>
                <a:schemeClr val="dk1"/>
              </a:solidFill>
              <a:latin typeface="Berlin Sans FB "/>
            </a:endParaRPr>
          </a:p>
        </p:txBody>
      </p:sp>
      <p:sp>
        <p:nvSpPr>
          <p:cNvPr id="12" name="Titre 1">
            <a:extLst>
              <a:ext uri="{FF2B5EF4-FFF2-40B4-BE49-F238E27FC236}">
                <a16:creationId xmlns:a16="http://schemas.microsoft.com/office/drawing/2014/main" id="{F3CFDF0E-9966-510A-63D6-AD1C7CB525ED}"/>
              </a:ext>
            </a:extLst>
          </p:cNvPr>
          <p:cNvSpPr txBox="1">
            <a:spLocks/>
          </p:cNvSpPr>
          <p:nvPr/>
        </p:nvSpPr>
        <p:spPr>
          <a:xfrm>
            <a:off x="6299199" y="365125"/>
            <a:ext cx="53932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Arduino IDE</a:t>
            </a:r>
          </a:p>
        </p:txBody>
      </p:sp>
      <p:sp>
        <p:nvSpPr>
          <p:cNvPr id="13" name="Titre 1">
            <a:extLst>
              <a:ext uri="{FF2B5EF4-FFF2-40B4-BE49-F238E27FC236}">
                <a16:creationId xmlns:a16="http://schemas.microsoft.com/office/drawing/2014/main" id="{AF87E080-47C7-CD10-F62A-E8D16BEEB335}"/>
              </a:ext>
            </a:extLst>
          </p:cNvPr>
          <p:cNvSpPr txBox="1">
            <a:spLocks/>
          </p:cNvSpPr>
          <p:nvPr/>
        </p:nvSpPr>
        <p:spPr>
          <a:xfrm>
            <a:off x="6299199" y="3495676"/>
            <a:ext cx="53932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En ligne</a:t>
            </a:r>
          </a:p>
        </p:txBody>
      </p:sp>
      <p:cxnSp>
        <p:nvCxnSpPr>
          <p:cNvPr id="15" name="Connecteur droit 14">
            <a:extLst>
              <a:ext uri="{FF2B5EF4-FFF2-40B4-BE49-F238E27FC236}">
                <a16:creationId xmlns:a16="http://schemas.microsoft.com/office/drawing/2014/main" id="{6B0BD51D-E180-4006-5DE8-91FD738D64DC}"/>
              </a:ext>
            </a:extLst>
          </p:cNvPr>
          <p:cNvCxnSpPr/>
          <p:nvPr/>
        </p:nvCxnSpPr>
        <p:spPr>
          <a:xfrm>
            <a:off x="6849533" y="1430867"/>
            <a:ext cx="2887134" cy="0"/>
          </a:xfrm>
          <a:prstGeom prst="line">
            <a:avLst/>
          </a:prstGeom>
        </p:spPr>
        <p:style>
          <a:lnRef idx="3">
            <a:schemeClr val="dk1"/>
          </a:lnRef>
          <a:fillRef idx="0">
            <a:schemeClr val="dk1"/>
          </a:fillRef>
          <a:effectRef idx="2">
            <a:schemeClr val="dk1"/>
          </a:effectRef>
          <a:fontRef idx="minor">
            <a:schemeClr val="tx1"/>
          </a:fontRef>
        </p:style>
      </p:cxnSp>
      <p:cxnSp>
        <p:nvCxnSpPr>
          <p:cNvPr id="16" name="Connecteur droit 15">
            <a:extLst>
              <a:ext uri="{FF2B5EF4-FFF2-40B4-BE49-F238E27FC236}">
                <a16:creationId xmlns:a16="http://schemas.microsoft.com/office/drawing/2014/main" id="{F3B9A8BA-8917-7FD8-2407-098EA611957F}"/>
              </a:ext>
            </a:extLst>
          </p:cNvPr>
          <p:cNvCxnSpPr/>
          <p:nvPr/>
        </p:nvCxnSpPr>
        <p:spPr>
          <a:xfrm>
            <a:off x="1278467" y="1430867"/>
            <a:ext cx="2887134" cy="0"/>
          </a:xfrm>
          <a:prstGeom prst="line">
            <a:avLst/>
          </a:prstGeom>
        </p:spPr>
        <p:style>
          <a:lnRef idx="3">
            <a:schemeClr val="dk1"/>
          </a:lnRef>
          <a:fillRef idx="0">
            <a:schemeClr val="dk1"/>
          </a:fillRef>
          <a:effectRef idx="2">
            <a:schemeClr val="dk1"/>
          </a:effectRef>
          <a:fontRef idx="minor">
            <a:schemeClr val="tx1"/>
          </a:fontRef>
        </p:style>
      </p:cxnSp>
      <p:cxnSp>
        <p:nvCxnSpPr>
          <p:cNvPr id="17" name="Connecteur droit 16">
            <a:extLst>
              <a:ext uri="{FF2B5EF4-FFF2-40B4-BE49-F238E27FC236}">
                <a16:creationId xmlns:a16="http://schemas.microsoft.com/office/drawing/2014/main" id="{254FBFA4-C02D-905C-CFD0-171FAD0EFD38}"/>
              </a:ext>
            </a:extLst>
          </p:cNvPr>
          <p:cNvCxnSpPr/>
          <p:nvPr/>
        </p:nvCxnSpPr>
        <p:spPr>
          <a:xfrm>
            <a:off x="6849533" y="4622800"/>
            <a:ext cx="2887134" cy="0"/>
          </a:xfrm>
          <a:prstGeom prst="line">
            <a:avLst/>
          </a:prstGeom>
        </p:spPr>
        <p:style>
          <a:lnRef idx="3">
            <a:schemeClr val="dk1"/>
          </a:lnRef>
          <a:fillRef idx="0">
            <a:schemeClr val="dk1"/>
          </a:fillRef>
          <a:effectRef idx="2">
            <a:schemeClr val="dk1"/>
          </a:effectRef>
          <a:fontRef idx="minor">
            <a:schemeClr val="tx1"/>
          </a:fontRef>
        </p:style>
      </p:cxnSp>
      <p:sp>
        <p:nvSpPr>
          <p:cNvPr id="19" name="ZoneTexte 18">
            <a:extLst>
              <a:ext uri="{FF2B5EF4-FFF2-40B4-BE49-F238E27FC236}">
                <a16:creationId xmlns:a16="http://schemas.microsoft.com/office/drawing/2014/main" id="{005CA01F-8687-341C-D17B-05CCFE2DC86F}"/>
              </a:ext>
            </a:extLst>
          </p:cNvPr>
          <p:cNvSpPr txBox="1"/>
          <p:nvPr/>
        </p:nvSpPr>
        <p:spPr>
          <a:xfrm>
            <a:off x="9368364" y="5488314"/>
            <a:ext cx="2324101" cy="523220"/>
          </a:xfrm>
          <a:prstGeom prst="rect">
            <a:avLst/>
          </a:prstGeom>
          <a:noFill/>
        </p:spPr>
        <p:txBody>
          <a:bodyPr wrap="square">
            <a:spAutoFit/>
          </a:bodyPr>
          <a:lstStyle/>
          <a:p>
            <a:r>
              <a:rPr lang="fr-FR" sz="2800">
                <a:solidFill>
                  <a:schemeClr val="bg1"/>
                </a:solidFill>
                <a:latin typeface="Berlin Sans FB "/>
              </a:rPr>
              <a:t>tinkercad.com</a:t>
            </a:r>
          </a:p>
        </p:txBody>
      </p:sp>
      <p:pic>
        <p:nvPicPr>
          <p:cNvPr id="21" name="Image 20">
            <a:extLst>
              <a:ext uri="{FF2B5EF4-FFF2-40B4-BE49-F238E27FC236}">
                <a16:creationId xmlns:a16="http://schemas.microsoft.com/office/drawing/2014/main" id="{53A48512-204C-90B7-73B4-6D06C02A452D}"/>
              </a:ext>
            </a:extLst>
          </p:cNvPr>
          <p:cNvPicPr>
            <a:picLocks noChangeAspect="1"/>
          </p:cNvPicPr>
          <p:nvPr/>
        </p:nvPicPr>
        <p:blipFill>
          <a:blip r:embed="rId2"/>
          <a:stretch>
            <a:fillRect/>
          </a:stretch>
        </p:blipFill>
        <p:spPr>
          <a:xfrm>
            <a:off x="6612870" y="5355886"/>
            <a:ext cx="2364233" cy="788077"/>
          </a:xfrm>
          <a:prstGeom prst="rect">
            <a:avLst/>
          </a:prstGeom>
        </p:spPr>
      </p:pic>
      <p:sp>
        <p:nvSpPr>
          <p:cNvPr id="23" name="ZoneTexte 22">
            <a:extLst>
              <a:ext uri="{FF2B5EF4-FFF2-40B4-BE49-F238E27FC236}">
                <a16:creationId xmlns:a16="http://schemas.microsoft.com/office/drawing/2014/main" id="{7E97E88C-3C4D-294B-CA56-493ABE4D3700}"/>
              </a:ext>
            </a:extLst>
          </p:cNvPr>
          <p:cNvSpPr txBox="1"/>
          <p:nvPr/>
        </p:nvSpPr>
        <p:spPr>
          <a:xfrm>
            <a:off x="8630968" y="2161701"/>
            <a:ext cx="3558241" cy="523220"/>
          </a:xfrm>
          <a:prstGeom prst="rect">
            <a:avLst/>
          </a:prstGeom>
          <a:noFill/>
        </p:spPr>
        <p:txBody>
          <a:bodyPr wrap="square">
            <a:spAutoFit/>
          </a:bodyPr>
          <a:lstStyle/>
          <a:p>
            <a:r>
              <a:rPr lang="fr-FR" sz="2800">
                <a:solidFill>
                  <a:schemeClr val="bg1"/>
                </a:solidFill>
                <a:latin typeface="Berlin Sans FB "/>
              </a:rPr>
              <a:t>arduino.cc/en/software</a:t>
            </a:r>
          </a:p>
        </p:txBody>
      </p:sp>
      <p:pic>
        <p:nvPicPr>
          <p:cNvPr id="3074" name="Picture 2" descr="Arduino – Logos Download">
            <a:extLst>
              <a:ext uri="{FF2B5EF4-FFF2-40B4-BE49-F238E27FC236}">
                <a16:creationId xmlns:a16="http://schemas.microsoft.com/office/drawing/2014/main" id="{2E3550AD-2FFF-D7BF-D18C-8AF388ECA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0754" y="1872968"/>
            <a:ext cx="1910214" cy="1301391"/>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 27" descr="Une image contenant dessin, clipart, dessin humoristique, illustration&#10;&#10;Description générée automatiquement">
            <a:extLst>
              <a:ext uri="{FF2B5EF4-FFF2-40B4-BE49-F238E27FC236}">
                <a16:creationId xmlns:a16="http://schemas.microsoft.com/office/drawing/2014/main" id="{84EABF12-BE74-4311-3CC1-BEA4A033DB37}"/>
              </a:ext>
            </a:extLst>
          </p:cNvPr>
          <p:cNvPicPr>
            <a:picLocks noChangeAspect="1"/>
          </p:cNvPicPr>
          <p:nvPr/>
        </p:nvPicPr>
        <p:blipFill rotWithShape="1">
          <a:blip r:embed="rId4">
            <a:extLst>
              <a:ext uri="{28A0092B-C50C-407E-A947-70E740481C1C}">
                <a14:useLocalDpi xmlns:a14="http://schemas.microsoft.com/office/drawing/2010/main" val="0"/>
              </a:ext>
            </a:extLst>
          </a:blip>
          <a:srcRect l="11006" t="11430" r="10768" b="11072"/>
          <a:stretch/>
        </p:blipFill>
        <p:spPr>
          <a:xfrm>
            <a:off x="10612637" y="112181"/>
            <a:ext cx="1482326" cy="1468569"/>
          </a:xfrm>
          <a:prstGeom prst="rect">
            <a:avLst/>
          </a:prstGeom>
        </p:spPr>
      </p:pic>
    </p:spTree>
    <p:extLst>
      <p:ext uri="{BB962C8B-B14F-4D97-AF65-F5344CB8AC3E}">
        <p14:creationId xmlns:p14="http://schemas.microsoft.com/office/powerpoint/2010/main" val="20904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06D71615-E914-B883-12CE-65B4FBFD9111}"/>
              </a:ext>
            </a:extLst>
          </p:cNvPr>
          <p:cNvSpPr>
            <a:spLocks noGrp="1"/>
          </p:cNvSpPr>
          <p:nvPr>
            <p:ph type="subTitle" idx="4294967295"/>
          </p:nvPr>
        </p:nvSpPr>
        <p:spPr>
          <a:xfrm>
            <a:off x="3802935" y="4092575"/>
            <a:ext cx="4620445" cy="1011238"/>
          </a:xfrm>
        </p:spPr>
        <p:txBody>
          <a:bodyPr anchor="ctr">
            <a:normAutofit/>
          </a:bodyPr>
          <a:lstStyle/>
          <a:p>
            <a:pPr marL="0" indent="0" algn="ctr">
              <a:buNone/>
            </a:pPr>
            <a:r>
              <a:rPr lang="fr-FR" sz="4000"/>
              <a:t>LES CARTES</a:t>
            </a:r>
          </a:p>
        </p:txBody>
      </p:sp>
    </p:spTree>
    <p:extLst>
      <p:ext uri="{BB962C8B-B14F-4D97-AF65-F5344CB8AC3E}">
        <p14:creationId xmlns:p14="http://schemas.microsoft.com/office/powerpoint/2010/main" val="45265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F6C97184-C5F0-D0CE-EED6-978DCFE505E5}"/>
              </a:ext>
            </a:extLst>
          </p:cNvPr>
          <p:cNvSpPr txBox="1">
            <a:spLocks/>
          </p:cNvSpPr>
          <p:nvPr/>
        </p:nvSpPr>
        <p:spPr>
          <a:xfrm>
            <a:off x="774701" y="1009177"/>
            <a:ext cx="9671260" cy="6612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200">
                <a:latin typeface="+mj-lt"/>
              </a:rPr>
              <a:t>Il existe différent type de carte de la plus grande à la plus petite et à la plus sophistiqué</a:t>
            </a:r>
          </a:p>
        </p:txBody>
      </p:sp>
      <p:pic>
        <p:nvPicPr>
          <p:cNvPr id="7170" name="Picture 2">
            <a:extLst>
              <a:ext uri="{FF2B5EF4-FFF2-40B4-BE49-F238E27FC236}">
                <a16:creationId xmlns:a16="http://schemas.microsoft.com/office/drawing/2014/main" id="{A450A7AA-5F9A-A237-0318-F73C82F387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756" b="25065"/>
          <a:stretch/>
        </p:blipFill>
        <p:spPr bwMode="auto">
          <a:xfrm>
            <a:off x="356689" y="2415838"/>
            <a:ext cx="2925763" cy="112302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194806D-3863-EF0E-DAFA-FAEC1863C8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99" b="6421"/>
          <a:stretch/>
        </p:blipFill>
        <p:spPr bwMode="auto">
          <a:xfrm>
            <a:off x="3962506" y="1897443"/>
            <a:ext cx="3295650" cy="215981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D37D48E2-1CC2-B767-E792-C18E0963BE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521" b="18221"/>
          <a:stretch/>
        </p:blipFill>
        <p:spPr bwMode="auto">
          <a:xfrm>
            <a:off x="7645400" y="2020001"/>
            <a:ext cx="4470399" cy="21209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Arduino MKR1000 WIFI">
            <a:extLst>
              <a:ext uri="{FF2B5EF4-FFF2-40B4-BE49-F238E27FC236}">
                <a16:creationId xmlns:a16="http://schemas.microsoft.com/office/drawing/2014/main" id="{A843F418-8F34-427D-C12A-F5CC3D0B1D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1821" b="20366"/>
          <a:stretch/>
        </p:blipFill>
        <p:spPr bwMode="auto">
          <a:xfrm>
            <a:off x="1430337" y="4873363"/>
            <a:ext cx="4411663" cy="1676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D86E79A-ACFE-ED39-5B92-87E008A9398B}"/>
              </a:ext>
            </a:extLst>
          </p:cNvPr>
          <p:cNvSpPr/>
          <p:nvPr/>
        </p:nvSpPr>
        <p:spPr>
          <a:xfrm>
            <a:off x="224955" y="3395536"/>
            <a:ext cx="3482043" cy="1323439"/>
          </a:xfrm>
          <a:prstGeom prst="rect">
            <a:avLst/>
          </a:prstGeom>
          <a:noFill/>
        </p:spPr>
        <p:txBody>
          <a:bodyPr wrap="none" lIns="91440" tIns="45720" rIns="91440" bIns="45720">
            <a:spAutoFit/>
          </a:bodyPr>
          <a:lstStyle/>
          <a:p>
            <a:pPr algn="ctr"/>
            <a:endParaRPr lang="fr-FR" sz="4000">
              <a:ln w="0"/>
              <a:effectLst>
                <a:outerShdw blurRad="38100" dist="19050" dir="2700000" algn="tl" rotWithShape="0">
                  <a:schemeClr val="dk1">
                    <a:alpha val="40000"/>
                  </a:schemeClr>
                </a:outerShdw>
              </a:effectLst>
              <a:latin typeface="Berlin Sans FB" panose="020E0602020502020306" pitchFamily="34" charset="0"/>
            </a:endParaRPr>
          </a:p>
          <a:p>
            <a:pPr algn="ctr"/>
            <a:r>
              <a:rPr lang="fr-FR" sz="4000">
                <a:ln w="0"/>
                <a:effectLst>
                  <a:outerShdw blurRad="38100" dist="19050" dir="2700000" algn="tl" rotWithShape="0">
                    <a:schemeClr val="dk1">
                      <a:alpha val="40000"/>
                    </a:schemeClr>
                  </a:outerShdw>
                </a:effectLst>
                <a:latin typeface="Berlin Sans FB" panose="020E0602020502020306" pitchFamily="34" charset="0"/>
              </a:rPr>
              <a:t>Arduino NANO</a:t>
            </a:r>
            <a:endParaRPr lang="fr-FR" sz="4000" b="0" cap="none" spc="0">
              <a:ln w="0"/>
              <a:solidFill>
                <a:schemeClr val="tx1"/>
              </a:solidFill>
              <a:effectLst>
                <a:outerShdw blurRad="38100" dist="19050" dir="2700000" algn="tl" rotWithShape="0">
                  <a:schemeClr val="dk1">
                    <a:alpha val="40000"/>
                  </a:schemeClr>
                </a:outerShdw>
              </a:effectLst>
              <a:latin typeface="Berlin Sans FB" panose="020E0602020502020306" pitchFamily="34" charset="0"/>
            </a:endParaRPr>
          </a:p>
        </p:txBody>
      </p:sp>
      <p:sp>
        <p:nvSpPr>
          <p:cNvPr id="4" name="Rectangle 3">
            <a:extLst>
              <a:ext uri="{FF2B5EF4-FFF2-40B4-BE49-F238E27FC236}">
                <a16:creationId xmlns:a16="http://schemas.microsoft.com/office/drawing/2014/main" id="{1569D068-57C8-6434-1A63-04503833482C}"/>
              </a:ext>
            </a:extLst>
          </p:cNvPr>
          <p:cNvSpPr/>
          <p:nvPr/>
        </p:nvSpPr>
        <p:spPr>
          <a:xfrm>
            <a:off x="3997980" y="3419803"/>
            <a:ext cx="3104761" cy="1323439"/>
          </a:xfrm>
          <a:prstGeom prst="rect">
            <a:avLst/>
          </a:prstGeom>
          <a:noFill/>
        </p:spPr>
        <p:txBody>
          <a:bodyPr wrap="none" lIns="91440" tIns="45720" rIns="91440" bIns="45720">
            <a:spAutoFit/>
          </a:bodyPr>
          <a:lstStyle/>
          <a:p>
            <a:pPr algn="ctr"/>
            <a:endParaRPr lang="fr-FR" sz="4000">
              <a:ln w="0"/>
              <a:effectLst>
                <a:outerShdw blurRad="38100" dist="19050" dir="2700000" algn="tl" rotWithShape="0">
                  <a:schemeClr val="dk1">
                    <a:alpha val="40000"/>
                  </a:schemeClr>
                </a:outerShdw>
              </a:effectLst>
            </a:endParaRPr>
          </a:p>
          <a:p>
            <a:pPr algn="ctr"/>
            <a:r>
              <a:rPr lang="fr-FR" sz="4000">
                <a:ln w="0"/>
                <a:effectLst>
                  <a:outerShdw blurRad="38100" dist="19050" dir="2700000" algn="tl" rotWithShape="0">
                    <a:schemeClr val="dk1">
                      <a:alpha val="40000"/>
                    </a:schemeClr>
                  </a:outerShdw>
                </a:effectLst>
                <a:latin typeface="Berlin Sans FB" panose="020E0602020502020306" pitchFamily="34" charset="0"/>
              </a:rPr>
              <a:t>Arduino</a:t>
            </a:r>
            <a:r>
              <a:rPr lang="fr-FR" sz="4000">
                <a:ln w="0"/>
                <a:effectLst>
                  <a:outerShdw blurRad="38100" dist="19050" dir="2700000" algn="tl" rotWithShape="0">
                    <a:schemeClr val="dk1">
                      <a:alpha val="40000"/>
                    </a:schemeClr>
                  </a:outerShdw>
                </a:effectLst>
              </a:rPr>
              <a:t> </a:t>
            </a:r>
            <a:r>
              <a:rPr lang="fr-FR" sz="4000">
                <a:ln w="0"/>
                <a:effectLst>
                  <a:outerShdw blurRad="38100" dist="19050" dir="2700000" algn="tl" rotWithShape="0">
                    <a:schemeClr val="dk1">
                      <a:alpha val="40000"/>
                    </a:schemeClr>
                  </a:outerShdw>
                </a:effectLst>
                <a:latin typeface="Berlin Sans FB" panose="020E0602020502020306" pitchFamily="34" charset="0"/>
              </a:rPr>
              <a:t>UNO</a:t>
            </a:r>
          </a:p>
        </p:txBody>
      </p:sp>
      <p:sp>
        <p:nvSpPr>
          <p:cNvPr id="5" name="Rectangle 4">
            <a:extLst>
              <a:ext uri="{FF2B5EF4-FFF2-40B4-BE49-F238E27FC236}">
                <a16:creationId xmlns:a16="http://schemas.microsoft.com/office/drawing/2014/main" id="{448F93DA-FA8C-5114-D001-E36EA1B7F79E}"/>
              </a:ext>
            </a:extLst>
          </p:cNvPr>
          <p:cNvSpPr/>
          <p:nvPr/>
        </p:nvSpPr>
        <p:spPr>
          <a:xfrm>
            <a:off x="8098007" y="3479181"/>
            <a:ext cx="3362908" cy="1323439"/>
          </a:xfrm>
          <a:prstGeom prst="rect">
            <a:avLst/>
          </a:prstGeom>
          <a:noFill/>
        </p:spPr>
        <p:txBody>
          <a:bodyPr wrap="none" lIns="91440" tIns="45720" rIns="91440" bIns="45720">
            <a:spAutoFit/>
          </a:bodyPr>
          <a:lstStyle/>
          <a:p>
            <a:pPr algn="ctr"/>
            <a:endParaRPr lang="fr-FR" sz="4000">
              <a:ln w="0"/>
              <a:effectLst>
                <a:outerShdw blurRad="38100" dist="19050" dir="2700000" algn="tl" rotWithShape="0">
                  <a:schemeClr val="dk1">
                    <a:alpha val="40000"/>
                  </a:schemeClr>
                </a:outerShdw>
              </a:effectLst>
            </a:endParaRPr>
          </a:p>
          <a:p>
            <a:pPr algn="ctr"/>
            <a:r>
              <a:rPr lang="fr-FR" sz="4000">
                <a:ln w="0"/>
                <a:effectLst>
                  <a:outerShdw blurRad="38100" dist="19050" dir="2700000" algn="tl" rotWithShape="0">
                    <a:schemeClr val="dk1">
                      <a:alpha val="40000"/>
                    </a:schemeClr>
                  </a:outerShdw>
                </a:effectLst>
                <a:latin typeface="Berlin Sans FB" panose="020E0602020502020306" pitchFamily="34" charset="0"/>
              </a:rPr>
              <a:t>Arduino</a:t>
            </a:r>
            <a:r>
              <a:rPr lang="fr-FR" sz="4000">
                <a:ln w="0"/>
                <a:effectLst>
                  <a:outerShdw blurRad="38100" dist="19050" dir="2700000" algn="tl" rotWithShape="0">
                    <a:schemeClr val="dk1">
                      <a:alpha val="40000"/>
                    </a:schemeClr>
                  </a:outerShdw>
                </a:effectLst>
              </a:rPr>
              <a:t> </a:t>
            </a:r>
            <a:r>
              <a:rPr lang="fr-FR" sz="4000">
                <a:ln w="0"/>
                <a:effectLst>
                  <a:outerShdw blurRad="38100" dist="19050" dir="2700000" algn="tl" rotWithShape="0">
                    <a:schemeClr val="dk1">
                      <a:alpha val="40000"/>
                    </a:schemeClr>
                  </a:outerShdw>
                </a:effectLst>
                <a:latin typeface="Berlin Sans FB" panose="020E0602020502020306" pitchFamily="34" charset="0"/>
              </a:rPr>
              <a:t>MEGA</a:t>
            </a:r>
          </a:p>
        </p:txBody>
      </p:sp>
      <p:sp>
        <p:nvSpPr>
          <p:cNvPr id="6" name="Rectangle 5">
            <a:extLst>
              <a:ext uri="{FF2B5EF4-FFF2-40B4-BE49-F238E27FC236}">
                <a16:creationId xmlns:a16="http://schemas.microsoft.com/office/drawing/2014/main" id="{CF787F08-6297-99F5-317D-F985C954158C}"/>
              </a:ext>
            </a:extLst>
          </p:cNvPr>
          <p:cNvSpPr/>
          <p:nvPr/>
        </p:nvSpPr>
        <p:spPr>
          <a:xfrm>
            <a:off x="5610331" y="5516435"/>
            <a:ext cx="6132406" cy="830997"/>
          </a:xfrm>
          <a:prstGeom prst="rect">
            <a:avLst/>
          </a:prstGeom>
          <a:noFill/>
        </p:spPr>
        <p:txBody>
          <a:bodyPr wrap="square" lIns="91440" tIns="45720" rIns="91440" bIns="45720">
            <a:spAutoFit/>
          </a:bodyPr>
          <a:lstStyle/>
          <a:p>
            <a:pPr algn="ctr"/>
            <a:r>
              <a:rPr lang="fr-FR" sz="2400">
                <a:ln w="0"/>
                <a:effectLst>
                  <a:outerShdw blurRad="38100" dist="19050" dir="2700000" algn="tl" rotWithShape="0">
                    <a:schemeClr val="dk1">
                      <a:alpha val="40000"/>
                    </a:schemeClr>
                  </a:outerShdw>
                </a:effectLst>
                <a:latin typeface="Berlin Sans FB" panose="020E0602020502020306" pitchFamily="34" charset="0"/>
              </a:rPr>
              <a:t>Ou avec une puce wifi intégrée par exemple l’Arduino MKR1000 WIFI </a:t>
            </a:r>
          </a:p>
        </p:txBody>
      </p:sp>
      <p:sp>
        <p:nvSpPr>
          <p:cNvPr id="8" name="Titre 1">
            <a:extLst>
              <a:ext uri="{FF2B5EF4-FFF2-40B4-BE49-F238E27FC236}">
                <a16:creationId xmlns:a16="http://schemas.microsoft.com/office/drawing/2014/main" id="{38992CD1-36EB-2436-F504-8DDA931B90E6}"/>
              </a:ext>
            </a:extLst>
          </p:cNvPr>
          <p:cNvSpPr txBox="1">
            <a:spLocks/>
          </p:cNvSpPr>
          <p:nvPr/>
        </p:nvSpPr>
        <p:spPr>
          <a:xfrm>
            <a:off x="142875" y="868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fr-FR"/>
              <a:t>LES CARTES</a:t>
            </a:r>
            <a:endParaRPr lang="fr-FR"/>
          </a:p>
        </p:txBody>
      </p:sp>
    </p:spTree>
    <p:extLst>
      <p:ext uri="{BB962C8B-B14F-4D97-AF65-F5344CB8AC3E}">
        <p14:creationId xmlns:p14="http://schemas.microsoft.com/office/powerpoint/2010/main" val="28207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620BBF3C-5747-F31C-D167-B50333B261F4}"/>
              </a:ext>
            </a:extLst>
          </p:cNvPr>
          <p:cNvSpPr txBox="1">
            <a:spLocks/>
          </p:cNvSpPr>
          <p:nvPr/>
        </p:nvSpPr>
        <p:spPr>
          <a:xfrm>
            <a:off x="139700" y="1377477"/>
            <a:ext cx="11671299" cy="661262"/>
          </a:xfrm>
          <a:prstGeom prst="rect">
            <a:avLst/>
          </a:prstGeom>
        </p:spPr>
        <p:txBody>
          <a:bodyPr vert="horz" lIns="91440" tIns="45720" rIns="91440" bIns="45720" rtlCol="0">
            <a:normAutofit fontScale="77500" lnSpcReduction="20000"/>
          </a:bodyPr>
          <a:lstStyle>
            <a:defPPr>
              <a:defRPr lang="fr-FR"/>
            </a:defPPr>
            <a:lvl1pPr indent="0">
              <a:lnSpc>
                <a:spcPct val="90000"/>
              </a:lnSpc>
              <a:spcBef>
                <a:spcPts val="1000"/>
              </a:spcBef>
              <a:buFont typeface="Arial" panose="020B0604020202020204" pitchFamily="34" charset="0"/>
              <a:buNone/>
              <a:defRPr sz="3200">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a:t>On peut également mettre des Shields sur l'Arduino c’est-à-dire ajouter une carte supplémentaire qui ajoute des fonctionnalités :</a:t>
            </a:r>
          </a:p>
        </p:txBody>
      </p:sp>
      <p:pic>
        <p:nvPicPr>
          <p:cNvPr id="8194" name="Picture 2">
            <a:extLst>
              <a:ext uri="{FF2B5EF4-FFF2-40B4-BE49-F238E27FC236}">
                <a16:creationId xmlns:a16="http://schemas.microsoft.com/office/drawing/2014/main" id="{95BEDC13-F444-108E-38B9-84C4964C4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49" y="2773362"/>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3" name="Sous-titre 2">
            <a:extLst>
              <a:ext uri="{FF2B5EF4-FFF2-40B4-BE49-F238E27FC236}">
                <a16:creationId xmlns:a16="http://schemas.microsoft.com/office/drawing/2014/main" id="{3DE52EAD-7D19-62E9-51F4-65C3194CBC98}"/>
              </a:ext>
            </a:extLst>
          </p:cNvPr>
          <p:cNvSpPr txBox="1">
            <a:spLocks/>
          </p:cNvSpPr>
          <p:nvPr/>
        </p:nvSpPr>
        <p:spPr>
          <a:xfrm>
            <a:off x="6096000" y="3848100"/>
            <a:ext cx="4616660" cy="142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400">
                <a:ln w="0"/>
                <a:effectLst>
                  <a:outerShdw blurRad="38100" dist="19050" dir="2700000" algn="tl" rotWithShape="0">
                    <a:schemeClr val="dk1">
                      <a:alpha val="40000"/>
                    </a:schemeClr>
                  </a:outerShdw>
                </a:effectLst>
                <a:latin typeface="Berlin Sans FB" panose="020E0602020502020306" pitchFamily="34" charset="0"/>
              </a:rPr>
              <a:t>Par exemple un </a:t>
            </a:r>
            <a:r>
              <a:rPr lang="fr-FR" sz="2400" err="1">
                <a:ln w="0"/>
                <a:effectLst>
                  <a:outerShdw blurRad="38100" dist="19050" dir="2700000" algn="tl" rotWithShape="0">
                    <a:schemeClr val="dk1">
                      <a:alpha val="40000"/>
                    </a:schemeClr>
                  </a:outerShdw>
                </a:effectLst>
                <a:latin typeface="Berlin Sans FB" panose="020E0602020502020306" pitchFamily="34" charset="0"/>
              </a:rPr>
              <a:t>motor-shield</a:t>
            </a:r>
            <a:r>
              <a:rPr lang="fr-FR" sz="2400">
                <a:ln w="0"/>
                <a:effectLst>
                  <a:outerShdw blurRad="38100" dist="19050" dir="2700000" algn="tl" rotWithShape="0">
                    <a:schemeClr val="dk1">
                      <a:alpha val="40000"/>
                    </a:schemeClr>
                  </a:outerShdw>
                </a:effectLst>
                <a:latin typeface="Berlin Sans FB" panose="020E0602020502020306" pitchFamily="34" charset="0"/>
              </a:rPr>
              <a:t> pour pouvoir piloté plus facilement des moteurs</a:t>
            </a:r>
          </a:p>
        </p:txBody>
      </p:sp>
      <p:sp>
        <p:nvSpPr>
          <p:cNvPr id="4" name="Titre 1">
            <a:extLst>
              <a:ext uri="{FF2B5EF4-FFF2-40B4-BE49-F238E27FC236}">
                <a16:creationId xmlns:a16="http://schemas.microsoft.com/office/drawing/2014/main" id="{C4439AEB-2664-1730-2D03-4F949564C7B1}"/>
              </a:ext>
            </a:extLst>
          </p:cNvPr>
          <p:cNvSpPr txBox="1">
            <a:spLocks/>
          </p:cNvSpPr>
          <p:nvPr/>
        </p:nvSpPr>
        <p:spPr>
          <a:xfrm>
            <a:off x="142875" y="868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fr-FR"/>
              <a:t>Les SHIELD</a:t>
            </a:r>
            <a:endParaRPr lang="fr-FR"/>
          </a:p>
        </p:txBody>
      </p:sp>
    </p:spTree>
    <p:extLst>
      <p:ext uri="{BB962C8B-B14F-4D97-AF65-F5344CB8AC3E}">
        <p14:creationId xmlns:p14="http://schemas.microsoft.com/office/powerpoint/2010/main" val="61730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06D71615-E914-B883-12CE-65B4FBFD9111}"/>
              </a:ext>
            </a:extLst>
          </p:cNvPr>
          <p:cNvSpPr>
            <a:spLocks noGrp="1"/>
          </p:cNvSpPr>
          <p:nvPr>
            <p:ph type="subTitle" idx="4294967295"/>
          </p:nvPr>
        </p:nvSpPr>
        <p:spPr>
          <a:xfrm>
            <a:off x="3802935" y="4092575"/>
            <a:ext cx="4620445" cy="1011238"/>
          </a:xfrm>
        </p:spPr>
        <p:txBody>
          <a:bodyPr anchor="ctr">
            <a:normAutofit/>
          </a:bodyPr>
          <a:lstStyle/>
          <a:p>
            <a:pPr marL="0" indent="0" algn="ctr">
              <a:buNone/>
            </a:pPr>
            <a:r>
              <a:rPr lang="fr-FR" sz="4000"/>
              <a:t>IDE  ARDUINO</a:t>
            </a:r>
          </a:p>
        </p:txBody>
      </p:sp>
    </p:spTree>
    <p:extLst>
      <p:ext uri="{BB962C8B-B14F-4D97-AF65-F5344CB8AC3E}">
        <p14:creationId xmlns:p14="http://schemas.microsoft.com/office/powerpoint/2010/main" val="55880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7C8CEC9-DE3D-88FD-D397-C90BD0AB831A}"/>
              </a:ext>
            </a:extLst>
          </p:cNvPr>
          <p:cNvSpPr/>
          <p:nvPr/>
        </p:nvSpPr>
        <p:spPr>
          <a:xfrm>
            <a:off x="181593" y="968282"/>
            <a:ext cx="5677692" cy="4782218"/>
          </a:xfrm>
          <a:prstGeom prst="rect">
            <a:avLst/>
          </a:prstGeom>
          <a:noFill/>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r"/>
            <a:r>
              <a:rPr lang="fr-FR" sz="2800">
                <a:solidFill>
                  <a:schemeClr val="dk1"/>
                </a:solidFill>
                <a:latin typeface="Berlin Sans FB "/>
              </a:rPr>
              <a:t>1- Vérifier le code</a:t>
            </a:r>
          </a:p>
          <a:p>
            <a:pPr algn="r"/>
            <a:r>
              <a:rPr lang="fr-FR" sz="2800">
                <a:solidFill>
                  <a:schemeClr val="dk1"/>
                </a:solidFill>
                <a:latin typeface="Berlin Sans FB "/>
              </a:rPr>
              <a:t>2- Transférer le code à la carte</a:t>
            </a:r>
          </a:p>
          <a:p>
            <a:pPr algn="r"/>
            <a:r>
              <a:rPr lang="fr-FR" sz="2800">
                <a:solidFill>
                  <a:schemeClr val="dk1"/>
                </a:solidFill>
                <a:latin typeface="Berlin Sans FB "/>
              </a:rPr>
              <a:t>3 – Exécuter le Code</a:t>
            </a:r>
          </a:p>
          <a:p>
            <a:pPr algn="r"/>
            <a:r>
              <a:rPr lang="fr-FR" sz="2800">
                <a:solidFill>
                  <a:schemeClr val="dk1"/>
                </a:solidFill>
                <a:latin typeface="Berlin Sans FB "/>
              </a:rPr>
              <a:t>4- Choisir le type de la carte </a:t>
            </a:r>
          </a:p>
          <a:p>
            <a:pPr algn="r"/>
            <a:r>
              <a:rPr lang="fr-FR" sz="2800">
                <a:solidFill>
                  <a:schemeClr val="dk1"/>
                </a:solidFill>
                <a:latin typeface="Berlin Sans FB "/>
              </a:rPr>
              <a:t>et le port sur lequel il est branché</a:t>
            </a:r>
          </a:p>
          <a:p>
            <a:pPr algn="r"/>
            <a:r>
              <a:rPr lang="fr-FR" sz="2800">
                <a:solidFill>
                  <a:schemeClr val="dk1"/>
                </a:solidFill>
                <a:latin typeface="Berlin Sans FB "/>
              </a:rPr>
              <a:t>5- Installer des Bibliothèque</a:t>
            </a:r>
          </a:p>
          <a:p>
            <a:pPr algn="ctr"/>
            <a:endParaRPr lang="fr-FR"/>
          </a:p>
        </p:txBody>
      </p:sp>
      <p:sp>
        <p:nvSpPr>
          <p:cNvPr id="17" name="ZoneTexte 16">
            <a:extLst>
              <a:ext uri="{FF2B5EF4-FFF2-40B4-BE49-F238E27FC236}">
                <a16:creationId xmlns:a16="http://schemas.microsoft.com/office/drawing/2014/main" id="{079FD706-0E7C-0A01-C6D5-2093FFF8D285}"/>
              </a:ext>
            </a:extLst>
          </p:cNvPr>
          <p:cNvSpPr txBox="1"/>
          <p:nvPr/>
        </p:nvSpPr>
        <p:spPr>
          <a:xfrm>
            <a:off x="122679" y="30031"/>
            <a:ext cx="5795521" cy="584775"/>
          </a:xfrm>
          <a:prstGeom prst="rect">
            <a:avLst/>
          </a:prstGeom>
          <a:noFill/>
        </p:spPr>
        <p:txBody>
          <a:bodyPr wrap="square" rtlCol="0">
            <a:spAutoFit/>
          </a:bodyPr>
          <a:lstStyle/>
          <a:p>
            <a:r>
              <a:rPr lang="fr-FR" sz="3200" err="1">
                <a:latin typeface="+mj-lt"/>
              </a:rPr>
              <a:t>Crobot’ic</a:t>
            </a:r>
            <a:r>
              <a:rPr lang="fr-FR" sz="3200">
                <a:latin typeface="+mj-lt"/>
              </a:rPr>
              <a:t> - Arduino</a:t>
            </a:r>
          </a:p>
        </p:txBody>
      </p:sp>
      <p:pic>
        <p:nvPicPr>
          <p:cNvPr id="19" name="Image 18" descr="Une image contenant dessin, clipart, dessin humoristique, illustration&#10;&#10;Description générée automatiquement">
            <a:extLst>
              <a:ext uri="{FF2B5EF4-FFF2-40B4-BE49-F238E27FC236}">
                <a16:creationId xmlns:a16="http://schemas.microsoft.com/office/drawing/2014/main" id="{5895B965-D563-6C62-9047-90DFFBE83C9D}"/>
              </a:ext>
            </a:extLst>
          </p:cNvPr>
          <p:cNvPicPr>
            <a:picLocks noChangeAspect="1"/>
          </p:cNvPicPr>
          <p:nvPr/>
        </p:nvPicPr>
        <p:blipFill rotWithShape="1">
          <a:blip r:embed="rId2">
            <a:extLst>
              <a:ext uri="{28A0092B-C50C-407E-A947-70E740481C1C}">
                <a14:useLocalDpi xmlns:a14="http://schemas.microsoft.com/office/drawing/2010/main" val="0"/>
              </a:ext>
            </a:extLst>
          </a:blip>
          <a:srcRect l="11006" t="11430" r="10768" b="11072"/>
          <a:stretch/>
        </p:blipFill>
        <p:spPr>
          <a:xfrm>
            <a:off x="10586995" y="127000"/>
            <a:ext cx="1482326" cy="1468569"/>
          </a:xfrm>
          <a:prstGeom prst="rect">
            <a:avLst/>
          </a:prstGeom>
        </p:spPr>
      </p:pic>
      <p:pic>
        <p:nvPicPr>
          <p:cNvPr id="4" name="Image 3">
            <a:extLst>
              <a:ext uri="{FF2B5EF4-FFF2-40B4-BE49-F238E27FC236}">
                <a16:creationId xmlns:a16="http://schemas.microsoft.com/office/drawing/2014/main" id="{3342F903-FD00-409A-F88F-267606EFAADC}"/>
              </a:ext>
            </a:extLst>
          </p:cNvPr>
          <p:cNvPicPr>
            <a:picLocks noChangeAspect="1"/>
          </p:cNvPicPr>
          <p:nvPr/>
        </p:nvPicPr>
        <p:blipFill>
          <a:blip r:embed="rId3"/>
          <a:stretch>
            <a:fillRect/>
          </a:stretch>
        </p:blipFill>
        <p:spPr>
          <a:xfrm>
            <a:off x="181593" y="968281"/>
            <a:ext cx="5677692" cy="743054"/>
          </a:xfrm>
          <a:prstGeom prst="rect">
            <a:avLst/>
          </a:prstGeom>
        </p:spPr>
      </p:pic>
      <p:pic>
        <p:nvPicPr>
          <p:cNvPr id="6" name="Image 5">
            <a:extLst>
              <a:ext uri="{FF2B5EF4-FFF2-40B4-BE49-F238E27FC236}">
                <a16:creationId xmlns:a16="http://schemas.microsoft.com/office/drawing/2014/main" id="{C958F99A-4276-CA7F-8C78-2585DED7E957}"/>
              </a:ext>
            </a:extLst>
          </p:cNvPr>
          <p:cNvPicPr>
            <a:picLocks noChangeAspect="1"/>
          </p:cNvPicPr>
          <p:nvPr/>
        </p:nvPicPr>
        <p:blipFill>
          <a:blip r:embed="rId4"/>
          <a:stretch>
            <a:fillRect/>
          </a:stretch>
        </p:blipFill>
        <p:spPr>
          <a:xfrm>
            <a:off x="181593" y="1711335"/>
            <a:ext cx="685896" cy="4039164"/>
          </a:xfrm>
          <a:prstGeom prst="rect">
            <a:avLst/>
          </a:prstGeom>
        </p:spPr>
      </p:pic>
      <p:pic>
        <p:nvPicPr>
          <p:cNvPr id="8" name="Image 7">
            <a:extLst>
              <a:ext uri="{FF2B5EF4-FFF2-40B4-BE49-F238E27FC236}">
                <a16:creationId xmlns:a16="http://schemas.microsoft.com/office/drawing/2014/main" id="{709DA7F5-2AC9-B14A-1F6B-BECC27255C72}"/>
              </a:ext>
            </a:extLst>
          </p:cNvPr>
          <p:cNvPicPr>
            <a:picLocks noChangeAspect="1"/>
          </p:cNvPicPr>
          <p:nvPr/>
        </p:nvPicPr>
        <p:blipFill>
          <a:blip r:embed="rId5"/>
          <a:stretch>
            <a:fillRect/>
          </a:stretch>
        </p:blipFill>
        <p:spPr>
          <a:xfrm>
            <a:off x="6742198" y="1762188"/>
            <a:ext cx="2276522" cy="3465448"/>
          </a:xfrm>
          <a:prstGeom prst="rect">
            <a:avLst/>
          </a:prstGeom>
        </p:spPr>
      </p:pic>
      <p:pic>
        <p:nvPicPr>
          <p:cNvPr id="10" name="Image 9">
            <a:extLst>
              <a:ext uri="{FF2B5EF4-FFF2-40B4-BE49-F238E27FC236}">
                <a16:creationId xmlns:a16="http://schemas.microsoft.com/office/drawing/2014/main" id="{F9C167E7-AADA-38A1-D594-88E21406EBC6}"/>
              </a:ext>
            </a:extLst>
          </p:cNvPr>
          <p:cNvPicPr>
            <a:picLocks noChangeAspect="1"/>
          </p:cNvPicPr>
          <p:nvPr/>
        </p:nvPicPr>
        <p:blipFill>
          <a:blip r:embed="rId6"/>
          <a:stretch>
            <a:fillRect/>
          </a:stretch>
        </p:blipFill>
        <p:spPr>
          <a:xfrm>
            <a:off x="9018720" y="3306374"/>
            <a:ext cx="3050601" cy="2956058"/>
          </a:xfrm>
          <a:prstGeom prst="rect">
            <a:avLst/>
          </a:prstGeom>
        </p:spPr>
      </p:pic>
      <p:sp>
        <p:nvSpPr>
          <p:cNvPr id="13" name="Sous-titre 2">
            <a:extLst>
              <a:ext uri="{FF2B5EF4-FFF2-40B4-BE49-F238E27FC236}">
                <a16:creationId xmlns:a16="http://schemas.microsoft.com/office/drawing/2014/main" id="{4D048B5B-6207-1A95-CD91-1E941B5AD25B}"/>
              </a:ext>
            </a:extLst>
          </p:cNvPr>
          <p:cNvSpPr txBox="1">
            <a:spLocks/>
          </p:cNvSpPr>
          <p:nvPr/>
        </p:nvSpPr>
        <p:spPr>
          <a:xfrm>
            <a:off x="6628895" y="1009177"/>
            <a:ext cx="3817065" cy="6612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200">
                <a:latin typeface="Berlin Sans FB" panose="020E0602020502020306" pitchFamily="34" charset="0"/>
              </a:rPr>
              <a:t>Des exemples  de code</a:t>
            </a:r>
          </a:p>
        </p:txBody>
      </p:sp>
      <p:sp>
        <p:nvSpPr>
          <p:cNvPr id="7" name="Forme libre : forme 6">
            <a:extLst>
              <a:ext uri="{FF2B5EF4-FFF2-40B4-BE49-F238E27FC236}">
                <a16:creationId xmlns:a16="http://schemas.microsoft.com/office/drawing/2014/main" id="{A42F21AA-F41E-9706-3436-B261014D110B}"/>
              </a:ext>
            </a:extLst>
          </p:cNvPr>
          <p:cNvSpPr/>
          <p:nvPr/>
        </p:nvSpPr>
        <p:spPr>
          <a:xfrm>
            <a:off x="40558" y="624108"/>
            <a:ext cx="511803" cy="477134"/>
          </a:xfrm>
          <a:custGeom>
            <a:avLst/>
            <a:gdLst>
              <a:gd name="connsiteX0" fmla="*/ 333375 w 666749"/>
              <a:gd name="connsiteY0" fmla="*/ 0 h 666750"/>
              <a:gd name="connsiteX1" fmla="*/ 0 w 666749"/>
              <a:gd name="connsiteY1" fmla="*/ 333375 h 666750"/>
              <a:gd name="connsiteX2" fmla="*/ 333375 w 666749"/>
              <a:gd name="connsiteY2" fmla="*/ 666750 h 666750"/>
              <a:gd name="connsiteX3" fmla="*/ 666750 w 666749"/>
              <a:gd name="connsiteY3" fmla="*/ 333375 h 666750"/>
              <a:gd name="connsiteX4" fmla="*/ 333375 w 666749"/>
              <a:gd name="connsiteY4" fmla="*/ 0 h 666750"/>
              <a:gd name="connsiteX5" fmla="*/ 333375 w 666749"/>
              <a:gd name="connsiteY5" fmla="*/ 609600 h 666750"/>
              <a:gd name="connsiteX6" fmla="*/ 57150 w 666749"/>
              <a:gd name="connsiteY6" fmla="*/ 333375 h 666750"/>
              <a:gd name="connsiteX7" fmla="*/ 333375 w 666749"/>
              <a:gd name="connsiteY7" fmla="*/ 57150 h 666750"/>
              <a:gd name="connsiteX8" fmla="*/ 609600 w 666749"/>
              <a:gd name="connsiteY8" fmla="*/ 333375 h 666750"/>
              <a:gd name="connsiteX9" fmla="*/ 333375 w 666749"/>
              <a:gd name="connsiteY9" fmla="*/ 6096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49" h="666750">
                <a:moveTo>
                  <a:pt x="333375" y="0"/>
                </a:moveTo>
                <a:cubicBezTo>
                  <a:pt x="149257" y="0"/>
                  <a:pt x="0" y="149257"/>
                  <a:pt x="0" y="333375"/>
                </a:cubicBezTo>
                <a:cubicBezTo>
                  <a:pt x="0" y="517493"/>
                  <a:pt x="149257" y="666750"/>
                  <a:pt x="333375" y="666750"/>
                </a:cubicBezTo>
                <a:cubicBezTo>
                  <a:pt x="517493" y="666750"/>
                  <a:pt x="666750" y="517493"/>
                  <a:pt x="666750" y="333375"/>
                </a:cubicBezTo>
                <a:cubicBezTo>
                  <a:pt x="666540" y="149344"/>
                  <a:pt x="517406" y="210"/>
                  <a:pt x="333375" y="0"/>
                </a:cubicBezTo>
                <a:close/>
                <a:moveTo>
                  <a:pt x="333375" y="609600"/>
                </a:moveTo>
                <a:cubicBezTo>
                  <a:pt x="180820" y="609600"/>
                  <a:pt x="57150" y="485930"/>
                  <a:pt x="57150" y="333375"/>
                </a:cubicBezTo>
                <a:cubicBezTo>
                  <a:pt x="57150" y="180820"/>
                  <a:pt x="180820" y="57150"/>
                  <a:pt x="333375" y="57150"/>
                </a:cubicBezTo>
                <a:cubicBezTo>
                  <a:pt x="485930" y="57150"/>
                  <a:pt x="609600" y="180820"/>
                  <a:pt x="609600" y="333375"/>
                </a:cubicBezTo>
                <a:cubicBezTo>
                  <a:pt x="609427" y="485858"/>
                  <a:pt x="485858" y="609427"/>
                  <a:pt x="333375" y="609600"/>
                </a:cubicBezTo>
                <a:close/>
              </a:path>
            </a:pathLst>
          </a:custGeom>
          <a:solidFill>
            <a:srgbClr val="EF9B51"/>
          </a:solidFill>
          <a:ln w="9525" cap="flat">
            <a:solidFill>
              <a:srgbClr val="EF9B51"/>
            </a:solidFill>
            <a:prstDash val="solid"/>
            <a:miter/>
          </a:ln>
        </p:spPr>
        <p:txBody>
          <a:bodyPr rtlCol="0" anchor="ctr"/>
          <a:lstStyle/>
          <a:p>
            <a:pPr algn="ctr"/>
            <a:r>
              <a:rPr lang="fr-FR" sz="3600">
                <a:solidFill>
                  <a:srgbClr val="EF9B51"/>
                </a:solidFill>
                <a:latin typeface="+mj-lt"/>
              </a:rPr>
              <a:t>1</a:t>
            </a:r>
          </a:p>
        </p:txBody>
      </p:sp>
      <p:sp>
        <p:nvSpPr>
          <p:cNvPr id="11" name="Forme libre : forme 10">
            <a:extLst>
              <a:ext uri="{FF2B5EF4-FFF2-40B4-BE49-F238E27FC236}">
                <a16:creationId xmlns:a16="http://schemas.microsoft.com/office/drawing/2014/main" id="{9B8BCAB8-41CE-41AA-1609-0278E20C992D}"/>
              </a:ext>
            </a:extLst>
          </p:cNvPr>
          <p:cNvSpPr/>
          <p:nvPr/>
        </p:nvSpPr>
        <p:spPr>
          <a:xfrm>
            <a:off x="723668" y="570051"/>
            <a:ext cx="511803" cy="477134"/>
          </a:xfrm>
          <a:custGeom>
            <a:avLst/>
            <a:gdLst>
              <a:gd name="connsiteX0" fmla="*/ 333375 w 666749"/>
              <a:gd name="connsiteY0" fmla="*/ 0 h 666750"/>
              <a:gd name="connsiteX1" fmla="*/ 0 w 666749"/>
              <a:gd name="connsiteY1" fmla="*/ 333375 h 666750"/>
              <a:gd name="connsiteX2" fmla="*/ 333375 w 666749"/>
              <a:gd name="connsiteY2" fmla="*/ 666750 h 666750"/>
              <a:gd name="connsiteX3" fmla="*/ 666750 w 666749"/>
              <a:gd name="connsiteY3" fmla="*/ 333375 h 666750"/>
              <a:gd name="connsiteX4" fmla="*/ 333375 w 666749"/>
              <a:gd name="connsiteY4" fmla="*/ 0 h 666750"/>
              <a:gd name="connsiteX5" fmla="*/ 333375 w 666749"/>
              <a:gd name="connsiteY5" fmla="*/ 609600 h 666750"/>
              <a:gd name="connsiteX6" fmla="*/ 57150 w 666749"/>
              <a:gd name="connsiteY6" fmla="*/ 333375 h 666750"/>
              <a:gd name="connsiteX7" fmla="*/ 333375 w 666749"/>
              <a:gd name="connsiteY7" fmla="*/ 57150 h 666750"/>
              <a:gd name="connsiteX8" fmla="*/ 609600 w 666749"/>
              <a:gd name="connsiteY8" fmla="*/ 333375 h 666750"/>
              <a:gd name="connsiteX9" fmla="*/ 333375 w 666749"/>
              <a:gd name="connsiteY9" fmla="*/ 6096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49" h="666750">
                <a:moveTo>
                  <a:pt x="333375" y="0"/>
                </a:moveTo>
                <a:cubicBezTo>
                  <a:pt x="149257" y="0"/>
                  <a:pt x="0" y="149257"/>
                  <a:pt x="0" y="333375"/>
                </a:cubicBezTo>
                <a:cubicBezTo>
                  <a:pt x="0" y="517493"/>
                  <a:pt x="149257" y="666750"/>
                  <a:pt x="333375" y="666750"/>
                </a:cubicBezTo>
                <a:cubicBezTo>
                  <a:pt x="517493" y="666750"/>
                  <a:pt x="666750" y="517493"/>
                  <a:pt x="666750" y="333375"/>
                </a:cubicBezTo>
                <a:cubicBezTo>
                  <a:pt x="666540" y="149344"/>
                  <a:pt x="517406" y="210"/>
                  <a:pt x="333375" y="0"/>
                </a:cubicBezTo>
                <a:close/>
                <a:moveTo>
                  <a:pt x="333375" y="609600"/>
                </a:moveTo>
                <a:cubicBezTo>
                  <a:pt x="180820" y="609600"/>
                  <a:pt x="57150" y="485930"/>
                  <a:pt x="57150" y="333375"/>
                </a:cubicBezTo>
                <a:cubicBezTo>
                  <a:pt x="57150" y="180820"/>
                  <a:pt x="180820" y="57150"/>
                  <a:pt x="333375" y="57150"/>
                </a:cubicBezTo>
                <a:cubicBezTo>
                  <a:pt x="485930" y="57150"/>
                  <a:pt x="609600" y="180820"/>
                  <a:pt x="609600" y="333375"/>
                </a:cubicBezTo>
                <a:cubicBezTo>
                  <a:pt x="609427" y="485858"/>
                  <a:pt x="485858" y="609427"/>
                  <a:pt x="333375" y="609600"/>
                </a:cubicBezTo>
                <a:close/>
              </a:path>
            </a:pathLst>
          </a:custGeom>
          <a:solidFill>
            <a:srgbClr val="EF9B51"/>
          </a:solidFill>
          <a:ln w="9525" cap="flat">
            <a:solidFill>
              <a:srgbClr val="EF9B51"/>
            </a:solidFill>
            <a:prstDash val="solid"/>
            <a:miter/>
          </a:ln>
        </p:spPr>
        <p:txBody>
          <a:bodyPr rtlCol="0" anchor="ctr"/>
          <a:lstStyle/>
          <a:p>
            <a:pPr algn="ctr"/>
            <a:r>
              <a:rPr lang="fr-FR" sz="3600">
                <a:solidFill>
                  <a:srgbClr val="EF9B51"/>
                </a:solidFill>
                <a:latin typeface="+mj-lt"/>
              </a:rPr>
              <a:t>2</a:t>
            </a:r>
          </a:p>
        </p:txBody>
      </p:sp>
      <p:sp>
        <p:nvSpPr>
          <p:cNvPr id="12" name="Forme libre : forme 11">
            <a:extLst>
              <a:ext uri="{FF2B5EF4-FFF2-40B4-BE49-F238E27FC236}">
                <a16:creationId xmlns:a16="http://schemas.microsoft.com/office/drawing/2014/main" id="{9390A6F9-4AA6-0D19-5487-9744AE82A2A3}"/>
              </a:ext>
            </a:extLst>
          </p:cNvPr>
          <p:cNvSpPr/>
          <p:nvPr/>
        </p:nvSpPr>
        <p:spPr>
          <a:xfrm>
            <a:off x="1364374" y="614806"/>
            <a:ext cx="511803" cy="477134"/>
          </a:xfrm>
          <a:custGeom>
            <a:avLst/>
            <a:gdLst>
              <a:gd name="connsiteX0" fmla="*/ 333375 w 666749"/>
              <a:gd name="connsiteY0" fmla="*/ 0 h 666750"/>
              <a:gd name="connsiteX1" fmla="*/ 0 w 666749"/>
              <a:gd name="connsiteY1" fmla="*/ 333375 h 666750"/>
              <a:gd name="connsiteX2" fmla="*/ 333375 w 666749"/>
              <a:gd name="connsiteY2" fmla="*/ 666750 h 666750"/>
              <a:gd name="connsiteX3" fmla="*/ 666750 w 666749"/>
              <a:gd name="connsiteY3" fmla="*/ 333375 h 666750"/>
              <a:gd name="connsiteX4" fmla="*/ 333375 w 666749"/>
              <a:gd name="connsiteY4" fmla="*/ 0 h 666750"/>
              <a:gd name="connsiteX5" fmla="*/ 333375 w 666749"/>
              <a:gd name="connsiteY5" fmla="*/ 609600 h 666750"/>
              <a:gd name="connsiteX6" fmla="*/ 57150 w 666749"/>
              <a:gd name="connsiteY6" fmla="*/ 333375 h 666750"/>
              <a:gd name="connsiteX7" fmla="*/ 333375 w 666749"/>
              <a:gd name="connsiteY7" fmla="*/ 57150 h 666750"/>
              <a:gd name="connsiteX8" fmla="*/ 609600 w 666749"/>
              <a:gd name="connsiteY8" fmla="*/ 333375 h 666750"/>
              <a:gd name="connsiteX9" fmla="*/ 333375 w 666749"/>
              <a:gd name="connsiteY9" fmla="*/ 6096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49" h="666750">
                <a:moveTo>
                  <a:pt x="333375" y="0"/>
                </a:moveTo>
                <a:cubicBezTo>
                  <a:pt x="149257" y="0"/>
                  <a:pt x="0" y="149257"/>
                  <a:pt x="0" y="333375"/>
                </a:cubicBezTo>
                <a:cubicBezTo>
                  <a:pt x="0" y="517493"/>
                  <a:pt x="149257" y="666750"/>
                  <a:pt x="333375" y="666750"/>
                </a:cubicBezTo>
                <a:cubicBezTo>
                  <a:pt x="517493" y="666750"/>
                  <a:pt x="666750" y="517493"/>
                  <a:pt x="666750" y="333375"/>
                </a:cubicBezTo>
                <a:cubicBezTo>
                  <a:pt x="666540" y="149344"/>
                  <a:pt x="517406" y="210"/>
                  <a:pt x="333375" y="0"/>
                </a:cubicBezTo>
                <a:close/>
                <a:moveTo>
                  <a:pt x="333375" y="609600"/>
                </a:moveTo>
                <a:cubicBezTo>
                  <a:pt x="180820" y="609600"/>
                  <a:pt x="57150" y="485930"/>
                  <a:pt x="57150" y="333375"/>
                </a:cubicBezTo>
                <a:cubicBezTo>
                  <a:pt x="57150" y="180820"/>
                  <a:pt x="180820" y="57150"/>
                  <a:pt x="333375" y="57150"/>
                </a:cubicBezTo>
                <a:cubicBezTo>
                  <a:pt x="485930" y="57150"/>
                  <a:pt x="609600" y="180820"/>
                  <a:pt x="609600" y="333375"/>
                </a:cubicBezTo>
                <a:cubicBezTo>
                  <a:pt x="609427" y="485858"/>
                  <a:pt x="485858" y="609427"/>
                  <a:pt x="333375" y="609600"/>
                </a:cubicBezTo>
                <a:close/>
              </a:path>
            </a:pathLst>
          </a:custGeom>
          <a:solidFill>
            <a:srgbClr val="EF9B51"/>
          </a:solidFill>
          <a:ln w="9525" cap="flat">
            <a:solidFill>
              <a:srgbClr val="EF9B51"/>
            </a:solidFill>
            <a:prstDash val="solid"/>
            <a:miter/>
          </a:ln>
        </p:spPr>
        <p:txBody>
          <a:bodyPr rtlCol="0" anchor="ctr"/>
          <a:lstStyle/>
          <a:p>
            <a:pPr algn="ctr"/>
            <a:r>
              <a:rPr lang="fr-FR" sz="3600">
                <a:solidFill>
                  <a:srgbClr val="EF9B51"/>
                </a:solidFill>
                <a:latin typeface="+mj-lt"/>
              </a:rPr>
              <a:t>3</a:t>
            </a:r>
          </a:p>
        </p:txBody>
      </p:sp>
      <p:sp>
        <p:nvSpPr>
          <p:cNvPr id="14" name="Forme libre : forme 13">
            <a:extLst>
              <a:ext uri="{FF2B5EF4-FFF2-40B4-BE49-F238E27FC236}">
                <a16:creationId xmlns:a16="http://schemas.microsoft.com/office/drawing/2014/main" id="{45B7F6C9-31CB-5A7A-9052-7B513B7E4CD1}"/>
              </a:ext>
            </a:extLst>
          </p:cNvPr>
          <p:cNvSpPr/>
          <p:nvPr/>
        </p:nvSpPr>
        <p:spPr>
          <a:xfrm>
            <a:off x="4297297" y="1101242"/>
            <a:ext cx="511803" cy="477134"/>
          </a:xfrm>
          <a:custGeom>
            <a:avLst/>
            <a:gdLst>
              <a:gd name="connsiteX0" fmla="*/ 333375 w 666749"/>
              <a:gd name="connsiteY0" fmla="*/ 0 h 666750"/>
              <a:gd name="connsiteX1" fmla="*/ 0 w 666749"/>
              <a:gd name="connsiteY1" fmla="*/ 333375 h 666750"/>
              <a:gd name="connsiteX2" fmla="*/ 333375 w 666749"/>
              <a:gd name="connsiteY2" fmla="*/ 666750 h 666750"/>
              <a:gd name="connsiteX3" fmla="*/ 666750 w 666749"/>
              <a:gd name="connsiteY3" fmla="*/ 333375 h 666750"/>
              <a:gd name="connsiteX4" fmla="*/ 333375 w 666749"/>
              <a:gd name="connsiteY4" fmla="*/ 0 h 666750"/>
              <a:gd name="connsiteX5" fmla="*/ 333375 w 666749"/>
              <a:gd name="connsiteY5" fmla="*/ 609600 h 666750"/>
              <a:gd name="connsiteX6" fmla="*/ 57150 w 666749"/>
              <a:gd name="connsiteY6" fmla="*/ 333375 h 666750"/>
              <a:gd name="connsiteX7" fmla="*/ 333375 w 666749"/>
              <a:gd name="connsiteY7" fmla="*/ 57150 h 666750"/>
              <a:gd name="connsiteX8" fmla="*/ 609600 w 666749"/>
              <a:gd name="connsiteY8" fmla="*/ 333375 h 666750"/>
              <a:gd name="connsiteX9" fmla="*/ 333375 w 666749"/>
              <a:gd name="connsiteY9" fmla="*/ 6096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49" h="666750">
                <a:moveTo>
                  <a:pt x="333375" y="0"/>
                </a:moveTo>
                <a:cubicBezTo>
                  <a:pt x="149257" y="0"/>
                  <a:pt x="0" y="149257"/>
                  <a:pt x="0" y="333375"/>
                </a:cubicBezTo>
                <a:cubicBezTo>
                  <a:pt x="0" y="517493"/>
                  <a:pt x="149257" y="666750"/>
                  <a:pt x="333375" y="666750"/>
                </a:cubicBezTo>
                <a:cubicBezTo>
                  <a:pt x="517493" y="666750"/>
                  <a:pt x="666750" y="517493"/>
                  <a:pt x="666750" y="333375"/>
                </a:cubicBezTo>
                <a:cubicBezTo>
                  <a:pt x="666540" y="149344"/>
                  <a:pt x="517406" y="210"/>
                  <a:pt x="333375" y="0"/>
                </a:cubicBezTo>
                <a:close/>
                <a:moveTo>
                  <a:pt x="333375" y="609600"/>
                </a:moveTo>
                <a:cubicBezTo>
                  <a:pt x="180820" y="609600"/>
                  <a:pt x="57150" y="485930"/>
                  <a:pt x="57150" y="333375"/>
                </a:cubicBezTo>
                <a:cubicBezTo>
                  <a:pt x="57150" y="180820"/>
                  <a:pt x="180820" y="57150"/>
                  <a:pt x="333375" y="57150"/>
                </a:cubicBezTo>
                <a:cubicBezTo>
                  <a:pt x="485930" y="57150"/>
                  <a:pt x="609600" y="180820"/>
                  <a:pt x="609600" y="333375"/>
                </a:cubicBezTo>
                <a:cubicBezTo>
                  <a:pt x="609427" y="485858"/>
                  <a:pt x="485858" y="609427"/>
                  <a:pt x="333375" y="609600"/>
                </a:cubicBezTo>
                <a:close/>
              </a:path>
            </a:pathLst>
          </a:custGeom>
          <a:solidFill>
            <a:srgbClr val="EF9B51"/>
          </a:solidFill>
          <a:ln w="9525" cap="flat">
            <a:solidFill>
              <a:srgbClr val="EF9B51"/>
            </a:solidFill>
            <a:prstDash val="solid"/>
            <a:miter/>
          </a:ln>
        </p:spPr>
        <p:txBody>
          <a:bodyPr rtlCol="0" anchor="ctr"/>
          <a:lstStyle/>
          <a:p>
            <a:pPr algn="ctr"/>
            <a:r>
              <a:rPr lang="fr-FR" sz="3600">
                <a:solidFill>
                  <a:srgbClr val="EF9B51"/>
                </a:solidFill>
                <a:latin typeface="+mj-lt"/>
              </a:rPr>
              <a:t>4</a:t>
            </a:r>
          </a:p>
        </p:txBody>
      </p:sp>
      <p:sp>
        <p:nvSpPr>
          <p:cNvPr id="15" name="Forme libre : forme 14">
            <a:extLst>
              <a:ext uri="{FF2B5EF4-FFF2-40B4-BE49-F238E27FC236}">
                <a16:creationId xmlns:a16="http://schemas.microsoft.com/office/drawing/2014/main" id="{E24A7625-CB3F-A69B-9353-6827D0D13873}"/>
              </a:ext>
            </a:extLst>
          </p:cNvPr>
          <p:cNvSpPr/>
          <p:nvPr/>
        </p:nvSpPr>
        <p:spPr>
          <a:xfrm>
            <a:off x="61246" y="3067807"/>
            <a:ext cx="511803" cy="477134"/>
          </a:xfrm>
          <a:custGeom>
            <a:avLst/>
            <a:gdLst>
              <a:gd name="connsiteX0" fmla="*/ 333375 w 666749"/>
              <a:gd name="connsiteY0" fmla="*/ 0 h 666750"/>
              <a:gd name="connsiteX1" fmla="*/ 0 w 666749"/>
              <a:gd name="connsiteY1" fmla="*/ 333375 h 666750"/>
              <a:gd name="connsiteX2" fmla="*/ 333375 w 666749"/>
              <a:gd name="connsiteY2" fmla="*/ 666750 h 666750"/>
              <a:gd name="connsiteX3" fmla="*/ 666750 w 666749"/>
              <a:gd name="connsiteY3" fmla="*/ 333375 h 666750"/>
              <a:gd name="connsiteX4" fmla="*/ 333375 w 666749"/>
              <a:gd name="connsiteY4" fmla="*/ 0 h 666750"/>
              <a:gd name="connsiteX5" fmla="*/ 333375 w 666749"/>
              <a:gd name="connsiteY5" fmla="*/ 609600 h 666750"/>
              <a:gd name="connsiteX6" fmla="*/ 57150 w 666749"/>
              <a:gd name="connsiteY6" fmla="*/ 333375 h 666750"/>
              <a:gd name="connsiteX7" fmla="*/ 333375 w 666749"/>
              <a:gd name="connsiteY7" fmla="*/ 57150 h 666750"/>
              <a:gd name="connsiteX8" fmla="*/ 609600 w 666749"/>
              <a:gd name="connsiteY8" fmla="*/ 333375 h 666750"/>
              <a:gd name="connsiteX9" fmla="*/ 333375 w 666749"/>
              <a:gd name="connsiteY9" fmla="*/ 6096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49" h="666750">
                <a:moveTo>
                  <a:pt x="333375" y="0"/>
                </a:moveTo>
                <a:cubicBezTo>
                  <a:pt x="149257" y="0"/>
                  <a:pt x="0" y="149257"/>
                  <a:pt x="0" y="333375"/>
                </a:cubicBezTo>
                <a:cubicBezTo>
                  <a:pt x="0" y="517493"/>
                  <a:pt x="149257" y="666750"/>
                  <a:pt x="333375" y="666750"/>
                </a:cubicBezTo>
                <a:cubicBezTo>
                  <a:pt x="517493" y="666750"/>
                  <a:pt x="666750" y="517493"/>
                  <a:pt x="666750" y="333375"/>
                </a:cubicBezTo>
                <a:cubicBezTo>
                  <a:pt x="666540" y="149344"/>
                  <a:pt x="517406" y="210"/>
                  <a:pt x="333375" y="0"/>
                </a:cubicBezTo>
                <a:close/>
                <a:moveTo>
                  <a:pt x="333375" y="609600"/>
                </a:moveTo>
                <a:cubicBezTo>
                  <a:pt x="180820" y="609600"/>
                  <a:pt x="57150" y="485930"/>
                  <a:pt x="57150" y="333375"/>
                </a:cubicBezTo>
                <a:cubicBezTo>
                  <a:pt x="57150" y="180820"/>
                  <a:pt x="180820" y="57150"/>
                  <a:pt x="333375" y="57150"/>
                </a:cubicBezTo>
                <a:cubicBezTo>
                  <a:pt x="485930" y="57150"/>
                  <a:pt x="609600" y="180820"/>
                  <a:pt x="609600" y="333375"/>
                </a:cubicBezTo>
                <a:cubicBezTo>
                  <a:pt x="609427" y="485858"/>
                  <a:pt x="485858" y="609427"/>
                  <a:pt x="333375" y="609600"/>
                </a:cubicBezTo>
                <a:close/>
              </a:path>
            </a:pathLst>
          </a:custGeom>
          <a:solidFill>
            <a:srgbClr val="EF9B51"/>
          </a:solidFill>
          <a:ln w="9525" cap="flat">
            <a:solidFill>
              <a:srgbClr val="EF9B51"/>
            </a:solidFill>
            <a:prstDash val="solid"/>
            <a:miter/>
          </a:ln>
        </p:spPr>
        <p:txBody>
          <a:bodyPr rtlCol="0" anchor="ctr"/>
          <a:lstStyle/>
          <a:p>
            <a:pPr algn="ctr"/>
            <a:r>
              <a:rPr lang="fr-FR" sz="3600">
                <a:solidFill>
                  <a:srgbClr val="EF9B51"/>
                </a:solidFill>
                <a:latin typeface="+mj-lt"/>
              </a:rPr>
              <a:t>5</a:t>
            </a:r>
          </a:p>
        </p:txBody>
      </p:sp>
    </p:spTree>
    <p:extLst>
      <p:ext uri="{BB962C8B-B14F-4D97-AF65-F5344CB8AC3E}">
        <p14:creationId xmlns:p14="http://schemas.microsoft.com/office/powerpoint/2010/main" val="283518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079FD706-0E7C-0A01-C6D5-2093FFF8D285}"/>
              </a:ext>
            </a:extLst>
          </p:cNvPr>
          <p:cNvSpPr txBox="1"/>
          <p:nvPr/>
        </p:nvSpPr>
        <p:spPr>
          <a:xfrm>
            <a:off x="122679" y="30031"/>
            <a:ext cx="5795521" cy="584775"/>
          </a:xfrm>
          <a:prstGeom prst="rect">
            <a:avLst/>
          </a:prstGeom>
          <a:noFill/>
        </p:spPr>
        <p:txBody>
          <a:bodyPr wrap="square" rtlCol="0">
            <a:spAutoFit/>
          </a:bodyPr>
          <a:lstStyle/>
          <a:p>
            <a:r>
              <a:rPr lang="fr-FR" sz="3200" err="1">
                <a:latin typeface="+mj-lt"/>
              </a:rPr>
              <a:t>Crobot’ic</a:t>
            </a:r>
            <a:r>
              <a:rPr lang="fr-FR" sz="3200">
                <a:latin typeface="+mj-lt"/>
              </a:rPr>
              <a:t> - Terminal</a:t>
            </a:r>
          </a:p>
        </p:txBody>
      </p:sp>
      <p:pic>
        <p:nvPicPr>
          <p:cNvPr id="19" name="Image 18" descr="Une image contenant dessin, clipart, dessin humoristique, illustration&#10;&#10;Description générée automatiquement">
            <a:extLst>
              <a:ext uri="{FF2B5EF4-FFF2-40B4-BE49-F238E27FC236}">
                <a16:creationId xmlns:a16="http://schemas.microsoft.com/office/drawing/2014/main" id="{5895B965-D563-6C62-9047-90DFFBE83C9D}"/>
              </a:ext>
            </a:extLst>
          </p:cNvPr>
          <p:cNvPicPr>
            <a:picLocks noChangeAspect="1"/>
          </p:cNvPicPr>
          <p:nvPr/>
        </p:nvPicPr>
        <p:blipFill rotWithShape="1">
          <a:blip r:embed="rId2">
            <a:extLst>
              <a:ext uri="{28A0092B-C50C-407E-A947-70E740481C1C}">
                <a14:useLocalDpi xmlns:a14="http://schemas.microsoft.com/office/drawing/2010/main" val="0"/>
              </a:ext>
            </a:extLst>
          </a:blip>
          <a:srcRect l="11006" t="11430" r="10768" b="11072"/>
          <a:stretch/>
        </p:blipFill>
        <p:spPr>
          <a:xfrm>
            <a:off x="10586995" y="127000"/>
            <a:ext cx="1482326" cy="1468569"/>
          </a:xfrm>
          <a:prstGeom prst="rect">
            <a:avLst/>
          </a:prstGeom>
        </p:spPr>
      </p:pic>
      <p:pic>
        <p:nvPicPr>
          <p:cNvPr id="3" name="Image 2">
            <a:extLst>
              <a:ext uri="{FF2B5EF4-FFF2-40B4-BE49-F238E27FC236}">
                <a16:creationId xmlns:a16="http://schemas.microsoft.com/office/drawing/2014/main" id="{C266CC75-CDF9-4E51-92B6-8C730A20AE83}"/>
              </a:ext>
            </a:extLst>
          </p:cNvPr>
          <p:cNvPicPr>
            <a:picLocks noChangeAspect="1"/>
          </p:cNvPicPr>
          <p:nvPr/>
        </p:nvPicPr>
        <p:blipFill>
          <a:blip r:embed="rId3"/>
          <a:stretch>
            <a:fillRect/>
          </a:stretch>
        </p:blipFill>
        <p:spPr>
          <a:xfrm>
            <a:off x="1418572" y="810290"/>
            <a:ext cx="1267002" cy="533474"/>
          </a:xfrm>
          <a:prstGeom prst="rect">
            <a:avLst/>
          </a:prstGeom>
        </p:spPr>
      </p:pic>
      <p:sp>
        <p:nvSpPr>
          <p:cNvPr id="5" name="Sous-titre 2">
            <a:extLst>
              <a:ext uri="{FF2B5EF4-FFF2-40B4-BE49-F238E27FC236}">
                <a16:creationId xmlns:a16="http://schemas.microsoft.com/office/drawing/2014/main" id="{A908B027-EB0E-168D-6A3E-7668844CCD24}"/>
              </a:ext>
            </a:extLst>
          </p:cNvPr>
          <p:cNvSpPr txBox="1">
            <a:spLocks/>
          </p:cNvSpPr>
          <p:nvPr/>
        </p:nvSpPr>
        <p:spPr>
          <a:xfrm>
            <a:off x="2854742" y="810290"/>
            <a:ext cx="6126915" cy="661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200">
                <a:latin typeface="+mj-lt"/>
              </a:rPr>
              <a:t>Serial Monitor et Serial </a:t>
            </a:r>
            <a:r>
              <a:rPr lang="fr-FR" sz="3200" err="1">
                <a:latin typeface="+mj-lt"/>
              </a:rPr>
              <a:t>Plotter</a:t>
            </a:r>
            <a:endParaRPr lang="fr-FR" sz="3200">
              <a:latin typeface="+mj-lt"/>
            </a:endParaRPr>
          </a:p>
        </p:txBody>
      </p:sp>
      <p:sp>
        <p:nvSpPr>
          <p:cNvPr id="7" name="Sous-titre 2">
            <a:extLst>
              <a:ext uri="{FF2B5EF4-FFF2-40B4-BE49-F238E27FC236}">
                <a16:creationId xmlns:a16="http://schemas.microsoft.com/office/drawing/2014/main" id="{F581059C-501B-8ADF-BD3A-12B3929920A1}"/>
              </a:ext>
            </a:extLst>
          </p:cNvPr>
          <p:cNvSpPr txBox="1">
            <a:spLocks/>
          </p:cNvSpPr>
          <p:nvPr/>
        </p:nvSpPr>
        <p:spPr>
          <a:xfrm>
            <a:off x="302997" y="1712628"/>
            <a:ext cx="10684336" cy="86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a:latin typeface="Berlin Sans FB" panose="020E0602020502020306" pitchFamily="34" charset="0"/>
              </a:rPr>
              <a:t>Un monitor pour le débogage et le </a:t>
            </a:r>
            <a:r>
              <a:rPr lang="fr-FR" sz="2000" err="1">
                <a:latin typeface="Berlin Sans FB" panose="020E0602020502020306" pitchFamily="34" charset="0"/>
              </a:rPr>
              <a:t>plotter</a:t>
            </a:r>
            <a:r>
              <a:rPr lang="fr-FR" sz="2000">
                <a:latin typeface="Berlin Sans FB" panose="020E0602020502020306" pitchFamily="34" charset="0"/>
              </a:rPr>
              <a:t> pour l’analyse les données sous forme de graphique</a:t>
            </a:r>
            <a:endParaRPr lang="fr-FR" sz="3200">
              <a:latin typeface="Berlin Sans FB" panose="020E0602020502020306" pitchFamily="34" charset="0"/>
            </a:endParaRPr>
          </a:p>
        </p:txBody>
      </p:sp>
      <p:pic>
        <p:nvPicPr>
          <p:cNvPr id="11" name="Image 10">
            <a:extLst>
              <a:ext uri="{FF2B5EF4-FFF2-40B4-BE49-F238E27FC236}">
                <a16:creationId xmlns:a16="http://schemas.microsoft.com/office/drawing/2014/main" id="{48FA617F-47C5-73E1-C62C-D69A114DC926}"/>
              </a:ext>
            </a:extLst>
          </p:cNvPr>
          <p:cNvPicPr>
            <a:picLocks noChangeAspect="1"/>
          </p:cNvPicPr>
          <p:nvPr/>
        </p:nvPicPr>
        <p:blipFill>
          <a:blip r:embed="rId4"/>
          <a:stretch>
            <a:fillRect/>
          </a:stretch>
        </p:blipFill>
        <p:spPr>
          <a:xfrm>
            <a:off x="8168408" y="2306793"/>
            <a:ext cx="3720595" cy="3806658"/>
          </a:xfrm>
          <a:prstGeom prst="rect">
            <a:avLst/>
          </a:prstGeom>
        </p:spPr>
      </p:pic>
      <p:pic>
        <p:nvPicPr>
          <p:cNvPr id="4" name="Image 3">
            <a:extLst>
              <a:ext uri="{FF2B5EF4-FFF2-40B4-BE49-F238E27FC236}">
                <a16:creationId xmlns:a16="http://schemas.microsoft.com/office/drawing/2014/main" id="{470070AF-75AC-03E4-543D-D8D38B28A5E6}"/>
              </a:ext>
            </a:extLst>
          </p:cNvPr>
          <p:cNvPicPr>
            <a:picLocks noChangeAspect="1"/>
          </p:cNvPicPr>
          <p:nvPr/>
        </p:nvPicPr>
        <p:blipFill>
          <a:blip r:embed="rId5"/>
          <a:stretch>
            <a:fillRect/>
          </a:stretch>
        </p:blipFill>
        <p:spPr>
          <a:xfrm>
            <a:off x="253022" y="2416125"/>
            <a:ext cx="2331099" cy="3587993"/>
          </a:xfrm>
          <a:prstGeom prst="rect">
            <a:avLst/>
          </a:prstGeom>
        </p:spPr>
      </p:pic>
      <p:pic>
        <p:nvPicPr>
          <p:cNvPr id="8" name="Image 7">
            <a:extLst>
              <a:ext uri="{FF2B5EF4-FFF2-40B4-BE49-F238E27FC236}">
                <a16:creationId xmlns:a16="http://schemas.microsoft.com/office/drawing/2014/main" id="{0D966F0A-0137-3742-28CE-124422081BA5}"/>
              </a:ext>
            </a:extLst>
          </p:cNvPr>
          <p:cNvPicPr>
            <a:picLocks noChangeAspect="1"/>
          </p:cNvPicPr>
          <p:nvPr/>
        </p:nvPicPr>
        <p:blipFill>
          <a:blip r:embed="rId6"/>
          <a:stretch>
            <a:fillRect/>
          </a:stretch>
        </p:blipFill>
        <p:spPr>
          <a:xfrm>
            <a:off x="3213100" y="2522236"/>
            <a:ext cx="4706878" cy="2958955"/>
          </a:xfrm>
          <a:prstGeom prst="rect">
            <a:avLst/>
          </a:prstGeom>
        </p:spPr>
      </p:pic>
    </p:spTree>
    <p:extLst>
      <p:ext uri="{BB962C8B-B14F-4D97-AF65-F5344CB8AC3E}">
        <p14:creationId xmlns:p14="http://schemas.microsoft.com/office/powerpoint/2010/main" val="7026245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ersonnalisé 1">
      <a:majorFont>
        <a:latin typeface="Berlin Sans FB Demi"/>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66a9859-2398-4df9-9655-4e31f32a38ee">
      <Terms xmlns="http://schemas.microsoft.com/office/infopath/2007/PartnerControls"/>
    </lcf76f155ced4ddcb4097134ff3c332f>
    <TaxCatchAll xmlns="12940b0c-dd4e-460c-bd07-53d10149e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C323B11C596D945ABF48CA074B011A1" ma:contentTypeVersion="16" ma:contentTypeDescription="Crée un document." ma:contentTypeScope="" ma:versionID="d140d18595ea9d4015d20d1e67681a44">
  <xsd:schema xmlns:xsd="http://www.w3.org/2001/XMLSchema" xmlns:xs="http://www.w3.org/2001/XMLSchema" xmlns:p="http://schemas.microsoft.com/office/2006/metadata/properties" xmlns:ns2="966a9859-2398-4df9-9655-4e31f32a38ee" xmlns:ns3="12940b0c-dd4e-460c-bd07-53d10149e254" targetNamespace="http://schemas.microsoft.com/office/2006/metadata/properties" ma:root="true" ma:fieldsID="9521b0cc696a43d5e9df771ce984d0e6" ns2:_="" ns3:_="">
    <xsd:import namespace="966a9859-2398-4df9-9655-4e31f32a38ee"/>
    <xsd:import namespace="12940b0c-dd4e-460c-bd07-53d10149e25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6a9859-2398-4df9-9655-4e31f32a38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f809d85-0f24-42ce-a366-0efc0a589bf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940b0c-dd4e-460c-bd07-53d10149e254"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1ef3420-67cc-4b98-a616-2ed516796708}" ma:internalName="TaxCatchAll" ma:showField="CatchAllData" ma:web="12940b0c-dd4e-460c-bd07-53d10149e25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CD1C7D-AF5D-4CDB-B617-816E13B78A07}">
  <ds:schemaRefs>
    <ds:schemaRef ds:uri="http://schemas.microsoft.com/sharepoint/v3/contenttype/forms"/>
  </ds:schemaRefs>
</ds:datastoreItem>
</file>

<file path=customXml/itemProps2.xml><?xml version="1.0" encoding="utf-8"?>
<ds:datastoreItem xmlns:ds="http://schemas.openxmlformats.org/officeDocument/2006/customXml" ds:itemID="{3F8E93D5-63E2-401B-BAB9-6C111A6BD7F5}">
  <ds:schemaRefs>
    <ds:schemaRef ds:uri="966a9859-2398-4df9-9655-4e31f32a38ee"/>
    <ds:schemaRef ds:uri="http://www.w3.org/XML/1998/namespace"/>
    <ds:schemaRef ds:uri="12940b0c-dd4e-460c-bd07-53d10149e254"/>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purl.org/dc/terms/"/>
    <ds:schemaRef ds:uri="http://purl.org/dc/elements/1.1/"/>
  </ds:schemaRefs>
</ds:datastoreItem>
</file>

<file path=customXml/itemProps3.xml><?xml version="1.0" encoding="utf-8"?>
<ds:datastoreItem xmlns:ds="http://schemas.openxmlformats.org/officeDocument/2006/customXml" ds:itemID="{082CD478-66F5-49BC-A16C-453A07241D52}">
  <ds:schemaRefs>
    <ds:schemaRef ds:uri="12940b0c-dd4e-460c-bd07-53d10149e254"/>
    <ds:schemaRef ds:uri="966a9859-2398-4df9-9655-4e31f32a38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936</Words>
  <Application>Microsoft Office PowerPoint</Application>
  <PresentationFormat>Grand écran</PresentationFormat>
  <Paragraphs>98</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Thème Office</vt:lpstr>
      <vt:lpstr>Présentation PowerPoint</vt:lpstr>
      <vt:lpstr>Présentation PowerPoint</vt:lpstr>
      <vt:lpstr>Sommaire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Corentin Kervagoret</dc:creator>
  <cp:lastModifiedBy>Corentin KERVAGORET</cp:lastModifiedBy>
  <cp:revision>2</cp:revision>
  <cp:lastPrinted>2024-09-09T21:08:32Z</cp:lastPrinted>
  <dcterms:created xsi:type="dcterms:W3CDTF">2024-05-17T14:11:00Z</dcterms:created>
  <dcterms:modified xsi:type="dcterms:W3CDTF">2025-01-20T10:58:33Z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0x0101009C323B11C596D945ABF48CA074B011A1</vt:lpwstr>
  </property>
  <property fmtid="{D5CDD505-2E9C-101B-9397-08002B2CF9AE}" pid="3" name="MediaServiceImageTags">
    <vt:lpwstr/>
  </property>
</Properties>
</file>