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3"/>
  </p:notesMasterIdLst>
  <p:handoutMasterIdLst>
    <p:handoutMasterId r:id="rId14"/>
  </p:handoutMasterIdLst>
  <p:sldIdLst>
    <p:sldId id="332" r:id="rId5"/>
    <p:sldId id="334" r:id="rId6"/>
    <p:sldId id="336" r:id="rId7"/>
    <p:sldId id="337" r:id="rId8"/>
    <p:sldId id="333" r:id="rId9"/>
    <p:sldId id="338" r:id="rId10"/>
    <p:sldId id="339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30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第</a:t>
            </a:r>
            <a:r>
              <a:rPr lang="en-US" altLang="zh-TW" sz="6000" dirty="0"/>
              <a:t>8</a:t>
            </a:r>
            <a:r>
              <a:rPr lang="zh-TW" altLang="en-US" sz="6000" dirty="0"/>
              <a:t>組</a:t>
            </a:r>
            <a:br>
              <a:rPr lang="en-US" altLang="zh-TW" sz="6000" dirty="0"/>
            </a:br>
            <a:r>
              <a:rPr lang="zh-TW" altLang="en-US" sz="6000" dirty="0"/>
              <a:t>期末報告</a:t>
            </a:r>
            <a:br>
              <a:rPr lang="en-US" altLang="zh-TW" dirty="0"/>
            </a:br>
            <a:r>
              <a:rPr lang="zh-TW" altLang="en-US" sz="6000" dirty="0"/>
              <a:t>大老二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2400" dirty="0"/>
              <a:t>吳建宏</a:t>
            </a:r>
            <a:br>
              <a:rPr lang="en-US" altLang="zh-TW" sz="2400" dirty="0"/>
            </a:br>
            <a:r>
              <a:rPr lang="zh-TW" altLang="en-US" sz="2400" dirty="0"/>
              <a:t>林佛兒</a:t>
            </a:r>
            <a:endParaRPr lang="en-US" sz="1600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375" y="808437"/>
            <a:ext cx="5935869" cy="572307"/>
          </a:xfrm>
        </p:spPr>
        <p:txBody>
          <a:bodyPr/>
          <a:lstStyle/>
          <a:p>
            <a:r>
              <a:rPr lang="zh-TW" altLang="en-US" dirty="0"/>
              <a:t>遊戲規則</a:t>
            </a:r>
            <a:endParaRPr lang="en-US" dirty="0"/>
          </a:p>
        </p:txBody>
      </p:sp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865CF2A-BC7B-8935-95C9-49B7E9712BDB}"/>
              </a:ext>
            </a:extLst>
          </p:cNvPr>
          <p:cNvSpPr txBox="1"/>
          <p:nvPr/>
        </p:nvSpPr>
        <p:spPr>
          <a:xfrm>
            <a:off x="5230368" y="1508760"/>
            <a:ext cx="5047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最小張牌為梅同花三，最大的牌為黑桃二。</a:t>
            </a:r>
            <a:br>
              <a:rPr lang="zh-TW" altLang="en-US" dirty="0"/>
            </a:br>
            <a:r>
              <a:rPr lang="en-US" altLang="zh-TW" dirty="0"/>
              <a:t>2.</a:t>
            </a:r>
            <a:r>
              <a:rPr lang="zh-TW" altLang="en-US" dirty="0"/>
              <a:t>點數相同時，同花色的過小順序是黑桃 </a:t>
            </a:r>
            <a:r>
              <a:rPr lang="en-US" altLang="zh-TW" dirty="0"/>
              <a:t>&gt; </a:t>
            </a:r>
            <a:r>
              <a:rPr lang="zh-TW" altLang="en-US" dirty="0"/>
              <a:t>紅心 </a:t>
            </a:r>
            <a:r>
              <a:rPr lang="en-US" altLang="zh-TW" dirty="0"/>
              <a:t>&gt; </a:t>
            </a:r>
            <a:r>
              <a:rPr lang="zh-TW" altLang="en-US" dirty="0"/>
              <a:t>方塊 </a:t>
            </a:r>
            <a:r>
              <a:rPr lang="en-US" altLang="zh-TW" dirty="0"/>
              <a:t>&gt; </a:t>
            </a:r>
            <a:r>
              <a:rPr lang="zh-TW" altLang="en-US" dirty="0"/>
              <a:t>梅同花</a:t>
            </a:r>
            <a:br>
              <a:rPr lang="zh-TW" altLang="en-US" dirty="0"/>
            </a:br>
            <a:r>
              <a:rPr lang="en-US" altLang="zh-TW" dirty="0"/>
              <a:t>5.</a:t>
            </a:r>
            <a:r>
              <a:rPr lang="zh-TW" altLang="en-US" dirty="0"/>
              <a:t>出一對時該輪也只能出一對直到過家都</a:t>
            </a:r>
            <a:r>
              <a:rPr lang="en-US" altLang="zh-TW" dirty="0"/>
              <a:t>pass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6.</a:t>
            </a:r>
            <a:r>
              <a:rPr lang="zh-TW" altLang="en-US" dirty="0"/>
              <a:t>首位出牌的玩家的牌需含有最小的牌（梅同花三）。</a:t>
            </a:r>
            <a:br>
              <a:rPr lang="zh-TW" altLang="en-US" dirty="0"/>
            </a:br>
            <a:r>
              <a:rPr lang="en-US" altLang="zh-TW" dirty="0"/>
              <a:t>7.</a:t>
            </a:r>
            <a:r>
              <a:rPr lang="zh-TW" altLang="en-US" dirty="0"/>
              <a:t>數字優先於同花色（例如紅心</a:t>
            </a:r>
            <a:r>
              <a:rPr lang="en-US" altLang="zh-TW" dirty="0"/>
              <a:t>5</a:t>
            </a:r>
            <a:r>
              <a:rPr lang="zh-TW" altLang="en-US" dirty="0"/>
              <a:t>過於黑桃</a:t>
            </a:r>
            <a:r>
              <a:rPr lang="en-US" altLang="zh-TW" dirty="0"/>
              <a:t>4</a:t>
            </a:r>
            <a:r>
              <a:rPr lang="zh-TW" altLang="en-US" dirty="0"/>
              <a:t>）。</a:t>
            </a:r>
            <a:br>
              <a:rPr lang="zh-TW" altLang="en-US" dirty="0"/>
            </a:br>
            <a:r>
              <a:rPr lang="en-US" altLang="zh-TW" dirty="0"/>
              <a:t>8.</a:t>
            </a:r>
            <a:r>
              <a:rPr lang="zh-TW" altLang="en-US" dirty="0"/>
              <a:t>出五張牌時只能用該輪先出牌者使用的組合方式（例如先出了順時，該輪只能用順接，不能用葫蘆）。</a:t>
            </a:r>
            <a:br>
              <a:rPr lang="zh-TW" altLang="en-US" dirty="0"/>
            </a:br>
            <a:r>
              <a:rPr lang="en-US" altLang="zh-TW" dirty="0"/>
              <a:t>9.</a:t>
            </a:r>
            <a:r>
              <a:rPr lang="zh-TW" altLang="en-US" dirty="0"/>
              <a:t>不論該輪出的是什麼牌，都可以出鐵支、同花順</a:t>
            </a:r>
            <a:br>
              <a:rPr lang="zh-TW" altLang="en-US" dirty="0"/>
            </a:br>
            <a:r>
              <a:rPr lang="en-US" altLang="zh-TW" dirty="0"/>
              <a:t>10.</a:t>
            </a:r>
            <a:r>
              <a:rPr lang="zh-TW" altLang="en-US" dirty="0"/>
              <a:t>順子比大小的方式為比較其中最大的那張牌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-US" altLang="zh-TW" dirty="0"/>
              <a:t>A-2(</a:t>
            </a:r>
            <a:r>
              <a:rPr lang="zh-TW" altLang="en-US" dirty="0"/>
              <a:t>方塊</a:t>
            </a:r>
            <a:r>
              <a:rPr lang="en-US" altLang="zh-TW" dirty="0"/>
              <a:t>)-3-4-5 &gt; 2(</a:t>
            </a:r>
            <a:r>
              <a:rPr lang="zh-TW" altLang="en-US" dirty="0"/>
              <a:t>紅心</a:t>
            </a:r>
            <a:r>
              <a:rPr lang="en-US" altLang="zh-TW" dirty="0"/>
              <a:t>)-3-4-5-6)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20" y="776873"/>
            <a:ext cx="5854182" cy="667879"/>
          </a:xfrm>
        </p:spPr>
        <p:txBody>
          <a:bodyPr/>
          <a:lstStyle/>
          <a:p>
            <a:r>
              <a:rPr lang="zh-TW" altLang="en-US" dirty="0"/>
              <a:t>程式介紹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30" y="1444752"/>
            <a:ext cx="5842218" cy="4524727"/>
          </a:xfrm>
        </p:spPr>
        <p:txBody>
          <a:bodyPr>
            <a:normAutofit/>
          </a:bodyPr>
          <a:lstStyle/>
          <a:p>
            <a:r>
              <a:rPr lang="en-US" altLang="zh-TW" dirty="0"/>
              <a:t>1.class Card:</a:t>
            </a:r>
            <a:br>
              <a:rPr lang="zh-TW" altLang="en-US" dirty="0"/>
            </a:br>
            <a:r>
              <a:rPr lang="zh-TW" altLang="en-US" dirty="0"/>
              <a:t>以兩個變數為中心做出</a:t>
            </a:r>
            <a:r>
              <a:rPr lang="en-US" altLang="zh-TW" dirty="0"/>
              <a:t>52</a:t>
            </a:r>
            <a:r>
              <a:rPr lang="zh-TW" altLang="en-US" dirty="0"/>
              <a:t>種撲克牌，包含比較功能，轉為子串、自動做牌、印牌等功能</a:t>
            </a:r>
            <a:br>
              <a:rPr lang="zh-TW" altLang="en-US" dirty="0"/>
            </a:br>
            <a:r>
              <a:rPr lang="en-US" altLang="zh-TW" dirty="0"/>
              <a:t>2.class </a:t>
            </a:r>
            <a:r>
              <a:rPr lang="en-US" altLang="zh-TW" dirty="0" err="1"/>
              <a:t>CardSet</a:t>
            </a:r>
            <a:r>
              <a:rPr lang="en-US" altLang="zh-TW" dirty="0"/>
              <a:t>:</a:t>
            </a:r>
            <a:br>
              <a:rPr lang="zh-TW" altLang="en-US" dirty="0"/>
            </a:br>
            <a:r>
              <a:rPr lang="zh-TW" altLang="en-US" dirty="0"/>
              <a:t>以</a:t>
            </a:r>
            <a:r>
              <a:rPr lang="en-US" altLang="zh-TW" dirty="0"/>
              <a:t>std::set</a:t>
            </a:r>
            <a:r>
              <a:rPr lang="zh-TW" altLang="en-US" dirty="0"/>
              <a:t>為中心，提供遊戲計牌、獲取可能組合的功能，基本上就是遊戲邏輯的基礎</a:t>
            </a:r>
            <a:br>
              <a:rPr lang="zh-TW" altLang="en-US" dirty="0"/>
            </a:br>
            <a:r>
              <a:rPr lang="en-US" altLang="zh-TW" dirty="0"/>
              <a:t>3.class player:</a:t>
            </a:r>
            <a:br>
              <a:rPr lang="zh-TW" altLang="en-US" dirty="0"/>
            </a:br>
            <a:r>
              <a:rPr lang="zh-TW" altLang="en-US" dirty="0"/>
              <a:t>包含自己的</a:t>
            </a:r>
            <a:r>
              <a:rPr lang="en-US" altLang="zh-TW" dirty="0" err="1"/>
              <a:t>CardSet</a:t>
            </a:r>
            <a:r>
              <a:rPr lang="en-US" altLang="zh-TW" dirty="0"/>
              <a:t>(</a:t>
            </a:r>
            <a:r>
              <a:rPr lang="zh-TW" altLang="en-US" dirty="0"/>
              <a:t>也就是手牌</a:t>
            </a:r>
            <a:r>
              <a:rPr lang="en-US" altLang="zh-TW" dirty="0"/>
              <a:t>)</a:t>
            </a:r>
            <a:r>
              <a:rPr lang="zh-TW" altLang="en-US" dirty="0"/>
              <a:t>，能利用觀察牌桌取得的資訊與</a:t>
            </a:r>
            <a:r>
              <a:rPr lang="en-US" altLang="zh-TW" dirty="0" err="1"/>
              <a:t>CardSet</a:t>
            </a:r>
            <a:r>
              <a:rPr lang="zh-TW" altLang="en-US" dirty="0"/>
              <a:t>互動得到能下的下一手牌，用一個布林值區分電腦玩家與真人玩家，</a:t>
            </a:r>
            <a:br>
              <a:rPr lang="zh-TW" altLang="en-US" dirty="0"/>
            </a:br>
            <a:r>
              <a:rPr lang="zh-TW" altLang="en-US" dirty="0"/>
              <a:t>電腦玩家只會隨機選取可行的下一手牌，真人玩家能透過</a:t>
            </a:r>
            <a:r>
              <a:rPr lang="en-US" altLang="zh-TW" dirty="0"/>
              <a:t>SFML</a:t>
            </a:r>
            <a:r>
              <a:rPr lang="zh-TW" altLang="en-US" dirty="0"/>
              <a:t>簡單的實作用鍵盤選取要出的牌</a:t>
            </a:r>
            <a:endParaRPr lang="en-US" dirty="0"/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r="6989"/>
          <a:stretch/>
        </p:blipFill>
        <p:spPr/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0117F5B-0359-5B2E-32AF-74547AC5B2E4}"/>
              </a:ext>
            </a:extLst>
          </p:cNvPr>
          <p:cNvSpPr/>
          <p:nvPr/>
        </p:nvSpPr>
        <p:spPr>
          <a:xfrm>
            <a:off x="3905250" y="5961889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9E856F-1764-A492-F6BB-4C0D5B3F5D6A}"/>
              </a:ext>
            </a:extLst>
          </p:cNvPr>
          <p:cNvSpPr/>
          <p:nvPr/>
        </p:nvSpPr>
        <p:spPr>
          <a:xfrm>
            <a:off x="3905250" y="561975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55E49-DED6-17DD-9721-7AC02EAF2838}"/>
              </a:ext>
            </a:extLst>
          </p:cNvPr>
          <p:cNvSpPr/>
          <p:nvPr/>
        </p:nvSpPr>
        <p:spPr>
          <a:xfrm>
            <a:off x="3876674" y="976997"/>
            <a:ext cx="5562601" cy="498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UML(</a:t>
            </a:r>
            <a:r>
              <a:rPr lang="zh-TW" altLang="en-US" dirty="0"/>
              <a:t>簡要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內容版面配置區 7" descr="一張含有 螢幕擷取畫面, 文字, 設計 的圖片&#10;&#10;AI 產生的內容可能不正確。">
            <a:extLst>
              <a:ext uri="{FF2B5EF4-FFF2-40B4-BE49-F238E27FC236}">
                <a16:creationId xmlns:a16="http://schemas.microsoft.com/office/drawing/2014/main" id="{8BAE9015-F09F-EEF4-4E38-686F0D96E9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69015" y="266800"/>
            <a:ext cx="5285185" cy="6454675"/>
          </a:xfrm>
        </p:spPr>
      </p:pic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A56389-B5DD-BBC9-32C3-275F7690DAB8}"/>
              </a:ext>
            </a:extLst>
          </p:cNvPr>
          <p:cNvSpPr/>
          <p:nvPr/>
        </p:nvSpPr>
        <p:spPr>
          <a:xfrm>
            <a:off x="5232947" y="150584"/>
            <a:ext cx="6519672" cy="636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7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FEC83059-F386-6255-D30E-736B8EDC46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326321" y="266700"/>
            <a:ext cx="6597749" cy="6463786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11" name="圖片 10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C9975E3C-421E-1EC0-D6AF-280DE662C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9" y="1390650"/>
            <a:ext cx="4144267" cy="464966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BA7047-9E65-2A29-47B2-8B3A83BA3EB8}"/>
              </a:ext>
            </a:extLst>
          </p:cNvPr>
          <p:cNvSpPr txBox="1"/>
          <p:nvPr/>
        </p:nvSpPr>
        <p:spPr>
          <a:xfrm>
            <a:off x="745778" y="5764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F7DD7E-C939-2605-FF95-1ED94D99FEBE}"/>
              </a:ext>
            </a:extLst>
          </p:cNvPr>
          <p:cNvSpPr txBox="1"/>
          <p:nvPr/>
        </p:nvSpPr>
        <p:spPr>
          <a:xfrm>
            <a:off x="3959319" y="8056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遊玩流程圖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60499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7806" y="1289304"/>
            <a:ext cx="4678866" cy="2468396"/>
          </a:xfrm>
        </p:spPr>
        <p:txBody>
          <a:bodyPr/>
          <a:lstStyle/>
          <a:p>
            <a:r>
              <a:rPr lang="en-US" noProof="1"/>
              <a:t>https://github.com/CrocoFishing/PCCU/tree/main</a:t>
            </a:r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>
          <a:xfrm>
            <a:off x="763439" y="3257550"/>
            <a:ext cx="2687639" cy="2849118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7978F3-E1EC-0807-B06F-F12E366A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46" y="1990725"/>
            <a:ext cx="7836881" cy="41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zh-TW" altLang="en-US"/>
              <a:t>畫面截圖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圖片 10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DA054776-1F21-AE8B-54A6-4AEDA24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3075"/>
            <a:ext cx="5600700" cy="5117523"/>
          </a:xfrm>
          <a:prstGeom prst="rect">
            <a:avLst/>
          </a:prstGeom>
        </p:spPr>
      </p:pic>
      <p:pic>
        <p:nvPicPr>
          <p:cNvPr id="13" name="圖片 12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5EF3A147-CA95-1CBE-4CC5-46D11F6C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65" y="3638595"/>
            <a:ext cx="5277135" cy="2452003"/>
          </a:xfrm>
          <a:prstGeom prst="rect">
            <a:avLst/>
          </a:prstGeom>
        </p:spPr>
      </p:pic>
      <p:pic>
        <p:nvPicPr>
          <p:cNvPr id="16" name="圖片 15" descr="一張含有 文字, 螢幕擷取畫面, Rectangle, 圖表 的圖片&#10;&#10;AI 產生的內容可能不正確。">
            <a:extLst>
              <a:ext uri="{FF2B5EF4-FFF2-40B4-BE49-F238E27FC236}">
                <a16:creationId xmlns:a16="http://schemas.microsoft.com/office/drawing/2014/main" id="{36E422A8-5178-07C1-2062-A6943AD5E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979810"/>
            <a:ext cx="2895600" cy="26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100683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分工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600" y="3873909"/>
            <a:ext cx="4064567" cy="2257321"/>
          </a:xfrm>
        </p:spPr>
        <p:txBody>
          <a:bodyPr/>
          <a:lstStyle/>
          <a:p>
            <a:r>
              <a:rPr lang="zh-TW" altLang="en-US" dirty="0"/>
              <a:t>發想</a:t>
            </a:r>
            <a:r>
              <a:rPr lang="en-US" altLang="zh-TW" dirty="0"/>
              <a:t>:</a:t>
            </a:r>
            <a:r>
              <a:rPr lang="zh-TW" altLang="en-US" dirty="0"/>
              <a:t>吳建宏、林佛兒</a:t>
            </a:r>
            <a:endParaRPr lang="en-US" altLang="zh-TW" dirty="0"/>
          </a:p>
          <a:p>
            <a:r>
              <a:rPr lang="zh-TW" altLang="en-US" dirty="0"/>
              <a:t>邏輯程式</a:t>
            </a:r>
            <a:r>
              <a:rPr lang="en-US" altLang="zh-TW" dirty="0"/>
              <a:t>:</a:t>
            </a:r>
            <a:r>
              <a:rPr lang="zh-TW" altLang="en-US" dirty="0"/>
              <a:t>林佛兒</a:t>
            </a:r>
            <a:endParaRPr lang="en-US" altLang="zh-TW" dirty="0"/>
          </a:p>
          <a:p>
            <a:r>
              <a:rPr lang="en-US" altLang="zh-TW" dirty="0"/>
              <a:t>GUI</a:t>
            </a:r>
            <a:r>
              <a:rPr lang="zh-TW" altLang="en-US" dirty="0"/>
              <a:t>程式</a:t>
            </a:r>
            <a:r>
              <a:rPr lang="en-US" altLang="zh-TW" dirty="0"/>
              <a:t>:</a:t>
            </a:r>
            <a:r>
              <a:rPr lang="zh-TW" altLang="en-US" dirty="0"/>
              <a:t>吳建宏</a:t>
            </a:r>
            <a:endParaRPr lang="en-US" altLang="zh-TW" dirty="0"/>
          </a:p>
          <a:p>
            <a:r>
              <a:rPr lang="zh-TW" altLang="en-US" dirty="0"/>
              <a:t>測試與調整</a:t>
            </a:r>
            <a:r>
              <a:rPr lang="en-US" altLang="zh-TW" dirty="0"/>
              <a:t>:</a:t>
            </a:r>
            <a:r>
              <a:rPr lang="zh-TW" altLang="en-US" dirty="0"/>
              <a:t>吳建宏、林佛兒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{E2092DB6-A625-4600-AE5B-594A4CE58ABF}TFdebd256e-aaab-47ef-8933-ab65ac9ce05911dab4f3_win32-1dad318d83b5</Template>
  <TotalTime>179</TotalTime>
  <Words>416</Words>
  <Application>Microsoft Office PowerPoint</Application>
  <PresentationFormat>寬螢幕</PresentationFormat>
  <Paragraphs>28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第8組 期末報告 大老二    吳建宏 林佛兒</vt:lpstr>
      <vt:lpstr>遊戲規則</vt:lpstr>
      <vt:lpstr>程式介紹</vt:lpstr>
      <vt:lpstr>UML(簡要)</vt:lpstr>
      <vt:lpstr>流程圖</vt:lpstr>
      <vt:lpstr>Github</vt:lpstr>
      <vt:lpstr>畫面截圖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佛兒 林</dc:creator>
  <cp:lastModifiedBy>佛兒 林</cp:lastModifiedBy>
  <cp:revision>2</cp:revision>
  <dcterms:created xsi:type="dcterms:W3CDTF">2025-06-10T23:02:08Z</dcterms:created>
  <dcterms:modified xsi:type="dcterms:W3CDTF">2025-06-11T02:08:13Z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