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5" r:id="rId2"/>
    <p:sldId id="326" r:id="rId3"/>
    <p:sldId id="327" r:id="rId4"/>
    <p:sldId id="328" r:id="rId5"/>
    <p:sldId id="329" r:id="rId6"/>
    <p:sldId id="330" r:id="rId7"/>
    <p:sldId id="333" r:id="rId8"/>
    <p:sldId id="331" r:id="rId9"/>
    <p:sldId id="332" r:id="rId10"/>
    <p:sldId id="334" r:id="rId11"/>
    <p:sldId id="335" r:id="rId12"/>
    <p:sldId id="3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 autoAdjust="0"/>
    <p:restoredTop sz="72881" autoAdjust="0"/>
  </p:normalViewPr>
  <p:slideViewPr>
    <p:cSldViewPr>
      <p:cViewPr varScale="1">
        <p:scale>
          <a:sx n="69" d="100"/>
          <a:sy n="69" d="100"/>
        </p:scale>
        <p:origin x="170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iko rios" userId="38b43d34c5d63d19" providerId="LiveId" clId="{F4A891A5-3E7B-42B5-A46D-F9BA9B35AE29}"/>
    <pc:docChg chg="modSld">
      <pc:chgData name="meiko rios" userId="38b43d34c5d63d19" providerId="LiveId" clId="{F4A891A5-3E7B-42B5-A46D-F9BA9B35AE29}" dt="2024-05-08T07:09:10.392" v="2"/>
      <pc:docMkLst>
        <pc:docMk/>
      </pc:docMkLst>
      <pc:sldChg chg="modNotesTx">
        <pc:chgData name="meiko rios" userId="38b43d34c5d63d19" providerId="LiveId" clId="{F4A891A5-3E7B-42B5-A46D-F9BA9B35AE29}" dt="2024-05-08T07:09:10.392" v="2"/>
        <pc:sldMkLst>
          <pc:docMk/>
          <pc:sldMk cId="1325235973" sldId="3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6724C-9863-4865-89CD-41F15337786B}" type="datetimeFigureOut">
              <a:rPr lang="fil-PH" smtClean="0"/>
              <a:pPr/>
              <a:t>5/8/2024</a:t>
            </a:fld>
            <a:endParaRPr lang="fil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l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D53B4-68A7-4BED-912B-0AE5F7C2AC9C}" type="slidenum">
              <a:rPr lang="fil-PH" smtClean="0"/>
              <a:pPr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6112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 mathematics, a partial derivative of a function of several variables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its derivative with respect to one of those variables, with the others held constant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(as opposed to the total derivative, in which all variables are allowed to vary). Partial derivatives are used in vector calculus and differential geometry.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mathematics, a differential equation is an equation that relates a function with its derivatives. It describes how a function changes over time or space, based on the rate of change of the function itself.</a:t>
            </a:r>
          </a:p>
          <a:p>
            <a:pPr algn="l"/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"Differential" refers to the derivatives of the function involved in the equation, and "equation" indicates that the expression is set equal to something else.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D53B4-68A7-4BED-912B-0AE5F7C2AC9C}" type="slidenum">
              <a:rPr lang="fil-PH" smtClean="0"/>
              <a:pPr/>
              <a:t>2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45558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2A574-E86E-4C44-B679-CE4C30105F41}" type="datetimeFigureOut">
              <a:rPr lang="en-US" smtClean="0"/>
              <a:pPr/>
              <a:t>5/8/2024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3AB0-6069-4546-9033-294A78570635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9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12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utoShape 2" descr="HOME | kb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sp>
        <p:nvSpPr>
          <p:cNvPr id="36868" name="AutoShape 4" descr="HOME | kbe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37890" name="Picture 2" descr="Forget Coding, Let&amp;#39;s Change Up How We Teach Math! – The Edublogger">
            <a:extLst>
              <a:ext uri="{FF2B5EF4-FFF2-40B4-BE49-F238E27FC236}">
                <a16:creationId xmlns:a16="http://schemas.microsoft.com/office/drawing/2014/main" id="{21B35BF3-FE11-4914-AA00-9033E7F8F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87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51052975-81E5-4C30-8BA1-3D795A13C2F1}"/>
              </a:ext>
            </a:extLst>
          </p:cNvPr>
          <p:cNvGrpSpPr/>
          <p:nvPr/>
        </p:nvGrpSpPr>
        <p:grpSpPr>
          <a:xfrm>
            <a:off x="152404" y="152400"/>
            <a:ext cx="8305796" cy="762000"/>
            <a:chOff x="1" y="986"/>
            <a:chExt cx="8305796" cy="1296970"/>
          </a:xfrm>
          <a:scene3d>
            <a:camera prst="orthographicFront"/>
            <a:lightRig rig="flat" dir="t"/>
          </a:scene3d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D26FC2-A775-40DD-A614-35AF576D24EE}"/>
                </a:ext>
              </a:extLst>
            </p:cNvPr>
            <p:cNvSpPr/>
            <p:nvPr/>
          </p:nvSpPr>
          <p:spPr>
            <a:xfrm>
              <a:off x="1" y="986"/>
              <a:ext cx="8305796" cy="1296970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36E6731-34F1-4C42-9454-CB23A7F95DDF}"/>
                </a:ext>
              </a:extLst>
            </p:cNvPr>
            <p:cNvSpPr/>
            <p:nvPr/>
          </p:nvSpPr>
          <p:spPr>
            <a:xfrm>
              <a:off x="1" y="986"/>
              <a:ext cx="8305796" cy="12969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lvl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dirty="0">
                  <a:latin typeface="Arial" pitchFamily="34" charset="0"/>
                  <a:cs typeface="Arial" pitchFamily="34" charset="0"/>
                </a:rPr>
                <a:t>Differential Equation</a:t>
              </a:r>
              <a:endParaRPr lang="en-PH" sz="35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11">
            <a:extLst>
              <a:ext uri="{FF2B5EF4-FFF2-40B4-BE49-F238E27FC236}">
                <a16:creationId xmlns:a16="http://schemas.microsoft.com/office/drawing/2014/main" id="{79A14556-CD1A-4CDD-B307-5A7AED834176}"/>
              </a:ext>
            </a:extLst>
          </p:cNvPr>
          <p:cNvGrpSpPr/>
          <p:nvPr/>
        </p:nvGrpSpPr>
        <p:grpSpPr>
          <a:xfrm>
            <a:off x="1752600" y="2360630"/>
            <a:ext cx="6172200" cy="1296970"/>
            <a:chOff x="891098" y="-1446814"/>
            <a:chExt cx="5346574" cy="1296970"/>
          </a:xfrm>
          <a:scene3d>
            <a:camera prst="orthographicFront"/>
            <a:lightRig rig="flat" dir="t"/>
          </a:scene3d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CD6158-FE9D-4705-B00B-964951C5F551}"/>
                </a:ext>
              </a:extLst>
            </p:cNvPr>
            <p:cNvSpPr/>
            <p:nvPr/>
          </p:nvSpPr>
          <p:spPr>
            <a:xfrm>
              <a:off x="891098" y="-1446814"/>
              <a:ext cx="5346574" cy="1296970"/>
            </a:xfrm>
            <a:prstGeom prst="rect">
              <a:avLst/>
            </a:prstGeom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D6FCC6E-B762-4F37-ACC7-70D9FC40CF4F}"/>
                </a:ext>
              </a:extLst>
            </p:cNvPr>
            <p:cNvSpPr/>
            <p:nvPr/>
          </p:nvSpPr>
          <p:spPr>
            <a:xfrm>
              <a:off x="891099" y="-1446814"/>
              <a:ext cx="5214559" cy="12969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algn="ctr"/>
              <a:r>
                <a:rPr lang="en-US" sz="4000" dirty="0"/>
                <a:t>BASIC CONCEPT OF DIFFERENTIAL EQUATION</a:t>
              </a:r>
              <a:endParaRPr lang="en-PH" sz="4000" dirty="0"/>
            </a:p>
          </p:txBody>
        </p:sp>
      </p:grpSp>
      <p:graphicFrame>
        <p:nvGraphicFramePr>
          <p:cNvPr id="26" name="Object 4">
            <a:extLst>
              <a:ext uri="{FF2B5EF4-FFF2-40B4-BE49-F238E27FC236}">
                <a16:creationId xmlns:a16="http://schemas.microsoft.com/office/drawing/2014/main" id="{48DAADAC-90AC-4802-9AD9-AD054B7B6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270328"/>
              </p:ext>
            </p:extLst>
          </p:nvPr>
        </p:nvGraphicFramePr>
        <p:xfrm>
          <a:off x="5867400" y="4038600"/>
          <a:ext cx="32004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ｸﾘｯﾌﾟ" r:id="rId3" imgW="2287080" imgH="2002320" progId="">
                  <p:embed/>
                </p:oleObj>
              </mc:Choice>
              <mc:Fallback>
                <p:oleObj name="ｸﾘｯﾌﾟ" r:id="rId3" imgW="2287080" imgH="2002320" progId="">
                  <p:embed/>
                  <p:pic>
                    <p:nvPicPr>
                      <p:cNvPr id="26" name="Object 4">
                        <a:extLst>
                          <a:ext uri="{FF2B5EF4-FFF2-40B4-BE49-F238E27FC236}">
                            <a16:creationId xmlns:a16="http://schemas.microsoft.com/office/drawing/2014/main" id="{48DAADAC-90AC-4802-9AD9-AD054B7B6B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038600"/>
                        <a:ext cx="3200400" cy="274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66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/>
              <p:nvPr/>
            </p:nvSpPr>
            <p:spPr>
              <a:xfrm>
                <a:off x="152400" y="76200"/>
                <a:ext cx="9677400" cy="589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514350" indent="-514350">
                  <a:buAutoNum type="arabicPeriod" startAt="9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𝑆h𝑜𝑤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𝑠𝑜𝑙𝑢𝑡𝑖𝑜𝑛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𝑡𝑜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6200"/>
                <a:ext cx="9677400" cy="5893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89A7CB-AEEA-1477-50C8-D7DD742DD6C5}"/>
                  </a:ext>
                </a:extLst>
              </p:cNvPr>
              <p:cNvSpPr txBox="1"/>
              <p:nvPr/>
            </p:nvSpPr>
            <p:spPr>
              <a:xfrm>
                <a:off x="613230" y="685800"/>
                <a:ext cx="70829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r>
                  <a:rPr lang="en-US" sz="2800" i="1" dirty="0"/>
                  <a:t> x &gt;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89A7CB-AEEA-1477-50C8-D7DD742D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0" y="685800"/>
                <a:ext cx="7082970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1E448-21A5-4368-58D2-029ED1B9A92A}"/>
                  </a:ext>
                </a:extLst>
              </p:cNvPr>
              <p:cNvSpPr txBox="1"/>
              <p:nvPr/>
            </p:nvSpPr>
            <p:spPr>
              <a:xfrm>
                <a:off x="228600" y="1295400"/>
                <a:ext cx="15965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𝑆𝑜𝑙𝑢𝑡𝑖𝑜𝑛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B1E448-21A5-4368-58D2-029ED1B9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95400"/>
                <a:ext cx="159657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687BD-311F-A4A5-E8FC-313EF4725427}"/>
                  </a:ext>
                </a:extLst>
              </p:cNvPr>
              <p:cNvSpPr txBox="1"/>
              <p:nvPr/>
            </p:nvSpPr>
            <p:spPr>
              <a:xfrm>
                <a:off x="3048000" y="1621805"/>
                <a:ext cx="1752600" cy="740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687BD-311F-A4A5-E8FC-313EF472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621805"/>
                <a:ext cx="1752600" cy="7403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C00E71-89EC-BB2D-DFA1-5D884C6CEADC}"/>
                  </a:ext>
                </a:extLst>
              </p:cNvPr>
              <p:cNvSpPr txBox="1"/>
              <p:nvPr/>
            </p:nvSpPr>
            <p:spPr>
              <a:xfrm>
                <a:off x="76200" y="2682436"/>
                <a:ext cx="287564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C00E71-89EC-BB2D-DFA1-5D884C6CE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682436"/>
                <a:ext cx="2875641" cy="8989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CD25A4-37B1-04B7-8DC5-910154EBEEA6}"/>
                  </a:ext>
                </a:extLst>
              </p:cNvPr>
              <p:cNvSpPr txBox="1"/>
              <p:nvPr/>
            </p:nvSpPr>
            <p:spPr>
              <a:xfrm>
                <a:off x="-132441" y="4206436"/>
                <a:ext cx="287564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CD25A4-37B1-04B7-8DC5-910154EBE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441" y="4206436"/>
                <a:ext cx="2875641" cy="8989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52B42-DEB1-26FE-B6D3-1AAECF5BF7E2}"/>
                  </a:ext>
                </a:extLst>
              </p:cNvPr>
              <p:cNvSpPr txBox="1"/>
              <p:nvPr/>
            </p:nvSpPr>
            <p:spPr>
              <a:xfrm>
                <a:off x="4267200" y="2606236"/>
                <a:ext cx="287564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F52B42-DEB1-26FE-B6D3-1AAECF5BF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606236"/>
                <a:ext cx="2875641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0007FB-5811-9966-7AF0-202DDA09C20E}"/>
                  </a:ext>
                </a:extLst>
              </p:cNvPr>
              <p:cNvSpPr txBox="1"/>
              <p:nvPr/>
            </p:nvSpPr>
            <p:spPr>
              <a:xfrm>
                <a:off x="4058559" y="3740451"/>
                <a:ext cx="3713841" cy="907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0007FB-5811-9966-7AF0-202DDA09C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559" y="3740451"/>
                <a:ext cx="3713841" cy="9077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68FB94-5811-945C-EDE8-0C4F55E26455}"/>
                  </a:ext>
                </a:extLst>
              </p:cNvPr>
              <p:cNvSpPr txBox="1"/>
              <p:nvPr/>
            </p:nvSpPr>
            <p:spPr>
              <a:xfrm>
                <a:off x="3829959" y="5083646"/>
                <a:ext cx="3713841" cy="93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68FB94-5811-945C-EDE8-0C4F55E2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959" y="5083646"/>
                <a:ext cx="3713841" cy="9361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94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004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89A7CB-AEEA-1477-50C8-D7DD742DD6C5}"/>
                  </a:ext>
                </a:extLst>
              </p:cNvPr>
              <p:cNvSpPr txBox="1"/>
              <p:nvPr/>
            </p:nvSpPr>
            <p:spPr>
              <a:xfrm>
                <a:off x="1527630" y="228600"/>
                <a:ext cx="70829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</m:oMath>
                </a14:m>
                <a:r>
                  <a:rPr lang="en-US" sz="2800" i="1" dirty="0"/>
                  <a:t> x &gt; 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89A7CB-AEEA-1477-50C8-D7DD742DD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30" y="228600"/>
                <a:ext cx="7082970" cy="523220"/>
              </a:xfrm>
              <a:prstGeom prst="rect">
                <a:avLst/>
              </a:prstGeom>
              <a:blipFill>
                <a:blip r:embed="rId3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687BD-311F-A4A5-E8FC-313EF4725427}"/>
                  </a:ext>
                </a:extLst>
              </p:cNvPr>
              <p:cNvSpPr txBox="1"/>
              <p:nvPr/>
            </p:nvSpPr>
            <p:spPr>
              <a:xfrm>
                <a:off x="228600" y="1164605"/>
                <a:ext cx="1752600" cy="740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0687BD-311F-A4A5-E8FC-313EF4725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64605"/>
                <a:ext cx="1752600" cy="740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CD25A4-37B1-04B7-8DC5-910154EBEEA6}"/>
                  </a:ext>
                </a:extLst>
              </p:cNvPr>
              <p:cNvSpPr txBox="1"/>
              <p:nvPr/>
            </p:nvSpPr>
            <p:spPr>
              <a:xfrm>
                <a:off x="2229759" y="1082236"/>
                <a:ext cx="2875641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CD25A4-37B1-04B7-8DC5-910154EBE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759" y="1082236"/>
                <a:ext cx="2875641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68FB94-5811-945C-EDE8-0C4F55E26455}"/>
                  </a:ext>
                </a:extLst>
              </p:cNvPr>
              <p:cNvSpPr txBox="1"/>
              <p:nvPr/>
            </p:nvSpPr>
            <p:spPr>
              <a:xfrm>
                <a:off x="4419600" y="1066800"/>
                <a:ext cx="3713841" cy="93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68FB94-5811-945C-EDE8-0C4F55E26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066800"/>
                <a:ext cx="3713841" cy="93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CE4151-335A-A602-AA7D-7763374AD2D6}"/>
                  </a:ext>
                </a:extLst>
              </p:cNvPr>
              <p:cNvSpPr txBox="1"/>
              <p:nvPr/>
            </p:nvSpPr>
            <p:spPr>
              <a:xfrm>
                <a:off x="228600" y="2673651"/>
                <a:ext cx="8001000" cy="907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CE4151-335A-A602-AA7D-7763374AD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73651"/>
                <a:ext cx="8001000" cy="9077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8F7F20-0E44-C61F-0E93-6657F80513D6}"/>
                  </a:ext>
                </a:extLst>
              </p:cNvPr>
              <p:cNvSpPr txBox="1"/>
              <p:nvPr/>
            </p:nvSpPr>
            <p:spPr>
              <a:xfrm>
                <a:off x="152400" y="3892851"/>
                <a:ext cx="8001000" cy="723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−18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)+3(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8F7F20-0E44-C61F-0E93-6657F805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892851"/>
                <a:ext cx="8001000" cy="7234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32E6A5-B216-21FD-A265-65FDC0E2210D}"/>
                  </a:ext>
                </a:extLst>
              </p:cNvPr>
              <p:cNvSpPr txBox="1"/>
              <p:nvPr/>
            </p:nvSpPr>
            <p:spPr>
              <a:xfrm>
                <a:off x="304800" y="4915397"/>
                <a:ext cx="8001000" cy="740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−18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32E6A5-B216-21FD-A265-65FDC0E22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15397"/>
                <a:ext cx="8001000" cy="740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CE9A71-8F65-743F-8A26-4EB5BD741836}"/>
                  </a:ext>
                </a:extLst>
              </p:cNvPr>
              <p:cNvSpPr txBox="1"/>
              <p:nvPr/>
            </p:nvSpPr>
            <p:spPr>
              <a:xfrm>
                <a:off x="228600" y="5943600"/>
                <a:ext cx="8001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CE9A71-8F65-743F-8A26-4EB5BD741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943600"/>
                <a:ext cx="800100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2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2954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PH" sz="3000" b="1" dirty="0"/>
          </a:p>
          <a:p>
            <a:endParaRPr lang="en-PH" dirty="0"/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7" name="TextBox 6"/>
          <p:cNvSpPr txBox="1"/>
          <p:nvPr/>
        </p:nvSpPr>
        <p:spPr>
          <a:xfrm>
            <a:off x="457200" y="2181761"/>
            <a:ext cx="73152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fontAlgn="base"/>
            <a:r>
              <a:rPr lang="en-PH" sz="5800" i="1" dirty="0">
                <a:latin typeface="Arial Black" pitchFamily="34" charset="0"/>
              </a:rPr>
              <a:t>THANK YOU</a:t>
            </a:r>
          </a:p>
          <a:p>
            <a:pPr marL="514350" lvl="0" indent="-514350" algn="ctr" fontAlgn="base"/>
            <a:endParaRPr lang="en-PH" sz="5800" i="1" dirty="0">
              <a:latin typeface="Arial Black" pitchFamily="34" charset="0"/>
            </a:endParaRPr>
          </a:p>
          <a:p>
            <a:pPr lvl="1"/>
            <a:endParaRPr lang="en-PH" sz="3000" b="1" dirty="0"/>
          </a:p>
          <a:p>
            <a:endParaRPr lang="en-PH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PH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1752600" cy="1729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2667000" y="5800129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b="1" dirty="0"/>
              <a:t>Rios, </a:t>
            </a:r>
            <a:r>
              <a:rPr lang="en-PH" sz="2400" b="1" dirty="0" err="1"/>
              <a:t>Meiko</a:t>
            </a:r>
            <a:r>
              <a:rPr lang="en-PH" sz="2400" b="1" dirty="0"/>
              <a:t> G. </a:t>
            </a:r>
            <a:r>
              <a:rPr lang="en-PH" sz="2400" b="1"/>
              <a:t>(COEDT)</a:t>
            </a:r>
            <a:endParaRPr lang="en-PH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nip Single Corner Rectangle 2"/>
          <p:cNvSpPr/>
          <p:nvPr/>
        </p:nvSpPr>
        <p:spPr bwMode="auto">
          <a:xfrm>
            <a:off x="609600" y="228600"/>
            <a:ext cx="8077200" cy="838200"/>
          </a:xfrm>
          <a:prstGeom prst="snip1Rect">
            <a:avLst>
              <a:gd name="adj" fmla="val 343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lvl="0" algn="ctr"/>
            <a:r>
              <a:rPr lang="en-PH" sz="4000" b="1" dirty="0"/>
              <a:t>DIFFERENTIAL EQUATION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3152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just"/>
            <a:r>
              <a:rPr lang="en-US" sz="2800" b="1" dirty="0"/>
              <a:t>Differential Equation </a:t>
            </a:r>
            <a:r>
              <a:rPr lang="en-US" sz="2800" dirty="0"/>
              <a:t>– is an equation involving an unknown function and its derivatives, or simply denoted as DE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the unknown function depends on only one independent variables the equation is an </a:t>
            </a:r>
            <a:r>
              <a:rPr lang="en-US" sz="2800" b="1" dirty="0"/>
              <a:t>Ordinary DE</a:t>
            </a:r>
            <a:r>
              <a:rPr lang="en-US" sz="2800" dirty="0"/>
              <a:t>. If the unknown function depends on two or more independent variables the equation is a </a:t>
            </a:r>
            <a:r>
              <a:rPr lang="en-US" sz="2800" b="1" dirty="0"/>
              <a:t>Partial DE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b="1" dirty="0"/>
              <a:t>ODE </a:t>
            </a:r>
            <a:r>
              <a:rPr lang="en-US" sz="2800" dirty="0"/>
              <a:t>– ORDINARY DIFFERENTIAL EQUATION</a:t>
            </a:r>
          </a:p>
          <a:p>
            <a:r>
              <a:rPr lang="en-US" sz="2800" b="1" dirty="0"/>
              <a:t>PDE</a:t>
            </a:r>
            <a:r>
              <a:rPr lang="en-US" sz="2800" dirty="0"/>
              <a:t> – PARTIAL DIFFERENTIAL EQUATION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			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252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nip Single Corner Rectangle 2"/>
          <p:cNvSpPr/>
          <p:nvPr/>
        </p:nvSpPr>
        <p:spPr bwMode="auto">
          <a:xfrm>
            <a:off x="609600" y="228600"/>
            <a:ext cx="8077200" cy="838200"/>
          </a:xfrm>
          <a:prstGeom prst="snip1Rect">
            <a:avLst>
              <a:gd name="adj" fmla="val 343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lvl="0" algn="ctr"/>
            <a:r>
              <a:rPr lang="en-PH" sz="4000" b="1" dirty="0"/>
              <a:t>EXAMPLES OF ODE AND PDE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7945E9-5471-805C-873B-9F412B62096C}"/>
                  </a:ext>
                </a:extLst>
              </p:cNvPr>
              <p:cNvSpPr txBox="1"/>
              <p:nvPr/>
            </p:nvSpPr>
            <p:spPr>
              <a:xfrm>
                <a:off x="-304800" y="1855113"/>
                <a:ext cx="49530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1.  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7945E9-5471-805C-873B-9F412B62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1855113"/>
                <a:ext cx="495300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B847D2-7986-80AA-35DF-FAD66E52C715}"/>
                  </a:ext>
                </a:extLst>
              </p:cNvPr>
              <p:cNvSpPr txBox="1"/>
              <p:nvPr/>
            </p:nvSpPr>
            <p:spPr>
              <a:xfrm>
                <a:off x="152400" y="2793004"/>
                <a:ext cx="6410738" cy="864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B847D2-7986-80AA-35DF-FAD66E52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93004"/>
                <a:ext cx="6410738" cy="864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15B752-EBEA-5A66-8498-197BE0081FB8}"/>
                  </a:ext>
                </a:extLst>
              </p:cNvPr>
              <p:cNvSpPr txBox="1"/>
              <p:nvPr/>
            </p:nvSpPr>
            <p:spPr>
              <a:xfrm>
                <a:off x="-314738" y="4191000"/>
                <a:ext cx="6410738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15B752-EBEA-5A66-8498-197BE0081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4738" y="4191000"/>
                <a:ext cx="6410738" cy="448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/>
              <p:nvPr/>
            </p:nvSpPr>
            <p:spPr>
              <a:xfrm>
                <a:off x="-162338" y="5170426"/>
                <a:ext cx="4353338" cy="925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dirty="0"/>
                                <m:t>∂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dirty="0"/>
                                <m:t>∂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dirty="0"/>
                                <m:t>∂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dirty="0"/>
                                <m:t>∂</m:t>
                              </m:r>
                              <m:r>
                                <m:rPr>
                                  <m:nor/>
                                </m:rPr>
                                <a:rPr lang="en-US" sz="2800" b="0" i="1" dirty="0" smtClean="0"/>
                                <m:t>y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dirty="0"/>
                                <m:t>∂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dirty="0"/>
                                <m:t>∂</m:t>
                              </m:r>
                              <m:r>
                                <m:rPr>
                                  <m:nor/>
                                </m:rPr>
                                <a:rPr lang="en-US" sz="2800" b="0" i="1" dirty="0" smtClean="0"/>
                                <m:t>z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338" y="5170426"/>
                <a:ext cx="4353338" cy="9255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C3C76-62C1-CD4F-9EF3-080AB686B8CC}"/>
                  </a:ext>
                </a:extLst>
              </p:cNvPr>
              <p:cNvSpPr txBox="1"/>
              <p:nvPr/>
            </p:nvSpPr>
            <p:spPr>
              <a:xfrm>
                <a:off x="4810538" y="1855113"/>
                <a:ext cx="1981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C3C76-62C1-CD4F-9EF3-080AB686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38" y="1855113"/>
                <a:ext cx="198119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6BD9DC-3283-C35B-97D7-3B3EB277CF57}"/>
                  </a:ext>
                </a:extLst>
              </p:cNvPr>
              <p:cNvSpPr txBox="1"/>
              <p:nvPr/>
            </p:nvSpPr>
            <p:spPr>
              <a:xfrm>
                <a:off x="6324600" y="3004445"/>
                <a:ext cx="1981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6BD9DC-3283-C35B-97D7-3B3EB277C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004445"/>
                <a:ext cx="198119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0D4339-6495-7700-1201-D4CC154E7741}"/>
                  </a:ext>
                </a:extLst>
              </p:cNvPr>
              <p:cNvSpPr txBox="1"/>
              <p:nvPr/>
            </p:nvSpPr>
            <p:spPr>
              <a:xfrm>
                <a:off x="5638802" y="4153778"/>
                <a:ext cx="1981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0D4339-6495-7700-1201-D4CC154E7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2" y="4153778"/>
                <a:ext cx="198119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E4D82-1459-0D76-59E1-A70DCA221A58}"/>
                  </a:ext>
                </a:extLst>
              </p:cNvPr>
              <p:cNvSpPr txBox="1"/>
              <p:nvPr/>
            </p:nvSpPr>
            <p:spPr>
              <a:xfrm>
                <a:off x="4114802" y="5334000"/>
                <a:ext cx="19811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𝑷𝑫𝑬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7E4D82-1459-0D76-59E1-A70DCA221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2" y="5334000"/>
                <a:ext cx="198119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6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nip Single Corner Rectangle 2"/>
          <p:cNvSpPr/>
          <p:nvPr/>
        </p:nvSpPr>
        <p:spPr bwMode="auto">
          <a:xfrm>
            <a:off x="609600" y="228600"/>
            <a:ext cx="8077200" cy="838200"/>
          </a:xfrm>
          <a:prstGeom prst="snip1Rect">
            <a:avLst>
              <a:gd name="adj" fmla="val 343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lvl="0" algn="ctr"/>
            <a:r>
              <a:rPr lang="en-PH" sz="4000" b="1" dirty="0"/>
              <a:t>ORDER AND DEGREE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73152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just"/>
            <a:r>
              <a:rPr lang="en-US" sz="2800" b="1" dirty="0"/>
              <a:t>Order </a:t>
            </a:r>
            <a:r>
              <a:rPr lang="en-US" sz="2800" dirty="0"/>
              <a:t>– The Order of a Differential Equations is the order of the highest derivatives, appearing in equation.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Degree</a:t>
            </a:r>
            <a:r>
              <a:rPr lang="en-US" sz="2800" dirty="0"/>
              <a:t> -  The Degree of a Differential Equations is the power to which the highest order  derivative is raised when differential coefficient are free radicals and Functions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			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94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nip Single Corner Rectangle 2"/>
          <p:cNvSpPr/>
          <p:nvPr/>
        </p:nvSpPr>
        <p:spPr bwMode="auto">
          <a:xfrm>
            <a:off x="609600" y="228600"/>
            <a:ext cx="8077200" cy="838200"/>
          </a:xfrm>
          <a:prstGeom prst="snip1Rect">
            <a:avLst>
              <a:gd name="adj" fmla="val 343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lvl="0" algn="ctr"/>
            <a:r>
              <a:rPr lang="en-PH" sz="4000" b="1" dirty="0"/>
              <a:t>EXAMPLES OF ORDER AND DEGREE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7945E9-5471-805C-873B-9F412B62096C}"/>
                  </a:ext>
                </a:extLst>
              </p:cNvPr>
              <p:cNvSpPr txBox="1"/>
              <p:nvPr/>
            </p:nvSpPr>
            <p:spPr>
              <a:xfrm>
                <a:off x="-381000" y="1524000"/>
                <a:ext cx="4953000" cy="860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1.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7945E9-5471-805C-873B-9F412B62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1524000"/>
                <a:ext cx="4953000" cy="86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B847D2-7986-80AA-35DF-FAD66E52C715}"/>
                  </a:ext>
                </a:extLst>
              </p:cNvPr>
              <p:cNvSpPr txBox="1"/>
              <p:nvPr/>
            </p:nvSpPr>
            <p:spPr>
              <a:xfrm>
                <a:off x="-381000" y="2743200"/>
                <a:ext cx="4953000" cy="864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B847D2-7986-80AA-35DF-FAD66E52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2743200"/>
                <a:ext cx="4953000" cy="864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15B752-EBEA-5A66-8498-197BE0081FB8}"/>
                  </a:ext>
                </a:extLst>
              </p:cNvPr>
              <p:cNvSpPr txBox="1"/>
              <p:nvPr/>
            </p:nvSpPr>
            <p:spPr>
              <a:xfrm>
                <a:off x="-314738" y="3962400"/>
                <a:ext cx="6410738" cy="925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2800" i="1" dirty="0"/>
                                <m:t>y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15B752-EBEA-5A66-8498-197BE0081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4738" y="3962400"/>
                <a:ext cx="6410738" cy="925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/>
              <p:nvPr/>
            </p:nvSpPr>
            <p:spPr>
              <a:xfrm>
                <a:off x="0" y="5410200"/>
                <a:ext cx="5369338" cy="925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∂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∂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dirty="0"/>
                                <m:t>∂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dirty="0"/>
                                <m:t>∂</m:t>
                              </m:r>
                              <m:r>
                                <m:rPr>
                                  <m:nor/>
                                </m:rPr>
                                <a:rPr lang="en-US" sz="2800" b="0" i="1" dirty="0" smtClean="0"/>
                                <m:t>y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∂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/>
                                    <m:t>∂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i="1" dirty="0"/>
                                    <m:t>z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10200"/>
                <a:ext cx="5369338" cy="9255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C3C76-62C1-CD4F-9EF3-080AB686B8CC}"/>
                  </a:ext>
                </a:extLst>
              </p:cNvPr>
              <p:cNvSpPr txBox="1"/>
              <p:nvPr/>
            </p:nvSpPr>
            <p:spPr>
              <a:xfrm>
                <a:off x="4581938" y="1447800"/>
                <a:ext cx="26570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𝑫𝒆𝒈𝒓𝒆𝒆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7C3C76-62C1-CD4F-9EF3-080AB686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38" y="1447800"/>
                <a:ext cx="2657062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945696-B083-6BFB-126B-272BB3E4949B}"/>
                  </a:ext>
                </a:extLst>
              </p:cNvPr>
              <p:cNvSpPr txBox="1"/>
              <p:nvPr/>
            </p:nvSpPr>
            <p:spPr>
              <a:xfrm>
                <a:off x="4658138" y="2766993"/>
                <a:ext cx="26570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𝑫𝒆𝒈𝒓𝒆𝒆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945696-B083-6BFB-126B-272BB3E49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138" y="2766993"/>
                <a:ext cx="2657062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F07DFE-DA85-85C8-0AA8-778D66A99505}"/>
                  </a:ext>
                </a:extLst>
              </p:cNvPr>
              <p:cNvSpPr txBox="1"/>
              <p:nvPr/>
            </p:nvSpPr>
            <p:spPr>
              <a:xfrm>
                <a:off x="5191538" y="3998893"/>
                <a:ext cx="26570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𝑫𝒆𝒈𝒓𝒆𝒆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F07DFE-DA85-85C8-0AA8-778D66A99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38" y="3998893"/>
                <a:ext cx="2657062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2EE60B-F680-418F-2CB7-F22F8B0AE29B}"/>
                  </a:ext>
                </a:extLst>
              </p:cNvPr>
              <p:cNvSpPr txBox="1"/>
              <p:nvPr/>
            </p:nvSpPr>
            <p:spPr>
              <a:xfrm>
                <a:off x="4962938" y="5369048"/>
                <a:ext cx="26570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𝑫𝒆𝒈𝒓𝒆𝒆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2EE60B-F680-418F-2CB7-F22F8B0AE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38" y="5369048"/>
                <a:ext cx="2657062" cy="9541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09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nip Single Corner Rectangle 2"/>
          <p:cNvSpPr/>
          <p:nvPr/>
        </p:nvSpPr>
        <p:spPr bwMode="auto">
          <a:xfrm>
            <a:off x="609600" y="228600"/>
            <a:ext cx="8077200" cy="838200"/>
          </a:xfrm>
          <a:prstGeom prst="snip1Rect">
            <a:avLst>
              <a:gd name="adj" fmla="val 34314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lvl="0" algn="ctr"/>
            <a:r>
              <a:rPr lang="en-PH" sz="4000" b="1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7945E9-5471-805C-873B-9F412B62096C}"/>
                  </a:ext>
                </a:extLst>
              </p:cNvPr>
              <p:cNvSpPr txBox="1"/>
              <p:nvPr/>
            </p:nvSpPr>
            <p:spPr>
              <a:xfrm>
                <a:off x="-457200" y="2286000"/>
                <a:ext cx="3810000" cy="890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1.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7945E9-5471-805C-873B-9F412B620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2286000"/>
                <a:ext cx="3810000" cy="890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B847D2-7986-80AA-35DF-FAD66E52C715}"/>
                  </a:ext>
                </a:extLst>
              </p:cNvPr>
              <p:cNvSpPr txBox="1"/>
              <p:nvPr/>
            </p:nvSpPr>
            <p:spPr>
              <a:xfrm>
                <a:off x="152400" y="3683913"/>
                <a:ext cx="49530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2. 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𝑥𝑦𝑑𝑦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B847D2-7986-80AA-35DF-FAD66E52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683913"/>
                <a:ext cx="495300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CB07F5-E969-B1C7-6D5B-882DE0F49121}"/>
              </a:ext>
            </a:extLst>
          </p:cNvPr>
          <p:cNvSpPr txBox="1"/>
          <p:nvPr/>
        </p:nvSpPr>
        <p:spPr>
          <a:xfrm>
            <a:off x="457200" y="1219200"/>
            <a:ext cx="731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 whether the DE is an </a:t>
            </a:r>
            <a:r>
              <a:rPr lang="en-US" sz="2800" b="1" dirty="0"/>
              <a:t>ODE</a:t>
            </a:r>
            <a:r>
              <a:rPr lang="en-US" sz="2800" dirty="0"/>
              <a:t> and </a:t>
            </a:r>
            <a:r>
              <a:rPr lang="en-US" sz="2800" b="1" dirty="0"/>
              <a:t>PDE</a:t>
            </a:r>
            <a:r>
              <a:rPr lang="en-US" sz="2800" dirty="0"/>
              <a:t> and States its </a:t>
            </a:r>
            <a:r>
              <a:rPr lang="en-US" sz="2800" b="1" dirty="0"/>
              <a:t>Order</a:t>
            </a:r>
            <a:r>
              <a:rPr lang="en-US" sz="2800" dirty="0"/>
              <a:t> and </a:t>
            </a:r>
            <a:r>
              <a:rPr lang="en-US" sz="2800" b="1" dirty="0"/>
              <a:t>Degree.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042C49-2911-E216-CE73-B5FFAACB626D}"/>
                  </a:ext>
                </a:extLst>
              </p:cNvPr>
              <p:cNvSpPr txBox="1"/>
              <p:nvPr/>
            </p:nvSpPr>
            <p:spPr>
              <a:xfrm>
                <a:off x="5638800" y="2293203"/>
                <a:ext cx="2191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𝑫𝒆𝒈𝒓𝒆𝒆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042C49-2911-E216-CE73-B5FFAACB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293203"/>
                <a:ext cx="2191657" cy="830997"/>
              </a:xfrm>
              <a:prstGeom prst="rect">
                <a:avLst/>
              </a:prstGeom>
              <a:blipFill>
                <a:blip r:embed="rId5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1698AB-2AB6-2CD2-C8A6-716466C29591}"/>
                  </a:ext>
                </a:extLst>
              </p:cNvPr>
              <p:cNvSpPr txBox="1"/>
              <p:nvPr/>
            </p:nvSpPr>
            <p:spPr>
              <a:xfrm>
                <a:off x="3429000" y="2514600"/>
                <a:ext cx="2191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1698AB-2AB6-2CD2-C8A6-716466C2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14600"/>
                <a:ext cx="21916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5618F-1513-BC18-B164-E4553E07FF02}"/>
                  </a:ext>
                </a:extLst>
              </p:cNvPr>
              <p:cNvSpPr txBox="1"/>
              <p:nvPr/>
            </p:nvSpPr>
            <p:spPr>
              <a:xfrm>
                <a:off x="4847771" y="3749634"/>
                <a:ext cx="2191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5618F-1513-BC18-B164-E4553E07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71" y="3749634"/>
                <a:ext cx="21916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C08EC-A579-F199-BAD1-1954CBB947CF}"/>
                  </a:ext>
                </a:extLst>
              </p:cNvPr>
              <p:cNvSpPr txBox="1"/>
              <p:nvPr/>
            </p:nvSpPr>
            <p:spPr>
              <a:xfrm>
                <a:off x="5943600" y="5727565"/>
                <a:ext cx="2191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𝑫𝒆𝒈𝒓𝒆𝒆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C08EC-A579-F199-BAD1-1954CBB9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727565"/>
                <a:ext cx="2191657" cy="830997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D49463-1F32-637D-F0D9-A790B7103C6E}"/>
                  </a:ext>
                </a:extLst>
              </p:cNvPr>
              <p:cNvSpPr txBox="1"/>
              <p:nvPr/>
            </p:nvSpPr>
            <p:spPr>
              <a:xfrm>
                <a:off x="-685800" y="4753148"/>
                <a:ext cx="6905172" cy="8094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𝑥𝑦𝑑𝑦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=0]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D49463-1F32-637D-F0D9-A790B710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0" y="4753148"/>
                <a:ext cx="6905172" cy="8094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AADD68-A2DF-DF6E-CCE8-22E0423887D0}"/>
                  </a:ext>
                </a:extLst>
              </p:cNvPr>
              <p:cNvSpPr txBox="1"/>
              <p:nvPr/>
            </p:nvSpPr>
            <p:spPr>
              <a:xfrm>
                <a:off x="304800" y="5858754"/>
                <a:ext cx="4953000" cy="618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𝑥𝑦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AADD68-A2DF-DF6E-CCE8-22E042388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58754"/>
                <a:ext cx="4953000" cy="61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3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1" grpId="0"/>
      <p:bldP spid="12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/>
              <p:nvPr/>
            </p:nvSpPr>
            <p:spPr>
              <a:xfrm>
                <a:off x="-228600" y="2004266"/>
                <a:ext cx="3629438" cy="891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 sz="2800" dirty="0"/>
                                <m:t>∂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/>
                            <m:t>∂</m:t>
                          </m:r>
                          <m:sSup>
                            <m:sSup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004266"/>
                <a:ext cx="3629438" cy="8913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497BA-A368-B6ED-53B1-C6B1605E6975}"/>
                  </a:ext>
                </a:extLst>
              </p:cNvPr>
              <p:cNvSpPr txBox="1"/>
              <p:nvPr/>
            </p:nvSpPr>
            <p:spPr>
              <a:xfrm>
                <a:off x="257628" y="544178"/>
                <a:ext cx="49530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497BA-A368-B6ED-53B1-C6B1605E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28" y="544178"/>
                <a:ext cx="495300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042C49-2911-E216-CE73-B5FFAACB626D}"/>
                  </a:ext>
                </a:extLst>
              </p:cNvPr>
              <p:cNvSpPr txBox="1"/>
              <p:nvPr/>
            </p:nvSpPr>
            <p:spPr>
              <a:xfrm>
                <a:off x="5334000" y="495433"/>
                <a:ext cx="2191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𝑫𝒆𝒈𝒓𝒆𝒆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042C49-2911-E216-CE73-B5FFAACB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5433"/>
                <a:ext cx="2191657" cy="830997"/>
              </a:xfrm>
              <a:prstGeom prst="rect">
                <a:avLst/>
              </a:prstGeom>
              <a:blipFill>
                <a:blip r:embed="rId5"/>
                <a:stretch>
                  <a:fillRect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1698AB-2AB6-2CD2-C8A6-716466C29591}"/>
                  </a:ext>
                </a:extLst>
              </p:cNvPr>
              <p:cNvSpPr txBox="1"/>
              <p:nvPr/>
            </p:nvSpPr>
            <p:spPr>
              <a:xfrm>
                <a:off x="3476171" y="509826"/>
                <a:ext cx="2191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1698AB-2AB6-2CD2-C8A6-716466C2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71" y="509826"/>
                <a:ext cx="219165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5618F-1513-BC18-B164-E4553E07FF02}"/>
                  </a:ext>
                </a:extLst>
              </p:cNvPr>
              <p:cNvSpPr txBox="1"/>
              <p:nvPr/>
            </p:nvSpPr>
            <p:spPr>
              <a:xfrm>
                <a:off x="3421743" y="2205335"/>
                <a:ext cx="2191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𝑷𝑫𝑬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05618F-1513-BC18-B164-E4553E07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743" y="2205335"/>
                <a:ext cx="219165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C08EC-A579-F199-BAD1-1954CBB947CF}"/>
                  </a:ext>
                </a:extLst>
              </p:cNvPr>
              <p:cNvSpPr txBox="1"/>
              <p:nvPr/>
            </p:nvSpPr>
            <p:spPr>
              <a:xfrm>
                <a:off x="5352143" y="2064603"/>
                <a:ext cx="2191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𝑫𝒆𝒈𝒓𝒆𝒆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BC08EC-A579-F199-BAD1-1954CBB9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43" y="2064603"/>
                <a:ext cx="2191657" cy="830997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9359C-6A34-5C18-EAD5-E02E086206AD}"/>
                  </a:ext>
                </a:extLst>
              </p:cNvPr>
              <p:cNvSpPr txBox="1"/>
              <p:nvPr/>
            </p:nvSpPr>
            <p:spPr>
              <a:xfrm>
                <a:off x="-304800" y="3707404"/>
                <a:ext cx="4953000" cy="890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F9359C-6A34-5C18-EAD5-E02E08620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3707404"/>
                <a:ext cx="4953000" cy="8907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CAD4C2-AF18-E82C-C82D-124CF9CF46CB}"/>
                  </a:ext>
                </a:extLst>
              </p:cNvPr>
              <p:cNvSpPr txBox="1"/>
              <p:nvPr/>
            </p:nvSpPr>
            <p:spPr>
              <a:xfrm>
                <a:off x="5428343" y="3886200"/>
                <a:ext cx="2191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𝑫𝒆𝒈𝒓𝒆𝒆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CAD4C2-AF18-E82C-C82D-124CF9CF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343" y="3886200"/>
                <a:ext cx="2191657" cy="830997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9540A4-C829-E876-4848-DAFB6948C953}"/>
                  </a:ext>
                </a:extLst>
              </p:cNvPr>
              <p:cNvSpPr txBox="1"/>
              <p:nvPr/>
            </p:nvSpPr>
            <p:spPr>
              <a:xfrm>
                <a:off x="3675743" y="3900593"/>
                <a:ext cx="2191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9540A4-C829-E876-4848-DAFB6948C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43" y="3900593"/>
                <a:ext cx="21916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C59DD3-A213-B901-6904-4007830E3682}"/>
                  </a:ext>
                </a:extLst>
              </p:cNvPr>
              <p:cNvSpPr txBox="1"/>
              <p:nvPr/>
            </p:nvSpPr>
            <p:spPr>
              <a:xfrm>
                <a:off x="228600" y="5337241"/>
                <a:ext cx="3733800" cy="682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C59DD3-A213-B901-6904-4007830E3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337241"/>
                <a:ext cx="3733800" cy="6825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FE0FFE-6D56-8687-916F-8159CF012627}"/>
                  </a:ext>
                </a:extLst>
              </p:cNvPr>
              <p:cNvSpPr txBox="1"/>
              <p:nvPr/>
            </p:nvSpPr>
            <p:spPr>
              <a:xfrm>
                <a:off x="5257800" y="5486400"/>
                <a:ext cx="2191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𝑫𝒆𝒈𝒓𝒆𝒆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FE0FFE-6D56-8687-916F-8159CF012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486400"/>
                <a:ext cx="2191657" cy="830997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D6823E-039C-B318-45EC-50A8DACD35CE}"/>
                  </a:ext>
                </a:extLst>
              </p:cNvPr>
              <p:cNvSpPr txBox="1"/>
              <p:nvPr/>
            </p:nvSpPr>
            <p:spPr>
              <a:xfrm>
                <a:off x="3505200" y="5500793"/>
                <a:ext cx="2191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D6823E-039C-B318-45EC-50A8DACD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500793"/>
                <a:ext cx="219165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40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1" grpId="0"/>
      <p:bldP spid="12" grpId="0"/>
      <p:bldP spid="15" grpId="0"/>
      <p:bldP spid="17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497BA-A368-B6ED-53B1-C6B1605E6975}"/>
                  </a:ext>
                </a:extLst>
              </p:cNvPr>
              <p:cNvSpPr txBox="1"/>
              <p:nvPr/>
            </p:nvSpPr>
            <p:spPr>
              <a:xfrm>
                <a:off x="-381000" y="368670"/>
                <a:ext cx="4953000" cy="1307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2497BA-A368-B6ED-53B1-C6B1605E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368670"/>
                <a:ext cx="4953000" cy="13077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52444D-291F-CA80-60FB-980F44C69DF7}"/>
                  </a:ext>
                </a:extLst>
              </p:cNvPr>
              <p:cNvSpPr txBox="1"/>
              <p:nvPr/>
            </p:nvSpPr>
            <p:spPr>
              <a:xfrm>
                <a:off x="4742543" y="685800"/>
                <a:ext cx="2191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52444D-291F-CA80-60FB-980F44C69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543" y="685800"/>
                <a:ext cx="21916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0FBF60-B8A2-EE6F-F72E-3DB4A176899D}"/>
                  </a:ext>
                </a:extLst>
              </p:cNvPr>
              <p:cNvSpPr txBox="1"/>
              <p:nvPr/>
            </p:nvSpPr>
            <p:spPr>
              <a:xfrm>
                <a:off x="0" y="2057400"/>
                <a:ext cx="4953000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0FBF60-B8A2-EE6F-F72E-3DB4A1768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7400"/>
                <a:ext cx="4953000" cy="1273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A4AC2-9E46-3B23-2B86-FDDC66A6492D}"/>
                  </a:ext>
                </a:extLst>
              </p:cNvPr>
              <p:cNvSpPr txBox="1"/>
              <p:nvPr/>
            </p:nvSpPr>
            <p:spPr>
              <a:xfrm>
                <a:off x="-76200" y="3783604"/>
                <a:ext cx="4953000" cy="864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/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A4AC2-9E46-3B23-2B86-FDDC66A64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783604"/>
                <a:ext cx="4953000" cy="8645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8C5C95-C08D-80B7-7A4C-67C212E11AF7}"/>
                  </a:ext>
                </a:extLst>
              </p:cNvPr>
              <p:cNvSpPr txBox="1"/>
              <p:nvPr/>
            </p:nvSpPr>
            <p:spPr>
              <a:xfrm>
                <a:off x="2895600" y="5265003"/>
                <a:ext cx="2191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𝑫𝒆𝒈𝒓𝒆𝒆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68C5C95-C08D-80B7-7A4C-67C212E1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265003"/>
                <a:ext cx="2191657" cy="830997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91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7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/>
              <p:nvPr/>
            </p:nvSpPr>
            <p:spPr>
              <a:xfrm>
                <a:off x="381000" y="2362200"/>
                <a:ext cx="4620038" cy="6718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 3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8E9015-F87B-5B2D-2190-7CDC31881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362200"/>
                <a:ext cx="4620038" cy="671851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1EE29-7868-90BC-D36A-FEECDDD85A29}"/>
                  </a:ext>
                </a:extLst>
              </p:cNvPr>
              <p:cNvSpPr txBox="1"/>
              <p:nvPr/>
            </p:nvSpPr>
            <p:spPr>
              <a:xfrm>
                <a:off x="4724400" y="3200400"/>
                <a:ext cx="2191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𝑶𝒓𝒅𝒆𝒓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𝑫𝒆𝒈𝒓𝒆𝒆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1EE29-7868-90BC-D36A-FEECDDD85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200400"/>
                <a:ext cx="2191657" cy="830997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62D28-23AB-6ECD-6A7A-B925E60E5964}"/>
                  </a:ext>
                </a:extLst>
              </p:cNvPr>
              <p:cNvSpPr txBox="1"/>
              <p:nvPr/>
            </p:nvSpPr>
            <p:spPr>
              <a:xfrm>
                <a:off x="4559300" y="2467292"/>
                <a:ext cx="2191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𝑶𝑫𝑬</m:t>
                      </m:r>
                    </m:oMath>
                  </m:oMathPara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62D28-23AB-6ECD-6A7A-B925E60E5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00" y="2467292"/>
                <a:ext cx="219165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15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 (1)</Template>
  <TotalTime>3933</TotalTime>
  <Words>684</Words>
  <Application>Microsoft Office PowerPoint</Application>
  <PresentationFormat>On-screen Show (4:3)</PresentationFormat>
  <Paragraphs>112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</vt:lpstr>
      <vt:lpstr>Arial Black</vt:lpstr>
      <vt:lpstr>Calibri</vt:lpstr>
      <vt:lpstr>Cambria Math</vt:lpstr>
      <vt:lpstr>Söhne</vt:lpstr>
      <vt:lpstr>Office Theme</vt:lpstr>
      <vt:lpstr>ｸﾘｯﾌﾟ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RePack by Diakov</dc:creator>
  <cp:lastModifiedBy>meiko rios</cp:lastModifiedBy>
  <cp:revision>171</cp:revision>
  <dcterms:created xsi:type="dcterms:W3CDTF">2014-10-10T17:30:18Z</dcterms:created>
  <dcterms:modified xsi:type="dcterms:W3CDTF">2024-05-08T07:09:22Z</dcterms:modified>
</cp:coreProperties>
</file>