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+F4QO3EJ/WHfJU5lLZn4aQDYw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367de9b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1367de9b8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33fc859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133fc8596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a62b8e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1a62b8e51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a62b8e5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1a62b8e51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a62b8e5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31a62b8e51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ea0c3c5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1ea0c3c53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ea0c3c5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1ea0c3c5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ea0c3c5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1ea0c3c53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4"/>
          <p:cNvSpPr txBox="1"/>
          <p:nvPr>
            <p:ph type="ctrTitle"/>
          </p:nvPr>
        </p:nvSpPr>
        <p:spPr>
          <a:xfrm>
            <a:off x="1900238" y="1122363"/>
            <a:ext cx="659368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1900238" y="3602038"/>
            <a:ext cx="659368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 cap="none">
                <a:solidFill>
                  <a:schemeClr val="accen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5801052" y="541020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1900237" y="5410202"/>
            <a:ext cx="3843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915603" y="5410200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856058" y="4304665"/>
            <a:ext cx="7434266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/>
          <p:nvPr>
            <p:ph idx="2" type="pic"/>
          </p:nvPr>
        </p:nvSpPr>
        <p:spPr>
          <a:xfrm>
            <a:off x="856058" y="606426"/>
            <a:ext cx="7434266" cy="3299778"/>
          </a:xfrm>
          <a:prstGeom prst="round2DiagRect">
            <a:avLst>
              <a:gd fmla="val 5101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856024" y="5124020"/>
            <a:ext cx="7433144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3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856093" y="609600"/>
            <a:ext cx="742946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856058" y="4419600"/>
            <a:ext cx="7428344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4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1084659" y="609600"/>
            <a:ext cx="6977064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1290484" y="3365557"/>
            <a:ext cx="6564224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5"/>
          <p:cNvSpPr txBox="1"/>
          <p:nvPr>
            <p:ph idx="2" type="body"/>
          </p:nvPr>
        </p:nvSpPr>
        <p:spPr>
          <a:xfrm>
            <a:off x="856058" y="4309919"/>
            <a:ext cx="74295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5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ru-RU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ru-RU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856058" y="2134042"/>
            <a:ext cx="74295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856023" y="4657655"/>
            <a:ext cx="7428379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6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856060" y="609600"/>
            <a:ext cx="74294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856058" y="2674463"/>
            <a:ext cx="239767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7"/>
          <p:cNvSpPr txBox="1"/>
          <p:nvPr>
            <p:ph idx="2" type="body"/>
          </p:nvPr>
        </p:nvSpPr>
        <p:spPr>
          <a:xfrm>
            <a:off x="856059" y="3360263"/>
            <a:ext cx="2396432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7"/>
          <p:cNvSpPr txBox="1"/>
          <p:nvPr>
            <p:ph idx="3" type="body"/>
          </p:nvPr>
        </p:nvSpPr>
        <p:spPr>
          <a:xfrm>
            <a:off x="3386075" y="2677635"/>
            <a:ext cx="238828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7"/>
          <p:cNvSpPr txBox="1"/>
          <p:nvPr>
            <p:ph idx="4" type="body"/>
          </p:nvPr>
        </p:nvSpPr>
        <p:spPr>
          <a:xfrm>
            <a:off x="3386075" y="3363435"/>
            <a:ext cx="238895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7"/>
          <p:cNvSpPr txBox="1"/>
          <p:nvPr>
            <p:ph idx="5" type="body"/>
          </p:nvPr>
        </p:nvSpPr>
        <p:spPr>
          <a:xfrm>
            <a:off x="5889332" y="2674463"/>
            <a:ext cx="2396226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7"/>
          <p:cNvSpPr txBox="1"/>
          <p:nvPr>
            <p:ph idx="6" type="body"/>
          </p:nvPr>
        </p:nvSpPr>
        <p:spPr>
          <a:xfrm>
            <a:off x="5889332" y="3360263"/>
            <a:ext cx="2396226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7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856059" y="609600"/>
            <a:ext cx="74294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856060" y="4404596"/>
            <a:ext cx="23964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8"/>
          <p:cNvSpPr/>
          <p:nvPr>
            <p:ph idx="2" type="pic"/>
          </p:nvPr>
        </p:nvSpPr>
        <p:spPr>
          <a:xfrm>
            <a:off x="856060" y="2666998"/>
            <a:ext cx="239643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8"/>
          <p:cNvSpPr txBox="1"/>
          <p:nvPr>
            <p:ph idx="3" type="body"/>
          </p:nvPr>
        </p:nvSpPr>
        <p:spPr>
          <a:xfrm>
            <a:off x="856060" y="4980859"/>
            <a:ext cx="239643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8"/>
          <p:cNvSpPr txBox="1"/>
          <p:nvPr>
            <p:ph idx="4" type="body"/>
          </p:nvPr>
        </p:nvSpPr>
        <p:spPr>
          <a:xfrm>
            <a:off x="3366790" y="4404596"/>
            <a:ext cx="2400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8"/>
          <p:cNvSpPr/>
          <p:nvPr>
            <p:ph idx="5" type="pic"/>
          </p:nvPr>
        </p:nvSpPr>
        <p:spPr>
          <a:xfrm>
            <a:off x="3366790" y="2666998"/>
            <a:ext cx="2399205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8"/>
          <p:cNvSpPr txBox="1"/>
          <p:nvPr>
            <p:ph idx="6" type="body"/>
          </p:nvPr>
        </p:nvSpPr>
        <p:spPr>
          <a:xfrm>
            <a:off x="3365695" y="4980857"/>
            <a:ext cx="24003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8"/>
          <p:cNvSpPr txBox="1"/>
          <p:nvPr>
            <p:ph idx="7" type="body"/>
          </p:nvPr>
        </p:nvSpPr>
        <p:spPr>
          <a:xfrm>
            <a:off x="5889426" y="4404595"/>
            <a:ext cx="239305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8"/>
          <p:cNvSpPr/>
          <p:nvPr>
            <p:ph idx="8" type="pic"/>
          </p:nvPr>
        </p:nvSpPr>
        <p:spPr>
          <a:xfrm>
            <a:off x="5889332" y="2666998"/>
            <a:ext cx="2396227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8"/>
          <p:cNvSpPr txBox="1"/>
          <p:nvPr>
            <p:ph idx="9" type="body"/>
          </p:nvPr>
        </p:nvSpPr>
        <p:spPr>
          <a:xfrm>
            <a:off x="5889332" y="4980855"/>
            <a:ext cx="2396226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8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8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 rot="5400000">
            <a:off x="2799953" y="305594"/>
            <a:ext cx="3541714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9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9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 rot="5400000">
            <a:off x="4942880" y="2448522"/>
            <a:ext cx="5181601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 rot="5400000">
            <a:off x="1170978" y="294679"/>
            <a:ext cx="5181601" cy="5811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856058" y="1419227"/>
            <a:ext cx="7429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856058" y="4424362"/>
            <a:ext cx="74295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856058" y="2249486"/>
            <a:ext cx="3658792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4629151" y="2249486"/>
            <a:ext cx="365640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856058" y="619127"/>
            <a:ext cx="74295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078902" y="2249486"/>
            <a:ext cx="343594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856058" y="3073398"/>
            <a:ext cx="3658793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3" type="body"/>
          </p:nvPr>
        </p:nvSpPr>
        <p:spPr>
          <a:xfrm>
            <a:off x="4851992" y="2249485"/>
            <a:ext cx="343356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8"/>
          <p:cNvSpPr txBox="1"/>
          <p:nvPr>
            <p:ph idx="4" type="body"/>
          </p:nvPr>
        </p:nvSpPr>
        <p:spPr>
          <a:xfrm>
            <a:off x="4629150" y="3073398"/>
            <a:ext cx="3656408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60029" y="609601"/>
            <a:ext cx="2892028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867150" y="592666"/>
            <a:ext cx="4418407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860029" y="2249486"/>
            <a:ext cx="289202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21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856061" y="609600"/>
            <a:ext cx="3753962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/>
          <p:nvPr>
            <p:ph idx="2" type="pic"/>
          </p:nvPr>
        </p:nvSpPr>
        <p:spPr>
          <a:xfrm>
            <a:off x="4832866" y="609600"/>
            <a:ext cx="3452693" cy="5181602"/>
          </a:xfrm>
          <a:prstGeom prst="round2DiagRect">
            <a:avLst>
              <a:gd fmla="val 6074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856059" y="2249486"/>
            <a:ext cx="375396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3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8" name="Google Shape;8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3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3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900238" y="1985319"/>
            <a:ext cx="6593681" cy="1524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4000"/>
              <a:buFont typeface="Twentieth Century"/>
              <a:buNone/>
            </a:pPr>
            <a:r>
              <a:rPr lang="ru-RU" sz="4400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ПРОЕКТ РАСПРЕДЕЛЕННОЙ ФАЙЛОВОЙ СИСТЕМЫ (DFS)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900238" y="3602038"/>
            <a:ext cx="659368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РЕАЛИЗАЦИЯ НА ОСНОВЕ КЛИЕНТ-СЕРВЕРНОЙ АРХИТЕКТУРЫ С ИСПОЛЬЗОВАНИЕМ QT6 C++ И SQLITE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 txBox="1"/>
          <p:nvPr/>
        </p:nvSpPr>
        <p:spPr>
          <a:xfrm>
            <a:off x="3125701" y="6258122"/>
            <a:ext cx="601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1800" u="none" cap="none" strike="noStrike">
                <a:solidFill>
                  <a:schemeClr val="lt1"/>
                </a:solidFill>
              </a:rPr>
              <a:t>Участники: Абрахин Е; Бек В; Киселев М; Черевко М.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ПРЕИМУЩЕСТВА РЕАЛИЗАЦИИ НА QT6 И C++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8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Qt6 и C++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288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Использование Qt6 обеспечивает мощный набор инструментов для сетевого взаимодействия и написания удобного пользовательского интерфейса.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288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C++ обеспечивает высокую производительность и гибкость в управлении памятью, что критично для работы с файловой системой.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Легкость интеграции с SQLite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288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Прямая поддержка SQLite в Qt6 позволяет легко хранить и обрабатывать метаданные файлов, уменьшая сложность проекта.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ПЛАН ВНЕДРЕНИЯ И РАЗВЕРТЫВАНИЯ</a:t>
            </a:r>
            <a:endParaRPr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Этапы разработки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1. Разработка прототипа с базовыми функциями загрузки и скачивания файлов.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2. Внедрение прав доступа и тестирование отказоустойчивости.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3. Добавление поддержки репликации данных на дополнительные серверы.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4. Финальное тестирование в приближенных условиях, улучшение интерфейса и добавление 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необязательных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функций.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367de9b8b_1_0"/>
          <p:cNvSpPr txBox="1"/>
          <p:nvPr>
            <p:ph type="title"/>
          </p:nvPr>
        </p:nvSpPr>
        <p:spPr>
          <a:xfrm>
            <a:off x="856060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ИСХОДНЫЙ КОД</a:t>
            </a:r>
            <a:endParaRPr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31367de9b8b_1_0"/>
          <p:cNvSpPr txBox="1"/>
          <p:nvPr>
            <p:ph idx="1" type="body"/>
          </p:nvPr>
        </p:nvSpPr>
        <p:spPr>
          <a:xfrm>
            <a:off x="856049" y="2249475"/>
            <a:ext cx="8127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https://github.com/FasterXaos/Distributed_file_system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"/>
          <p:cNvSpPr txBox="1"/>
          <p:nvPr>
            <p:ph type="title"/>
          </p:nvPr>
        </p:nvSpPr>
        <p:spPr>
          <a:xfrm>
            <a:off x="1254975" y="110700"/>
            <a:ext cx="39408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88888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		  ЗАКЛЮЧЕНИЕ</a:t>
            </a:r>
            <a:endParaRPr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 txBox="1"/>
          <p:nvPr>
            <p:ph idx="1" type="body"/>
          </p:nvPr>
        </p:nvSpPr>
        <p:spPr>
          <a:xfrm>
            <a:off x="856050" y="1230725"/>
            <a:ext cx="77181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Данный проект представляет собой реализацию простого распределенного файлового хранилища (DFS), построенного на архитектуре сервер-клиент-реплика, которая обеспечивает базовое управление файлами в распределенной среде.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Одной из ключевых особенностей проекта является высокая доступность данных, достигнутая за счет репликации файлов на нескольких серверах. Главный сервер выполняет роль координатора, управляя метаданными файлов и распределением данных по репликам, а дополнительные серверы обеспечивают синхронизацию и резервное хранение.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t/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"/>
          <p:cNvSpPr txBox="1"/>
          <p:nvPr>
            <p:ph type="title"/>
          </p:nvPr>
        </p:nvSpPr>
        <p:spPr>
          <a:xfrm>
            <a:off x="1097825" y="290650"/>
            <a:ext cx="78807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 sz="29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ПРОДЕЛАННАЯ РАБОТА (26.10-08.11)</a:t>
            </a:r>
            <a:endParaRPr sz="29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1"/>
          <p:cNvSpPr txBox="1"/>
          <p:nvPr>
            <p:ph idx="1" type="body"/>
          </p:nvPr>
        </p:nvSpPr>
        <p:spPr>
          <a:xfrm>
            <a:off x="773225" y="1173550"/>
            <a:ext cx="7961100" cy="4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Клиент-сервер: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t/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Для клиента: 1) Добавлен в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джет(окно) для подключения к серверу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2) Разработана в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озможность 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отключ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иться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от сервера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                     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3) Реализована возможность разлогиниться. 4) Исправлены ошибки, связанные с загрузкой и скачиванием данных с сервера.                  5) Усовершенствован интерфейс, теперь можно выбрать папку для установки файлов с сервера.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t/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Для сервера: 1) Добавлена поддержка базы данных SQLite для хранения метаданных файлов. 2) Разработан функционал для обработки запросов 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пользователей 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регистрацию и авторизацию с последующим сохранением 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персональной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информации в базе данных.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33fc85961_0_1"/>
          <p:cNvSpPr txBox="1"/>
          <p:nvPr>
            <p:ph type="title"/>
          </p:nvPr>
        </p:nvSpPr>
        <p:spPr>
          <a:xfrm>
            <a:off x="856050" y="804550"/>
            <a:ext cx="82881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 sz="3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ПРОДЕЛАННАЯ РАБОТА(26.10-08.11)</a:t>
            </a:r>
            <a:endParaRPr sz="34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3133fc85961_0_1"/>
          <p:cNvSpPr txBox="1"/>
          <p:nvPr>
            <p:ph idx="1" type="body"/>
          </p:nvPr>
        </p:nvSpPr>
        <p:spPr>
          <a:xfrm>
            <a:off x="856060" y="2249487"/>
            <a:ext cx="74295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250"/>
              <a:buFont typeface="Arial"/>
              <a:buNone/>
            </a:pPr>
            <a:r>
              <a:rPr lang="ru-RU" sz="19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Базы данных:</a:t>
            </a:r>
            <a:endParaRPr sz="19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250"/>
              <a:buFont typeface="Arial"/>
              <a:buNone/>
            </a:pPr>
            <a:r>
              <a:rPr lang="ru-RU" sz="19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Была сформирована таблица пользователей, добавлена возможность регистрации и авторизации пользователей в системе базы данных, ранжирование файлов по имени, сортировка данных по атрибутам, начата разработка окна администратора базы данных и переработана система хранение файлов в базе данных.</a:t>
            </a:r>
            <a:endParaRPr sz="19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"/>
          <p:cNvSpPr txBox="1"/>
          <p:nvPr>
            <p:ph type="title"/>
          </p:nvPr>
        </p:nvSpPr>
        <p:spPr>
          <a:xfrm>
            <a:off x="1054825" y="373450"/>
            <a:ext cx="78657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ЦЕЛИ НА СЛЕДУЮЩИЕ НЕДЕЛИ</a:t>
            </a:r>
            <a:endParaRPr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2"/>
          <p:cNvSpPr txBox="1"/>
          <p:nvPr>
            <p:ph idx="1" type="body"/>
          </p:nvPr>
        </p:nvSpPr>
        <p:spPr>
          <a:xfrm>
            <a:off x="856060" y="2249487"/>
            <a:ext cx="74295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5"/>
              <a:buNone/>
            </a:pPr>
            <a:r>
              <a:t/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50" y="1713400"/>
            <a:ext cx="8104901" cy="46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a62b8e51e_0_0"/>
          <p:cNvSpPr txBox="1"/>
          <p:nvPr>
            <p:ph type="title"/>
          </p:nvPr>
        </p:nvSpPr>
        <p:spPr>
          <a:xfrm>
            <a:off x="1097825" y="290650"/>
            <a:ext cx="78807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 sz="29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ПРОДЕЛАННАЯ РАБОТА (09.11-29.11)</a:t>
            </a:r>
            <a:endParaRPr sz="29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31a62b8e51e_0_0"/>
          <p:cNvSpPr txBox="1"/>
          <p:nvPr>
            <p:ph idx="1" type="body"/>
          </p:nvPr>
        </p:nvSpPr>
        <p:spPr>
          <a:xfrm>
            <a:off x="773225" y="1173550"/>
            <a:ext cx="79611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Добавлено логирование.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Создан интерфейс для сервера.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Создан ReplicaServer и реализовано его взаимодействие с MainServer: Рассылка файлов на реплики, их удаление, запрос файлов с реплик и хранение информации о местоположении файлов.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Main Server больше не хранит файлы локально.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Добавлено описание проекта в репозитории на GitHub.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Исправлены старые и добавлены новые косяки.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g31a62b8e51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450" y="4420475"/>
            <a:ext cx="3879276" cy="22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a62b8e51e_0_7"/>
          <p:cNvSpPr txBox="1"/>
          <p:nvPr>
            <p:ph type="title"/>
          </p:nvPr>
        </p:nvSpPr>
        <p:spPr>
          <a:xfrm>
            <a:off x="1054825" y="373450"/>
            <a:ext cx="78657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НЫНЕШНЯЯ СХЕМА ПРОЕКТА</a:t>
            </a:r>
            <a:endParaRPr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g31a62b8e51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25" y="1400650"/>
            <a:ext cx="6710159" cy="515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a62b8e51e_0_20"/>
          <p:cNvSpPr txBox="1"/>
          <p:nvPr>
            <p:ph type="title"/>
          </p:nvPr>
        </p:nvSpPr>
        <p:spPr>
          <a:xfrm>
            <a:off x="1054825" y="373450"/>
            <a:ext cx="78657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ЦЕЛИ НА СЛЕДУЮЩИЕ НЕДЕЛИ</a:t>
            </a:r>
            <a:endParaRPr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g31a62b8e51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400650"/>
            <a:ext cx="6702175" cy="492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 txBox="1"/>
          <p:nvPr>
            <p:ph type="title"/>
          </p:nvPr>
        </p:nvSpPr>
        <p:spPr>
          <a:xfrm>
            <a:off x="856060" y="770917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РОЛИ В КОМАНДЕ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500"/>
              <a:buNone/>
            </a:pPr>
            <a:r>
              <a:rPr lang="ru-RU" sz="2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Абрахин Е. – </a:t>
            </a:r>
            <a:r>
              <a:rPr lang="ru-RU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Координирует все компоненты системы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500"/>
              <a:buNone/>
            </a:pPr>
            <a:r>
              <a:rPr lang="ru-RU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Бек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В; Черевко М. – </a:t>
            </a:r>
            <a:r>
              <a:rPr lang="ru-RU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Создают клиент-серверную архитектуру, обеспечивают обмен данными между клиентом и сервером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500"/>
              <a:buNone/>
            </a:pPr>
            <a:r>
              <a:rPr lang="ru-RU" sz="2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Киселев М. – </a:t>
            </a:r>
            <a:r>
              <a:rPr lang="ru-RU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Разрабатывает и настраивает базу данных для хранения метаданных файлов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ea0c3c533_0_2"/>
          <p:cNvSpPr txBox="1"/>
          <p:nvPr>
            <p:ph type="title"/>
          </p:nvPr>
        </p:nvSpPr>
        <p:spPr>
          <a:xfrm>
            <a:off x="1015225" y="517750"/>
            <a:ext cx="78807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 sz="31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ПРОДЕЛАННАЯ РАБОТА (30.11-14.12)</a:t>
            </a:r>
            <a:endParaRPr sz="31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g31ea0c3c53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75" y="2040275"/>
            <a:ext cx="5899225" cy="43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31ea0c3c533_0_2"/>
          <p:cNvSpPr txBox="1"/>
          <p:nvPr>
            <p:ph idx="1" type="body"/>
          </p:nvPr>
        </p:nvSpPr>
        <p:spPr>
          <a:xfrm>
            <a:off x="1015225" y="1297450"/>
            <a:ext cx="76083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Реализовано 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администрирование.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Исправлена блокировка интерфейса.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/>
          <p:nvPr>
            <p:ph type="title"/>
          </p:nvPr>
        </p:nvSpPr>
        <p:spPr>
          <a:xfrm>
            <a:off x="856060" y="770917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ВВЕДЕНИЕ В ПРОЕКТ DFS (DISTRIBUTED FILE SYSTEM)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4166"/>
              <a:buNone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Создается</a:t>
            </a: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распределенная</a:t>
            </a: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файловая система (DFS), основанная на клиент-серверной архитектуре, позволяющая пользователям загружать, сохранять и реплицировать файлы на </a:t>
            </a: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удаленные</a:t>
            </a: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серверы. Проект ориентирован на использование в локальной сети организации, что обеспечивает высокую скорость работы и доступности данных.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4166"/>
              <a:buNone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Ключевые технологии: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288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4166"/>
              <a:buChar char="•"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Язык разработки: C++ (</a:t>
            </a: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Qt6</a:t>
            </a: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288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4166"/>
              <a:buChar char="•"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База данных: SQLite для хранения метаданных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"/>
          <p:cNvSpPr txBox="1"/>
          <p:nvPr>
            <p:ph type="title"/>
          </p:nvPr>
        </p:nvSpPr>
        <p:spPr>
          <a:xfrm>
            <a:off x="1111050" y="671750"/>
            <a:ext cx="73935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АРХИТЕКТУРА СИСТЕМЫ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 txBox="1"/>
          <p:nvPr>
            <p:ph idx="1" type="body"/>
          </p:nvPr>
        </p:nvSpPr>
        <p:spPr>
          <a:xfrm>
            <a:off x="864300" y="1457451"/>
            <a:ext cx="7887000" cy="49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Клиент: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Char char="•"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Обеспечивает удобные команды для загрузки, скачивания, удаления файлов и получения списка доступных файлов, взаимодействуя с главным сервером и репликами.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Главный сервер: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Char char="•"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Координирует запросы клиентов на управление файлами, хранит метаданные файлов в базе данных SQLite и распределяет файлы по репликам для обеспечения отказоустойчивости.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Реплики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серверы: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Char char="•"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Хранят реплики файлов, автоматически синхронизируются с главным сервером и обрабатывают запросы на выдачу или удаление файлов при необходимости.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ea0c3c533_0_21"/>
          <p:cNvSpPr txBox="1"/>
          <p:nvPr>
            <p:ph type="title"/>
          </p:nvPr>
        </p:nvSpPr>
        <p:spPr>
          <a:xfrm>
            <a:off x="1111050" y="671750"/>
            <a:ext cx="73935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АРХИТЕКТУРА СИСТЕМЫ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31ea0c3c533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038" y="1457450"/>
            <a:ext cx="6708067" cy="515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"/>
          <p:cNvSpPr txBox="1"/>
          <p:nvPr>
            <p:ph type="title"/>
          </p:nvPr>
        </p:nvSpPr>
        <p:spPr>
          <a:xfrm>
            <a:off x="930201" y="770917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МЕХАНИЗМЫ ОТКАЗОУСТОЙЧИВОСТИ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Резервирование главного сервера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случае сбоя главный сервер имеет резервный экземпляр, который может заменить основной, минимизируя риск потери данных и простоев.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47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Автоматическое переключение на резервный сервер при обнаружении отказа для обеспечения непрерывности работы.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Репликация</a:t>
            </a: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данных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Репликация файлов между серверами репликами для поддержания доступности данных и возможности быстрой замены при сбое.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ea0c3c533_0_14"/>
          <p:cNvSpPr txBox="1"/>
          <p:nvPr>
            <p:ph type="title"/>
          </p:nvPr>
        </p:nvSpPr>
        <p:spPr>
          <a:xfrm>
            <a:off x="1268876" y="151392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МАСШТАБИРУЕМОСТЬ И СТРАТЕГИЯ </a:t>
            </a: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РЕПЛИКАЦИИ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31ea0c3c533_0_14"/>
          <p:cNvSpPr txBox="1"/>
          <p:nvPr>
            <p:ph idx="1" type="body"/>
          </p:nvPr>
        </p:nvSpPr>
        <p:spPr>
          <a:xfrm>
            <a:off x="857250" y="1630100"/>
            <a:ext cx="7429500" cy="4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ru-RU" sz="194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Масштабируемость реплик достигается за счет добавления новых серверов реплик в систему, что позволяет равномерно распределить нагрузку на хранилище. Однако главный сервер становится узким местом, так как все запросы клиентов (аутентификация, загрузка, скачивание и удаление файлов) проходят через него.</a:t>
            </a:r>
            <a:endParaRPr sz="194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4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94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Пессимистичная стратегия репликации фокусируется на строгом обеспечении консистентности данных. Все изменения файлов сначала фиксируются на главном сервере, после чего обновления синхронизируются с репликами. Клиенты не получают доступ к данным до завершения репликации и </a:t>
            </a:r>
            <a:r>
              <a:rPr lang="ru-RU" sz="194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впоследствии</a:t>
            </a:r>
            <a:r>
              <a:rPr lang="ru-RU" sz="194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не смогут получить доступ к не </a:t>
            </a:r>
            <a:r>
              <a:rPr lang="ru-RU" sz="194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актуальным</a:t>
            </a:r>
            <a:r>
              <a:rPr lang="ru-RU" sz="194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версиям файлов.</a:t>
            </a:r>
            <a:endParaRPr sz="194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"/>
          <p:cNvSpPr txBox="1"/>
          <p:nvPr>
            <p:ph type="title"/>
          </p:nvPr>
        </p:nvSpPr>
        <p:spPr>
          <a:xfrm>
            <a:off x="913050" y="770917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БАЗА ДАННЫХ ДЛЯ ХРАНЕНИЯ МЕТАДАННЫХ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SQLite для хранения метаданных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693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Выбор базы данных SQLite обусловлен лёгкостью её интеграции, компактностью и простотой в использовании.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базе данных хранятся: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662" lvl="0" marL="228600" rtl="0" algn="l"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</a:t>
            </a: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етаданные файлов (название, владельца, размер, дату загрузки, группы).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693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Информация о репликах (расположение копий на дополнительных серверах)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"/>
          <p:cNvSpPr txBox="1"/>
          <p:nvPr>
            <p:ph type="title"/>
          </p:nvPr>
        </p:nvSpPr>
        <p:spPr>
          <a:xfrm>
            <a:off x="1219313" y="101842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ct val="88888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УПРАВЛЕНИЕ ПРАВАМИ ДОСТУПА И АДМИНИСТРИРОВАНИЕ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 txBox="1"/>
          <p:nvPr>
            <p:ph idx="1" type="body"/>
          </p:nvPr>
        </p:nvSpPr>
        <p:spPr>
          <a:xfrm>
            <a:off x="814750" y="1511600"/>
            <a:ext cx="7429500" cy="5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Администратор выполняет ключевую роль в настройке прав доступа и администрировании пользователей: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0043" lvl="0" marL="457200" rtl="0" algn="l">
              <a:spcBef>
                <a:spcPts val="1000"/>
              </a:spcBef>
              <a:spcAft>
                <a:spcPts val="0"/>
              </a:spcAft>
              <a:buSzPct val="93750"/>
              <a:buFont typeface="Arial"/>
              <a:buChar char="●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Для каждого пользователя администратор может задать права на чтение (r), запись (w) и удаление (d) файлов. Эти права определяют, какие действия могут быть выполнены с конкретными файлами.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0043" lvl="0" marL="457200" rtl="0" algn="l">
              <a:spcBef>
                <a:spcPts val="1000"/>
              </a:spcBef>
              <a:spcAft>
                <a:spcPts val="0"/>
              </a:spcAft>
              <a:buSzPct val="93750"/>
              <a:buFont typeface="Arial"/>
              <a:buChar char="●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Администратор может создавать или изменять группы пользователей и назначать участников в группы.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0043" lvl="0" marL="457200" rtl="0" algn="l">
              <a:spcBef>
                <a:spcPts val="1000"/>
              </a:spcBef>
              <a:spcAft>
                <a:spcPts val="0"/>
              </a:spcAft>
              <a:buSzPct val="93750"/>
              <a:buFont typeface="Arial"/>
              <a:buChar char="●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Администратор имеет возможность назначать других пользователей в качестве администраторов, предоставляя им доступ к функциям управления.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0043" lvl="0" marL="457200" rtl="0" algn="l">
              <a:spcBef>
                <a:spcPts val="1000"/>
              </a:spcBef>
              <a:spcAft>
                <a:spcPts val="0"/>
              </a:spcAft>
              <a:buSzPct val="93750"/>
              <a:buFont typeface="Arial"/>
              <a:buChar char="●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В случае необходимости администратор может удалить учетную запись пользователя из системы.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Контур">
  <a:themeElements>
    <a:clrScheme name="Контур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Максим Черевко</dc:creator>
</cp:coreProperties>
</file>