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a06bc6ff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a06bc6ff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a0a67fe0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a0a67fe0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a0a67fe0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a0a67fe0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a0a67fe0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a0a67fe0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a0a67fe0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a0a67fe0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a06bc6f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a06bc6f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a0a67fe4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a0a67fe4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a0a67fe4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a0a67fe4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a0a67fe4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a0a67fe4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a0a67fe4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a0a67fe4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a06bc6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a06bc6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a0a67fe4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a0a67fe4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a0a67fe4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a0a67fe4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a0a67fe4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a0a67fe4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a0a67fe4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a0a67fe4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a0a67fe4b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a0a67fe4b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a0a67fe4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a0a67fe4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a0a67fe4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a0a67fe4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a0a67fe4b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a0a67fe4b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a0a67fe0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a0a67fe0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a0a67fe0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a0a67fe0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a06bc6f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a06bc6f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a0a67fe4b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a0a67fe4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a0a67fe4b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a0a67fe4b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a0a67fe4b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a0a67fe4b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a0a67fe4b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a0a67fe4b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a0a67fe4b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a0a67fe4b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a0a67fe4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a0a67fe4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a0a67fe4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a0a67fe4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a0a67fe4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a0a67fe4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a0a67fe4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a0a67fe4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a0a67fe4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a0a67fe4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a06bc6f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a06bc6f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a0a67fe4b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a0a67fe4b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a0a67fe4b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a0a67fe4b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a0a67fe06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a0a67fe0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a0a67fe4b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a0a67fe4b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a0a67fe4b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a0a67fe4b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a0a67fe4b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a0a67fe4b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a0a67fe4b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a0a67fe4b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a0a67fe4b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a0a67fe4b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a0a67fe4b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a0a67fe4b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a0a67fe4b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a0a67fe4b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06bc6ff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06bc6f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a0a67fe4b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a0a67fe4b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a0a67fe4b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a0a67fe4b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a0a67fe4b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a0a67fe4b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a0a67fe4b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a0a67fe4b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a0a67fe06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a0a67fe06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a0a67fe0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a0a67fe0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a0a67fe06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a0a67fe06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a0a67fe06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a0a67fe06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a0a67fe0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a0a67fe0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a0a67fe06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a0a67fe06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a06bc6f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a06bc6f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a0a67fe06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a0a67fe06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a0a67fe06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a0a67fe06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a0a67fe06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a0a67fe06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a0a67fe06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a0a67fe06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a0a67fe06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a0a67fe0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a0a67fe0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a0a67fe0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a0a67fe06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a0a67fe06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a0a67fe06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a0a67fe0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a0a67fe06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a0a67fe06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a0a67fe06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0a0a67fe0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a06bc6f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a06bc6f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a0a67fe06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a0a67fe06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a0a67fe06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0a0a67fe06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a0a67fe06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a0a67fe06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a1e66ce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a1e66ce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0a1e66ce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0a1e66ce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a1e66ce0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a1e66ce0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a3084c9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a3084c9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0a1e66ce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0a1e66ce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a1e66ce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a1e66ce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0a1e66ce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0a1e66ce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a1e66ce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a1e66ce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a1e66ce0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0a1e66ce0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a1e66ce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a1e66ce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a06bc6f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a06bc6f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8.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6.jpg"/><Relationship Id="rId4" Type="http://schemas.openxmlformats.org/officeDocument/2006/relationships/image" Target="../media/image17.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9.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Data Bases 2</a:t>
            </a:r>
            <a:endParaRPr/>
          </a:p>
        </p:txBody>
      </p:sp>
      <p:sp>
        <p:nvSpPr>
          <p:cNvPr id="55" name="Google Shape;55;p13"/>
          <p:cNvSpPr txBox="1"/>
          <p:nvPr>
            <p:ph idx="1" type="subTitle"/>
          </p:nvPr>
        </p:nvSpPr>
        <p:spPr>
          <a:xfrm>
            <a:off x="311700" y="2834125"/>
            <a:ext cx="8520600" cy="1095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it"/>
              <a:t>Telcom Service Application</a:t>
            </a:r>
            <a:endParaRPr/>
          </a:p>
          <a:p>
            <a:pPr indent="0" lvl="0" marL="0" rtl="0" algn="ctr">
              <a:spcBef>
                <a:spcPts val="0"/>
              </a:spcBef>
              <a:spcAft>
                <a:spcPts val="0"/>
              </a:spcAft>
              <a:buNone/>
            </a:pPr>
            <a:r>
              <a:rPr lang="it"/>
              <a:t>2021-2022</a:t>
            </a:r>
            <a:endParaRPr/>
          </a:p>
          <a:p>
            <a:pPr indent="0" lvl="0" marL="0" rtl="0" algn="ctr">
              <a:spcBef>
                <a:spcPts val="0"/>
              </a:spcBef>
              <a:spcAft>
                <a:spcPts val="0"/>
              </a:spcAft>
              <a:buNone/>
            </a:pPr>
            <a:r>
              <a:rPr lang="it"/>
              <a:t>Matteo Savino</a:t>
            </a:r>
            <a:endParaRPr/>
          </a:p>
          <a:p>
            <a:pPr indent="0" lvl="0" marL="0" rtl="0" algn="ctr">
              <a:spcBef>
                <a:spcPts val="0"/>
              </a:spcBef>
              <a:spcAft>
                <a:spcPts val="0"/>
              </a:spcAft>
              <a:buNone/>
            </a:pPr>
            <a:r>
              <a:rPr lang="it"/>
              <a:t>Giacomo Vinati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Explanation of ER diagram</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The materialized view tables for the sales report page are not in the ER diagram. They would have decreased readability without enhancing the completeness.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Relational model (Logical Data Model) 1 </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ActivationSchedule(id, </a:t>
            </a:r>
            <a:r>
              <a:rPr i="1" lang="it" u="sng"/>
              <a:t>iduser</a:t>
            </a:r>
            <a:r>
              <a:rPr lang="it"/>
              <a:t>, activationdate, deactivationdate)</a:t>
            </a:r>
            <a:endParaRPr/>
          </a:p>
          <a:p>
            <a:pPr indent="-342900" lvl="0" marL="457200" rtl="0" algn="l">
              <a:spcBef>
                <a:spcPts val="0"/>
              </a:spcBef>
              <a:spcAft>
                <a:spcPts val="0"/>
              </a:spcAft>
              <a:buSzPts val="1800"/>
              <a:buChar char="●"/>
            </a:pPr>
            <a:r>
              <a:rPr lang="it"/>
              <a:t>Alert(id, </a:t>
            </a:r>
            <a:r>
              <a:rPr i="1" lang="it" u="sng"/>
              <a:t>idinsolventuser</a:t>
            </a:r>
            <a:r>
              <a:rPr lang="it"/>
              <a:t>, </a:t>
            </a:r>
            <a:r>
              <a:rPr i="1" lang="it" u="sng"/>
              <a:t>idorder</a:t>
            </a:r>
            <a:r>
              <a:rPr lang="it"/>
              <a:t>, amount, active, lastrejection)</a:t>
            </a:r>
            <a:endParaRPr/>
          </a:p>
          <a:p>
            <a:pPr indent="-342900" lvl="0" marL="457200" rtl="0" algn="l">
              <a:spcBef>
                <a:spcPts val="0"/>
              </a:spcBef>
              <a:spcAft>
                <a:spcPts val="0"/>
              </a:spcAft>
              <a:buSzPts val="1800"/>
              <a:buChar char="●"/>
            </a:pPr>
            <a:r>
              <a:rPr lang="it"/>
              <a:t>InsolventUser(</a:t>
            </a:r>
            <a:r>
              <a:rPr i="1" lang="it" u="sng"/>
              <a:t>id</a:t>
            </a:r>
            <a:r>
              <a:rPr lang="it"/>
              <a:t>, failedpaymentcount, insolvent)</a:t>
            </a:r>
            <a:endParaRPr/>
          </a:p>
          <a:p>
            <a:pPr indent="-342900" lvl="0" marL="457200" rtl="0" algn="l">
              <a:spcBef>
                <a:spcPts val="0"/>
              </a:spcBef>
              <a:spcAft>
                <a:spcPts val="0"/>
              </a:spcAft>
              <a:buSzPts val="1800"/>
              <a:buChar char="●"/>
            </a:pPr>
            <a:r>
              <a:rPr lang="it"/>
              <a:t>OptionalProduct(id, name, monthlyprice)</a:t>
            </a:r>
            <a:endParaRPr/>
          </a:p>
          <a:p>
            <a:pPr indent="-342900" lvl="0" marL="457200" rtl="0" algn="l">
              <a:spcBef>
                <a:spcPts val="0"/>
              </a:spcBef>
              <a:spcAft>
                <a:spcPts val="0"/>
              </a:spcAft>
              <a:buSzPts val="1800"/>
              <a:buChar char="●"/>
            </a:pPr>
            <a:r>
              <a:rPr lang="it"/>
              <a:t>Order(id, </a:t>
            </a:r>
            <a:r>
              <a:rPr i="1" lang="it" u="sng"/>
              <a:t>idservicepackage</a:t>
            </a:r>
            <a:r>
              <a:rPr lang="it"/>
              <a:t>, </a:t>
            </a:r>
            <a:r>
              <a:rPr i="1" lang="it" u="sng"/>
              <a:t>iduser</a:t>
            </a:r>
            <a:r>
              <a:rPr lang="it"/>
              <a:t>, </a:t>
            </a:r>
            <a:r>
              <a:rPr i="1" lang="it" u="sng"/>
              <a:t>idvalidityperiod</a:t>
            </a:r>
            <a:r>
              <a:rPr lang="it"/>
              <a:t>, totalvalue, startdate, datehour, paid)</a:t>
            </a:r>
            <a:endParaRPr/>
          </a:p>
          <a:p>
            <a:pPr indent="-342900" lvl="0" marL="457200" rtl="0" algn="l">
              <a:spcBef>
                <a:spcPts val="0"/>
              </a:spcBef>
              <a:spcAft>
                <a:spcPts val="0"/>
              </a:spcAft>
              <a:buSzPts val="1800"/>
              <a:buChar char="●"/>
            </a:pPr>
            <a:r>
              <a:rPr lang="it"/>
              <a:t>OrderProduct(</a:t>
            </a:r>
            <a:r>
              <a:rPr i="1" lang="it" u="sng"/>
              <a:t>idorder</a:t>
            </a:r>
            <a:r>
              <a:rPr lang="it"/>
              <a:t>, </a:t>
            </a:r>
            <a:r>
              <a:rPr i="1" lang="it" u="sng"/>
              <a:t>idoptionalproduct</a:t>
            </a:r>
            <a:r>
              <a:rPr lang="it"/>
              <a:t>)</a:t>
            </a:r>
            <a:endParaRPr/>
          </a:p>
          <a:p>
            <a:pPr indent="-342900" lvl="0" marL="457200" rtl="0" algn="l">
              <a:spcBef>
                <a:spcPts val="0"/>
              </a:spcBef>
              <a:spcAft>
                <a:spcPts val="0"/>
              </a:spcAft>
              <a:buSzPts val="1800"/>
              <a:buChar char="●"/>
            </a:pPr>
            <a:r>
              <a:rPr lang="it"/>
              <a:t>PackagePeriod(</a:t>
            </a:r>
            <a:r>
              <a:rPr i="1" lang="it" u="sng"/>
              <a:t>idservicepackage</a:t>
            </a:r>
            <a:r>
              <a:rPr lang="it"/>
              <a:t>, </a:t>
            </a:r>
            <a:r>
              <a:rPr i="1" lang="it" u="sng"/>
              <a:t>idvalidityperiod</a:t>
            </a:r>
            <a:r>
              <a:rPr lang="it"/>
              <a:t>, monthlycost)</a:t>
            </a:r>
            <a:endParaRPr/>
          </a:p>
          <a:p>
            <a:pPr indent="-342900" lvl="0" marL="457200" rtl="0" algn="l">
              <a:spcBef>
                <a:spcPts val="0"/>
              </a:spcBef>
              <a:spcAft>
                <a:spcPts val="0"/>
              </a:spcAft>
              <a:buSzPts val="1800"/>
              <a:buChar char="●"/>
            </a:pPr>
            <a:r>
              <a:rPr lang="it"/>
              <a:t>PackageProduct(</a:t>
            </a:r>
            <a:r>
              <a:rPr i="1" lang="it" u="sng"/>
              <a:t>idservicepackage</a:t>
            </a:r>
            <a:r>
              <a:rPr lang="it"/>
              <a:t>, </a:t>
            </a:r>
            <a:r>
              <a:rPr i="1" lang="it" u="sng"/>
              <a:t>idoptionalproduct</a:t>
            </a:r>
            <a:r>
              <a:rPr lang="it"/>
              <a:t>)</a:t>
            </a:r>
            <a:endParaRPr/>
          </a:p>
          <a:p>
            <a:pPr indent="-342900" lvl="0" marL="457200" rtl="0" algn="l">
              <a:spcBef>
                <a:spcPts val="0"/>
              </a:spcBef>
              <a:spcAft>
                <a:spcPts val="0"/>
              </a:spcAft>
              <a:buSzPts val="1800"/>
              <a:buChar char="●"/>
            </a:pPr>
            <a:r>
              <a:rPr lang="it"/>
              <a:t>ProductSchedule(</a:t>
            </a:r>
            <a:r>
              <a:rPr i="1" lang="it" u="sng"/>
              <a:t>idactivationschedule</a:t>
            </a:r>
            <a:r>
              <a:rPr lang="it"/>
              <a:t>, </a:t>
            </a:r>
            <a:r>
              <a:rPr i="1" lang="it" u="sng"/>
              <a:t>idoptionalproduct</a:t>
            </a:r>
            <a:r>
              <a:rPr lang="it"/>
              <a:t>)</a:t>
            </a:r>
            <a:endParaRPr/>
          </a:p>
          <a:p>
            <a:pPr indent="-342900" lvl="0" marL="457200" rtl="0" algn="l">
              <a:spcBef>
                <a:spcPts val="0"/>
              </a:spcBef>
              <a:spcAft>
                <a:spcPts val="0"/>
              </a:spcAft>
              <a:buSzPts val="1800"/>
              <a:buChar char="●"/>
            </a:pPr>
            <a:r>
              <a:rPr lang="it"/>
              <a:t>Service(id, </a:t>
            </a:r>
            <a:r>
              <a:rPr i="1" lang="it" u="sng"/>
              <a:t>idtype</a:t>
            </a:r>
            <a:r>
              <a:rPr lang="it"/>
              <a:t>, name)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Relational model 2</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ServiceInternet(</a:t>
            </a:r>
            <a:r>
              <a:rPr i="1" lang="it" u="sng"/>
              <a:t>id</a:t>
            </a:r>
            <a:r>
              <a:rPr lang="it"/>
              <a:t>, includedgbs, feeextragbs)</a:t>
            </a:r>
            <a:endParaRPr/>
          </a:p>
          <a:p>
            <a:pPr indent="-342900" lvl="0" marL="457200" rtl="0" algn="l">
              <a:spcBef>
                <a:spcPts val="0"/>
              </a:spcBef>
              <a:spcAft>
                <a:spcPts val="0"/>
              </a:spcAft>
              <a:buSzPts val="1800"/>
              <a:buChar char="●"/>
            </a:pPr>
            <a:r>
              <a:rPr lang="it"/>
              <a:t>ServiceMobile(</a:t>
            </a:r>
            <a:r>
              <a:rPr i="1" lang="it" u="sng"/>
              <a:t>id</a:t>
            </a:r>
            <a:r>
              <a:rPr lang="it"/>
              <a:t>, includedminutes, includedsms, feeextraminutes, feeextrasms)</a:t>
            </a:r>
            <a:endParaRPr/>
          </a:p>
          <a:p>
            <a:pPr indent="-342900" lvl="0" marL="457200" rtl="0" algn="l">
              <a:spcBef>
                <a:spcPts val="0"/>
              </a:spcBef>
              <a:spcAft>
                <a:spcPts val="0"/>
              </a:spcAft>
              <a:buSzPts val="1800"/>
              <a:buChar char="●"/>
            </a:pPr>
            <a:r>
              <a:rPr lang="it"/>
              <a:t>ServicePackage(id, name)</a:t>
            </a:r>
            <a:endParaRPr/>
          </a:p>
          <a:p>
            <a:pPr indent="-342900" lvl="0" marL="457200" rtl="0" algn="l">
              <a:spcBef>
                <a:spcPts val="0"/>
              </a:spcBef>
              <a:spcAft>
                <a:spcPts val="0"/>
              </a:spcAft>
              <a:buSzPts val="1800"/>
              <a:buChar char="●"/>
            </a:pPr>
            <a:r>
              <a:rPr lang="it"/>
              <a:t>ServicePackageService(</a:t>
            </a:r>
            <a:r>
              <a:rPr i="1" lang="it" u="sng"/>
              <a:t>idservicepackage</a:t>
            </a:r>
            <a:r>
              <a:rPr lang="it"/>
              <a:t>,</a:t>
            </a:r>
            <a:r>
              <a:rPr i="1" lang="it" u="sng"/>
              <a:t> idservice</a:t>
            </a:r>
            <a:r>
              <a:rPr lang="it"/>
              <a:t>)</a:t>
            </a:r>
            <a:endParaRPr/>
          </a:p>
          <a:p>
            <a:pPr indent="-342900" lvl="0" marL="457200" rtl="0" algn="l">
              <a:spcBef>
                <a:spcPts val="0"/>
              </a:spcBef>
              <a:spcAft>
                <a:spcPts val="0"/>
              </a:spcAft>
              <a:buSzPts val="1800"/>
              <a:buChar char="●"/>
            </a:pPr>
            <a:r>
              <a:rPr lang="it"/>
              <a:t>ServiceSchedule(</a:t>
            </a:r>
            <a:r>
              <a:rPr i="1" lang="it" u="sng"/>
              <a:t>idactivationschedule</a:t>
            </a:r>
            <a:r>
              <a:rPr lang="it"/>
              <a:t>, </a:t>
            </a:r>
            <a:r>
              <a:rPr i="1" lang="it" u="sng"/>
              <a:t>idservice</a:t>
            </a:r>
            <a:r>
              <a:rPr lang="it"/>
              <a:t>)</a:t>
            </a:r>
            <a:endParaRPr/>
          </a:p>
          <a:p>
            <a:pPr indent="-342900" lvl="0" marL="457200" rtl="0" algn="l">
              <a:spcBef>
                <a:spcPts val="0"/>
              </a:spcBef>
              <a:spcAft>
                <a:spcPts val="0"/>
              </a:spcAft>
              <a:buSzPts val="1800"/>
              <a:buChar char="●"/>
            </a:pPr>
            <a:r>
              <a:rPr lang="it"/>
              <a:t>ServiceType(id, type)</a:t>
            </a:r>
            <a:endParaRPr/>
          </a:p>
          <a:p>
            <a:pPr indent="-342900" lvl="0" marL="457200" rtl="0" algn="l">
              <a:spcBef>
                <a:spcPts val="0"/>
              </a:spcBef>
              <a:spcAft>
                <a:spcPts val="0"/>
              </a:spcAft>
              <a:buSzPts val="1800"/>
              <a:buChar char="●"/>
            </a:pPr>
            <a:r>
              <a:rPr lang="it"/>
              <a:t>User(id, username, password, mail, </a:t>
            </a:r>
            <a:r>
              <a:rPr i="1" lang="it" u="sng"/>
              <a:t>idusertype)</a:t>
            </a:r>
            <a:endParaRPr i="1" u="sng"/>
          </a:p>
          <a:p>
            <a:pPr indent="-342900" lvl="0" marL="457200" rtl="0" algn="l">
              <a:spcBef>
                <a:spcPts val="0"/>
              </a:spcBef>
              <a:spcAft>
                <a:spcPts val="0"/>
              </a:spcAft>
              <a:buSzPts val="1800"/>
              <a:buChar char="●"/>
            </a:pPr>
            <a:r>
              <a:rPr lang="it"/>
              <a:t>Usertype(id, usertype)</a:t>
            </a:r>
            <a:endParaRPr/>
          </a:p>
          <a:p>
            <a:pPr indent="-342900" lvl="0" marL="457200" rtl="0" algn="l">
              <a:spcBef>
                <a:spcPts val="0"/>
              </a:spcBef>
              <a:spcAft>
                <a:spcPts val="0"/>
              </a:spcAft>
              <a:buSzPts val="1800"/>
              <a:buChar char="●"/>
            </a:pPr>
            <a:r>
              <a:rPr lang="it"/>
              <a:t>Validityperiod(id, validityperiod)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Relational model 3 (materialized view)</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mv_alerts(id, </a:t>
            </a:r>
            <a:r>
              <a:rPr i="1" lang="it" u="sng"/>
              <a:t>idalert</a:t>
            </a:r>
            <a:r>
              <a:rPr lang="it"/>
              <a:t>)</a:t>
            </a:r>
            <a:endParaRPr/>
          </a:p>
          <a:p>
            <a:pPr indent="-342900" lvl="0" marL="457200" rtl="0" algn="l">
              <a:spcBef>
                <a:spcPts val="0"/>
              </a:spcBef>
              <a:spcAft>
                <a:spcPts val="0"/>
              </a:spcAft>
              <a:buSzPts val="1800"/>
              <a:buChar char="●"/>
            </a:pPr>
            <a:r>
              <a:rPr lang="it"/>
              <a:t>mv_bestproduct(id, </a:t>
            </a:r>
            <a:r>
              <a:rPr i="1" lang="it" u="sng"/>
              <a:t>idoptionalproduct</a:t>
            </a:r>
            <a:r>
              <a:rPr lang="it"/>
              <a:t>, value, sales</a:t>
            </a:r>
            <a:r>
              <a:rPr lang="it"/>
              <a:t>)</a:t>
            </a:r>
            <a:endParaRPr/>
          </a:p>
          <a:p>
            <a:pPr indent="-342900" lvl="0" marL="457200" rtl="0" algn="l">
              <a:spcBef>
                <a:spcPts val="0"/>
              </a:spcBef>
              <a:spcAft>
                <a:spcPts val="0"/>
              </a:spcAft>
              <a:buSzPts val="1800"/>
              <a:buChar char="●"/>
            </a:pPr>
            <a:r>
              <a:rPr lang="it"/>
              <a:t>mv_insolventuser(id, </a:t>
            </a:r>
            <a:r>
              <a:rPr i="1" lang="it" u="sng"/>
              <a:t>idinsolventuser</a:t>
            </a:r>
            <a:r>
              <a:rPr lang="it"/>
              <a:t>)</a:t>
            </a:r>
            <a:endParaRPr/>
          </a:p>
          <a:p>
            <a:pPr indent="-342900" lvl="0" marL="457200" rtl="0" algn="l">
              <a:spcBef>
                <a:spcPts val="0"/>
              </a:spcBef>
              <a:spcAft>
                <a:spcPts val="0"/>
              </a:spcAft>
              <a:buSzPts val="1800"/>
              <a:buChar char="●"/>
            </a:pPr>
            <a:r>
              <a:rPr lang="it"/>
              <a:t>mv_package(id, </a:t>
            </a:r>
            <a:r>
              <a:rPr i="1" lang="it" u="sng"/>
              <a:t>idservicepackage</a:t>
            </a:r>
            <a:r>
              <a:rPr lang="it"/>
              <a:t>, sales, value, valuewithproducts, avgoptionalproducts)</a:t>
            </a:r>
            <a:endParaRPr/>
          </a:p>
          <a:p>
            <a:pPr indent="-342900" lvl="0" marL="457200" rtl="0" algn="l">
              <a:spcBef>
                <a:spcPts val="0"/>
              </a:spcBef>
              <a:spcAft>
                <a:spcPts val="0"/>
              </a:spcAft>
              <a:buSzPts val="1800"/>
              <a:buChar char="●"/>
            </a:pPr>
            <a:r>
              <a:rPr lang="it"/>
              <a:t>mv_packageperiod(id, </a:t>
            </a:r>
            <a:r>
              <a:rPr i="1" lang="it" u="sng"/>
              <a:t>idservicepackage</a:t>
            </a:r>
            <a:r>
              <a:rPr lang="it"/>
              <a:t>, </a:t>
            </a:r>
            <a:r>
              <a:rPr i="1" lang="it" u="sng"/>
              <a:t>idperiod</a:t>
            </a:r>
            <a:r>
              <a:rPr lang="it"/>
              <a:t>, sales)</a:t>
            </a:r>
            <a:endParaRPr/>
          </a:p>
          <a:p>
            <a:pPr indent="-342900" lvl="0" marL="457200" rtl="0" algn="l">
              <a:spcBef>
                <a:spcPts val="0"/>
              </a:spcBef>
              <a:spcAft>
                <a:spcPts val="0"/>
              </a:spcAft>
              <a:buSzPts val="1800"/>
              <a:buChar char="●"/>
            </a:pPr>
            <a:r>
              <a:rPr lang="it"/>
              <a:t>mv_suspendedorders(id, </a:t>
            </a:r>
            <a:r>
              <a:rPr i="1" lang="it" u="sng"/>
              <a:t>idorder</a:t>
            </a:r>
            <a:r>
              <a:rPr lang="it"/>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Explanation of relational model</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order to increase readability we did not include edges (arrows) in the model. We just underlined the columns that are foreign keys. The table they reference to is easily inferable by column names.</a:t>
            </a:r>
            <a:endParaRPr/>
          </a:p>
          <a:p>
            <a:pPr indent="-342900" lvl="0" marL="457200" rtl="0" algn="l">
              <a:spcBef>
                <a:spcPts val="0"/>
              </a:spcBef>
              <a:spcAft>
                <a:spcPts val="0"/>
              </a:spcAft>
              <a:buSzPts val="1800"/>
              <a:buChar char="●"/>
            </a:pPr>
            <a:r>
              <a:rPr lang="it"/>
              <a:t>We decided to aggregate the </a:t>
            </a:r>
            <a:r>
              <a:rPr lang="it"/>
              <a:t>User table and to create additional tables for the columns that are related to the possible specializations.</a:t>
            </a:r>
            <a:endParaRPr/>
          </a:p>
          <a:p>
            <a:pPr indent="-342900" lvl="0" marL="457200" rtl="0" algn="l">
              <a:spcBef>
                <a:spcPts val="0"/>
              </a:spcBef>
              <a:spcAft>
                <a:spcPts val="0"/>
              </a:spcAft>
              <a:buSzPts val="1800"/>
              <a:buChar char="●"/>
            </a:pPr>
            <a:r>
              <a:rPr lang="it"/>
              <a:t>We decided to aggregate the Service table and to create additional tables for the columns that are related to the possible specializations.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1</a:t>
            </a:r>
            <a:endParaRPr/>
          </a:p>
        </p:txBody>
      </p:sp>
      <p:sp>
        <p:nvSpPr>
          <p:cNvPr id="139" name="Google Shape;139;p27"/>
          <p:cNvSpPr txBox="1"/>
          <p:nvPr>
            <p:ph idx="1" type="body"/>
          </p:nvPr>
        </p:nvSpPr>
        <p:spPr>
          <a:xfrm>
            <a:off x="670950" y="1152475"/>
            <a:ext cx="3783600" cy="3007500"/>
          </a:xfrm>
          <a:prstGeom prst="rect">
            <a:avLst/>
          </a:prstGeom>
        </p:spPr>
        <p:txBody>
          <a:bodyPr anchorCtr="0" anchor="t" bIns="91425" lIns="91425" spcFirstLastPara="1" rIns="91425" wrap="square" tIns="91425">
            <a:normAutofit lnSpcReduction="20000"/>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activationschedule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`iduser`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`activationdate` date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`deactivationdate` date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KEY `FK_UserActivationSchedule_idx` (`iduser`),</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CONSTRAINT `FK_UserActivationSchedule` FOREIGN KEY (`iduser`) REFERENCES `user` (`id`) ON UPDATE CASCADE</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140" name="Google Shape;140;p27"/>
          <p:cNvSpPr txBox="1"/>
          <p:nvPr>
            <p:ph idx="1" type="body"/>
          </p:nvPr>
        </p:nvSpPr>
        <p:spPr>
          <a:xfrm>
            <a:off x="4454550" y="843700"/>
            <a:ext cx="4064100" cy="3920100"/>
          </a:xfrm>
          <a:prstGeom prst="rect">
            <a:avLst/>
          </a:prstGeom>
        </p:spPr>
        <p:txBody>
          <a:bodyPr anchorCtr="0" anchor="t" bIns="91425" lIns="91425" spcFirstLastPara="1" rIns="91425" wrap="square" tIns="91425">
            <a:normAutofit fontScale="25000" lnSpcReduction="20000"/>
          </a:bodyPr>
          <a:lstStyle/>
          <a:p>
            <a:pPr indent="0" lvl="0" marL="0" rtl="0" algn="l">
              <a:lnSpc>
                <a:spcPct val="85000"/>
              </a:lnSpc>
              <a:spcBef>
                <a:spcPts val="0"/>
              </a:spcBef>
              <a:spcAft>
                <a:spcPts val="0"/>
              </a:spcAft>
              <a:buClr>
                <a:schemeClr val="dk1"/>
              </a:buClr>
              <a:buSzPct val="31817"/>
              <a:buFont typeface="Arial"/>
              <a:buNone/>
            </a:pPr>
            <a:r>
              <a:rPr lang="it" sz="3457">
                <a:latin typeface="Courier New"/>
                <a:ea typeface="Courier New"/>
                <a:cs typeface="Courier New"/>
                <a:sym typeface="Courier New"/>
              </a:rPr>
              <a:t>CREATE TABLE `</a:t>
            </a:r>
            <a:r>
              <a:rPr b="1" lang="it" sz="3457">
                <a:latin typeface="Courier New"/>
                <a:ea typeface="Courier New"/>
                <a:cs typeface="Courier New"/>
                <a:sym typeface="Courier New"/>
              </a:rPr>
              <a:t>alert</a:t>
            </a:r>
            <a:r>
              <a:rPr lang="it" sz="3457">
                <a:latin typeface="Courier New"/>
                <a:ea typeface="Courier New"/>
                <a:cs typeface="Courier New"/>
                <a:sym typeface="Courier New"/>
              </a:rPr>
              <a:t>` (</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 int NOT NULL AUTO_INCREMENT,</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`idinsolventuser` int NOT NULL,</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`idorder` int NOT NULL,</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`amount` float NOT NULL,</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`active` tinyint NOT NULL DEFAULT '1',</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`lastrejection` datetime NOT NULL DEFAULT CURRENT_TIMESTAMP,</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PRIMARY KEY (`id`),</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UNIQUE KEY `id_UNIQUE` (`id`),</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`FK_AlertUser_idx` (`idinsolventuser`),</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`FK_AlertOrder_idx` (`idorder`),</a:t>
            </a:r>
            <a:endParaRPr sz="3457">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CONSTRAINT `FK_AlertOrder` FOREIGN KEY (`idorder`) REFERENCES `order` (`id`) ON DELETE CASCADE ON UPDATE CASCADE,</a:t>
            </a:r>
            <a:endParaRPr sz="3457">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CONSTRAINT `FK_AlertUser` FOREIGN KEY (`idinsolventuser`) REFERENCES `insolventuser` (`id`) ON DELETE CASCADE ON UPDATE CASCADE</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a:t>
            </a:r>
            <a:endParaRPr sz="3457">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10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2</a:t>
            </a:r>
            <a:endParaRPr/>
          </a:p>
        </p:txBody>
      </p:sp>
      <p:sp>
        <p:nvSpPr>
          <p:cNvPr id="146" name="Google Shape;146;p28"/>
          <p:cNvSpPr txBox="1"/>
          <p:nvPr>
            <p:ph idx="1" type="body"/>
          </p:nvPr>
        </p:nvSpPr>
        <p:spPr>
          <a:xfrm>
            <a:off x="670950" y="1152475"/>
            <a:ext cx="3783600" cy="34098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dk1"/>
              </a:buClr>
              <a:buSzPts val="1100"/>
              <a:buFont typeface="Arial"/>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insolventuser</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`id`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`failedpaymentcount` int NOT NULL DEFAULT '0',</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`insolvent` tinyint NOT NULL DEFAULT '0',</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CONSTRAINT `FK_InsolventUser` FOREIGN KEY (`id`) REFERENCES `user` (`id`) ON DELETE CASCADE ON UPDATE CASCADE</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1000">
              <a:latin typeface="Courier New"/>
              <a:ea typeface="Courier New"/>
              <a:cs typeface="Courier New"/>
              <a:sym typeface="Courier New"/>
            </a:endParaRPr>
          </a:p>
        </p:txBody>
      </p:sp>
      <p:sp>
        <p:nvSpPr>
          <p:cNvPr id="147" name="Google Shape;147;p28"/>
          <p:cNvSpPr txBox="1"/>
          <p:nvPr>
            <p:ph idx="1" type="body"/>
          </p:nvPr>
        </p:nvSpPr>
        <p:spPr>
          <a:xfrm>
            <a:off x="4572000" y="1152475"/>
            <a:ext cx="3862800" cy="31032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dk1"/>
              </a:buClr>
              <a:buSzPts val="440"/>
              <a:buFont typeface="Arial"/>
              <a:buNone/>
            </a:pPr>
            <a:r>
              <a:rPr lang="it" sz="1042">
                <a:latin typeface="Courier New"/>
                <a:ea typeface="Courier New"/>
                <a:cs typeface="Courier New"/>
                <a:sym typeface="Courier New"/>
              </a:rPr>
              <a:t>CREATE TABLE `</a:t>
            </a:r>
            <a:r>
              <a:rPr b="1" lang="it" sz="1042">
                <a:latin typeface="Courier New"/>
                <a:ea typeface="Courier New"/>
                <a:cs typeface="Courier New"/>
                <a:sym typeface="Courier New"/>
              </a:rPr>
              <a:t>mv_alerts</a:t>
            </a:r>
            <a:r>
              <a:rPr lang="it" sz="1042">
                <a:latin typeface="Courier New"/>
                <a:ea typeface="Courier New"/>
                <a:cs typeface="Courier New"/>
                <a:sym typeface="Courier New"/>
              </a:rPr>
              <a:t>` (</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 int NOT NULL AUTO_INCREMENT,</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`idalert` int NOT NULL,</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PRIMARY KEY (`id`),</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`id_UNIQUE` (`id`),</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`idalert_UNIQUE` (`idalert`),</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CONSTRAINT `FK_idalert` FOREIGN KEY (`idalert`) REFERENCES `alert` (`id`) ON DELETE CASCADE ON UPDATE CASCADE</a:t>
            </a:r>
            <a:endParaRPr sz="1042">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a:t>
            </a:r>
            <a:endParaRPr sz="1042">
              <a:latin typeface="Courier New"/>
              <a:ea typeface="Courier New"/>
              <a:cs typeface="Courier New"/>
              <a:sym typeface="Courier New"/>
            </a:endParaRPr>
          </a:p>
          <a:p>
            <a:pPr indent="0" lvl="0" marL="0" rtl="0" algn="l">
              <a:lnSpc>
                <a:spcPct val="85000"/>
              </a:lnSpc>
              <a:spcBef>
                <a:spcPts val="1200"/>
              </a:spcBef>
              <a:spcAft>
                <a:spcPts val="1200"/>
              </a:spcAft>
              <a:buSzPts val="440"/>
              <a:buNone/>
            </a:pPr>
            <a:r>
              <a:t/>
            </a:r>
            <a:endParaRPr sz="1042">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3</a:t>
            </a:r>
            <a:endParaRPr/>
          </a:p>
        </p:txBody>
      </p:sp>
      <p:sp>
        <p:nvSpPr>
          <p:cNvPr id="153" name="Google Shape;153;p29"/>
          <p:cNvSpPr txBox="1"/>
          <p:nvPr>
            <p:ph idx="1" type="body"/>
          </p:nvPr>
        </p:nvSpPr>
        <p:spPr>
          <a:xfrm>
            <a:off x="451700" y="1152475"/>
            <a:ext cx="4002600" cy="3043800"/>
          </a:xfrm>
          <a:prstGeom prst="rect">
            <a:avLst/>
          </a:prstGeom>
        </p:spPr>
        <p:txBody>
          <a:bodyPr anchorCtr="0" anchor="t" bIns="91425" lIns="91425" spcFirstLastPara="1" rIns="91425" wrap="square" tIns="91425">
            <a:normAutofit fontScale="92500" lnSpcReduction="20000"/>
          </a:bodyPr>
          <a:lstStyle/>
          <a:p>
            <a:pPr indent="0" lvl="0" marL="0" rtl="0" algn="l">
              <a:lnSpc>
                <a:spcPct val="85000"/>
              </a:lnSpc>
              <a:spcBef>
                <a:spcPts val="0"/>
              </a:spcBef>
              <a:spcAft>
                <a:spcPts val="0"/>
              </a:spcAft>
              <a:buClr>
                <a:schemeClr val="dk1"/>
              </a:buClr>
              <a:buSzPct val="110000"/>
              <a:buFont typeface="Arial"/>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mv_bestproduct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`idoptionalproduct`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`value` float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`sales`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KEY `FK_MvBestProduct_idx` (`idoptionalproduct`),</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CONSTRAINT `FK_MvBestProduct` FOREIGN KEY (`idoptionalproduct`) REFERENCES `optionalproduct` (`id`) ON DELETE CASCADE ON UPDATE CASCADE</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1000">
              <a:latin typeface="Courier New"/>
              <a:ea typeface="Courier New"/>
              <a:cs typeface="Courier New"/>
              <a:sym typeface="Courier New"/>
            </a:endParaRPr>
          </a:p>
        </p:txBody>
      </p:sp>
      <p:sp>
        <p:nvSpPr>
          <p:cNvPr id="154" name="Google Shape;154;p29"/>
          <p:cNvSpPr txBox="1"/>
          <p:nvPr>
            <p:ph idx="1" type="body"/>
          </p:nvPr>
        </p:nvSpPr>
        <p:spPr>
          <a:xfrm>
            <a:off x="4572000" y="1152475"/>
            <a:ext cx="4002600" cy="34713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Clr>
                <a:schemeClr val="dk1"/>
              </a:buClr>
              <a:buSzPts val="440"/>
              <a:buFont typeface="Arial"/>
              <a:buNone/>
            </a:pPr>
            <a:r>
              <a:rPr lang="it" sz="1042">
                <a:latin typeface="Courier New"/>
                <a:ea typeface="Courier New"/>
                <a:cs typeface="Courier New"/>
                <a:sym typeface="Courier New"/>
              </a:rPr>
              <a:t>CREATE TABLE `</a:t>
            </a:r>
            <a:r>
              <a:rPr b="1" lang="it" sz="1042">
                <a:latin typeface="Courier New"/>
                <a:ea typeface="Courier New"/>
                <a:cs typeface="Courier New"/>
                <a:sym typeface="Courier New"/>
              </a:rPr>
              <a:t>mv_insolventuser</a:t>
            </a:r>
            <a:r>
              <a:rPr lang="it" sz="1042">
                <a:latin typeface="Courier New"/>
                <a:ea typeface="Courier New"/>
                <a:cs typeface="Courier New"/>
                <a:sym typeface="Courier New"/>
              </a:rPr>
              <a:t>` (</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 int NOT NULL AUTO_INCREMENT,</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`idinsolventuser` int NOT NULL,</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PRIMARY KEY (`id`),</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`id_UNIQUE` (`id`),</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`idinsolventuser_UNIQUE` (`idinsolventuser`),</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CONSTRAINT `FK_MVInsolventUser` FOREIGN KEY (`idinsolventuser`) REFERENCES `user` (`id`) ON DELETE CASCADE ON UPDATE CASCADE</a:t>
            </a:r>
            <a:endParaRPr sz="1042">
              <a:latin typeface="Courier New"/>
              <a:ea typeface="Courier New"/>
              <a:cs typeface="Courier New"/>
              <a:sym typeface="Courier New"/>
            </a:endParaRPr>
          </a:p>
          <a:p>
            <a:pPr indent="0" lvl="0" marL="0" rtl="0" algn="l">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a:t>
            </a:r>
            <a:endParaRPr sz="1042">
              <a:latin typeface="Courier New"/>
              <a:ea typeface="Courier New"/>
              <a:cs typeface="Courier New"/>
              <a:sym typeface="Courier New"/>
            </a:endParaRPr>
          </a:p>
          <a:p>
            <a:pPr indent="0" lvl="0" marL="0" rtl="0" algn="l">
              <a:lnSpc>
                <a:spcPct val="75000"/>
              </a:lnSpc>
              <a:spcBef>
                <a:spcPts val="1200"/>
              </a:spcBef>
              <a:spcAft>
                <a:spcPts val="1200"/>
              </a:spcAft>
              <a:buSzPts val="440"/>
              <a:buNone/>
            </a:pPr>
            <a:r>
              <a:t/>
            </a:r>
            <a:endParaRPr sz="1042">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4</a:t>
            </a:r>
            <a:endParaRPr/>
          </a:p>
        </p:txBody>
      </p:sp>
      <p:sp>
        <p:nvSpPr>
          <p:cNvPr id="160" name="Google Shape;160;p30"/>
          <p:cNvSpPr txBox="1"/>
          <p:nvPr>
            <p:ph idx="1" type="body"/>
          </p:nvPr>
        </p:nvSpPr>
        <p:spPr>
          <a:xfrm>
            <a:off x="575100" y="1152475"/>
            <a:ext cx="3879300" cy="3630300"/>
          </a:xfrm>
          <a:prstGeom prst="rect">
            <a:avLst/>
          </a:prstGeom>
        </p:spPr>
        <p:txBody>
          <a:bodyPr anchorCtr="0" anchor="t" bIns="91425" lIns="91425" spcFirstLastPara="1" rIns="91425" wrap="square" tIns="91425">
            <a:noAutofit/>
          </a:bodyPr>
          <a:lstStyle/>
          <a:p>
            <a:pPr indent="0" lvl="0" marL="0" rtl="0" algn="l">
              <a:lnSpc>
                <a:spcPct val="65000"/>
              </a:lnSpc>
              <a:spcBef>
                <a:spcPts val="0"/>
              </a:spcBef>
              <a:spcAft>
                <a:spcPts val="0"/>
              </a:spcAft>
              <a:buClr>
                <a:schemeClr val="dk1"/>
              </a:buClr>
              <a:buSzPts val="770"/>
              <a:buFont typeface="Arial"/>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mv_package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`idpackage` int NOT NULL,</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`sales` int DEFAULT NULL,</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`value` float DEFAULT NULL,</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`valuewithproducts` float DEFAULT NULL,</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`avgoptionalproducts` float DEFAULT NULL,</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UNIQUE KEY `idpackage_UNIQUE` (`idpackage`),</a:t>
            </a:r>
            <a:endParaRPr sz="1000">
              <a:latin typeface="Courier New"/>
              <a:ea typeface="Courier New"/>
              <a:cs typeface="Courier New"/>
              <a:sym typeface="Courier New"/>
            </a:endParaRPr>
          </a:p>
          <a:p>
            <a:pPr indent="0" lvl="0" marL="0" rtl="0" algn="l">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KEY `FL_MVPackage_idx` (`idpackage`),</a:t>
            </a:r>
            <a:endParaRPr sz="1000">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CONSTRAINT `FL_MVPackage` FOREIGN KEY (`idpackage`) REFERENCES `servicepackage` (`id`) ON DELETE CASCADE ON UPDATE CASCADE</a:t>
            </a:r>
            <a:endParaRPr sz="1000">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65000"/>
              </a:lnSpc>
              <a:spcBef>
                <a:spcPts val="1200"/>
              </a:spcBef>
              <a:spcAft>
                <a:spcPts val="1200"/>
              </a:spcAft>
              <a:buSzPts val="770"/>
              <a:buNone/>
            </a:pPr>
            <a:r>
              <a:t/>
            </a:r>
            <a:endParaRPr sz="1000">
              <a:latin typeface="Courier New"/>
              <a:ea typeface="Courier New"/>
              <a:cs typeface="Courier New"/>
              <a:sym typeface="Courier New"/>
            </a:endParaRPr>
          </a:p>
        </p:txBody>
      </p:sp>
      <p:sp>
        <p:nvSpPr>
          <p:cNvPr id="161" name="Google Shape;161;p30"/>
          <p:cNvSpPr txBox="1"/>
          <p:nvPr>
            <p:ph idx="1" type="body"/>
          </p:nvPr>
        </p:nvSpPr>
        <p:spPr>
          <a:xfrm>
            <a:off x="4572000" y="1152475"/>
            <a:ext cx="4025700" cy="3764700"/>
          </a:xfrm>
          <a:prstGeom prst="rect">
            <a:avLst/>
          </a:prstGeom>
        </p:spPr>
        <p:txBody>
          <a:bodyPr anchorCtr="0" anchor="t" bIns="91425" lIns="91425" spcFirstLastPara="1" rIns="91425" wrap="square" tIns="91425">
            <a:normAutofit fontScale="25000" lnSpcReduction="20000"/>
          </a:bodyPr>
          <a:lstStyle/>
          <a:p>
            <a:pPr indent="0" lvl="0" marL="0" rtl="0" algn="l">
              <a:lnSpc>
                <a:spcPct val="85000"/>
              </a:lnSpc>
              <a:spcBef>
                <a:spcPts val="0"/>
              </a:spcBef>
              <a:spcAft>
                <a:spcPts val="0"/>
              </a:spcAft>
              <a:buClr>
                <a:schemeClr val="dk1"/>
              </a:buClr>
              <a:buSzPct val="31817"/>
              <a:buFont typeface="Arial"/>
              <a:buNone/>
            </a:pPr>
            <a:r>
              <a:rPr lang="it" sz="3457">
                <a:latin typeface="Courier New"/>
                <a:ea typeface="Courier New"/>
                <a:cs typeface="Courier New"/>
                <a:sym typeface="Courier New"/>
              </a:rPr>
              <a:t>CREATE TABLE `</a:t>
            </a:r>
            <a:r>
              <a:rPr b="1" lang="it" sz="3457">
                <a:latin typeface="Courier New"/>
                <a:ea typeface="Courier New"/>
                <a:cs typeface="Courier New"/>
                <a:sym typeface="Courier New"/>
              </a:rPr>
              <a:t>mv_packageperiod</a:t>
            </a:r>
            <a:r>
              <a:rPr lang="it" sz="3457">
                <a:latin typeface="Courier New"/>
                <a:ea typeface="Courier New"/>
                <a:cs typeface="Courier New"/>
                <a:sym typeface="Courier New"/>
              </a:rPr>
              <a:t>` (</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 int NOT NULL AUTO_INCREMENT,</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`idpackage` int NOT NULL,</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`idperiod` int NOT NULL,</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`sales` int NOT NULL,</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PRIMARY KEY (`id`),</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UNIQUE KEY `id_UNIQUE` (`id`),</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`FK_MVPackagePeriod_idx` (`idpackage`),</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`FK_MVPackagePeriodPeriod_idx` (`idperiod`),</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`FK_MVPackagePeriodVP_idx` (`idperiod`),</a:t>
            </a:r>
            <a:endParaRPr sz="3457">
              <a:latin typeface="Courier New"/>
              <a:ea typeface="Courier New"/>
              <a:cs typeface="Courier New"/>
              <a:sym typeface="Courier New"/>
            </a:endParaRPr>
          </a:p>
          <a:p>
            <a:pPr indent="0" lvl="0" marL="0" rtl="0" algn="l">
              <a:lnSpc>
                <a:spcPct val="115000"/>
              </a:lnSpc>
              <a:spcBef>
                <a:spcPts val="1200"/>
              </a:spcBef>
              <a:spcAft>
                <a:spcPts val="0"/>
              </a:spcAft>
              <a:buNone/>
            </a:pPr>
            <a:r>
              <a:rPr lang="it" sz="3457">
                <a:latin typeface="Courier New"/>
                <a:ea typeface="Courier New"/>
                <a:cs typeface="Courier New"/>
                <a:sym typeface="Courier New"/>
              </a:rPr>
              <a:t>  CONSTRAINT `FK_MVPackagePeriod` FOREIGN KEY (`idpackage`) REFERENCES `servicepackage` (`id`) ON DELETE CASCADE ON UPDATE CASCADE,</a:t>
            </a:r>
            <a:endParaRPr sz="3457">
              <a:latin typeface="Courier New"/>
              <a:ea typeface="Courier New"/>
              <a:cs typeface="Courier New"/>
              <a:sym typeface="Courier New"/>
            </a:endParaRPr>
          </a:p>
          <a:p>
            <a:pPr indent="0" lvl="0" marL="0" rtl="0" algn="l">
              <a:lnSpc>
                <a:spcPct val="115000"/>
              </a:lnSpc>
              <a:spcBef>
                <a:spcPts val="1200"/>
              </a:spcBef>
              <a:spcAft>
                <a:spcPts val="0"/>
              </a:spcAft>
              <a:buNone/>
            </a:pPr>
            <a:r>
              <a:rPr lang="it" sz="3457">
                <a:latin typeface="Courier New"/>
                <a:ea typeface="Courier New"/>
                <a:cs typeface="Courier New"/>
                <a:sym typeface="Courier New"/>
              </a:rPr>
              <a:t>  CONSTRAINT `FK_MVPackagePeriodVP` FOREIGN KEY (`idperiod`) REFERENCES `validityperiod` (`id`) ON DELETE CASCADE ON UPDATE CASCADE</a:t>
            </a:r>
            <a:endParaRPr sz="3457">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a:t>
            </a:r>
            <a:endParaRPr sz="3457">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3857">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5</a:t>
            </a:r>
            <a:endParaRPr/>
          </a:p>
        </p:txBody>
      </p:sp>
      <p:sp>
        <p:nvSpPr>
          <p:cNvPr id="167" name="Google Shape;167;p31"/>
          <p:cNvSpPr txBox="1"/>
          <p:nvPr>
            <p:ph idx="1" type="body"/>
          </p:nvPr>
        </p:nvSpPr>
        <p:spPr>
          <a:xfrm>
            <a:off x="613425" y="1152475"/>
            <a:ext cx="3840900" cy="32661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dk1"/>
              </a:buClr>
              <a:buSzPts val="1100"/>
              <a:buFont typeface="Arial"/>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mv_suspendedorders</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`idorder`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UNIQUE KEY `idorder_UNIQUE` (`idorder`),</a:t>
            </a:r>
            <a:endParaRPr sz="1000">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CONSTRAINT `FK_MVSuspendedOrders` FOREIGN KEY (`idorder`) REFERENCES `order` (`id`) ON DELETE CASCADE ON UPDATE CASCADE</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68" name="Google Shape;168;p31"/>
          <p:cNvSpPr txBox="1"/>
          <p:nvPr>
            <p:ph idx="1" type="body"/>
          </p:nvPr>
        </p:nvSpPr>
        <p:spPr>
          <a:xfrm>
            <a:off x="4572000" y="1152475"/>
            <a:ext cx="3373800" cy="34386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dk1"/>
              </a:buClr>
              <a:buSzPts val="1100"/>
              <a:buFont typeface="Arial"/>
              <a:buNone/>
            </a:pPr>
            <a:r>
              <a:rPr lang="it" sz="1094">
                <a:latin typeface="Courier New"/>
                <a:ea typeface="Courier New"/>
                <a:cs typeface="Courier New"/>
                <a:sym typeface="Courier New"/>
              </a:rPr>
              <a:t>CREATE TABLE `</a:t>
            </a:r>
            <a:r>
              <a:rPr b="1" lang="it" sz="1094">
                <a:latin typeface="Courier New"/>
                <a:ea typeface="Courier New"/>
                <a:cs typeface="Courier New"/>
                <a:sym typeface="Courier New"/>
              </a:rPr>
              <a:t>optionalproduct</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`id` int NOT NULL AUTO_INCREMENT,</a:t>
            </a:r>
            <a:endParaRPr sz="1094">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`name` varchar(45)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`monthlyprice` float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PRIMARY KEY (`id`),</a:t>
            </a:r>
            <a:endParaRPr sz="1094">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UNIQUE KEY `id_UNIQUE` (`id`)</a:t>
            </a:r>
            <a:endParaRPr sz="1094">
              <a:latin typeface="Courier New"/>
              <a:ea typeface="Courier New"/>
              <a:cs typeface="Courier New"/>
              <a:sym typeface="Courier New"/>
            </a:endParaRPr>
          </a:p>
          <a:p>
            <a:pPr indent="0" lvl="0" marL="0" rtl="0" algn="l">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a:t>
            </a:r>
            <a:endParaRPr sz="1094">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3857">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Index</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Specification</a:t>
            </a:r>
            <a:endParaRPr/>
          </a:p>
          <a:p>
            <a:pPr indent="-317500" lvl="1" marL="914400" rtl="0" algn="l">
              <a:spcBef>
                <a:spcPts val="0"/>
              </a:spcBef>
              <a:spcAft>
                <a:spcPts val="0"/>
              </a:spcAft>
              <a:buSzPts val="1400"/>
              <a:buChar char="○"/>
            </a:pPr>
            <a:r>
              <a:rPr lang="it"/>
              <a:t>Revision of the specifications</a:t>
            </a:r>
            <a:endParaRPr/>
          </a:p>
          <a:p>
            <a:pPr indent="-342900" lvl="0" marL="457200" rtl="0" algn="l">
              <a:spcBef>
                <a:spcPts val="0"/>
              </a:spcBef>
              <a:spcAft>
                <a:spcPts val="0"/>
              </a:spcAft>
              <a:buSzPts val="1800"/>
              <a:buChar char="●"/>
            </a:pPr>
            <a:r>
              <a:rPr lang="it"/>
              <a:t>Conceptual ER and logical data models with SQL DDL</a:t>
            </a:r>
            <a:endParaRPr/>
          </a:p>
          <a:p>
            <a:pPr indent="-317500" lvl="1" marL="914400" rtl="0" algn="l">
              <a:spcBef>
                <a:spcPts val="0"/>
              </a:spcBef>
              <a:spcAft>
                <a:spcPts val="0"/>
              </a:spcAft>
              <a:buSzPts val="1400"/>
              <a:buChar char="○"/>
            </a:pPr>
            <a:r>
              <a:rPr lang="it"/>
              <a:t>Explanation of the ER diagram</a:t>
            </a:r>
            <a:endParaRPr/>
          </a:p>
          <a:p>
            <a:pPr indent="-317500" lvl="1" marL="914400" rtl="0" algn="l">
              <a:spcBef>
                <a:spcPts val="0"/>
              </a:spcBef>
              <a:spcAft>
                <a:spcPts val="0"/>
              </a:spcAft>
              <a:buSzPts val="1400"/>
              <a:buChar char="○"/>
            </a:pPr>
            <a:r>
              <a:rPr lang="it"/>
              <a:t>Explanation of the logical model</a:t>
            </a:r>
            <a:endParaRPr/>
          </a:p>
          <a:p>
            <a:pPr indent="-342900" lvl="0" marL="457200" rtl="0" algn="l">
              <a:spcBef>
                <a:spcPts val="0"/>
              </a:spcBef>
              <a:spcAft>
                <a:spcPts val="0"/>
              </a:spcAft>
              <a:buSzPts val="1800"/>
              <a:buChar char="●"/>
            </a:pPr>
            <a:r>
              <a:rPr lang="it"/>
              <a:t>Trigger design and code</a:t>
            </a:r>
            <a:endParaRPr/>
          </a:p>
          <a:p>
            <a:pPr indent="-342900" lvl="0" marL="457200" rtl="0" algn="l">
              <a:spcBef>
                <a:spcPts val="0"/>
              </a:spcBef>
              <a:spcAft>
                <a:spcPts val="0"/>
              </a:spcAft>
              <a:buSzPts val="1800"/>
              <a:buChar char="●"/>
            </a:pPr>
            <a:r>
              <a:rPr lang="it"/>
              <a:t>ORM relationship design</a:t>
            </a:r>
            <a:endParaRPr/>
          </a:p>
          <a:p>
            <a:pPr indent="-342900" lvl="0" marL="457200" rtl="0" algn="l">
              <a:spcBef>
                <a:spcPts val="0"/>
              </a:spcBef>
              <a:spcAft>
                <a:spcPts val="0"/>
              </a:spcAft>
              <a:buSzPts val="1800"/>
              <a:buChar char="●"/>
            </a:pPr>
            <a:r>
              <a:rPr lang="it"/>
              <a:t>Entities code</a:t>
            </a:r>
            <a:endParaRPr/>
          </a:p>
          <a:p>
            <a:pPr indent="-342900" lvl="0" marL="457200" rtl="0" algn="l">
              <a:spcBef>
                <a:spcPts val="0"/>
              </a:spcBef>
              <a:spcAft>
                <a:spcPts val="0"/>
              </a:spcAft>
              <a:buSzPts val="1800"/>
              <a:buChar char="●"/>
            </a:pPr>
            <a:r>
              <a:rPr lang="it"/>
              <a:t>Interface diagrams of functional analysis of the specifications</a:t>
            </a:r>
            <a:endParaRPr/>
          </a:p>
          <a:p>
            <a:pPr indent="-342900" lvl="0" marL="457200" rtl="0" algn="l">
              <a:spcBef>
                <a:spcPts val="0"/>
              </a:spcBef>
              <a:spcAft>
                <a:spcPts val="0"/>
              </a:spcAft>
              <a:buSzPts val="1800"/>
              <a:buChar char="●"/>
            </a:pPr>
            <a:r>
              <a:rPr lang="it"/>
              <a:t>List of components</a:t>
            </a:r>
            <a:endParaRPr/>
          </a:p>
          <a:p>
            <a:pPr indent="-317500" lvl="1" marL="914400" rtl="0" algn="l">
              <a:spcBef>
                <a:spcPts val="0"/>
              </a:spcBef>
              <a:spcAft>
                <a:spcPts val="0"/>
              </a:spcAft>
              <a:buSzPts val="1400"/>
              <a:buChar char="○"/>
            </a:pPr>
            <a:r>
              <a:rPr lang="it"/>
              <a:t>Explanation of the components</a:t>
            </a:r>
            <a:endParaRPr/>
          </a:p>
          <a:p>
            <a:pPr indent="-342900" lvl="0" marL="457200" rtl="0" algn="l">
              <a:spcBef>
                <a:spcPts val="0"/>
              </a:spcBef>
              <a:spcAft>
                <a:spcPts val="0"/>
              </a:spcAft>
              <a:buSzPts val="1800"/>
              <a:buChar char="●"/>
            </a:pPr>
            <a:r>
              <a:rPr lang="it"/>
              <a:t>UML sequence diagram (for salient 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8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6 </a:t>
            </a:r>
            <a:endParaRPr/>
          </a:p>
        </p:txBody>
      </p:sp>
      <p:sp>
        <p:nvSpPr>
          <p:cNvPr id="174" name="Google Shape;174;p32"/>
          <p:cNvSpPr txBox="1"/>
          <p:nvPr>
            <p:ph idx="1" type="body"/>
          </p:nvPr>
        </p:nvSpPr>
        <p:spPr>
          <a:xfrm>
            <a:off x="805125" y="661375"/>
            <a:ext cx="7437900" cy="4351500"/>
          </a:xfrm>
          <a:prstGeom prst="rect">
            <a:avLst/>
          </a:prstGeom>
        </p:spPr>
        <p:txBody>
          <a:bodyPr anchorCtr="0" anchor="t" bIns="91425" lIns="91425" spcFirstLastPara="1" rIns="91425" wrap="square" tIns="91425">
            <a:noAutofit/>
          </a:bodyPr>
          <a:lstStyle/>
          <a:p>
            <a:pPr indent="0" lvl="0" marL="0" rtl="0" algn="l">
              <a:lnSpc>
                <a:spcPct val="65000"/>
              </a:lnSpc>
              <a:spcBef>
                <a:spcPts val="0"/>
              </a:spcBef>
              <a:spcAft>
                <a:spcPts val="0"/>
              </a:spcAft>
              <a:buSzPts val="440"/>
              <a:buNone/>
            </a:pPr>
            <a:r>
              <a:rPr lang="it" sz="800">
                <a:latin typeface="Courier New"/>
                <a:ea typeface="Courier New"/>
                <a:cs typeface="Courier New"/>
                <a:sym typeface="Courier New"/>
              </a:rPr>
              <a:t>CREATE TABLE </a:t>
            </a:r>
            <a:r>
              <a:rPr b="1" lang="it" sz="800">
                <a:latin typeface="Courier New"/>
                <a:ea typeface="Courier New"/>
                <a:cs typeface="Courier New"/>
                <a:sym typeface="Courier New"/>
              </a:rPr>
              <a:t>`order`</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`id` int NOT NULL AUTO_INCREMENT,</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`idservicepackage` int NOT NULL,</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`iduser` int NOT NULL,</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`idvalidityperiod` int NOT NULL,</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`totalvalue` float NOT NULL,</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`startdate` date NOT NULL,</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`datehour` timestamp NULL DEFAULT CURRENT_TIMESTAMP,</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`paid` tinyint NOT NULL DEFAULT '0',</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PRIMARY KEY (`id`),</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UNIQUE KEY `id_UNIQUE` (`id`),</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KEY `OrderUser_idx` (`iduser`),</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KEY `OrderPackage_idx` (`idservicepackage`),</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KEY `FK_OrderValidityPeriodOfPackage_idx` (`idvalidityperiod`),</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CONSTRAINT `FK_OrderPackage` FOREIGN KEY (`idservicepackage`) REFERENCES `servicepackage` (`id`) ON UPDATE CASCADE,</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CONSTRAINT `FK_OrderUser` FOREIGN KEY (`iduser`) REFERENCES `user` (`id`) ON UPDATE CASCADE,</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  CONSTRAINT `FK_OrderValidityPeriodOfPackage` FOREIGN KEY (`idvalidityperiod`) REFERENCES `validityperiod` (`id`) ON UPDATE CASCADE</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lnSpc>
                <a:spcPct val="65000"/>
              </a:lnSpc>
              <a:spcBef>
                <a:spcPts val="1200"/>
              </a:spcBef>
              <a:spcAft>
                <a:spcPts val="0"/>
              </a:spcAft>
              <a:buSzPts val="440"/>
              <a:buNone/>
            </a:pPr>
            <a:r>
              <a:t/>
            </a:r>
            <a:endParaRPr sz="900">
              <a:latin typeface="Courier New"/>
              <a:ea typeface="Courier New"/>
              <a:cs typeface="Courier New"/>
              <a:sym typeface="Courier New"/>
            </a:endParaRPr>
          </a:p>
          <a:p>
            <a:pPr indent="0" lvl="0" marL="0" rtl="0" algn="l">
              <a:lnSpc>
                <a:spcPct val="65000"/>
              </a:lnSpc>
              <a:spcBef>
                <a:spcPts val="1200"/>
              </a:spcBef>
              <a:spcAft>
                <a:spcPts val="1200"/>
              </a:spcAft>
              <a:buSzPts val="440"/>
              <a:buNone/>
            </a:pPr>
            <a:r>
              <a:t/>
            </a:r>
            <a:endParaRPr sz="9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7</a:t>
            </a:r>
            <a:endParaRPr/>
          </a:p>
        </p:txBody>
      </p:sp>
      <p:sp>
        <p:nvSpPr>
          <p:cNvPr id="180" name="Google Shape;180;p33"/>
          <p:cNvSpPr txBox="1"/>
          <p:nvPr>
            <p:ph idx="1" type="body"/>
          </p:nvPr>
        </p:nvSpPr>
        <p:spPr>
          <a:xfrm>
            <a:off x="680525" y="1152475"/>
            <a:ext cx="3774000" cy="36399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`orderproduct`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`idorder`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`idoptionalproduct`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(`idorder`,`idoptionalproduct`),</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KEY `FK_OptionalProductOrder_idx` (`idoptionalproduct`),</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`FK_OptionalProductOrder` FOREIGN KEY (`idoptionalproduct`) REFERENCES `optionalproduct` (`id`) ON DELETE CASCADE ON UPDATE CASCADE,</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`FK_OrderOptionalProduct` FOREIGN KEY (`idorder`) REFERENCES `order` (`id`) ON DELETE CASCADE ON UPDATE CASCADE</a:t>
            </a:r>
            <a:endParaRPr sz="1000">
              <a:latin typeface="Courier New"/>
              <a:ea typeface="Courier New"/>
              <a:cs typeface="Courier New"/>
              <a:sym typeface="Courier New"/>
            </a:endParaRPr>
          </a:p>
          <a:p>
            <a:pPr indent="0" lvl="0" marL="0" rtl="0" algn="l">
              <a:lnSpc>
                <a:spcPct val="11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1" name="Google Shape;181;p33"/>
          <p:cNvSpPr txBox="1"/>
          <p:nvPr>
            <p:ph idx="1" type="body"/>
          </p:nvPr>
        </p:nvSpPr>
        <p:spPr>
          <a:xfrm>
            <a:off x="4572000" y="1152475"/>
            <a:ext cx="3642300" cy="3836700"/>
          </a:xfrm>
          <a:prstGeom prst="rect">
            <a:avLst/>
          </a:prstGeom>
        </p:spPr>
        <p:txBody>
          <a:bodyPr anchorCtr="0" anchor="t" bIns="91425" lIns="91425" spcFirstLastPara="1" rIns="91425" wrap="square" tIns="91425">
            <a:normAutofit fontScale="85000" lnSpcReduction="20000"/>
          </a:bodyPr>
          <a:lstStyle/>
          <a:p>
            <a:pPr indent="0" lvl="0" marL="0" rtl="0" algn="l">
              <a:lnSpc>
                <a:spcPct val="85000"/>
              </a:lnSpc>
              <a:spcBef>
                <a:spcPts val="0"/>
              </a:spcBef>
              <a:spcAft>
                <a:spcPts val="0"/>
              </a:spcAft>
              <a:buNone/>
            </a:pPr>
            <a:r>
              <a:rPr lang="it" sz="1094">
                <a:latin typeface="Courier New"/>
                <a:ea typeface="Courier New"/>
                <a:cs typeface="Courier New"/>
                <a:sym typeface="Courier New"/>
              </a:rPr>
              <a:t>CREATE TABLE </a:t>
            </a:r>
            <a:r>
              <a:rPr b="1" lang="it" sz="1094">
                <a:latin typeface="Courier New"/>
                <a:ea typeface="Courier New"/>
                <a:cs typeface="Courier New"/>
                <a:sym typeface="Courier New"/>
              </a:rPr>
              <a:t>`packageperiod`</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`idservicepackage`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`idvalidityperiod`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`monthlycost` float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PRIMARY KEY (`idservicepackage`,`idvalidityperiod`),</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KEY `ValidityPeriod_idx` (`idvalidityperiod`),</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KEY `ServicePackage_idx` (`idservicepackage`),</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`FK_ServicePackageValidityPeriod` FOREIGN KEY (`idservicepackage`) REFERENCES `servicepackage` (`id`) ON DELETE CASCADE ON UPDATE CASCADE,</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`FK_ValidityPeriodServicePackage` FOREIGN KEY (`idvalidityperiod`) REFERENCES `validityperiod` (`id`) ON DELETE CASCADE ON UPDATE CASCADE</a:t>
            </a:r>
            <a:endParaRPr sz="1094">
              <a:latin typeface="Courier New"/>
              <a:ea typeface="Courier New"/>
              <a:cs typeface="Courier New"/>
              <a:sym typeface="Courier New"/>
            </a:endParaRPr>
          </a:p>
          <a:p>
            <a:pPr indent="0" lvl="0" marL="0" rtl="0" algn="l">
              <a:lnSpc>
                <a:spcPct val="115000"/>
              </a:lnSpc>
              <a:spcBef>
                <a:spcPts val="1200"/>
              </a:spcBef>
              <a:spcAft>
                <a:spcPts val="1200"/>
              </a:spcAft>
              <a:buNone/>
            </a:pPr>
            <a:r>
              <a:rPr lang="it" sz="1094">
                <a:latin typeface="Courier New"/>
                <a:ea typeface="Courier New"/>
                <a:cs typeface="Courier New"/>
                <a:sym typeface="Courier New"/>
              </a:rPr>
              <a:t>)</a:t>
            </a:r>
            <a:endParaRPr sz="3857">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8</a:t>
            </a:r>
            <a:endParaRPr/>
          </a:p>
        </p:txBody>
      </p:sp>
      <p:sp>
        <p:nvSpPr>
          <p:cNvPr id="187" name="Google Shape;187;p34"/>
          <p:cNvSpPr txBox="1"/>
          <p:nvPr>
            <p:ph idx="1" type="body"/>
          </p:nvPr>
        </p:nvSpPr>
        <p:spPr>
          <a:xfrm>
            <a:off x="651775" y="1152475"/>
            <a:ext cx="3802500" cy="36939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packageproduct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`idservicepackage`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`idoptionalproduct`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(`idoptionalproduct`,`idservicepackage`),</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KEY `ServicePackage_idx` (`idservicepackage`),</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`FK_OptionalProductServicePackage` FOREIGN KEY (`idoptionalproduct`) REFERENCES `optionalproduct` (`id`) ON DELETE CASCADE ON UPDATE CASCADE,</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`FK_ServicePackageOptionalProduct` FOREIGN KEY (`idservicepackage`) REFERENCES `servicepackage` (`id`) ON DELETE CASCADE ON UPDATE CASCADE</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8" name="Google Shape;188;p34"/>
          <p:cNvSpPr txBox="1"/>
          <p:nvPr>
            <p:ph idx="1" type="body"/>
          </p:nvPr>
        </p:nvSpPr>
        <p:spPr>
          <a:xfrm>
            <a:off x="4572000" y="1152475"/>
            <a:ext cx="3661500" cy="3801000"/>
          </a:xfrm>
          <a:prstGeom prst="rect">
            <a:avLst/>
          </a:prstGeom>
        </p:spPr>
        <p:txBody>
          <a:bodyPr anchorCtr="0" anchor="t" bIns="91425" lIns="91425" spcFirstLastPara="1" rIns="91425" wrap="square" tIns="91425">
            <a:normAutofit fontScale="92500" lnSpcReduction="10000"/>
          </a:bodyPr>
          <a:lstStyle/>
          <a:p>
            <a:pPr indent="0" lvl="0" marL="0" rtl="0" algn="l">
              <a:lnSpc>
                <a:spcPct val="85000"/>
              </a:lnSpc>
              <a:spcBef>
                <a:spcPts val="0"/>
              </a:spcBef>
              <a:spcAft>
                <a:spcPts val="0"/>
              </a:spcAft>
              <a:buNone/>
            </a:pPr>
            <a:r>
              <a:rPr lang="it" sz="1094">
                <a:latin typeface="Courier New"/>
                <a:ea typeface="Courier New"/>
                <a:cs typeface="Courier New"/>
                <a:sym typeface="Courier New"/>
              </a:rPr>
              <a:t>CREATE TABLE `</a:t>
            </a:r>
            <a:r>
              <a:rPr b="1" lang="it" sz="1094">
                <a:latin typeface="Courier New"/>
                <a:ea typeface="Courier New"/>
                <a:cs typeface="Courier New"/>
                <a:sym typeface="Courier New"/>
              </a:rPr>
              <a:t>productschedule</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`idactivation`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`idoptionalproduct`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PRIMARY KEY (`idactivation`,`idoptionalproduct`),</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KEY `FK_OptionalProductActivation_idx` (`idoptionalproduct`),</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KEY `FK_ProductActivation_idx` (`idactivation`),</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`FK_ActivationOP` FOREIGN KEY (`idactivation`) REFERENCES `activationschedule` (`id`) ON DELETE CASCADE ON UPDATE CASCADE,</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`FK_OptionalProductActivation` FOREIGN KEY (`idoptionalproduct`) REFERENCES `optionalproduct` (`id`) ON UPDATE CASCADE</a:t>
            </a:r>
            <a:endParaRPr sz="1094">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94">
                <a:latin typeface="Courier New"/>
                <a:ea typeface="Courier New"/>
                <a:cs typeface="Courier New"/>
                <a:sym typeface="Courier New"/>
              </a:rPr>
              <a:t>)</a:t>
            </a:r>
            <a:endParaRPr sz="1094">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0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9</a:t>
            </a:r>
            <a:endParaRPr/>
          </a:p>
        </p:txBody>
      </p:sp>
      <p:sp>
        <p:nvSpPr>
          <p:cNvPr id="194" name="Google Shape;194;p35"/>
          <p:cNvSpPr txBox="1"/>
          <p:nvPr>
            <p:ph idx="1" type="body"/>
          </p:nvPr>
        </p:nvSpPr>
        <p:spPr>
          <a:xfrm>
            <a:off x="872225" y="1152475"/>
            <a:ext cx="3582300" cy="3486600"/>
          </a:xfrm>
          <a:prstGeom prst="rect">
            <a:avLst/>
          </a:prstGeom>
        </p:spPr>
        <p:txBody>
          <a:bodyPr anchorCtr="0" anchor="t" bIns="91425" lIns="91425" spcFirstLastPara="1" rIns="91425" wrap="square" tIns="91425">
            <a:normAutofit lnSpcReduction="20000"/>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service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`idtype`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`name` varchar(45)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`name_UNIQUE` (`name`),</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KEY `idtype_idx` (`idtype`),</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`FK_Type` FOREIGN KEY (`idtype`) REFERENCES `servicetype` (`id`) ON DELETE CASCADE ON UPDATE CASCADE</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1000">
              <a:latin typeface="Courier New"/>
              <a:ea typeface="Courier New"/>
              <a:cs typeface="Courier New"/>
              <a:sym typeface="Courier New"/>
            </a:endParaRPr>
          </a:p>
        </p:txBody>
      </p:sp>
      <p:sp>
        <p:nvSpPr>
          <p:cNvPr id="195" name="Google Shape;195;p35"/>
          <p:cNvSpPr txBox="1"/>
          <p:nvPr>
            <p:ph idx="1" type="body"/>
          </p:nvPr>
        </p:nvSpPr>
        <p:spPr>
          <a:xfrm>
            <a:off x="4572000" y="1152475"/>
            <a:ext cx="3776400" cy="3534600"/>
          </a:xfrm>
          <a:prstGeom prst="rect">
            <a:avLst/>
          </a:prstGeom>
        </p:spPr>
        <p:txBody>
          <a:bodyPr anchorCtr="0" anchor="t" bIns="91425" lIns="91425" spcFirstLastPara="1" rIns="91425" wrap="square" tIns="91425">
            <a:normAutofit lnSpcReduction="10000"/>
          </a:bodyPr>
          <a:lstStyle/>
          <a:p>
            <a:pPr indent="0" lvl="0" marL="0" rtl="0" algn="l">
              <a:lnSpc>
                <a:spcPct val="85000"/>
              </a:lnSpc>
              <a:spcBef>
                <a:spcPts val="0"/>
              </a:spcBef>
              <a:spcAft>
                <a:spcPts val="0"/>
              </a:spcAft>
              <a:buNone/>
            </a:pPr>
            <a:r>
              <a:rPr lang="it" sz="1094">
                <a:latin typeface="Courier New"/>
                <a:ea typeface="Courier New"/>
                <a:cs typeface="Courier New"/>
                <a:sym typeface="Courier New"/>
              </a:rPr>
              <a:t>CREATE TABLE `</a:t>
            </a:r>
            <a:r>
              <a:rPr b="1" lang="it" sz="1094">
                <a:latin typeface="Courier New"/>
                <a:ea typeface="Courier New"/>
                <a:cs typeface="Courier New"/>
                <a:sym typeface="Courier New"/>
              </a:rPr>
              <a:t>serviceinternet</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`includedgbs`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`feeextragbs` float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PRIMARY KEY (`id`),</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UNIQUE KEY `id_UNIQUE` (`id`),</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`FK_ServiceInternet` FOREIGN KEY (`id`) REFERENCES `service` (`id`) ON DELETE CASCADE ON UPDATE CASCADE</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94">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3857">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10</a:t>
            </a:r>
            <a:endParaRPr/>
          </a:p>
        </p:txBody>
      </p:sp>
      <p:sp>
        <p:nvSpPr>
          <p:cNvPr id="201" name="Google Shape;201;p36"/>
          <p:cNvSpPr txBox="1"/>
          <p:nvPr>
            <p:ph idx="1" type="body"/>
          </p:nvPr>
        </p:nvSpPr>
        <p:spPr>
          <a:xfrm>
            <a:off x="603850" y="1152475"/>
            <a:ext cx="3850500" cy="3294900"/>
          </a:xfrm>
          <a:prstGeom prst="rect">
            <a:avLst/>
          </a:prstGeom>
        </p:spPr>
        <p:txBody>
          <a:bodyPr anchorCtr="0" anchor="t" bIns="91425" lIns="91425" spcFirstLastPara="1" rIns="91425" wrap="square" tIns="91425">
            <a:normAutofit fontScale="25000" lnSpcReduction="20000"/>
          </a:bodyPr>
          <a:lstStyle/>
          <a:p>
            <a:pPr indent="0" lvl="0" marL="0" rtl="0" algn="l">
              <a:lnSpc>
                <a:spcPct val="85000"/>
              </a:lnSpc>
              <a:spcBef>
                <a:spcPts val="0"/>
              </a:spcBef>
              <a:spcAft>
                <a:spcPts val="0"/>
              </a:spcAft>
              <a:buNone/>
            </a:pPr>
            <a:r>
              <a:rPr lang="it" sz="4257">
                <a:latin typeface="Courier New"/>
                <a:ea typeface="Courier New"/>
                <a:cs typeface="Courier New"/>
                <a:sym typeface="Courier New"/>
              </a:rPr>
              <a:t>CREATE TABLE `</a:t>
            </a:r>
            <a:r>
              <a:rPr b="1" lang="it" sz="4257">
                <a:latin typeface="Courier New"/>
                <a:ea typeface="Courier New"/>
                <a:cs typeface="Courier New"/>
                <a:sym typeface="Courier New"/>
              </a:rPr>
              <a:t>servicemobile</a:t>
            </a:r>
            <a:r>
              <a:rPr lang="it" sz="4257">
                <a:latin typeface="Courier New"/>
                <a:ea typeface="Courier New"/>
                <a:cs typeface="Courier New"/>
                <a:sym typeface="Courier New"/>
              </a:rPr>
              <a:t>` (</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`id` int NOT NULL,</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`includedminutes` int NOT NULL,</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`includedsms` int NOT NULL,</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`feeextraminutes` float NOT NULL,</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`feeextrasms` float NOT NULL,</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PRIMARY KEY (`id`),</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UNIQUE KEY `id_UNIQUE` (`id`),</a:t>
            </a:r>
            <a:endParaRPr sz="4257">
              <a:latin typeface="Courier New"/>
              <a:ea typeface="Courier New"/>
              <a:cs typeface="Courier New"/>
              <a:sym typeface="Courier New"/>
            </a:endParaRPr>
          </a:p>
          <a:p>
            <a:pPr indent="0" lvl="0" marL="0" rtl="0" algn="l">
              <a:lnSpc>
                <a:spcPct val="115000"/>
              </a:lnSpc>
              <a:spcBef>
                <a:spcPts val="1200"/>
              </a:spcBef>
              <a:spcAft>
                <a:spcPts val="0"/>
              </a:spcAft>
              <a:buNone/>
            </a:pPr>
            <a:r>
              <a:rPr lang="it" sz="4257">
                <a:latin typeface="Courier New"/>
                <a:ea typeface="Courier New"/>
                <a:cs typeface="Courier New"/>
                <a:sym typeface="Courier New"/>
              </a:rPr>
              <a:t>  CONSTRAINT `FK_ServiceMobile` FOREIGN KEY (`id`) REFERENCES `service` (`id`) ON DELETE CASCADE ON UPDATE CASCADE</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rPr lang="it" sz="4257">
                <a:latin typeface="Courier New"/>
                <a:ea typeface="Courier New"/>
                <a:cs typeface="Courier New"/>
                <a:sym typeface="Courier New"/>
              </a:rPr>
              <a:t>) </a:t>
            </a:r>
            <a:endParaRPr sz="4257">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1000">
              <a:latin typeface="Courier New"/>
              <a:ea typeface="Courier New"/>
              <a:cs typeface="Courier New"/>
              <a:sym typeface="Courier New"/>
            </a:endParaRPr>
          </a:p>
        </p:txBody>
      </p:sp>
      <p:sp>
        <p:nvSpPr>
          <p:cNvPr id="202" name="Google Shape;202;p36"/>
          <p:cNvSpPr txBox="1"/>
          <p:nvPr>
            <p:ph idx="1" type="body"/>
          </p:nvPr>
        </p:nvSpPr>
        <p:spPr>
          <a:xfrm>
            <a:off x="4572000" y="1152475"/>
            <a:ext cx="3306900" cy="3515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it" sz="1094">
                <a:latin typeface="Courier New"/>
                <a:ea typeface="Courier New"/>
                <a:cs typeface="Courier New"/>
                <a:sym typeface="Courier New"/>
              </a:rPr>
              <a:t>CREATE TABLE `</a:t>
            </a:r>
            <a:r>
              <a:rPr b="1" lang="it" sz="1094">
                <a:latin typeface="Courier New"/>
                <a:ea typeface="Courier New"/>
                <a:cs typeface="Courier New"/>
                <a:sym typeface="Courier New"/>
              </a:rPr>
              <a:t>servicepackage</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 int NOT NULL AUTO_INCREMENT,</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`name` varchar(45)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PRIMARY KEY (`id`),</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UNIQUE KEY `id_UNIQUE` (`id`),</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UNIQUE KEY `name_UNIQUE` (`name`)</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94">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3857">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11</a:t>
            </a:r>
            <a:endParaRPr/>
          </a:p>
        </p:txBody>
      </p:sp>
      <p:sp>
        <p:nvSpPr>
          <p:cNvPr id="208" name="Google Shape;208;p37"/>
          <p:cNvSpPr txBox="1"/>
          <p:nvPr>
            <p:ph idx="1" type="body"/>
          </p:nvPr>
        </p:nvSpPr>
        <p:spPr>
          <a:xfrm>
            <a:off x="555925" y="1152475"/>
            <a:ext cx="4016100" cy="35160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servicepackageservice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`idservicepackage`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`idservice`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(`idservicepackage`,`idservice`),</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KEY `FK_ServicePackageService2_idx` (`idservice`),</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`FK_ServicePackageService` FOREIGN KEY (`idservicepackage`) REFERENCES `servicepackage` (`id`) ON DELETE CASCADE ON UPDATE CASCADE,</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it" sz="1000">
                <a:latin typeface="Courier New"/>
                <a:ea typeface="Courier New"/>
                <a:cs typeface="Courier New"/>
                <a:sym typeface="Courier New"/>
              </a:rPr>
              <a:t>  CONSTRAINT `FK_ServicePackageService2` FOREIGN KEY (`idservice`) REFERENCES `service` (`id`) ON DELETE CASCADE ON UPDATE CASCADE</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09" name="Google Shape;209;p37"/>
          <p:cNvSpPr txBox="1"/>
          <p:nvPr>
            <p:ph idx="1" type="body"/>
          </p:nvPr>
        </p:nvSpPr>
        <p:spPr>
          <a:xfrm>
            <a:off x="4572000" y="1152475"/>
            <a:ext cx="3968100" cy="3385200"/>
          </a:xfrm>
          <a:prstGeom prst="rect">
            <a:avLst/>
          </a:prstGeom>
        </p:spPr>
        <p:txBody>
          <a:bodyPr anchorCtr="0" anchor="t" bIns="91425" lIns="91425" spcFirstLastPara="1" rIns="91425" wrap="square" tIns="91425">
            <a:normAutofit lnSpcReduction="20000"/>
          </a:bodyPr>
          <a:lstStyle/>
          <a:p>
            <a:pPr indent="0" lvl="0" marL="0" rtl="0" algn="l">
              <a:lnSpc>
                <a:spcPct val="85000"/>
              </a:lnSpc>
              <a:spcBef>
                <a:spcPts val="0"/>
              </a:spcBef>
              <a:spcAft>
                <a:spcPts val="0"/>
              </a:spcAft>
              <a:buNone/>
            </a:pPr>
            <a:r>
              <a:rPr lang="it" sz="1094">
                <a:latin typeface="Courier New"/>
                <a:ea typeface="Courier New"/>
                <a:cs typeface="Courier New"/>
                <a:sym typeface="Courier New"/>
              </a:rPr>
              <a:t>CREATE TABLE `</a:t>
            </a:r>
            <a:r>
              <a:rPr b="1" lang="it" sz="1094">
                <a:latin typeface="Courier New"/>
                <a:ea typeface="Courier New"/>
                <a:cs typeface="Courier New"/>
                <a:sym typeface="Courier New"/>
              </a:rPr>
              <a:t>serviceschedule</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`idactivation`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`idservice` int NOT NULL,</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PRIMARY KEY (`idactivation`,`idservice`),</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KEY `FK_ServiceActivation_idx` (`idservice`),</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rPr lang="it" sz="1094">
                <a:latin typeface="Courier New"/>
                <a:ea typeface="Courier New"/>
                <a:cs typeface="Courier New"/>
                <a:sym typeface="Courier New"/>
              </a:rPr>
              <a:t>  KEY `FK_ActivationS_idx` (`idactivation`),</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`FK_ActivationS` FOREIGN KEY (`idactivation`) REFERENCES `activationschedule` (`id`) ON DELETE CASCADE ON UPDATE CASCADE,</a:t>
            </a:r>
            <a:endParaRPr sz="1094">
              <a:latin typeface="Courier New"/>
              <a:ea typeface="Courier New"/>
              <a:cs typeface="Courier New"/>
              <a:sym typeface="Courier New"/>
            </a:endParaRPr>
          </a:p>
          <a:p>
            <a:pPr indent="0" lvl="0" marL="0" rtl="0" algn="l">
              <a:lnSpc>
                <a:spcPct val="115000"/>
              </a:lnSpc>
              <a:spcBef>
                <a:spcPts val="1200"/>
              </a:spcBef>
              <a:spcAft>
                <a:spcPts val="0"/>
              </a:spcAft>
              <a:buNone/>
            </a:pPr>
            <a:r>
              <a:rPr lang="it" sz="1094">
                <a:latin typeface="Courier New"/>
                <a:ea typeface="Courier New"/>
                <a:cs typeface="Courier New"/>
                <a:sym typeface="Courier New"/>
              </a:rPr>
              <a:t>  CONSTRAINT `FK_ServiceActivation` FOREIGN KEY (`idservice`) REFERENCES `service` (`id`) ON UPDATE CASCADE</a:t>
            </a:r>
            <a:endParaRPr sz="1094">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94">
                <a:latin typeface="Courier New"/>
                <a:ea typeface="Courier New"/>
                <a:cs typeface="Courier New"/>
                <a:sym typeface="Courier New"/>
              </a:rPr>
              <a:t>) </a:t>
            </a:r>
            <a:endParaRPr sz="3857">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12</a:t>
            </a:r>
            <a:endParaRPr/>
          </a:p>
        </p:txBody>
      </p:sp>
      <p:sp>
        <p:nvSpPr>
          <p:cNvPr id="215" name="Google Shape;215;p38"/>
          <p:cNvSpPr txBox="1"/>
          <p:nvPr>
            <p:ph idx="1" type="body"/>
          </p:nvPr>
        </p:nvSpPr>
        <p:spPr>
          <a:xfrm>
            <a:off x="469650" y="1152475"/>
            <a:ext cx="3898500" cy="1697700"/>
          </a:xfrm>
          <a:prstGeom prst="rect">
            <a:avLst/>
          </a:prstGeom>
        </p:spPr>
        <p:txBody>
          <a:bodyPr anchorCtr="0" anchor="t" bIns="91425" lIns="91425" spcFirstLastPara="1" rIns="91425" wrap="square" tIns="91425">
            <a:normAutofit lnSpcReduction="10000"/>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servicetype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`type` varchar(45)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16" name="Google Shape;216;p38"/>
          <p:cNvSpPr txBox="1"/>
          <p:nvPr>
            <p:ph idx="1" type="body"/>
          </p:nvPr>
        </p:nvSpPr>
        <p:spPr>
          <a:xfrm>
            <a:off x="4572000" y="1152475"/>
            <a:ext cx="3814800" cy="3553800"/>
          </a:xfrm>
          <a:prstGeom prst="rect">
            <a:avLst/>
          </a:prstGeom>
        </p:spPr>
        <p:txBody>
          <a:bodyPr anchorCtr="0" anchor="t" bIns="91425" lIns="91425" spcFirstLastPara="1" rIns="91425" wrap="square" tIns="91425">
            <a:normAutofit fontScale="25000" lnSpcReduction="20000"/>
          </a:bodyPr>
          <a:lstStyle/>
          <a:p>
            <a:pPr indent="0" lvl="0" marL="0" rtl="0" algn="l">
              <a:lnSpc>
                <a:spcPct val="85000"/>
              </a:lnSpc>
              <a:spcBef>
                <a:spcPts val="0"/>
              </a:spcBef>
              <a:spcAft>
                <a:spcPts val="0"/>
              </a:spcAft>
              <a:buNone/>
            </a:pPr>
            <a:r>
              <a:rPr lang="it" sz="4322">
                <a:latin typeface="Courier New"/>
                <a:ea typeface="Courier New"/>
                <a:cs typeface="Courier New"/>
                <a:sym typeface="Courier New"/>
              </a:rPr>
              <a:t>CREATE TABLE `</a:t>
            </a:r>
            <a:r>
              <a:rPr b="1" lang="it" sz="4322">
                <a:latin typeface="Courier New"/>
                <a:ea typeface="Courier New"/>
                <a:cs typeface="Courier New"/>
                <a:sym typeface="Courier New"/>
              </a:rPr>
              <a:t>user</a:t>
            </a:r>
            <a:r>
              <a:rPr lang="it" sz="4322">
                <a:latin typeface="Courier New"/>
                <a:ea typeface="Courier New"/>
                <a:cs typeface="Courier New"/>
                <a:sym typeface="Courier New"/>
              </a:rPr>
              <a:t>` (</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`id` int NOT NULL AUTO_INCREMENT,</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`username` varchar(45) NOT NULL,</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`password` varchar(45) NOT NULL,</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`mail` varchar(45) NOT NULL,</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`idusertype` int NOT NULL,</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PRIMARY KEY (`id`),</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UNIQUE KEY `username_UNIQUE` (`username`),</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UNIQUE KEY `id_UNIQUE` (`id`),</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UNIQUE KEY `mail_UNIQUE` (`mail`),</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KEY `FK_UserType_idx` (`idusertype`),</a:t>
            </a:r>
            <a:endParaRPr sz="4322">
              <a:latin typeface="Courier New"/>
              <a:ea typeface="Courier New"/>
              <a:cs typeface="Courier New"/>
              <a:sym typeface="Courier New"/>
            </a:endParaRPr>
          </a:p>
          <a:p>
            <a:pPr indent="0" lvl="0" marL="0" rtl="0" algn="l">
              <a:lnSpc>
                <a:spcPct val="115000"/>
              </a:lnSpc>
              <a:spcBef>
                <a:spcPts val="1200"/>
              </a:spcBef>
              <a:spcAft>
                <a:spcPts val="0"/>
              </a:spcAft>
              <a:buNone/>
            </a:pPr>
            <a:r>
              <a:rPr lang="it" sz="4322">
                <a:latin typeface="Courier New"/>
                <a:ea typeface="Courier New"/>
                <a:cs typeface="Courier New"/>
                <a:sym typeface="Courier New"/>
              </a:rPr>
              <a:t>  CONSTRAINT `FK_UserType` FOREIGN KEY (`idusertype`) REFERENCES `usertype` (`id`)</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rPr lang="it" sz="4322">
                <a:latin typeface="Courier New"/>
                <a:ea typeface="Courier New"/>
                <a:cs typeface="Courier New"/>
                <a:sym typeface="Courier New"/>
              </a:rPr>
              <a:t>) </a:t>
            </a:r>
            <a:endParaRPr sz="4322">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94">
              <a:latin typeface="Courier New"/>
              <a:ea typeface="Courier New"/>
              <a:cs typeface="Courier New"/>
              <a:sym typeface="Courier New"/>
            </a:endParaRPr>
          </a:p>
          <a:p>
            <a:pPr indent="0" lvl="0" marL="0" rtl="0" algn="l">
              <a:lnSpc>
                <a:spcPct val="85000"/>
              </a:lnSpc>
              <a:spcBef>
                <a:spcPts val="1200"/>
              </a:spcBef>
              <a:spcAft>
                <a:spcPts val="0"/>
              </a:spcAft>
              <a:buNone/>
            </a:pPr>
            <a:r>
              <a:t/>
            </a:r>
            <a:endParaRPr sz="1094">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3857">
              <a:latin typeface="Courier New"/>
              <a:ea typeface="Courier New"/>
              <a:cs typeface="Courier New"/>
              <a:sym typeface="Courier New"/>
            </a:endParaRPr>
          </a:p>
        </p:txBody>
      </p:sp>
      <p:sp>
        <p:nvSpPr>
          <p:cNvPr id="217" name="Google Shape;217;p38"/>
          <p:cNvSpPr txBox="1"/>
          <p:nvPr>
            <p:ph idx="1" type="body"/>
          </p:nvPr>
        </p:nvSpPr>
        <p:spPr>
          <a:xfrm>
            <a:off x="536750" y="3008575"/>
            <a:ext cx="3898500" cy="1849800"/>
          </a:xfrm>
          <a:prstGeom prst="rect">
            <a:avLst/>
          </a:prstGeom>
        </p:spPr>
        <p:txBody>
          <a:bodyPr anchorCtr="0" anchor="t" bIns="91425" lIns="91425" spcFirstLastPara="1" rIns="91425" wrap="square" tIns="91425">
            <a:normAutofit lnSpcReduction="20000"/>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usertype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`usertype` varchar(45)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`usertype_UNIQUE` (`usertype`)</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SQL DDL 13</a:t>
            </a:r>
            <a:endParaRPr/>
          </a:p>
        </p:txBody>
      </p:sp>
      <p:sp>
        <p:nvSpPr>
          <p:cNvPr id="223" name="Google Shape;223;p39"/>
          <p:cNvSpPr txBox="1"/>
          <p:nvPr>
            <p:ph idx="1" type="body"/>
          </p:nvPr>
        </p:nvSpPr>
        <p:spPr>
          <a:xfrm>
            <a:off x="709275" y="1152475"/>
            <a:ext cx="3745200" cy="3074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it" sz="1000">
                <a:latin typeface="Courier New"/>
                <a:ea typeface="Courier New"/>
                <a:cs typeface="Courier New"/>
                <a:sym typeface="Courier New"/>
              </a:rPr>
              <a:t>CREATE TABLE `</a:t>
            </a:r>
            <a:r>
              <a:rPr b="1" lang="it" sz="1000">
                <a:latin typeface="Courier New"/>
                <a:ea typeface="Courier New"/>
                <a:cs typeface="Courier New"/>
                <a:sym typeface="Courier New"/>
              </a:rPr>
              <a:t>validityperiod</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`validityperiod` int NOT NULL,</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indent="0" lvl="0" marL="0" rtl="0" algn="l">
              <a:lnSpc>
                <a:spcPct val="85000"/>
              </a:lnSpc>
              <a:spcBef>
                <a:spcPts val="120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85000"/>
              </a:lnSpc>
              <a:spcBef>
                <a:spcPts val="1200"/>
              </a:spcBef>
              <a:spcAft>
                <a:spcPts val="1200"/>
              </a:spcAft>
              <a:buNone/>
            </a:pPr>
            <a:r>
              <a:t/>
            </a:r>
            <a:endParaRPr sz="10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Triggers design and code</a:t>
            </a:r>
            <a:endParaRPr/>
          </a:p>
        </p:txBody>
      </p:sp>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triggers are used to fill materialized view tables to allow the employee to get this data:</a:t>
            </a:r>
            <a:endParaRPr/>
          </a:p>
          <a:p>
            <a:pPr indent="-342900" lvl="0" marL="457200" rtl="0" algn="l">
              <a:spcBef>
                <a:spcPts val="1200"/>
              </a:spcBef>
              <a:spcAft>
                <a:spcPts val="0"/>
              </a:spcAft>
              <a:buSzPts val="1800"/>
              <a:buChar char="●"/>
            </a:pPr>
            <a:r>
              <a:rPr lang="it"/>
              <a:t>Insolvent Users, Suspended orders, Alerts</a:t>
            </a:r>
            <a:endParaRPr/>
          </a:p>
          <a:p>
            <a:pPr indent="-342900" lvl="0" marL="457200" rtl="0" algn="l">
              <a:spcBef>
                <a:spcPts val="0"/>
              </a:spcBef>
              <a:spcAft>
                <a:spcPts val="0"/>
              </a:spcAft>
              <a:buSzPts val="1800"/>
              <a:buChar char="●"/>
            </a:pPr>
            <a:r>
              <a:rPr lang="it"/>
              <a:t>Best seller optional product</a:t>
            </a:r>
            <a:endParaRPr/>
          </a:p>
          <a:p>
            <a:pPr indent="-342900" lvl="0" marL="457200" rtl="0" algn="l">
              <a:spcBef>
                <a:spcPts val="0"/>
              </a:spcBef>
              <a:spcAft>
                <a:spcPts val="0"/>
              </a:spcAft>
              <a:buSzPts val="1800"/>
              <a:buChar char="●"/>
            </a:pPr>
            <a:r>
              <a:rPr lang="it"/>
              <a:t>Number of sales per package and validity period (Package period)</a:t>
            </a:r>
            <a:endParaRPr/>
          </a:p>
          <a:p>
            <a:pPr indent="-342900" lvl="0" marL="457200" rtl="0" algn="l">
              <a:spcBef>
                <a:spcPts val="0"/>
              </a:spcBef>
              <a:spcAft>
                <a:spcPts val="0"/>
              </a:spcAft>
              <a:buSzPts val="1800"/>
              <a:buChar char="●"/>
            </a:pPr>
            <a:r>
              <a:rPr lang="it"/>
              <a:t>Number of sales, value of sales, value of sales with optional products, average number of optional product sold per package (Package)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Triggers 1.1 (</a:t>
            </a:r>
            <a:r>
              <a:rPr lang="it"/>
              <a:t>Insolvent Users</a:t>
            </a:r>
            <a:r>
              <a:rPr lang="it"/>
              <a:t>)</a:t>
            </a:r>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0"/>
              </a:spcAft>
              <a:buClr>
                <a:schemeClr val="dk1"/>
              </a:buClr>
              <a:buSzPts val="1100"/>
              <a:buFont typeface="Arial"/>
              <a:buNone/>
            </a:pPr>
            <a:r>
              <a:rPr lang="it" sz="1100">
                <a:latin typeface="Courier New"/>
                <a:ea typeface="Courier New"/>
                <a:cs typeface="Courier New"/>
                <a:sym typeface="Courier New"/>
              </a:rPr>
              <a:t>CREATE TRIGGER db2_savino_vinati.MV_UserBecomesInsolventUpdate</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AFTER UPDATE</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ON db2_savino_vinati.insolventuser</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IF (OLD.insolvent = 0 AND NEW.insolvent= 1) THEN</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INSERT INTO mv_insolventuser(idinsolventuser)</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VALUES(new.id);</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ELSEIF(OLD.insolvent = 1 AND NEW.insolvent = 0) THEN</a:t>
            </a:r>
            <a:endParaRPr sz="1100">
              <a:latin typeface="Courier New"/>
              <a:ea typeface="Courier New"/>
              <a:cs typeface="Courier New"/>
              <a:sym typeface="Courier New"/>
            </a:endParaRPr>
          </a:p>
          <a:p>
            <a:pPr indent="0" lvl="0" marL="0" rtl="0" algn="l">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DELETE FROM mv_insolventuser WHERE idinsolventuser = new.id;</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indent="0" lvl="0" marL="0" rtl="0" algn="l">
              <a:lnSpc>
                <a:spcPct val="60000"/>
              </a:lnSpc>
              <a:spcBef>
                <a:spcPts val="1200"/>
              </a:spcBef>
              <a:spcAft>
                <a:spcPts val="120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Specifications (Consumer Application)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312898" lvl="0" marL="457200" rtl="0" algn="l">
              <a:spcBef>
                <a:spcPts val="0"/>
              </a:spcBef>
              <a:spcAft>
                <a:spcPts val="0"/>
              </a:spcAft>
              <a:buSzPct val="100000"/>
              <a:buChar char="●"/>
            </a:pPr>
            <a:r>
              <a:rPr b="1" i="1" lang="it" sz="2413" u="sng"/>
              <a:t>Telco service Applications</a:t>
            </a:r>
            <a:endParaRPr b="1" i="1" sz="2413" u="sng"/>
          </a:p>
          <a:p>
            <a:pPr indent="0" lvl="0" marL="0" rtl="0" algn="l">
              <a:spcBef>
                <a:spcPts val="1200"/>
              </a:spcBef>
              <a:spcAft>
                <a:spcPts val="0"/>
              </a:spcAft>
              <a:buNone/>
            </a:pPr>
            <a:r>
              <a:rPr lang="it" sz="2413"/>
              <a:t>A telco company offers </a:t>
            </a:r>
            <a:r>
              <a:rPr lang="it" sz="2413"/>
              <a:t>prepaid</a:t>
            </a:r>
            <a:r>
              <a:rPr lang="it" sz="2413"/>
              <a:t> online services to web users. Two client applications using the same database need to be developed.</a:t>
            </a:r>
            <a:endParaRPr sz="2413"/>
          </a:p>
          <a:p>
            <a:pPr indent="-312898" lvl="0" marL="457200" rtl="0" algn="l">
              <a:spcBef>
                <a:spcPts val="1200"/>
              </a:spcBef>
              <a:spcAft>
                <a:spcPts val="0"/>
              </a:spcAft>
              <a:buSzPct val="100000"/>
              <a:buChar char="●"/>
            </a:pPr>
            <a:r>
              <a:rPr b="1" i="1" lang="it" sz="2413" u="sng"/>
              <a:t>Consumer Application</a:t>
            </a:r>
            <a:endParaRPr b="1" i="1" sz="2413" u="sng"/>
          </a:p>
          <a:p>
            <a:pPr indent="0" lvl="0" marL="0" rtl="0" algn="l">
              <a:spcBef>
                <a:spcPts val="1200"/>
              </a:spcBef>
              <a:spcAft>
                <a:spcPts val="0"/>
              </a:spcAft>
              <a:buNone/>
            </a:pPr>
            <a:r>
              <a:rPr lang="it" sz="2413"/>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a:t>
            </a:r>
            <a:r>
              <a:rPr lang="it" sz="2413"/>
              <a:t>login</a:t>
            </a:r>
            <a:r>
              <a:rPr lang="it" sz="2413"/>
              <a:t>.The user can log in before browsing the application or browse it without logging in. If the user has logged in, his/her username appears in the top right corner of all the application pages.The Home page of the consumer application displays the service packages offered by the telco company.</a:t>
            </a:r>
            <a:endParaRPr sz="241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Triggers 1.2 (</a:t>
            </a:r>
            <a:r>
              <a:rPr lang="it"/>
              <a:t>Suspended orders</a:t>
            </a:r>
            <a:r>
              <a:rPr lang="it"/>
              <a:t>)</a:t>
            </a:r>
            <a:endParaRPr/>
          </a:p>
        </p:txBody>
      </p:sp>
      <p:sp>
        <p:nvSpPr>
          <p:cNvPr id="241" name="Google Shape;241;p42"/>
          <p:cNvSpPr txBox="1"/>
          <p:nvPr>
            <p:ph idx="1" type="body"/>
          </p:nvPr>
        </p:nvSpPr>
        <p:spPr>
          <a:xfrm>
            <a:off x="311700" y="1152475"/>
            <a:ext cx="4416000" cy="31476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TRIGGER db2_savino_vinati.MV_SuspendedOrderInsert</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AFTER INSERT</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ON db2_savino_vinati.`order`</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IF (NEW.paid = 0) THEN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INSERT INTO mv_suspendedorders(idorder)</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VALUES(new.id);</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indent="0" lvl="0" marL="0" rtl="0" algn="l">
              <a:lnSpc>
                <a:spcPct val="60000"/>
              </a:lnSpc>
              <a:spcBef>
                <a:spcPts val="1200"/>
              </a:spcBef>
              <a:spcAft>
                <a:spcPts val="1200"/>
              </a:spcAft>
              <a:buNone/>
            </a:pPr>
            <a:r>
              <a:t/>
            </a:r>
            <a:endParaRPr sz="1100">
              <a:latin typeface="Courier New"/>
              <a:ea typeface="Courier New"/>
              <a:cs typeface="Courier New"/>
              <a:sym typeface="Courier New"/>
            </a:endParaRPr>
          </a:p>
        </p:txBody>
      </p:sp>
      <p:sp>
        <p:nvSpPr>
          <p:cNvPr id="242" name="Google Shape;242;p42"/>
          <p:cNvSpPr txBox="1"/>
          <p:nvPr>
            <p:ph idx="1" type="body"/>
          </p:nvPr>
        </p:nvSpPr>
        <p:spPr>
          <a:xfrm>
            <a:off x="4633550" y="1152475"/>
            <a:ext cx="4323000" cy="38604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TRIGGER db2_savino_vinati.MV_SuspendedOrderUpdate</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AFTER UPDATE</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ON db2_savino_vinati.`order`</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IF (OLD.paid = 0 AND NEW.paid = 1) THEN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DELETE FROM mv_suspendedorders</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WHERE idorder = old.id;</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indent="0" lvl="0" marL="0" rtl="0" algn="l">
              <a:lnSpc>
                <a:spcPct val="60000"/>
              </a:lnSpc>
              <a:spcBef>
                <a:spcPts val="1200"/>
              </a:spcBef>
              <a:spcAft>
                <a:spcPts val="1200"/>
              </a:spcAft>
              <a:buNone/>
            </a:pPr>
            <a:r>
              <a:t/>
            </a:r>
            <a:endParaRPr sz="11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Triggers 1.3 (</a:t>
            </a:r>
            <a:r>
              <a:rPr lang="it"/>
              <a:t>Alerts</a:t>
            </a:r>
            <a:r>
              <a:rPr lang="it"/>
              <a:t>)</a:t>
            </a:r>
            <a:endParaRPr/>
          </a:p>
        </p:txBody>
      </p:sp>
      <p:sp>
        <p:nvSpPr>
          <p:cNvPr id="248" name="Google Shape;248;p43"/>
          <p:cNvSpPr txBox="1"/>
          <p:nvPr>
            <p:ph idx="1" type="body"/>
          </p:nvPr>
        </p:nvSpPr>
        <p:spPr>
          <a:xfrm>
            <a:off x="311700" y="1152475"/>
            <a:ext cx="4416000" cy="3147600"/>
          </a:xfrm>
          <a:prstGeom prst="rect">
            <a:avLst/>
          </a:prstGeom>
        </p:spPr>
        <p:txBody>
          <a:bodyPr anchorCtr="0" anchor="t" bIns="91425" lIns="91425" spcFirstLastPara="1" rIns="91425" wrap="square" tIns="91425">
            <a:normAutofit lnSpcReduction="20000"/>
          </a:bodyPr>
          <a:lstStyle/>
          <a:p>
            <a:pPr indent="0" lvl="0" marL="0" rtl="0" algn="l">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TRIGGER db2_savino_vinati.MV_AlertInsert</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AFTER INSERT</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ON db2_savino_vinati.alert</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IF (NEW.active = 1) THEN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INSERT INTO mv_alerts (idalert) </a:t>
            </a:r>
            <a:endParaRPr sz="1100">
              <a:latin typeface="Courier New"/>
              <a:ea typeface="Courier New"/>
              <a:cs typeface="Courier New"/>
              <a:sym typeface="Courier New"/>
            </a:endParaRPr>
          </a:p>
          <a:p>
            <a:pPr indent="457200" lvl="0" marL="0" rtl="0" algn="l">
              <a:lnSpc>
                <a:spcPct val="60000"/>
              </a:lnSpc>
              <a:spcBef>
                <a:spcPts val="1200"/>
              </a:spcBef>
              <a:spcAft>
                <a:spcPts val="0"/>
              </a:spcAft>
              <a:buNone/>
            </a:pPr>
            <a:r>
              <a:rPr lang="it" sz="1100">
                <a:latin typeface="Courier New"/>
                <a:ea typeface="Courier New"/>
                <a:cs typeface="Courier New"/>
                <a:sym typeface="Courier New"/>
              </a:rPr>
              <a:t>VALUES (new.id);</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indent="0" lvl="0" marL="0" rtl="0" algn="l">
              <a:lnSpc>
                <a:spcPct val="60000"/>
              </a:lnSpc>
              <a:spcBef>
                <a:spcPts val="1200"/>
              </a:spcBef>
              <a:spcAft>
                <a:spcPts val="1200"/>
              </a:spcAft>
              <a:buNone/>
            </a:pPr>
            <a:r>
              <a:t/>
            </a:r>
            <a:endParaRPr sz="1100">
              <a:latin typeface="Courier New"/>
              <a:ea typeface="Courier New"/>
              <a:cs typeface="Courier New"/>
              <a:sym typeface="Courier New"/>
            </a:endParaRPr>
          </a:p>
        </p:txBody>
      </p:sp>
      <p:sp>
        <p:nvSpPr>
          <p:cNvPr id="249" name="Google Shape;249;p43"/>
          <p:cNvSpPr txBox="1"/>
          <p:nvPr>
            <p:ph idx="1" type="body"/>
          </p:nvPr>
        </p:nvSpPr>
        <p:spPr>
          <a:xfrm>
            <a:off x="4776100" y="1017725"/>
            <a:ext cx="4180500" cy="31476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TRIGGER db2_savino_vinati.MV_AlertUpdate</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AFTER UPDATE</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ON db2_savino_vinati.alert</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IF (OLD.active = 1 AND NEW.active = 0) THEN</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DELETE FROM mv_alerts WHERE idalert = new.id;</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indent="0" lvl="0" marL="0" rtl="0" algn="l">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indent="0" lvl="0" marL="0" rtl="0" algn="l">
              <a:lnSpc>
                <a:spcPct val="60000"/>
              </a:lnSpc>
              <a:spcBef>
                <a:spcPts val="1200"/>
              </a:spcBef>
              <a:spcAft>
                <a:spcPts val="1200"/>
              </a:spcAft>
              <a:buNone/>
            </a:pPr>
            <a:r>
              <a:t/>
            </a:r>
            <a:endParaRPr sz="11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11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Triggers 2.1 (BestProduct)</a:t>
            </a:r>
            <a:endParaRPr/>
          </a:p>
        </p:txBody>
      </p:sp>
      <p:sp>
        <p:nvSpPr>
          <p:cNvPr id="255" name="Google Shape;255;p44"/>
          <p:cNvSpPr txBox="1"/>
          <p:nvPr>
            <p:ph idx="1" type="body"/>
          </p:nvPr>
        </p:nvSpPr>
        <p:spPr>
          <a:xfrm>
            <a:off x="311700" y="685125"/>
            <a:ext cx="8520600" cy="44583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it" sz="800">
                <a:latin typeface="Courier New"/>
                <a:ea typeface="Courier New"/>
                <a:cs typeface="Courier New"/>
                <a:sym typeface="Courier New"/>
              </a:rPr>
              <a:t>CREATE TRIGGER db2_savino_vinati.</a:t>
            </a:r>
            <a:r>
              <a:rPr b="1" lang="it" sz="800">
                <a:latin typeface="Courier New"/>
                <a:ea typeface="Courier New"/>
                <a:cs typeface="Courier New"/>
                <a:sym typeface="Courier New"/>
              </a:rPr>
              <a:t>MV_BestProduct</a:t>
            </a:r>
            <a:endParaRPr b="1"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AFTER INSERT ON db2_savino_vinati.orderproduct</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FOR EACH ROW</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BEGIN</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DECLARE countBP INTEGER;</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DECLARE valueBP float;</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DECLARE salesBP integer;</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DECLARE idBP integer;</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SELECT COUNT(*) into countBP</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FROM mv_bestproduct;</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IF countBP &lt; 1 THEN</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INSERT INTO mv_bestproduct (idoptionalproduct, value, sales) VALUES(new.idoptionalproduct, 0, 0);</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END IF;</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SELECT op.idoptionalproduct as idoptionalproduct, SUM(opp.monthlyprice * vp.validityperiod) as `value`, COUNT(op.idorder) as sales</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INTO idBP, valueBP, salesBP FROM `order` o</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LEFT JOIN validityperiod vp ON o.idvalidityperiod = vp.id</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LEFT JOIN orderproduct op ON o.id = op.idorder</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LEFT JOIN optionalproduct opp ON op.idoptionalproduct = opp.id</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WHERE o.paid = 1</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GROUP BY opp.id ORDER BY `value` DESC LIMIT 1;</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UPDATE mv_bestproduct SET idoptionalproduct = idBP, `value` = valueBP, sales = salesBP;</a:t>
            </a:r>
            <a:endParaRPr sz="800">
              <a:latin typeface="Courier New"/>
              <a:ea typeface="Courier New"/>
              <a:cs typeface="Courier New"/>
              <a:sym typeface="Courier New"/>
            </a:endParaRPr>
          </a:p>
          <a:p>
            <a:pPr indent="0" lvl="0" marL="0" rtl="0" algn="l">
              <a:lnSpc>
                <a:spcPct val="40000"/>
              </a:lnSpc>
              <a:spcBef>
                <a:spcPts val="1200"/>
              </a:spcBef>
              <a:spcAft>
                <a:spcPts val="0"/>
              </a:spcAft>
              <a:buNone/>
            </a:pPr>
            <a:r>
              <a:rPr lang="it" sz="800">
                <a:latin typeface="Courier New"/>
                <a:ea typeface="Courier New"/>
                <a:cs typeface="Courier New"/>
                <a:sym typeface="Courier New"/>
              </a:rPr>
              <a:t>END</a:t>
            </a:r>
            <a:endParaRPr sz="800">
              <a:latin typeface="Courier New"/>
              <a:ea typeface="Courier New"/>
              <a:cs typeface="Courier New"/>
              <a:sym typeface="Courier New"/>
            </a:endParaRPr>
          </a:p>
          <a:p>
            <a:pPr indent="0" lvl="0" marL="0" rtl="0" algn="l">
              <a:lnSpc>
                <a:spcPct val="80000"/>
              </a:lnSpc>
              <a:spcBef>
                <a:spcPts val="1200"/>
              </a:spcBef>
              <a:spcAft>
                <a:spcPts val="1200"/>
              </a:spcAft>
              <a:buSzPts val="275"/>
              <a:buNone/>
            </a:pPr>
            <a:r>
              <a:t/>
            </a:r>
            <a:endParaRPr sz="85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11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Triggers 2.2 (BestProduct)</a:t>
            </a:r>
            <a:endParaRPr/>
          </a:p>
        </p:txBody>
      </p:sp>
      <p:sp>
        <p:nvSpPr>
          <p:cNvPr id="261" name="Google Shape;261;p45"/>
          <p:cNvSpPr txBox="1"/>
          <p:nvPr>
            <p:ph idx="1" type="body"/>
          </p:nvPr>
        </p:nvSpPr>
        <p:spPr>
          <a:xfrm>
            <a:off x="311700" y="685125"/>
            <a:ext cx="8520600" cy="4458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t" sz="800">
                <a:latin typeface="Courier New"/>
                <a:ea typeface="Courier New"/>
                <a:cs typeface="Courier New"/>
                <a:sym typeface="Courier New"/>
              </a:rPr>
              <a:t>CREATE TRIGGER db2_savino_vinati.</a:t>
            </a:r>
            <a:r>
              <a:rPr b="1" lang="it" sz="800">
                <a:latin typeface="Courier New"/>
                <a:ea typeface="Courier New"/>
                <a:cs typeface="Courier New"/>
                <a:sym typeface="Courier New"/>
              </a:rPr>
              <a:t>MV_BestProductUpdate</a:t>
            </a:r>
            <a:endParaRPr b="1"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AFTER UPDATE ON db2_savino_vinati.`order`</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FOR EACH ROW</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BEGIN</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DECLARE valueBP float;</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DECLARE salesBP integer;</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DECLARE idBP integer;</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IF old.paid = 0 AND new.paid = 1 THEN</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SELECT op.idoptionalproduct as idoptionalproduct, SUM(opp.monthlyprice * vp.validityperiod) as `value`, COUNT(op.idorder) as sales</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INTO idBP, valueBP, salesBP FROM `order` o</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LEFT JOIN validityperiod vp ON o.idvalidityperiod = vp.id</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L</a:t>
            </a:r>
            <a:r>
              <a:rPr lang="it" sz="800">
                <a:latin typeface="Courier New"/>
                <a:ea typeface="Courier New"/>
                <a:cs typeface="Courier New"/>
                <a:sym typeface="Courier New"/>
              </a:rPr>
              <a:t>EFT JOIN orderproduct op ON o.id = op.idorder</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LEFT JOIN optionalproduct opp ON op.idoptionalproduct = opp.id</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WHERE o.paid = 1 GROUP BY opp.id ORDER BY `value` DESC</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LIMIT 1;</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UPDATE mv_bestproduct SET idoptionalproduct = idBP, `value` = valueBP, sales = salesBP;</a:t>
            </a:r>
            <a:endParaRPr sz="800">
              <a:latin typeface="Courier New"/>
              <a:ea typeface="Courier New"/>
              <a:cs typeface="Courier New"/>
              <a:sym typeface="Courier New"/>
            </a:endParaRPr>
          </a:p>
          <a:p>
            <a:pPr indent="0" lvl="0" marL="0" rtl="0" algn="l">
              <a:lnSpc>
                <a:spcPct val="80000"/>
              </a:lnSpc>
              <a:spcBef>
                <a:spcPts val="1200"/>
              </a:spcBef>
              <a:spcAft>
                <a:spcPts val="0"/>
              </a:spcAft>
              <a:buSzPts val="275"/>
              <a:buNone/>
            </a:pPr>
            <a:r>
              <a:rPr lang="it" sz="800">
                <a:latin typeface="Courier New"/>
                <a:ea typeface="Courier New"/>
                <a:cs typeface="Courier New"/>
                <a:sym typeface="Courier New"/>
              </a:rPr>
              <a:t>END IF;</a:t>
            </a:r>
            <a:endParaRPr sz="800">
              <a:latin typeface="Courier New"/>
              <a:ea typeface="Courier New"/>
              <a:cs typeface="Courier New"/>
              <a:sym typeface="Courier New"/>
            </a:endParaRPr>
          </a:p>
          <a:p>
            <a:pPr indent="0" lvl="0" marL="0" rtl="0" algn="l">
              <a:lnSpc>
                <a:spcPct val="80000"/>
              </a:lnSpc>
              <a:spcBef>
                <a:spcPts val="1200"/>
              </a:spcBef>
              <a:spcAft>
                <a:spcPts val="1200"/>
              </a:spcAft>
              <a:buSzPts val="275"/>
              <a:buNone/>
            </a:pPr>
            <a:r>
              <a:rPr lang="it" sz="800">
                <a:latin typeface="Courier New"/>
                <a:ea typeface="Courier New"/>
                <a:cs typeface="Courier New"/>
                <a:sym typeface="Courier New"/>
              </a:rPr>
              <a:t>END</a:t>
            </a:r>
            <a:endParaRPr sz="8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3.1 (Package Period)</a:t>
            </a:r>
            <a:endParaRPr sz="3420"/>
          </a:p>
        </p:txBody>
      </p:sp>
      <p:sp>
        <p:nvSpPr>
          <p:cNvPr id="267" name="Google Shape;267;p46"/>
          <p:cNvSpPr txBox="1"/>
          <p:nvPr>
            <p:ph idx="1" type="body"/>
          </p:nvPr>
        </p:nvSpPr>
        <p:spPr>
          <a:xfrm>
            <a:off x="311700" y="839150"/>
            <a:ext cx="8205300" cy="40317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SzPts val="1100"/>
              <a:buNone/>
            </a:pPr>
            <a:r>
              <a:rPr lang="it" sz="650">
                <a:latin typeface="Courier New"/>
                <a:ea typeface="Courier New"/>
                <a:cs typeface="Courier New"/>
                <a:sym typeface="Courier New"/>
              </a:rPr>
              <a:t>CREATE TRIGGER db2_savino_vinati.MV_PackagePeriodOrderInsert</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AFTER INSERT ON db2_savino_vinati.`order`</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FOR EACH </a:t>
            </a:r>
            <a:r>
              <a:rPr lang="it" sz="650">
                <a:latin typeface="Courier New"/>
                <a:ea typeface="Courier New"/>
                <a:cs typeface="Courier New"/>
                <a:sym typeface="Courier New"/>
              </a:rPr>
              <a:t>ROW</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BEGIN</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countPOI integer;</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periodPP integer;</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idservicepackagePP integer;</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salesPP integer;</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SET idservicepackagePP = new.idservicepackage;</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SET periodPP = new.idvalidityperiod;</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SELECT COUNT(*) into countPOI FROM mv_packageperiod mvp</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WHERE mvp.idpackage = idservicepackagePP AND mvp.idperiod = periodPP;</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IF countPOI &lt; 1 THEN </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INSERT INTO mv_packageperiod ( idpackage, idperiod, sales) VALUES ( idservicepackagePP, periodPP, 0 );</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END IF;</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SELECT COUNT(o.id) INTO salesPP  FROM `order` o</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WHERE o.paid = 1 AND o.idservicepackage = idservicepackagePP AND o.idvalidityperiod = periodPP;</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IF new.paid= 1 THEN</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UPDATE mv_packageperiod mvp SET mvp.sales = salesPP WHERE  mvp.idpackage = idservicepackagePP AND mvp.idperiod = periodPP;</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END IF;</a:t>
            </a:r>
            <a:endParaRPr sz="6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END</a:t>
            </a:r>
            <a:endParaRPr sz="650">
              <a:latin typeface="Courier New"/>
              <a:ea typeface="Courier New"/>
              <a:cs typeface="Courier New"/>
              <a:sym typeface="Courier New"/>
            </a:endParaRPr>
          </a:p>
          <a:p>
            <a:pPr indent="0" lvl="0" marL="0" rtl="0" algn="l">
              <a:lnSpc>
                <a:spcPct val="40000"/>
              </a:lnSpc>
              <a:spcBef>
                <a:spcPts val="1200"/>
              </a:spcBef>
              <a:spcAft>
                <a:spcPts val="1200"/>
              </a:spcAft>
              <a:buSzPts val="275"/>
              <a:buNone/>
            </a:pPr>
            <a:r>
              <a:t/>
            </a:r>
            <a:endParaRPr sz="65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3.2 (Package Period)</a:t>
            </a:r>
            <a:endParaRPr sz="3420"/>
          </a:p>
        </p:txBody>
      </p:sp>
      <p:sp>
        <p:nvSpPr>
          <p:cNvPr id="273" name="Google Shape;273;p47"/>
          <p:cNvSpPr txBox="1"/>
          <p:nvPr>
            <p:ph idx="1" type="body"/>
          </p:nvPr>
        </p:nvSpPr>
        <p:spPr>
          <a:xfrm>
            <a:off x="311700" y="957950"/>
            <a:ext cx="8205300" cy="39243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Clr>
                <a:schemeClr val="dk1"/>
              </a:buClr>
              <a:buSzPts val="1100"/>
              <a:buFont typeface="Arial"/>
              <a:buNone/>
            </a:pPr>
            <a:r>
              <a:rPr lang="it" sz="850">
                <a:latin typeface="Courier New"/>
                <a:ea typeface="Courier New"/>
                <a:cs typeface="Courier New"/>
                <a:sym typeface="Courier New"/>
              </a:rPr>
              <a:t>CREATE TRIGGER db2_savino_vinati.MV_PackagePeriodOrderUpdate</a:t>
            </a:r>
            <a:endParaRPr sz="8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850">
                <a:latin typeface="Courier New"/>
                <a:ea typeface="Courier New"/>
                <a:cs typeface="Courier New"/>
                <a:sym typeface="Courier New"/>
              </a:rPr>
              <a:t>AFTER UPDATE ON db2_savino_vinati.`order`</a:t>
            </a:r>
            <a:endParaRPr sz="8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850">
                <a:latin typeface="Courier New"/>
                <a:ea typeface="Courier New"/>
                <a:cs typeface="Courier New"/>
                <a:sym typeface="Courier New"/>
              </a:rPr>
              <a:t>FOR EACH ROW</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FOLLOWS MV_PackageUpdateOrder</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BEGIN</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DECLARE periodPP integer;</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DECLARE idservicepackagePP integer;</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DECLARE salesPP integer;</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IF old.paid = 0 AND new.paid = 1 THEN </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SET idservicepackagePP = new.idservicepackage;</a:t>
            </a:r>
            <a:endParaRPr sz="8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850">
                <a:latin typeface="Courier New"/>
                <a:ea typeface="Courier New"/>
                <a:cs typeface="Courier New"/>
                <a:sym typeface="Courier New"/>
              </a:rPr>
              <a:t>SET periodPP = new.idvalidityperiod;</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SELECT COUNT(o.id) INTO salesPP FROM `order` o</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WHERE o.paid = 1 AND o.idservicepackage = idservicepackagePP AND o.idvalidityperiod = periodPP;</a:t>
            </a:r>
            <a:endParaRPr sz="850">
              <a:latin typeface="Courier New"/>
              <a:ea typeface="Courier New"/>
              <a:cs typeface="Courier New"/>
              <a:sym typeface="Courier New"/>
            </a:endParaRPr>
          </a:p>
          <a:p>
            <a:pPr indent="0" lvl="0" marL="0" rtl="0" algn="l">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UPDATE mv_packageperiod mvp SET mvp.sales = salesPP WHERE  mvp.idpackage = idservicepackagePP AND mvp.idperiod= periodPP;</a:t>
            </a:r>
            <a:endParaRPr sz="8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850">
                <a:latin typeface="Courier New"/>
                <a:ea typeface="Courier New"/>
                <a:cs typeface="Courier New"/>
                <a:sym typeface="Courier New"/>
              </a:rPr>
              <a:t>END IF;</a:t>
            </a:r>
            <a:endParaRPr sz="8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rPr lang="it" sz="850">
                <a:latin typeface="Courier New"/>
                <a:ea typeface="Courier New"/>
                <a:cs typeface="Courier New"/>
                <a:sym typeface="Courier New"/>
              </a:rPr>
              <a:t>END</a:t>
            </a:r>
            <a:endParaRPr sz="850">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3.3 (Package Period)</a:t>
            </a:r>
            <a:endParaRPr sz="3420"/>
          </a:p>
        </p:txBody>
      </p:sp>
      <p:sp>
        <p:nvSpPr>
          <p:cNvPr id="279" name="Google Shape;279;p48"/>
          <p:cNvSpPr txBox="1"/>
          <p:nvPr>
            <p:ph idx="1" type="body"/>
          </p:nvPr>
        </p:nvSpPr>
        <p:spPr>
          <a:xfrm>
            <a:off x="311700" y="957950"/>
            <a:ext cx="8205300" cy="39243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SzPts val="1100"/>
              <a:buNone/>
            </a:pPr>
            <a:r>
              <a:rPr lang="it" sz="1050">
                <a:latin typeface="Courier New"/>
                <a:ea typeface="Courier New"/>
                <a:cs typeface="Courier New"/>
                <a:sym typeface="Courier New"/>
              </a:rPr>
              <a:t>CREATE TRIGGER db2_savino_vinati.MV_PackagePeriodPackageInsert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AFTER INSERT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ON db2_savino_vinati.packageperiod</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FOR EACH ROW</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BEGIN</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DECLARE periodPP integer;</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DECLARE idservicepackagePP integer;</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SET idservicepackagePP = new.idservicepackage;</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SET periodPP = new.idvalidityperiod;</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INSERT INTO mv_packageperiod (idpackage, idperiod, sales) VALUES (idservicepackagePP,periodPP,0);</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END</a:t>
            </a:r>
            <a:endParaRPr sz="10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t/>
            </a:r>
            <a:endParaRPr sz="85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3.4 (Package Period)</a:t>
            </a:r>
            <a:endParaRPr sz="3420"/>
          </a:p>
        </p:txBody>
      </p:sp>
      <p:sp>
        <p:nvSpPr>
          <p:cNvPr id="285" name="Google Shape;285;p49"/>
          <p:cNvSpPr txBox="1"/>
          <p:nvPr>
            <p:ph idx="1" type="body"/>
          </p:nvPr>
        </p:nvSpPr>
        <p:spPr>
          <a:xfrm>
            <a:off x="311700" y="815400"/>
            <a:ext cx="8205300" cy="41619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SzPts val="1100"/>
              <a:buNone/>
            </a:pPr>
            <a:r>
              <a:rPr lang="it" sz="1050">
                <a:latin typeface="Courier New"/>
                <a:ea typeface="Courier New"/>
                <a:cs typeface="Courier New"/>
                <a:sym typeface="Courier New"/>
              </a:rPr>
              <a:t>CREATE TRIGGER db2_savino_vinati.MV_PackageOrderProductInsert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AFTER INSERT ON db2_savino_vinati.orderproduct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FOR EACH ROW</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BEGIN</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DECLARE avgoptionalproductsPI float;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DECLARE paidPI tinyint;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DECLARE idpackagePI int;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SELECT o.idservicepackage, o.paid INTO idpackagePI, paidPI FROM `order` o WHERE o.id = new.idorder;</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IF paidPI = 1  THEN</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SELECT CAST(AVG(a.count)as FLOAT) as avgoptionalproducts INTO avgoptionalproductsPI</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FROM servicepackage sp</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LEFT JOIN `order` o ON sp.id = o.idservicepackage</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LEFT J</a:t>
            </a:r>
            <a:r>
              <a:rPr lang="it" sz="1050">
                <a:latin typeface="Courier New"/>
                <a:ea typeface="Courier New"/>
                <a:cs typeface="Courier New"/>
                <a:sym typeface="Courier New"/>
              </a:rPr>
              <a:t>OIN ( </a:t>
            </a:r>
            <a:r>
              <a:rPr lang="it" sz="1050">
                <a:latin typeface="Courier New"/>
                <a:ea typeface="Courier New"/>
                <a:cs typeface="Courier New"/>
                <a:sym typeface="Courier New"/>
              </a:rPr>
              <a:t>SELECT op.idorder as idorder, COUNT(op.idorder) as c</a:t>
            </a:r>
            <a:r>
              <a:rPr lang="it" sz="1050">
                <a:latin typeface="Courier New"/>
                <a:ea typeface="Courier New"/>
                <a:cs typeface="Courier New"/>
                <a:sym typeface="Courier New"/>
              </a:rPr>
              <a:t>ount </a:t>
            </a:r>
            <a:r>
              <a:rPr lang="it" sz="1050">
                <a:latin typeface="Courier New"/>
                <a:ea typeface="Courier New"/>
                <a:cs typeface="Courier New"/>
                <a:sym typeface="Courier New"/>
              </a:rPr>
              <a:t>FROM orderproduct op </a:t>
            </a:r>
            <a:endParaRPr sz="1050">
              <a:latin typeface="Courier New"/>
              <a:ea typeface="Courier New"/>
              <a:cs typeface="Courier New"/>
              <a:sym typeface="Courier New"/>
            </a:endParaRPr>
          </a:p>
          <a:p>
            <a:pPr indent="0" lvl="0" marL="914400" rtl="0" algn="l">
              <a:lnSpc>
                <a:spcPct val="40000"/>
              </a:lnSpc>
              <a:spcBef>
                <a:spcPts val="1200"/>
              </a:spcBef>
              <a:spcAft>
                <a:spcPts val="0"/>
              </a:spcAft>
              <a:buSzPts val="1100"/>
              <a:buNone/>
            </a:pPr>
            <a:r>
              <a:rPr lang="it" sz="1050">
                <a:latin typeface="Courier New"/>
                <a:ea typeface="Courier New"/>
                <a:cs typeface="Courier New"/>
                <a:sym typeface="Courier New"/>
              </a:rPr>
              <a:t>GROUP BY idorder ) as a</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ON a.idorder = o.id WHERE idpackagePI = o.idservicepackage AND o.paid = 1  GROUP BY sp.id;</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UPDATE mv_package SET avgoptionalproducts = avgoptionalproductsP</a:t>
            </a:r>
            <a:r>
              <a:rPr lang="it" sz="1050">
                <a:latin typeface="Courier New"/>
                <a:ea typeface="Courier New"/>
                <a:cs typeface="Courier New"/>
                <a:sym typeface="Courier New"/>
              </a:rPr>
              <a:t>I </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WHERE mv_package.idpackage = idpackagePI;</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END IF;</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END</a:t>
            </a:r>
            <a:endParaRPr sz="10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t/>
            </a:r>
            <a:endParaRPr sz="85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4.1 (Package)</a:t>
            </a:r>
            <a:endParaRPr sz="3420"/>
          </a:p>
        </p:txBody>
      </p:sp>
      <p:sp>
        <p:nvSpPr>
          <p:cNvPr id="291" name="Google Shape;291;p50"/>
          <p:cNvSpPr txBox="1"/>
          <p:nvPr>
            <p:ph idx="1" type="body"/>
          </p:nvPr>
        </p:nvSpPr>
        <p:spPr>
          <a:xfrm>
            <a:off x="311700" y="815400"/>
            <a:ext cx="8205300" cy="23205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SzPts val="1100"/>
              <a:buNone/>
            </a:pPr>
            <a:r>
              <a:rPr lang="it" sz="1050">
                <a:latin typeface="Courier New"/>
                <a:ea typeface="Courier New"/>
                <a:cs typeface="Courier New"/>
                <a:sym typeface="Courier New"/>
              </a:rPr>
              <a:t>CREATE </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TRIGGER db2_savino_vinati.MV_Package</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AFTER INSERT</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ON db2_savino_vinati.servicepackage</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FOR EACH ROW</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BEGIN</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INSERT INTO mv_package (idpackage, sales, `value`, valuewithproducts, avgoptionalproducts) </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VALUES (new.id,null,null,null,null);</a:t>
            </a:r>
            <a:endParaRPr sz="10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1050">
                <a:latin typeface="Courier New"/>
                <a:ea typeface="Courier New"/>
                <a:cs typeface="Courier New"/>
                <a:sym typeface="Courier New"/>
              </a:rPr>
              <a:t>END</a:t>
            </a:r>
            <a:endParaRPr sz="10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t/>
            </a:r>
            <a:endParaRPr sz="85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4.2 (Package)</a:t>
            </a:r>
            <a:endParaRPr sz="3420"/>
          </a:p>
        </p:txBody>
      </p:sp>
      <p:sp>
        <p:nvSpPr>
          <p:cNvPr id="297" name="Google Shape;297;p51"/>
          <p:cNvSpPr txBox="1"/>
          <p:nvPr>
            <p:ph idx="1" type="body"/>
          </p:nvPr>
        </p:nvSpPr>
        <p:spPr>
          <a:xfrm>
            <a:off x="311700" y="815400"/>
            <a:ext cx="8205300" cy="43281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SzPts val="1100"/>
              <a:buNone/>
            </a:pPr>
            <a:r>
              <a:rPr lang="it" sz="550">
                <a:latin typeface="Courier New"/>
                <a:ea typeface="Courier New"/>
                <a:cs typeface="Courier New"/>
                <a:sym typeface="Courier New"/>
              </a:rPr>
              <a:t>CREATE TRIGGER db2_savino_vinati.MV_PackageInsertOrder</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AFTER INSERT ON db2_savino_vinati.`order`</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FOR EACH ROW</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BEGIN</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DECLARE countPI INTEGER; DECLARE idpackagePI INTEGER; DECLARE salesPI integer; DECLARE valuePI float; DECLARE valuewithproductsPI float</a:t>
            </a:r>
            <a:r>
              <a:rPr lang="it" sz="550">
                <a:latin typeface="Courier New"/>
                <a:ea typeface="Courier New"/>
                <a:cs typeface="Courier New"/>
                <a:sym typeface="Courier New"/>
              </a:rPr>
              <a:t>; </a:t>
            </a:r>
            <a:r>
              <a:rPr lang="it" sz="550">
                <a:latin typeface="Courier New"/>
                <a:ea typeface="Courier New"/>
                <a:cs typeface="Courier New"/>
                <a:sym typeface="Courier New"/>
              </a:rPr>
              <a:t>DECLARE avgoptionalproductsPI float;</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SELECT COUNT(*) into countPI FROM mv_package WHERE new.idservicepackage = mv_package.idpackage;</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IF countPI &lt; 1 THEN SET idpackagePI = new.idservicepackage;</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INSERT INTO mv_package (idpackage, sales, `value`, valuewithproducts, avgoptionalproducts) VALUES(idpackagePI,0, 0,0,0);</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END IF;</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SELECT  sp.id as idpackage, COUNT(o.id) as sales, SUM(vp.validityperiod * pp.monthlycost) as `value`, SUM(o.totalvalue) as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valuewithproducts, CAST(AVG(a.count)as FLOAT) as avgoptionalproducts INTO idpackagePI,salesPI,valuePI,valuewithproductsPI, avgoptionalproductsPI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FROM servicepackage sp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LEFT JOIN `order` o ON sp.id = o.idservicepackage</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LEFT JOIN validityperiod vp ON o.idvalidityperiod = vp.id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LEFT JOIN packageperiod pp ON vp.id = pp.idvalidityperiod AND o.idservicepackage = pp.idservicepackage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LEFT JOIN ( S</a:t>
            </a:r>
            <a:r>
              <a:rPr lang="it" sz="550">
                <a:latin typeface="Courier New"/>
                <a:ea typeface="Courier New"/>
                <a:cs typeface="Courier New"/>
                <a:sym typeface="Courier New"/>
              </a:rPr>
              <a:t>ELECT op.idorder as idorder, COUNT(op.idorder) as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count </a:t>
            </a:r>
            <a:r>
              <a:rPr lang="it" sz="550">
                <a:latin typeface="Courier New"/>
                <a:ea typeface="Courier New"/>
                <a:cs typeface="Courier New"/>
                <a:sym typeface="Courier New"/>
              </a:rPr>
              <a:t>FROM orderproduct op GROUP BY idorder ) as a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ON a.idorder = o.id WHERE o.idservicepackage = new.idservicepackage AND o.paid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 </a:t>
            </a:r>
            <a:r>
              <a:rPr lang="it" sz="550">
                <a:latin typeface="Courier New"/>
                <a:ea typeface="Courier New"/>
                <a:cs typeface="Courier New"/>
                <a:sym typeface="Courier New"/>
              </a:rPr>
              <a:t>1 </a:t>
            </a:r>
            <a:r>
              <a:rPr lang="it" sz="550">
                <a:latin typeface="Courier New"/>
                <a:ea typeface="Courier New"/>
                <a:cs typeface="Courier New"/>
                <a:sym typeface="Courier New"/>
              </a:rPr>
              <a:t>GROUP BY sp.id;</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IF new.paid=1 THEN  UPDATE mv_package SET idpackage = idpackagePI, sales = salesPI, `value` = valuePI, valuewithproducts =</a:t>
            </a:r>
            <a:r>
              <a:rPr lang="it" sz="550">
                <a:latin typeface="Courier New"/>
                <a:ea typeface="Courier New"/>
                <a:cs typeface="Courier New"/>
                <a:sym typeface="Courier New"/>
              </a:rPr>
              <a:t>  </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valuewithproductsPI, avgoptionalproducts = avgoptionalproductsPI WHERE mv_package.idpackage = new.idservicepackage;</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END IF;</a:t>
            </a:r>
            <a:endParaRPr sz="5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550">
                <a:latin typeface="Courier New"/>
                <a:ea typeface="Courier New"/>
                <a:cs typeface="Courier New"/>
                <a:sym typeface="Courier New"/>
              </a:rPr>
              <a:t>END</a:t>
            </a:r>
            <a:endParaRPr sz="5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t/>
            </a:r>
            <a:endParaRPr sz="35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Specifications (Consumer Application 2)</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310514" lvl="0" marL="457200" rtl="0" algn="l">
              <a:spcBef>
                <a:spcPts val="0"/>
              </a:spcBef>
              <a:spcAft>
                <a:spcPts val="0"/>
              </a:spcAft>
              <a:buSzPct val="100000"/>
              <a:buChar char="●"/>
            </a:pPr>
            <a:r>
              <a:rPr b="1" i="1" lang="it" sz="2345" u="sng"/>
              <a:t>Consumer Application 2</a:t>
            </a:r>
            <a:endParaRPr b="1" i="1" sz="2345" u="sng"/>
          </a:p>
          <a:p>
            <a:pPr indent="0" lvl="0" marL="0" rtl="0" algn="l">
              <a:spcBef>
                <a:spcPts val="1200"/>
              </a:spcBef>
              <a:spcAft>
                <a:spcPts val="0"/>
              </a:spcAft>
              <a:buNone/>
            </a:pPr>
            <a:r>
              <a:rPr lang="it"/>
              <a:t>A service package has an ID and a name (e.g., “Basic”, “Family”, “Business”, “All Inclusive”, etc).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endParaRPr/>
          </a:p>
          <a:p>
            <a:pPr indent="0" lvl="0" marL="0" rtl="0" algn="l">
              <a:spcBef>
                <a:spcPts val="1200"/>
              </a:spcBef>
              <a:spcAft>
                <a:spcPts val="1200"/>
              </a:spcAft>
              <a:buNone/>
            </a:pPr>
            <a:r>
              <a:rPr lang="it"/>
              <a:t>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4.3 (Package)</a:t>
            </a:r>
            <a:endParaRPr sz="3420"/>
          </a:p>
        </p:txBody>
      </p:sp>
      <p:sp>
        <p:nvSpPr>
          <p:cNvPr id="303" name="Google Shape;303;p52"/>
          <p:cNvSpPr txBox="1"/>
          <p:nvPr>
            <p:ph idx="1" type="body"/>
          </p:nvPr>
        </p:nvSpPr>
        <p:spPr>
          <a:xfrm>
            <a:off x="311700" y="815400"/>
            <a:ext cx="8205300" cy="43281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SzPts val="1100"/>
              <a:buNone/>
            </a:pPr>
            <a:r>
              <a:rPr lang="it" sz="950">
                <a:latin typeface="Courier New"/>
                <a:ea typeface="Courier New"/>
                <a:cs typeface="Courier New"/>
                <a:sym typeface="Courier New"/>
              </a:rPr>
              <a:t>CREATE TRIGGER db2_savino_vinati.MV_PackageNoNull</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BEFORE INSERT</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ON db2_savino_vinati.mv_package</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FOR EACH ROW</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BEGIN</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IF(new.sales is null) THEN </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SET new.sales = 0;</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 END IF;</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IF(new.`value` is null) THEN </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SET new.`value` = 0;</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END IF;</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IF (new.valuewithproducts is null) THEN </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SET new.valuewithproducts = 0;</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END IF;</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IF(new.avgoptionalproducts is null) THE</a:t>
            </a:r>
            <a:r>
              <a:rPr lang="it" sz="950">
                <a:latin typeface="Courier New"/>
                <a:ea typeface="Courier New"/>
                <a:cs typeface="Courier New"/>
                <a:sym typeface="Courier New"/>
              </a:rPr>
              <a:t>N</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SET new.avgoptionalproducts = 0;</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END IF;</a:t>
            </a:r>
            <a:endParaRPr sz="9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950">
                <a:latin typeface="Courier New"/>
                <a:ea typeface="Courier New"/>
                <a:cs typeface="Courier New"/>
                <a:sym typeface="Courier New"/>
              </a:rPr>
              <a:t>E</a:t>
            </a:r>
            <a:r>
              <a:rPr lang="it" sz="950">
                <a:latin typeface="Courier New"/>
                <a:ea typeface="Courier New"/>
                <a:cs typeface="Courier New"/>
                <a:sym typeface="Courier New"/>
              </a:rPr>
              <a:t>ND</a:t>
            </a:r>
            <a:endParaRPr sz="9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t/>
            </a:r>
            <a:endParaRPr sz="55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1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420"/>
              <a:t>Triggers 4.4(Package)</a:t>
            </a:r>
            <a:endParaRPr sz="3420"/>
          </a:p>
        </p:txBody>
      </p:sp>
      <p:sp>
        <p:nvSpPr>
          <p:cNvPr id="309" name="Google Shape;309;p53"/>
          <p:cNvSpPr txBox="1"/>
          <p:nvPr>
            <p:ph idx="1" type="body"/>
          </p:nvPr>
        </p:nvSpPr>
        <p:spPr>
          <a:xfrm>
            <a:off x="311700" y="815400"/>
            <a:ext cx="8205300" cy="4328100"/>
          </a:xfrm>
          <a:prstGeom prst="rect">
            <a:avLst/>
          </a:prstGeom>
        </p:spPr>
        <p:txBody>
          <a:bodyPr anchorCtr="0" anchor="t" bIns="91425" lIns="91425" spcFirstLastPara="1" rIns="91425" wrap="square" tIns="91425">
            <a:normAutofit/>
          </a:bodyPr>
          <a:lstStyle/>
          <a:p>
            <a:pPr indent="0" lvl="0" marL="0" rtl="0" algn="l">
              <a:lnSpc>
                <a:spcPct val="40000"/>
              </a:lnSpc>
              <a:spcBef>
                <a:spcPts val="0"/>
              </a:spcBef>
              <a:spcAft>
                <a:spcPts val="0"/>
              </a:spcAft>
              <a:buSzPts val="1100"/>
              <a:buNone/>
            </a:pPr>
            <a:r>
              <a:rPr lang="it" sz="650">
                <a:latin typeface="Courier New"/>
                <a:ea typeface="Courier New"/>
                <a:cs typeface="Courier New"/>
                <a:sym typeface="Courier New"/>
              </a:rPr>
              <a:t>CREATE TRIGGER db2_savino_vinati.MV_PackageUpdateOrder</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AFTER UPDATE ON db2_savino_vinati.`order`</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FOR EACH ROW</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BEGIN</a:t>
            </a:r>
            <a:endParaRPr sz="650">
              <a:latin typeface="Courier New"/>
              <a:ea typeface="Courier New"/>
              <a:cs typeface="Courier New"/>
              <a:sym typeface="Courier New"/>
            </a:endParaRPr>
          </a:p>
          <a:p>
            <a:pPr indent="0" lvl="0" marL="0" rtl="0" algn="l">
              <a:lnSpc>
                <a:spcPct val="115000"/>
              </a:lnSpc>
              <a:spcBef>
                <a:spcPts val="1200"/>
              </a:spcBef>
              <a:spcAft>
                <a:spcPts val="0"/>
              </a:spcAft>
              <a:buSzPts val="1100"/>
              <a:buNone/>
            </a:pPr>
            <a:r>
              <a:rPr lang="it" sz="650">
                <a:latin typeface="Courier New"/>
                <a:ea typeface="Courier New"/>
                <a:cs typeface="Courier New"/>
                <a:sym typeface="Courier New"/>
              </a:rPr>
              <a:t>DECLARE idpackagePI integer; DECLARE salesPI integer; DECLARE valuePI float; DECLARE valuewithproductsPI float; DECLARE avgoptionalproductsPI float;</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IF old.paid = 0 AND new.paid = 1 THEN</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SELECT  sp.id as idpackage, COUNT(o.id) as sales,SUM(vp.validityperiod * pp.monthlycost) as `value`, </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SUM(o.totalvalue) as valuewithproducts,CAST(AVG(a.count)as FLOAT) as avgoptionalproducts</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INTO idpackagePI,salesPI,valuePI,valuewithproductsPI,avgoptionalproductsPI</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FROM servicepackage sp</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LEFT JOIN `order` o ON sp.id = o.idservicepackage</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LEFT JOIN validityperiod vp ON o.idvalidityperiod = vp.id</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LEFT JOIN packageperiod pp ON vp.id = pp.idvalidityperiod AND o.idservicepackage = pp.idservicepackage</a:t>
            </a:r>
            <a:endParaRPr sz="650">
              <a:latin typeface="Courier New"/>
              <a:ea typeface="Courier New"/>
              <a:cs typeface="Courier New"/>
              <a:sym typeface="Courier New"/>
            </a:endParaRPr>
          </a:p>
          <a:p>
            <a:pPr indent="0" lvl="0" marL="0" rtl="0" algn="l">
              <a:lnSpc>
                <a:spcPct val="115000"/>
              </a:lnSpc>
              <a:spcBef>
                <a:spcPts val="1200"/>
              </a:spcBef>
              <a:spcAft>
                <a:spcPts val="0"/>
              </a:spcAft>
              <a:buSzPts val="1100"/>
              <a:buNone/>
            </a:pPr>
            <a:r>
              <a:rPr lang="it" sz="650">
                <a:latin typeface="Courier New"/>
                <a:ea typeface="Courier New"/>
                <a:cs typeface="Courier New"/>
                <a:sym typeface="Courier New"/>
              </a:rPr>
              <a:t>LEFT JOIN (SELECT op.idorder as idorder, COUNT(op.idorder) as count  FROM orderproduct o</a:t>
            </a:r>
            <a:r>
              <a:rPr lang="it" sz="650">
                <a:latin typeface="Courier New"/>
                <a:ea typeface="Courier New"/>
                <a:cs typeface="Courier New"/>
                <a:sym typeface="Courier New"/>
              </a:rPr>
              <a:t>p </a:t>
            </a:r>
            <a:r>
              <a:rPr lang="it" sz="650">
                <a:latin typeface="Courier New"/>
                <a:ea typeface="Courier New"/>
                <a:cs typeface="Courier New"/>
                <a:sym typeface="Courier New"/>
              </a:rPr>
              <a:t>GROUP BY idorder ) as a</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ON a.idorder = o.id WHERE o.idservicepackage = new.idservicepackage AND o.paid = 1 </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GROUP BY sp.id;</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UPDATE mv_packageSET idpackage = idpackagePI, sales = salesPI, `value` = valuePI, valuewithproducts = </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valuewithproductsPI, avgoptionalproducts = avgoptionalproductsPI</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WHERE mv_package.idpackage = new.idservicepackage;</a:t>
            </a:r>
            <a:endParaRPr sz="650">
              <a:latin typeface="Courier New"/>
              <a:ea typeface="Courier New"/>
              <a:cs typeface="Courier New"/>
              <a:sym typeface="Courier New"/>
            </a:endParaRPr>
          </a:p>
          <a:p>
            <a:pPr indent="0" lvl="0" marL="0" rtl="0" algn="l">
              <a:lnSpc>
                <a:spcPct val="40000"/>
              </a:lnSpc>
              <a:spcBef>
                <a:spcPts val="1200"/>
              </a:spcBef>
              <a:spcAft>
                <a:spcPts val="0"/>
              </a:spcAft>
              <a:buSzPts val="1100"/>
              <a:buNone/>
            </a:pPr>
            <a:r>
              <a:rPr lang="it" sz="650">
                <a:latin typeface="Courier New"/>
                <a:ea typeface="Courier New"/>
                <a:cs typeface="Courier New"/>
                <a:sym typeface="Courier New"/>
              </a:rPr>
              <a:t>END IF;</a:t>
            </a:r>
            <a:endParaRPr sz="650">
              <a:latin typeface="Courier New"/>
              <a:ea typeface="Courier New"/>
              <a:cs typeface="Courier New"/>
              <a:sym typeface="Courier New"/>
            </a:endParaRPr>
          </a:p>
          <a:p>
            <a:pPr indent="0" lvl="0" marL="0" rtl="0" algn="l">
              <a:lnSpc>
                <a:spcPct val="40000"/>
              </a:lnSpc>
              <a:spcBef>
                <a:spcPts val="1200"/>
              </a:spcBef>
              <a:spcAft>
                <a:spcPts val="1200"/>
              </a:spcAft>
              <a:buSzPts val="1100"/>
              <a:buNone/>
            </a:pPr>
            <a:r>
              <a:rPr lang="it" sz="650">
                <a:latin typeface="Courier New"/>
                <a:ea typeface="Courier New"/>
                <a:cs typeface="Courier New"/>
                <a:sym typeface="Courier New"/>
              </a:rPr>
              <a:t>END</a:t>
            </a:r>
            <a:endParaRPr sz="55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15" name="Google Shape;315;p54"/>
          <p:cNvPicPr preferRelativeResize="0"/>
          <p:nvPr/>
        </p:nvPicPr>
        <p:blipFill>
          <a:blip r:embed="rId3">
            <a:alphaModFix/>
          </a:blip>
          <a:stretch>
            <a:fillRect/>
          </a:stretch>
        </p:blipFill>
        <p:spPr>
          <a:xfrm>
            <a:off x="311700" y="1347725"/>
            <a:ext cx="3761172" cy="2448051"/>
          </a:xfrm>
          <a:prstGeom prst="rect">
            <a:avLst/>
          </a:prstGeom>
          <a:noFill/>
          <a:ln>
            <a:noFill/>
          </a:ln>
        </p:spPr>
      </p:pic>
      <p:sp>
        <p:nvSpPr>
          <p:cNvPr id="316" name="Google Shape;316;p54"/>
          <p:cNvSpPr txBox="1"/>
          <p:nvPr/>
        </p:nvSpPr>
        <p:spPr>
          <a:xfrm>
            <a:off x="4572000" y="1299425"/>
            <a:ext cx="4074600" cy="194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•Consumer → Order @OneToMany is necessary to list the order associated to the consumer.</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•Order → Consumer @ManyToOne is necessary and it is used for persisting the entity.</a:t>
            </a:r>
            <a:endParaRPr sz="1500">
              <a:solidFill>
                <a:schemeClr val="dk1"/>
              </a:solidFill>
            </a:endParaRPr>
          </a:p>
          <a:p>
            <a:pPr indent="0" lvl="0" marL="0" rtl="0" algn="l">
              <a:lnSpc>
                <a:spcPct val="90000"/>
              </a:lnSpc>
              <a:spcBef>
                <a:spcPts val="500"/>
              </a:spcBef>
              <a:spcAft>
                <a:spcPts val="0"/>
              </a:spcAft>
              <a:buNone/>
            </a:pPr>
            <a:r>
              <a:t/>
            </a: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22" name="Google Shape;322;p55"/>
          <p:cNvPicPr preferRelativeResize="0"/>
          <p:nvPr/>
        </p:nvPicPr>
        <p:blipFill>
          <a:blip r:embed="rId3">
            <a:alphaModFix/>
          </a:blip>
          <a:stretch>
            <a:fillRect/>
          </a:stretch>
        </p:blipFill>
        <p:spPr>
          <a:xfrm>
            <a:off x="152400" y="1170125"/>
            <a:ext cx="3929748" cy="2619200"/>
          </a:xfrm>
          <a:prstGeom prst="rect">
            <a:avLst/>
          </a:prstGeom>
          <a:noFill/>
          <a:ln>
            <a:noFill/>
          </a:ln>
        </p:spPr>
      </p:pic>
      <p:sp>
        <p:nvSpPr>
          <p:cNvPr id="323" name="Google Shape;323;p55"/>
          <p:cNvSpPr txBox="1"/>
          <p:nvPr/>
        </p:nvSpPr>
        <p:spPr>
          <a:xfrm>
            <a:off x="4572000" y="1299425"/>
            <a:ext cx="4074600" cy="2409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•Consumer → Alert @OneToMany is necessary to list the alerts generated in case of rejected transaction (#OfRejectedTransaction &gt;= 3 ).</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•Alert→ Consumer @ManyToOne is necessary to persist the alert including the details of the consumer (username and </a:t>
            </a:r>
            <a:r>
              <a:rPr lang="it" sz="1500">
                <a:solidFill>
                  <a:schemeClr val="dk1"/>
                </a:solidFill>
              </a:rPr>
              <a:t>email</a:t>
            </a:r>
            <a:r>
              <a:rPr lang="it" sz="1500">
                <a:solidFill>
                  <a:schemeClr val="dk1"/>
                </a:solidFill>
              </a:rPr>
              <a:t>) which is associated to the entity.</a:t>
            </a:r>
            <a:endParaRPr sz="1500">
              <a:solidFill>
                <a:schemeClr val="dk1"/>
              </a:solidFill>
            </a:endParaRPr>
          </a:p>
          <a:p>
            <a:pPr indent="0" lvl="0" marL="0" rtl="0" algn="l">
              <a:lnSpc>
                <a:spcPct val="90000"/>
              </a:lnSpc>
              <a:spcBef>
                <a:spcPts val="500"/>
              </a:spcBef>
              <a:spcAft>
                <a:spcPts val="0"/>
              </a:spcAft>
              <a:buNone/>
            </a:pPr>
            <a:r>
              <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29" name="Google Shape;329;p56"/>
          <p:cNvPicPr preferRelativeResize="0"/>
          <p:nvPr/>
        </p:nvPicPr>
        <p:blipFill>
          <a:blip r:embed="rId3">
            <a:alphaModFix/>
          </a:blip>
          <a:stretch>
            <a:fillRect/>
          </a:stretch>
        </p:blipFill>
        <p:spPr>
          <a:xfrm>
            <a:off x="152400" y="1170125"/>
            <a:ext cx="3845151" cy="2690475"/>
          </a:xfrm>
          <a:prstGeom prst="rect">
            <a:avLst/>
          </a:prstGeom>
          <a:noFill/>
          <a:ln>
            <a:noFill/>
          </a:ln>
        </p:spPr>
      </p:pic>
      <p:sp>
        <p:nvSpPr>
          <p:cNvPr id="330" name="Google Shape;330;p56"/>
          <p:cNvSpPr txBox="1"/>
          <p:nvPr/>
        </p:nvSpPr>
        <p:spPr>
          <a:xfrm>
            <a:off x="4495100" y="1170125"/>
            <a:ext cx="4101300" cy="2075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•Order → Alert @</a:t>
            </a:r>
            <a:r>
              <a:rPr lang="it" sz="1500">
                <a:solidFill>
                  <a:schemeClr val="dk1"/>
                </a:solidFill>
              </a:rPr>
              <a:t>OneToMany is not necessary.</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Alert  → Order </a:t>
            </a:r>
            <a:r>
              <a:rPr lang="it" sz="1500">
                <a:solidFill>
                  <a:schemeClr val="dk1"/>
                </a:solidFill>
              </a:rPr>
              <a:t>@ManyToOne </a:t>
            </a:r>
            <a:r>
              <a:rPr lang="it" sz="1500">
                <a:solidFill>
                  <a:schemeClr val="dk1"/>
                </a:solidFill>
              </a:rPr>
              <a:t>is necessary to persist the alert including the order associated to the entity.</a:t>
            </a:r>
            <a:endParaRPr sz="1500">
              <a:solidFill>
                <a:schemeClr val="dk1"/>
              </a:solidFill>
            </a:endParaRPr>
          </a:p>
          <a:p>
            <a:pPr indent="0" lvl="0" marL="0" rtl="0" algn="l">
              <a:lnSpc>
                <a:spcPct val="90000"/>
              </a:lnSpc>
              <a:spcBef>
                <a:spcPts val="1000"/>
              </a:spcBef>
              <a:spcAft>
                <a:spcPts val="0"/>
              </a:spcAft>
              <a:buNone/>
            </a:pPr>
            <a:r>
              <a:t/>
            </a:r>
            <a:endParaRPr sz="1500">
              <a:solidFill>
                <a:schemeClr val="dk1"/>
              </a:solidFill>
            </a:endParaRPr>
          </a:p>
          <a:p>
            <a:pPr indent="0" lvl="0" marL="0" rtl="0" algn="l">
              <a:lnSpc>
                <a:spcPct val="90000"/>
              </a:lnSpc>
              <a:spcBef>
                <a:spcPts val="500"/>
              </a:spcBef>
              <a:spcAft>
                <a:spcPts val="0"/>
              </a:spcAft>
              <a:buNone/>
            </a:pPr>
            <a:r>
              <a:t/>
            </a:r>
            <a:endParaRPr sz="12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36" name="Google Shape;336;p57"/>
          <p:cNvPicPr preferRelativeResize="0"/>
          <p:nvPr/>
        </p:nvPicPr>
        <p:blipFill>
          <a:blip r:embed="rId3">
            <a:alphaModFix/>
          </a:blip>
          <a:stretch>
            <a:fillRect/>
          </a:stretch>
        </p:blipFill>
        <p:spPr>
          <a:xfrm>
            <a:off x="152400" y="1170125"/>
            <a:ext cx="3894226" cy="2405375"/>
          </a:xfrm>
          <a:prstGeom prst="rect">
            <a:avLst/>
          </a:prstGeom>
          <a:noFill/>
          <a:ln>
            <a:noFill/>
          </a:ln>
        </p:spPr>
      </p:pic>
      <p:sp>
        <p:nvSpPr>
          <p:cNvPr id="337" name="Google Shape;337;p57"/>
          <p:cNvSpPr txBox="1"/>
          <p:nvPr/>
        </p:nvSpPr>
        <p:spPr>
          <a:xfrm>
            <a:off x="4572000" y="1299425"/>
            <a:ext cx="4074600" cy="194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•Consumer → Activation Schedule @OneToMany is necessary to persist the activation schedules of the consumer.</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 •Activation Schedule </a:t>
            </a:r>
            <a:r>
              <a:rPr lang="it" sz="1500">
                <a:solidFill>
                  <a:schemeClr val="dk1"/>
                </a:solidFill>
              </a:rPr>
              <a:t>→ Consumer @ManyToOne is necessary to update the inverse relations for persisting the entity.</a:t>
            </a:r>
            <a:endParaRPr sz="1500">
              <a:solidFill>
                <a:schemeClr val="dk1"/>
              </a:solidFill>
            </a:endParaRPr>
          </a:p>
          <a:p>
            <a:pPr indent="0" lvl="0" marL="0" rtl="0" algn="l">
              <a:lnSpc>
                <a:spcPct val="90000"/>
              </a:lnSpc>
              <a:spcBef>
                <a:spcPts val="500"/>
              </a:spcBef>
              <a:spcAft>
                <a:spcPts val="0"/>
              </a:spcAft>
              <a:buNone/>
            </a:pPr>
            <a:r>
              <a:t/>
            </a:r>
            <a:endParaRPr sz="12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43" name="Google Shape;343;p58"/>
          <p:cNvPicPr preferRelativeResize="0"/>
          <p:nvPr/>
        </p:nvPicPr>
        <p:blipFill>
          <a:blip r:embed="rId3">
            <a:alphaModFix/>
          </a:blip>
          <a:stretch>
            <a:fillRect/>
          </a:stretch>
        </p:blipFill>
        <p:spPr>
          <a:xfrm>
            <a:off x="199624" y="1190850"/>
            <a:ext cx="4186650" cy="2761799"/>
          </a:xfrm>
          <a:prstGeom prst="rect">
            <a:avLst/>
          </a:prstGeom>
          <a:noFill/>
          <a:ln>
            <a:noFill/>
          </a:ln>
        </p:spPr>
      </p:pic>
      <p:sp>
        <p:nvSpPr>
          <p:cNvPr id="344" name="Google Shape;344;p58"/>
          <p:cNvSpPr txBox="1"/>
          <p:nvPr/>
        </p:nvSpPr>
        <p:spPr>
          <a:xfrm>
            <a:off x="4495100" y="1170125"/>
            <a:ext cx="4101300" cy="2057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•Activation Schedule → Service @ManyToMany </a:t>
            </a:r>
            <a:r>
              <a:rPr lang="it" sz="1500">
                <a:solidFill>
                  <a:schemeClr val="dk1"/>
                </a:solidFill>
              </a:rPr>
              <a:t>is necessary for persisting the services associated to the activation schedule.</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Service</a:t>
            </a:r>
            <a:r>
              <a:rPr lang="it" sz="1500">
                <a:solidFill>
                  <a:schemeClr val="dk1"/>
                </a:solidFill>
              </a:rPr>
              <a:t> → </a:t>
            </a:r>
            <a:r>
              <a:rPr lang="it" sz="1500">
                <a:solidFill>
                  <a:schemeClr val="dk1"/>
                </a:solidFill>
              </a:rPr>
              <a:t>Activation Schedule </a:t>
            </a:r>
            <a:r>
              <a:rPr lang="it" sz="1500">
                <a:solidFill>
                  <a:schemeClr val="dk1"/>
                </a:solidFill>
              </a:rPr>
              <a:t>@</a:t>
            </a:r>
            <a:r>
              <a:rPr lang="it" sz="1500">
                <a:solidFill>
                  <a:schemeClr val="dk1"/>
                </a:solidFill>
              </a:rPr>
              <a:t>ManyToMany</a:t>
            </a:r>
            <a:r>
              <a:rPr lang="it" sz="1500">
                <a:solidFill>
                  <a:schemeClr val="dk1"/>
                </a:solidFill>
              </a:rPr>
              <a:t> </a:t>
            </a:r>
            <a:r>
              <a:rPr lang="it" sz="1500">
                <a:solidFill>
                  <a:schemeClr val="dk1"/>
                </a:solidFill>
              </a:rPr>
              <a:t>is not necessary.</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50" name="Google Shape;350;p59"/>
          <p:cNvPicPr preferRelativeResize="0"/>
          <p:nvPr/>
        </p:nvPicPr>
        <p:blipFill>
          <a:blip r:embed="rId3">
            <a:alphaModFix/>
          </a:blip>
          <a:stretch>
            <a:fillRect/>
          </a:stretch>
        </p:blipFill>
        <p:spPr>
          <a:xfrm>
            <a:off x="152400" y="1170125"/>
            <a:ext cx="4305603" cy="2512299"/>
          </a:xfrm>
          <a:prstGeom prst="rect">
            <a:avLst/>
          </a:prstGeom>
          <a:noFill/>
          <a:ln>
            <a:noFill/>
          </a:ln>
        </p:spPr>
      </p:pic>
      <p:sp>
        <p:nvSpPr>
          <p:cNvPr id="351" name="Google Shape;351;p59"/>
          <p:cNvSpPr txBox="1"/>
          <p:nvPr/>
        </p:nvSpPr>
        <p:spPr>
          <a:xfrm>
            <a:off x="4495100" y="1170125"/>
            <a:ext cx="4101300" cy="2057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•Activation Schedule → Optional Product @ManyToMany is necessary for persisting the optional products associated to the activation schedule.</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Optional Product </a:t>
            </a:r>
            <a:r>
              <a:rPr lang="it" sz="1500">
                <a:solidFill>
                  <a:schemeClr val="dk1"/>
                </a:solidFill>
              </a:rPr>
              <a:t> → </a:t>
            </a:r>
            <a:r>
              <a:rPr lang="it" sz="1500">
                <a:solidFill>
                  <a:schemeClr val="dk1"/>
                </a:solidFill>
              </a:rPr>
              <a:t>Activation Schedule</a:t>
            </a:r>
            <a:r>
              <a:rPr lang="it" sz="1500">
                <a:solidFill>
                  <a:schemeClr val="dk1"/>
                </a:solidFill>
              </a:rPr>
              <a:t> @ManyToOne is not necessary.</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57" name="Google Shape;357;p60"/>
          <p:cNvPicPr preferRelativeResize="0"/>
          <p:nvPr/>
        </p:nvPicPr>
        <p:blipFill>
          <a:blip r:embed="rId3">
            <a:alphaModFix/>
          </a:blip>
          <a:stretch>
            <a:fillRect/>
          </a:stretch>
        </p:blipFill>
        <p:spPr>
          <a:xfrm>
            <a:off x="152400" y="1170125"/>
            <a:ext cx="4008351" cy="2749877"/>
          </a:xfrm>
          <a:prstGeom prst="rect">
            <a:avLst/>
          </a:prstGeom>
          <a:noFill/>
          <a:ln>
            <a:noFill/>
          </a:ln>
        </p:spPr>
      </p:pic>
      <p:sp>
        <p:nvSpPr>
          <p:cNvPr id="358" name="Google Shape;358;p60"/>
          <p:cNvSpPr txBox="1"/>
          <p:nvPr/>
        </p:nvSpPr>
        <p:spPr>
          <a:xfrm>
            <a:off x="4495100" y="1170125"/>
            <a:ext cx="4101300" cy="2057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•Order → Optional Product @ManyToMany is necessary to list the optional product/s associated to the order (and for persisting them).</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•Optional Product  → Order @</a:t>
            </a:r>
            <a:r>
              <a:rPr lang="it" sz="1500">
                <a:solidFill>
                  <a:schemeClr val="dk1"/>
                </a:solidFill>
              </a:rPr>
              <a:t>ManyToMany</a:t>
            </a:r>
            <a:r>
              <a:rPr lang="it" sz="1500">
                <a:solidFill>
                  <a:schemeClr val="dk1"/>
                </a:solidFill>
              </a:rPr>
              <a:t> is not necessary. </a:t>
            </a:r>
            <a:endParaRPr sz="12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64" name="Google Shape;364;p61"/>
          <p:cNvPicPr preferRelativeResize="0"/>
          <p:nvPr/>
        </p:nvPicPr>
        <p:blipFill>
          <a:blip r:embed="rId3">
            <a:alphaModFix/>
          </a:blip>
          <a:stretch>
            <a:fillRect/>
          </a:stretch>
        </p:blipFill>
        <p:spPr>
          <a:xfrm>
            <a:off x="152400" y="1170125"/>
            <a:ext cx="4162801" cy="2892400"/>
          </a:xfrm>
          <a:prstGeom prst="rect">
            <a:avLst/>
          </a:prstGeom>
          <a:noFill/>
          <a:ln>
            <a:noFill/>
          </a:ln>
        </p:spPr>
      </p:pic>
      <p:sp>
        <p:nvSpPr>
          <p:cNvPr id="365" name="Google Shape;365;p61"/>
          <p:cNvSpPr txBox="1"/>
          <p:nvPr/>
        </p:nvSpPr>
        <p:spPr>
          <a:xfrm>
            <a:off x="4501650" y="1090975"/>
            <a:ext cx="4101300" cy="2306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Optional Product</a:t>
            </a:r>
            <a:r>
              <a:rPr lang="it" sz="1500">
                <a:solidFill>
                  <a:schemeClr val="dk1"/>
                </a:solidFill>
              </a:rPr>
              <a:t> → Service Package @ManyToMany </a:t>
            </a:r>
            <a:r>
              <a:rPr lang="it" sz="1500">
                <a:solidFill>
                  <a:schemeClr val="dk1"/>
                </a:solidFill>
              </a:rPr>
              <a:t>is not necessary.</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Service Package</a:t>
            </a:r>
            <a:r>
              <a:rPr lang="it" sz="1500">
                <a:solidFill>
                  <a:schemeClr val="dk1"/>
                </a:solidFill>
              </a:rPr>
              <a:t> → </a:t>
            </a:r>
            <a:r>
              <a:rPr lang="it" sz="1500">
                <a:solidFill>
                  <a:schemeClr val="dk1"/>
                </a:solidFill>
              </a:rPr>
              <a:t>Optional Product</a:t>
            </a:r>
            <a:r>
              <a:rPr lang="it" sz="1500">
                <a:solidFill>
                  <a:schemeClr val="dk1"/>
                </a:solidFill>
              </a:rPr>
              <a:t> @</a:t>
            </a:r>
            <a:r>
              <a:rPr lang="it" sz="1500">
                <a:solidFill>
                  <a:schemeClr val="dk1"/>
                </a:solidFill>
              </a:rPr>
              <a:t>ManyToMany is necessary to list the optional products associated to the service package (and for persisting them).</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indent="0" lvl="0" marL="0" rtl="0" algn="l">
              <a:lnSpc>
                <a:spcPct val="90000"/>
              </a:lnSpc>
              <a:spcBef>
                <a:spcPts val="500"/>
              </a:spcBef>
              <a:spcAft>
                <a:spcPts val="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Specifications (Consumer Application 3)</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b="1" i="1" lang="it" u="sng"/>
              <a:t>Consumer Application 3</a:t>
            </a:r>
            <a:endParaRPr b="1" i="1" u="sng"/>
          </a:p>
          <a:p>
            <a:pPr indent="0" lvl="0" marL="0" rtl="0" algn="l">
              <a:spcBef>
                <a:spcPts val="1200"/>
              </a:spcBef>
              <a:spcAft>
                <a:spcPts val="1200"/>
              </a:spcAft>
              <a:buNone/>
            </a:pPr>
            <a:r>
              <a:rPr lang="it"/>
              <a:t>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71" name="Google Shape;371;p62"/>
          <p:cNvPicPr preferRelativeResize="0"/>
          <p:nvPr/>
        </p:nvPicPr>
        <p:blipFill>
          <a:blip r:embed="rId3">
            <a:alphaModFix/>
          </a:blip>
          <a:stretch>
            <a:fillRect/>
          </a:stretch>
        </p:blipFill>
        <p:spPr>
          <a:xfrm>
            <a:off x="152400" y="1170125"/>
            <a:ext cx="4282476" cy="2417251"/>
          </a:xfrm>
          <a:prstGeom prst="rect">
            <a:avLst/>
          </a:prstGeom>
          <a:noFill/>
          <a:ln>
            <a:noFill/>
          </a:ln>
        </p:spPr>
      </p:pic>
      <p:sp>
        <p:nvSpPr>
          <p:cNvPr id="372" name="Google Shape;372;p62"/>
          <p:cNvSpPr txBox="1"/>
          <p:nvPr/>
        </p:nvSpPr>
        <p:spPr>
          <a:xfrm>
            <a:off x="4501650" y="1090975"/>
            <a:ext cx="4101300" cy="1467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•Order → Service Package @ManyToOne </a:t>
            </a:r>
            <a:r>
              <a:rPr lang="it" sz="1500">
                <a:solidFill>
                  <a:schemeClr val="dk1"/>
                </a:solidFill>
              </a:rPr>
              <a:t>is necessary to list the service package associated to the order (and for persisting it).</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•Service Package → Order @OneToMany </a:t>
            </a:r>
            <a:r>
              <a:rPr lang="it" sz="1500">
                <a:solidFill>
                  <a:schemeClr val="dk1"/>
                </a:solidFill>
              </a:rPr>
              <a:t>is not necessary. </a:t>
            </a:r>
            <a:endParaRPr sz="12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78" name="Google Shape;378;p63"/>
          <p:cNvPicPr preferRelativeResize="0"/>
          <p:nvPr/>
        </p:nvPicPr>
        <p:blipFill>
          <a:blip r:embed="rId3">
            <a:alphaModFix/>
          </a:blip>
          <a:stretch>
            <a:fillRect/>
          </a:stretch>
        </p:blipFill>
        <p:spPr>
          <a:xfrm>
            <a:off x="152400" y="1170125"/>
            <a:ext cx="4341699" cy="2334101"/>
          </a:xfrm>
          <a:prstGeom prst="rect">
            <a:avLst/>
          </a:prstGeom>
          <a:noFill/>
          <a:ln>
            <a:noFill/>
          </a:ln>
        </p:spPr>
      </p:pic>
      <p:sp>
        <p:nvSpPr>
          <p:cNvPr id="379" name="Google Shape;379;p63"/>
          <p:cNvSpPr txBox="1"/>
          <p:nvPr/>
        </p:nvSpPr>
        <p:spPr>
          <a:xfrm>
            <a:off x="4501650" y="1090975"/>
            <a:ext cx="4101300" cy="1826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Service Package</a:t>
            </a:r>
            <a:r>
              <a:rPr lang="it" sz="1500">
                <a:solidFill>
                  <a:schemeClr val="dk1"/>
                </a:solidFill>
              </a:rPr>
              <a:t> → Service @ManyToMany is necessary to list the service associated to the service package (and for persisting them).</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•Service → </a:t>
            </a:r>
            <a:r>
              <a:rPr lang="it" sz="1500">
                <a:solidFill>
                  <a:schemeClr val="dk1"/>
                </a:solidFill>
              </a:rPr>
              <a:t>Service Package </a:t>
            </a:r>
            <a:r>
              <a:rPr lang="it" sz="1500">
                <a:solidFill>
                  <a:schemeClr val="dk1"/>
                </a:solidFill>
              </a:rPr>
              <a:t>@</a:t>
            </a:r>
            <a:r>
              <a:rPr lang="it" sz="1500">
                <a:solidFill>
                  <a:schemeClr val="dk1"/>
                </a:solidFill>
              </a:rPr>
              <a:t>ManyToMany</a:t>
            </a:r>
            <a:r>
              <a:rPr lang="it" sz="1500">
                <a:solidFill>
                  <a:schemeClr val="dk1"/>
                </a:solidFill>
              </a:rPr>
              <a:t> is not necessary. </a:t>
            </a:r>
            <a:endParaRPr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85" name="Google Shape;385;p64"/>
          <p:cNvPicPr preferRelativeResize="0"/>
          <p:nvPr/>
        </p:nvPicPr>
        <p:blipFill>
          <a:blip r:embed="rId3">
            <a:alphaModFix/>
          </a:blip>
          <a:stretch>
            <a:fillRect/>
          </a:stretch>
        </p:blipFill>
        <p:spPr>
          <a:xfrm>
            <a:off x="152400" y="1170125"/>
            <a:ext cx="4475075" cy="2464776"/>
          </a:xfrm>
          <a:prstGeom prst="rect">
            <a:avLst/>
          </a:prstGeom>
          <a:noFill/>
          <a:ln>
            <a:noFill/>
          </a:ln>
        </p:spPr>
      </p:pic>
      <p:sp>
        <p:nvSpPr>
          <p:cNvPr id="386" name="Google Shape;386;p64"/>
          <p:cNvSpPr txBox="1"/>
          <p:nvPr/>
        </p:nvSpPr>
        <p:spPr>
          <a:xfrm>
            <a:off x="4501650" y="1090975"/>
            <a:ext cx="4101300" cy="2519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•Service Package → Validity Period </a:t>
            </a:r>
            <a:r>
              <a:rPr lang="it" sz="1500">
                <a:solidFill>
                  <a:schemeClr val="dk1"/>
                </a:solidFill>
              </a:rPr>
              <a:t>needed to show all the validity periods of a service package:</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it" sz="1500">
                <a:solidFill>
                  <a:schemeClr val="dk1"/>
                </a:solidFill>
              </a:rPr>
              <a:t>Owner = validity period;</a:t>
            </a:r>
            <a:endParaRPr sz="1500">
              <a:solidFill>
                <a:schemeClr val="dk1"/>
              </a:solidFill>
            </a:endParaRPr>
          </a:p>
          <a:p>
            <a:pPr indent="-323850" lvl="0" marL="457200" rtl="0" algn="l">
              <a:lnSpc>
                <a:spcPct val="90000"/>
              </a:lnSpc>
              <a:spcBef>
                <a:spcPts val="0"/>
              </a:spcBef>
              <a:spcAft>
                <a:spcPts val="0"/>
              </a:spcAft>
              <a:buClr>
                <a:schemeClr val="dk1"/>
              </a:buClr>
              <a:buSzPts val="1500"/>
              <a:buChar char="●"/>
            </a:pPr>
            <a:r>
              <a:rPr lang="it" sz="1500">
                <a:solidFill>
                  <a:schemeClr val="dk1"/>
                </a:solidFill>
              </a:rPr>
              <a:t>FetchType = EAGER;</a:t>
            </a:r>
            <a:endParaRPr sz="1500">
              <a:solidFill>
                <a:schemeClr val="dk1"/>
              </a:solidFill>
            </a:endParaRPr>
          </a:p>
          <a:p>
            <a:pPr indent="-323850" lvl="0" marL="457200" rtl="0" algn="l">
              <a:lnSpc>
                <a:spcPct val="90000"/>
              </a:lnSpc>
              <a:spcBef>
                <a:spcPts val="0"/>
              </a:spcBef>
              <a:spcAft>
                <a:spcPts val="0"/>
              </a:spcAft>
              <a:buClr>
                <a:schemeClr val="dk1"/>
              </a:buClr>
              <a:buSzPts val="1500"/>
              <a:buChar char="●"/>
            </a:pPr>
            <a:r>
              <a:rPr lang="it" sz="1500">
                <a:solidFill>
                  <a:schemeClr val="dk1"/>
                </a:solidFill>
              </a:rPr>
              <a:t>It must support the retrieval of the monthly cost of each validity period.</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a:t>
            </a:r>
            <a:r>
              <a:rPr lang="it" sz="1500">
                <a:solidFill>
                  <a:schemeClr val="dk1"/>
                </a:solidFill>
              </a:rPr>
              <a:t>Validity Period</a:t>
            </a:r>
            <a:r>
              <a:rPr lang="it" sz="1500">
                <a:solidFill>
                  <a:schemeClr val="dk1"/>
                </a:solidFill>
              </a:rPr>
              <a:t> → Service Package @</a:t>
            </a:r>
            <a:r>
              <a:rPr lang="it" sz="1500">
                <a:solidFill>
                  <a:schemeClr val="dk1"/>
                </a:solidFill>
              </a:rPr>
              <a:t>ManyToMany</a:t>
            </a:r>
            <a:r>
              <a:rPr lang="it" sz="1500">
                <a:solidFill>
                  <a:schemeClr val="dk1"/>
                </a:solidFill>
              </a:rPr>
              <a:t> is not necessary.</a:t>
            </a:r>
            <a:endParaRPr sz="1200">
              <a:solidFill>
                <a:schemeClr val="dk1"/>
              </a:solidFill>
            </a:endParaRPr>
          </a:p>
        </p:txBody>
      </p:sp>
      <p:sp>
        <p:nvSpPr>
          <p:cNvPr id="387" name="Google Shape;387;p64"/>
          <p:cNvSpPr/>
          <p:nvPr/>
        </p:nvSpPr>
        <p:spPr>
          <a:xfrm>
            <a:off x="1468375" y="2638200"/>
            <a:ext cx="870300" cy="3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900"/>
              <a:t>monthly cost</a:t>
            </a:r>
            <a:endParaRPr sz="900"/>
          </a:p>
        </p:txBody>
      </p:sp>
      <p:sp>
        <p:nvSpPr>
          <p:cNvPr id="388" name="Google Shape;388;p64"/>
          <p:cNvSpPr/>
          <p:nvPr/>
        </p:nvSpPr>
        <p:spPr>
          <a:xfrm>
            <a:off x="1468375" y="3414850"/>
            <a:ext cx="870300" cy="3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900"/>
              <a:t>monthly cost</a:t>
            </a:r>
            <a:endParaRPr sz="900"/>
          </a:p>
        </p:txBody>
      </p:sp>
      <p:sp>
        <p:nvSpPr>
          <p:cNvPr id="389" name="Google Shape;389;p64"/>
          <p:cNvSpPr txBox="1"/>
          <p:nvPr/>
        </p:nvSpPr>
        <p:spPr>
          <a:xfrm>
            <a:off x="1902075" y="1796575"/>
            <a:ext cx="87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solidFill>
                  <a:schemeClr val="dk1"/>
                </a:solidFill>
              </a:rPr>
              <a:t>monthly cost</a:t>
            </a:r>
            <a:endParaRPr sz="9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ORM relationship design</a:t>
            </a:r>
            <a:endParaRPr/>
          </a:p>
        </p:txBody>
      </p:sp>
      <p:pic>
        <p:nvPicPr>
          <p:cNvPr id="395" name="Google Shape;395;p65"/>
          <p:cNvPicPr preferRelativeResize="0"/>
          <p:nvPr/>
        </p:nvPicPr>
        <p:blipFill>
          <a:blip r:embed="rId3">
            <a:alphaModFix/>
          </a:blip>
          <a:stretch>
            <a:fillRect/>
          </a:stretch>
        </p:blipFill>
        <p:spPr>
          <a:xfrm>
            <a:off x="152400" y="1170125"/>
            <a:ext cx="4493199" cy="2595449"/>
          </a:xfrm>
          <a:prstGeom prst="rect">
            <a:avLst/>
          </a:prstGeom>
          <a:noFill/>
          <a:ln>
            <a:noFill/>
          </a:ln>
        </p:spPr>
      </p:pic>
      <p:sp>
        <p:nvSpPr>
          <p:cNvPr id="396" name="Google Shape;396;p65"/>
          <p:cNvSpPr txBox="1"/>
          <p:nvPr/>
        </p:nvSpPr>
        <p:spPr>
          <a:xfrm>
            <a:off x="4645600" y="1073375"/>
            <a:ext cx="4101300" cy="1716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 sz="1500">
                <a:solidFill>
                  <a:schemeClr val="dk1"/>
                </a:solidFill>
              </a:rPr>
              <a:t>•Order → Validity Period @ManyToOne is necessary for showing the validity period associated to the order (and for persisting it).</a:t>
            </a:r>
            <a:endParaRPr sz="1500">
              <a:solidFill>
                <a:schemeClr val="dk1"/>
              </a:solidFill>
            </a:endParaRPr>
          </a:p>
          <a:p>
            <a:pPr indent="0" lvl="0" marL="0" rtl="0" algn="l">
              <a:lnSpc>
                <a:spcPct val="90000"/>
              </a:lnSpc>
              <a:spcBef>
                <a:spcPts val="1000"/>
              </a:spcBef>
              <a:spcAft>
                <a:spcPts val="0"/>
              </a:spcAft>
              <a:buNone/>
            </a:pPr>
            <a:r>
              <a:rPr lang="it" sz="1500">
                <a:solidFill>
                  <a:schemeClr val="dk1"/>
                </a:solidFill>
              </a:rPr>
              <a:t>•Validity Period → Order @OneToMany is not necessary.</a:t>
            </a:r>
            <a:endParaRPr sz="1500">
              <a:solidFill>
                <a:schemeClr val="dk1"/>
              </a:solidFill>
            </a:endParaRPr>
          </a:p>
          <a:p>
            <a:pPr indent="0" lvl="0" marL="0" rtl="0" algn="l">
              <a:lnSpc>
                <a:spcPct val="90000"/>
              </a:lnSpc>
              <a:spcBef>
                <a:spcPts val="500"/>
              </a:spcBef>
              <a:spcAft>
                <a:spcPts val="0"/>
              </a:spcAft>
              <a:buNone/>
            </a:pPr>
            <a:r>
              <a:t/>
            </a:r>
            <a:endParaRPr sz="12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Entities 1 (Activation Schedule)</a:t>
            </a:r>
            <a:endParaRPr/>
          </a:p>
        </p:txBody>
      </p:sp>
      <p:sp>
        <p:nvSpPr>
          <p:cNvPr id="402" name="Google Shape;402;p66"/>
          <p:cNvSpPr txBox="1"/>
          <p:nvPr>
            <p:ph idx="1" type="body"/>
          </p:nvPr>
        </p:nvSpPr>
        <p:spPr>
          <a:xfrm>
            <a:off x="474075" y="1017725"/>
            <a:ext cx="7741500" cy="37107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@Entity</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@Table(name = "activationschedule", schema="db2_savino_vinati")</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@NamedQuery(name="Activationschedule.findAll", query="SELECT acsc FROM Activationschedule acsc")</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public class Activationschedule implements Serializable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static final long serialVersionUID = 1L;</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@Id</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@GeneratedValue(strategy = GenerationType.IDENTITY)</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int id;</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@Temporal(TemporalType.DATE)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Date activationdate;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@Temporal(TemporalType.DATE)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Date deactivationdate;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@ManyToOne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@JoinColumn(name="iduser")</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User user;</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@ManyToMany(fetch=FetchType.EAGER)</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@JoinTable(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name="serviceschedule",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joinColumns= { @JoinColumn(name="idactivation")},</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inverseJoinColumns= { @JoinColumn(name="idservice")}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List&lt;Service&gt; services;</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@ManyToMany(fetch=FetchType.EAGER)</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@JoinTable(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name="productschedule",</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joinColumns= { @JoinColumn(name="idactivation")},</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inverseJoinColumns= { @JoinColumn(name="idoptionalproduct")}</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it" sz="501">
                <a:solidFill>
                  <a:schemeClr val="dk1"/>
                </a:solidFill>
                <a:highlight>
                  <a:schemeClr val="lt1"/>
                </a:highlight>
                <a:latin typeface="Courier New"/>
                <a:ea typeface="Courier New"/>
                <a:cs typeface="Courier New"/>
                <a:sym typeface="Courier New"/>
              </a:rPr>
              <a:t>    private List&lt;Optionalproduct&gt; optionalproducts;</a:t>
            </a:r>
            <a:endParaRPr sz="45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Entities 2 (Alert)</a:t>
            </a:r>
            <a:endParaRPr/>
          </a:p>
        </p:txBody>
      </p:sp>
      <p:sp>
        <p:nvSpPr>
          <p:cNvPr id="408" name="Google Shape;408;p67"/>
          <p:cNvSpPr txBox="1"/>
          <p:nvPr>
            <p:ph idx="1" type="body"/>
          </p:nvPr>
        </p:nvSpPr>
        <p:spPr>
          <a:xfrm>
            <a:off x="497500" y="1086875"/>
            <a:ext cx="77835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"alert",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@NamedQuery(name="Alert.findAll", query="SELECT a FROM Alert a")</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Alert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@JoinColumn(name="idinsolventuser")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Insolventuser insolventUser;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@JoinColumn(name="idorder")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Order order;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amount;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@Column(name="active", insertable = false)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Boolean active;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@Column(name="lastrejection", insertable = false, updatable = false)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@Temporal(TemporalType.TIMESTAMP)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Date lastrejection;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3 (InsolventUser)</a:t>
            </a:r>
            <a:endParaRPr/>
          </a:p>
        </p:txBody>
      </p:sp>
      <p:sp>
        <p:nvSpPr>
          <p:cNvPr id="414" name="Google Shape;414;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"insolventuser",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@NamedQuery(name="Insolventuser.findAll", query="SELECT iu FROM Insolventuser iu")</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Insolventuser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failedpaymentcount;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boolean insolvent;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@MapsId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User user;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@OneToMany(mappedBy="insolventUser", cascade = CascadeType.ALL, orphanRemoval = true)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List&lt;Alert&gt; alerts;</a:t>
            </a:r>
            <a:endParaRPr>
              <a:solidFill>
                <a:schemeClr val="dk1"/>
              </a:solidFill>
              <a:highlight>
                <a:schemeClr val="lt1"/>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4 (MvAlert)</a:t>
            </a:r>
            <a:endParaRPr/>
          </a:p>
        </p:txBody>
      </p:sp>
      <p:sp>
        <p:nvSpPr>
          <p:cNvPr id="420" name="Google Shape;420;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@Table(name="mv_alerts")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@NamedQuery(name="MvAlert.findAll", query="SELECT m FROM MvAlert 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MvAlert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@JoinColumn(name = "idalert")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Alert alert;</a:t>
            </a:r>
            <a:endParaRPr>
              <a:solidFill>
                <a:schemeClr val="dk1"/>
              </a:solidFill>
              <a:highlight>
                <a:schemeClr val="lt1"/>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5 (MvBestProduct)</a:t>
            </a:r>
            <a:endParaRPr/>
          </a:p>
        </p:txBody>
      </p:sp>
      <p:sp>
        <p:nvSpPr>
          <p:cNvPr id="426" name="Google Shape;426;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@Table(name="mv_bestproduct")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@NamedQuery(name="MvBestproduct.findAll", query="SELECT m FROM MvBestproduct 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MvBestproduct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"idoptionalproduct")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Optionalproduct optionalproduct;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value;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int sales;</a:t>
            </a:r>
            <a:endParaRPr>
              <a:solidFill>
                <a:schemeClr val="dk1"/>
              </a:solidFill>
              <a:highlight>
                <a:schemeClr val="lt1"/>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6 (MvInsolventUser)</a:t>
            </a:r>
            <a:endParaRPr/>
          </a:p>
        </p:txBody>
      </p:sp>
      <p:sp>
        <p:nvSpPr>
          <p:cNvPr id="432" name="Google Shape;432;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@Table(name="mv_insolventuser")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@NamedQuery(name="MvInsolventUser.findAll", query="SELECT miu FROM MvInsolventUser miu")</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MvInsolventUser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@JoinColumn(name = "idinsolventuser")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Insolventuser insolventuser;</a:t>
            </a:r>
            <a:endParaRPr>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Specifications (Employee Application)</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08927" lvl="0" marL="457200" marR="0" rtl="0" algn="l">
              <a:lnSpc>
                <a:spcPct val="115000"/>
              </a:lnSpc>
              <a:spcBef>
                <a:spcPts val="0"/>
              </a:spcBef>
              <a:spcAft>
                <a:spcPts val="0"/>
              </a:spcAft>
              <a:buSzPct val="100000"/>
              <a:buChar char="●"/>
            </a:pPr>
            <a:r>
              <a:rPr b="1" i="1" lang="it" sz="1367" u="sng"/>
              <a:t>Employee </a:t>
            </a:r>
            <a:r>
              <a:rPr b="1" i="1" lang="it" sz="1367" u="sng"/>
              <a:t>Application</a:t>
            </a:r>
            <a:endParaRPr b="1" i="1" sz="1367" u="sng"/>
          </a:p>
          <a:p>
            <a:pPr indent="0" lvl="0" marL="0" marR="0" rtl="0" algn="l">
              <a:lnSpc>
                <a:spcPct val="115000"/>
              </a:lnSpc>
              <a:spcBef>
                <a:spcPts val="1200"/>
              </a:spcBef>
              <a:spcAft>
                <a:spcPts val="0"/>
              </a:spcAft>
              <a:buNone/>
            </a:pPr>
            <a:r>
              <a:rPr lang="it"/>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endParaRPr/>
          </a:p>
          <a:p>
            <a:pPr indent="-310832" lvl="1" marL="914400" marR="0" rtl="0" algn="l">
              <a:lnSpc>
                <a:spcPct val="115000"/>
              </a:lnSpc>
              <a:spcBef>
                <a:spcPts val="1200"/>
              </a:spcBef>
              <a:spcAft>
                <a:spcPts val="0"/>
              </a:spcAft>
              <a:buSzPct val="100000"/>
              <a:buChar char="○"/>
            </a:pPr>
            <a:r>
              <a:rPr lang="it"/>
              <a:t>Number of total purchases per package.Number of total purchases per package and validity period.</a:t>
            </a:r>
            <a:endParaRPr/>
          </a:p>
          <a:p>
            <a:pPr indent="-310832" lvl="1" marL="914400" marR="0" rtl="0" algn="l">
              <a:lnSpc>
                <a:spcPct val="115000"/>
              </a:lnSpc>
              <a:spcBef>
                <a:spcPts val="0"/>
              </a:spcBef>
              <a:spcAft>
                <a:spcPts val="0"/>
              </a:spcAft>
              <a:buSzPct val="100000"/>
              <a:buChar char="○"/>
            </a:pPr>
            <a:r>
              <a:rPr lang="it"/>
              <a:t>Total value of sales per package with and without the optional products.</a:t>
            </a:r>
            <a:endParaRPr/>
          </a:p>
          <a:p>
            <a:pPr indent="-310832" lvl="1" marL="914400" marR="0" rtl="0" algn="l">
              <a:lnSpc>
                <a:spcPct val="115000"/>
              </a:lnSpc>
              <a:spcBef>
                <a:spcPts val="0"/>
              </a:spcBef>
              <a:spcAft>
                <a:spcPts val="0"/>
              </a:spcAft>
              <a:buSzPct val="100000"/>
              <a:buChar char="○"/>
            </a:pPr>
            <a:r>
              <a:rPr lang="it"/>
              <a:t>Average number of optional products sold together with each service package.</a:t>
            </a:r>
            <a:endParaRPr/>
          </a:p>
          <a:p>
            <a:pPr indent="-310832" lvl="1" marL="914400" marR="0" rtl="0" algn="l">
              <a:lnSpc>
                <a:spcPct val="115000"/>
              </a:lnSpc>
              <a:spcBef>
                <a:spcPts val="0"/>
              </a:spcBef>
              <a:spcAft>
                <a:spcPts val="0"/>
              </a:spcAft>
              <a:buSzPct val="100000"/>
              <a:buChar char="○"/>
            </a:pPr>
            <a:r>
              <a:rPr lang="it"/>
              <a:t>List of insolvent users, suspended orders and alerts.</a:t>
            </a:r>
            <a:endParaRPr/>
          </a:p>
          <a:p>
            <a:pPr indent="-310832" lvl="1" marL="914400" marR="0" rtl="0" algn="l">
              <a:lnSpc>
                <a:spcPct val="115000"/>
              </a:lnSpc>
              <a:spcBef>
                <a:spcPts val="0"/>
              </a:spcBef>
              <a:spcAft>
                <a:spcPts val="0"/>
              </a:spcAft>
              <a:buSzPct val="100000"/>
              <a:buChar char="○"/>
            </a:pPr>
            <a:r>
              <a:rPr lang="it"/>
              <a:t>Best seller optional product, i.e. the optional product with the greatest value of sales across all the sold service packages.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7 (MvPackage)</a:t>
            </a:r>
            <a:endParaRPr/>
          </a:p>
        </p:txBody>
      </p:sp>
      <p:sp>
        <p:nvSpPr>
          <p:cNvPr id="438" name="Google Shape;438;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@Table(name="mv_package")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@NamedQuery(name="MvPackage.findAll", query="SELECT m FROM MvPackage 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MvPackage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avgoptionalproducts;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"idpackage")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Servicepackage servicepackage;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sales;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value;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float valuewithproducts;</a:t>
            </a:r>
            <a:endParaRPr>
              <a:solidFill>
                <a:schemeClr val="dk1"/>
              </a:solidFill>
              <a:highlight>
                <a:schemeClr val="lt1"/>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8 (MvPackageperiod)</a:t>
            </a:r>
            <a:endParaRPr/>
          </a:p>
        </p:txBody>
      </p:sp>
      <p:sp>
        <p:nvSpPr>
          <p:cNvPr id="444" name="Google Shape;444;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@Table(name="mv_packageperiod")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@NamedQuery(name="MvPackageperiod.findAll", query="SELECT m FROM MvPackageperiod 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MvPackageperiod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"idpackage")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Servicepackage servicepackage;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"idperiod")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Validityperiod validityperiod;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int sales;</a:t>
            </a:r>
            <a:endParaRPr>
              <a:solidFill>
                <a:schemeClr val="dk1"/>
              </a:solidFill>
              <a:highlight>
                <a:schemeClr val="lt1"/>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9 (MvSuspendedorder)</a:t>
            </a:r>
            <a:endParaRPr/>
          </a:p>
        </p:txBody>
      </p:sp>
      <p:sp>
        <p:nvSpPr>
          <p:cNvPr id="450" name="Google Shape;450;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@Table(name="mv_suspendedorders")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@NamedQuery(name="MvSuspendedorder.findAll", query="SELECT m FROM MvSuspendedorder 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MvSuspendedorder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@JoinColumn(name = "idorder")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Order suspendedorder;</a:t>
            </a:r>
            <a:endParaRPr>
              <a:solidFill>
                <a:schemeClr val="dk1"/>
              </a:solidFill>
              <a:highlight>
                <a:schemeClr val="lt1"/>
              </a:high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10 (Optionalproduct)</a:t>
            </a:r>
            <a:endParaRPr b="1"/>
          </a:p>
        </p:txBody>
      </p:sp>
      <p:sp>
        <p:nvSpPr>
          <p:cNvPr id="456" name="Google Shape;456;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"optionalproduct",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@NamedQuery(name="Optionalproduct.findAll", query="SELECT op FROM Optionalproduct op")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Optionalproduct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float monthlyprice;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String name;</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11 (Order)</a:t>
            </a:r>
            <a:endParaRPr/>
          </a:p>
        </p:txBody>
      </p:sp>
      <p:sp>
        <p:nvSpPr>
          <p:cNvPr id="462" name="Google Shape;462;p76"/>
          <p:cNvSpPr txBox="1"/>
          <p:nvPr>
            <p:ph idx="1" type="body"/>
          </p:nvPr>
        </p:nvSpPr>
        <p:spPr>
          <a:xfrm>
            <a:off x="311700" y="1152475"/>
            <a:ext cx="8520600" cy="39078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@Entity</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@Table(name = "order", schema="db2_savino_vinati")</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@NamedQueries({</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@NamedQuery(name="Order.findAll", query="SELECT o FROM Order o"),</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@NamedQuery(name="Order.findFromId", query="SELECT o FROM Order o WHERE o.id = ?1"),</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@NamedQuery(name="Order.findRejectedOrders", query="SELECT o FROM Order o WHERE o.paid = false AND o.user = ?1")</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public class Order implements Serializable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static final long serialVersionUID = 1L;</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@Id</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@GeneratedValue(strategy = GenerationType.IDENTITY)</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int id;</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float totalvalue;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@Column(name="datehour", insertable = false, updatable = false)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@Temporal(TemporalType.TIMESTAMP)</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Date datehour;</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@Temporal(TemporalType.DATE)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Date startdate;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boolean paid;</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@ManyToOne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@JoinColumn(name="iduser")</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User user;</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@ManyToOne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@JoinColumn(name="idservicepackage")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Servicepackage servicepackage;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@ManyToOne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@JoinColumn(name="idvalidityperiod")</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Validityperiod validityperiod;</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@ManyToMany(fetch=FetchType.EAGER)</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@JoinTable(</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name="orderproduct",</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joinColumns= { @JoinColumn(name="idorder")},</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inverseJoinColumns= { @JoinColumn(name="idoptionalproduct")}</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indent="0" lvl="0" marL="0" rtl="0" algn="l">
              <a:lnSpc>
                <a:spcPct val="70000"/>
              </a:lnSpc>
              <a:spcBef>
                <a:spcPts val="0"/>
              </a:spcBef>
              <a:spcAft>
                <a:spcPts val="0"/>
              </a:spcAft>
              <a:buSzPts val="770"/>
              <a:buNone/>
            </a:pPr>
            <a:r>
              <a:rPr lang="it" sz="750">
                <a:solidFill>
                  <a:schemeClr val="dk1"/>
                </a:solidFill>
                <a:highlight>
                  <a:schemeClr val="lt1"/>
                </a:highlight>
                <a:latin typeface="Courier New"/>
                <a:ea typeface="Courier New"/>
                <a:cs typeface="Courier New"/>
                <a:sym typeface="Courier New"/>
              </a:rPr>
              <a:t>    private List&lt;Optionalproduct&gt; optionalproducts;</a:t>
            </a:r>
            <a:endParaRPr sz="750">
              <a:solidFill>
                <a:schemeClr val="dk1"/>
              </a:solidFill>
              <a:highlight>
                <a:schemeClr val="lt1"/>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12 (Service)</a:t>
            </a:r>
            <a:endParaRPr/>
          </a:p>
        </p:txBody>
      </p:sp>
      <p:sp>
        <p:nvSpPr>
          <p:cNvPr id="468" name="Google Shape;468;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"service",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@NamedQuery(name="Service.findAll", query="SELECT s FROM Service 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Service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String name;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@JoinColumn(name="idtype")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Servicetype type;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@OneToOne(mappedBy="service")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Servicemobile servicemobile;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@OneToOne(mappedBy="service")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Serviceinternet serviceinternet;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13 (Serviceinternet)</a:t>
            </a:r>
            <a:endParaRPr/>
          </a:p>
        </p:txBody>
      </p:sp>
      <p:sp>
        <p:nvSpPr>
          <p:cNvPr id="474" name="Google Shape;474;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"serviceinternet",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@NamedQuery(name="Serviceinternet.findAll", query="SELECT si FROM Serviceinternet si")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Serviceinternet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feeextragbs;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includedgbs;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@MapsId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 service;</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14 (Servicemobile)</a:t>
            </a:r>
            <a:endParaRPr/>
          </a:p>
        </p:txBody>
      </p:sp>
      <p:sp>
        <p:nvSpPr>
          <p:cNvPr id="480" name="Google Shape;480;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"servicemobile",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@NamedQuery(name="Servicemobile.findAll", query="SELECT sm FROM Servicemobile sm")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Servicemobile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feeextraminutes;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feeextrasms;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includedminutes;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includedsms;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@MapsId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 service;</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0"/>
          <p:cNvSpPr txBox="1"/>
          <p:nvPr>
            <p:ph type="title"/>
          </p:nvPr>
        </p:nvSpPr>
        <p:spPr>
          <a:xfrm>
            <a:off x="311700" y="32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15 (Servicepackage)</a:t>
            </a:r>
            <a:endParaRPr/>
          </a:p>
        </p:txBody>
      </p:sp>
      <p:sp>
        <p:nvSpPr>
          <p:cNvPr id="486" name="Google Shape;486;p80"/>
          <p:cNvSpPr txBox="1"/>
          <p:nvPr>
            <p:ph idx="1" type="body"/>
          </p:nvPr>
        </p:nvSpPr>
        <p:spPr>
          <a:xfrm>
            <a:off x="311700" y="955700"/>
            <a:ext cx="8520600" cy="3822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@Entity</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@Table(name = "servicepackage", schema="db2_savino_vinati")</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@NamedQueries({</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@NamedQuery(name="Servicepackage.findAll", query="SELECT sp FROM Servicepackage sp"),</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@NamedQuery(name="Servicepackage.findFromName", query="SELECT sp FROM Servicepackage sp WHERE sp.name = ?1")</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public class Servicepackage implements Serializable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static final long serialVersionUID = 1L;</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@Id</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@GeneratedValue(strategy = GenerationType.IDENTITY)</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int id;</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String name;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@ManyToMany(fetch=FetchType.EAGER)</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@JoinTable(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name="packageproduct",</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joinColumns= { @JoinColumn(name="idservicepackage")},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inverseJoinColumns= { @JoinColumn(name="idoptionalproduct")}</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List&lt;Optionalproduct&gt; optionalproducts;</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@ElementCollection(fetch = FetchType.EAGER)</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@CollectionTable(name = "packageperiod", schema = "db2_savino_vinati", joinColumns = @JoinColumn(name = "idservicepackage"))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@MapKeyJoinColumn(name = "idvalidityperiod")</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@Column(name = "monthlycost")</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Map&lt;Validityperiod, Float&gt; validityperiods;</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@ManyToMany(fetch=FetchType.EAGER)</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@JoinTable(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name="servicepackageservice",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joinColumns= { @JoinColumn(name="idservicepackage")},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inverseJoinColumns= { @JoinColumn(name="idservice")}</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SzPts val="440"/>
              <a:buNone/>
            </a:pPr>
            <a:r>
              <a:rPr lang="it" sz="720">
                <a:solidFill>
                  <a:schemeClr val="dk1"/>
                </a:solidFill>
                <a:highlight>
                  <a:schemeClr val="lt1"/>
                </a:highlight>
                <a:latin typeface="Courier New"/>
                <a:ea typeface="Courier New"/>
                <a:cs typeface="Courier New"/>
                <a:sym typeface="Courier New"/>
              </a:rPr>
              <a:t>    private List&lt;Service&gt; services;</a:t>
            </a:r>
            <a:endParaRPr sz="1020">
              <a:solidFill>
                <a:schemeClr val="dk1"/>
              </a:solidFill>
              <a:highlight>
                <a:schemeClr val="lt1"/>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16 (Servicetype)</a:t>
            </a:r>
            <a:endParaRPr/>
          </a:p>
        </p:txBody>
      </p:sp>
      <p:sp>
        <p:nvSpPr>
          <p:cNvPr id="492" name="Google Shape;492;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"servicetype",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@NamedQuery(name="Servicetype.findAll", query="SELECT st FROM Servicetype 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Servicetype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String type;</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Revision of the specifications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it"/>
              <a:t>The aggregate data of the sales report is computed by triggers that populate materialized view tables.</a:t>
            </a:r>
            <a:endParaRPr/>
          </a:p>
          <a:p>
            <a:pPr indent="-317182" lvl="0" marL="457200" rtl="0" algn="l">
              <a:spcBef>
                <a:spcPts val="0"/>
              </a:spcBef>
              <a:spcAft>
                <a:spcPts val="0"/>
              </a:spcAft>
              <a:buSzPct val="100000"/>
              <a:buChar char="●"/>
            </a:pPr>
            <a:r>
              <a:rPr lang="it"/>
              <a:t>The payment will be simulated, for </a:t>
            </a:r>
            <a:r>
              <a:rPr lang="it"/>
              <a:t>demonstration</a:t>
            </a:r>
            <a:r>
              <a:rPr lang="it"/>
              <a:t> purposes, by allowing the user to </a:t>
            </a:r>
            <a:r>
              <a:rPr lang="it"/>
              <a:t>choose</a:t>
            </a:r>
            <a:r>
              <a:rPr lang="it"/>
              <a:t> if the payment will be successful or rejected.</a:t>
            </a:r>
            <a:endParaRPr/>
          </a:p>
          <a:p>
            <a:pPr indent="-317182" lvl="0" marL="457200" rtl="0" algn="l">
              <a:spcBef>
                <a:spcPts val="0"/>
              </a:spcBef>
              <a:spcAft>
                <a:spcPts val="0"/>
              </a:spcAft>
              <a:buSzPct val="100000"/>
              <a:buChar char="●"/>
            </a:pPr>
            <a:r>
              <a:rPr lang="it"/>
              <a:t>Triggers regarding service packages, for the sales report page, consider paid orders.</a:t>
            </a:r>
            <a:endParaRPr/>
          </a:p>
          <a:p>
            <a:pPr indent="-317182" lvl="0" marL="457200" rtl="0" algn="l">
              <a:spcBef>
                <a:spcPts val="0"/>
              </a:spcBef>
              <a:spcAft>
                <a:spcPts val="0"/>
              </a:spcAft>
              <a:buSzPct val="100000"/>
              <a:buChar char="●"/>
            </a:pPr>
            <a:r>
              <a:rPr lang="it"/>
              <a:t>Once a user has failed </a:t>
            </a:r>
            <a:r>
              <a:rPr lang="it"/>
              <a:t>two </a:t>
            </a:r>
            <a:r>
              <a:rPr lang="it"/>
              <a:t>payments in a row, every following failed payment will generate an alert, conceivably more alerts for the same order will be created.</a:t>
            </a:r>
            <a:endParaRPr/>
          </a:p>
          <a:p>
            <a:pPr indent="-317182" lvl="0" marL="457200" rtl="0" algn="l">
              <a:spcBef>
                <a:spcPts val="0"/>
              </a:spcBef>
              <a:spcAft>
                <a:spcPts val="0"/>
              </a:spcAft>
              <a:buSzPct val="100000"/>
              <a:buChar char="●"/>
            </a:pPr>
            <a:r>
              <a:rPr lang="it"/>
              <a:t>Any alert will be deactivated as soon as the user pays the related order.</a:t>
            </a:r>
            <a:endParaRPr/>
          </a:p>
          <a:p>
            <a:pPr indent="-317182" lvl="0" marL="457200" rtl="0" algn="l">
              <a:spcBef>
                <a:spcPts val="0"/>
              </a:spcBef>
              <a:spcAft>
                <a:spcPts val="0"/>
              </a:spcAft>
              <a:buSzPct val="100000"/>
              <a:buChar char="●"/>
            </a:pPr>
            <a:r>
              <a:rPr lang="it"/>
              <a:t>The system is optimistic so whenever an insolvent user complete a payment he is no longer considered insolvent even if he still has some suspended orders. The system expects the user to pay them as soon as possible.</a:t>
            </a:r>
            <a:endParaRPr/>
          </a:p>
          <a:p>
            <a:pPr indent="-317182" lvl="0" marL="457200" rtl="0" algn="l">
              <a:spcBef>
                <a:spcPts val="0"/>
              </a:spcBef>
              <a:spcAft>
                <a:spcPts val="0"/>
              </a:spcAft>
              <a:buSzPct val="100000"/>
              <a:buChar char="●"/>
            </a:pPr>
            <a:r>
              <a:rPr lang="it"/>
              <a:t>Activation schedules and alerts are not shown in the home pages of either the consumer or the employee.</a:t>
            </a:r>
            <a:endParaRPr/>
          </a:p>
          <a:p>
            <a:pPr indent="-317182" lvl="0" marL="457200" rtl="0" algn="l">
              <a:spcBef>
                <a:spcPts val="0"/>
              </a:spcBef>
              <a:spcAft>
                <a:spcPts val="0"/>
              </a:spcAft>
              <a:buSzPct val="100000"/>
              <a:buChar char="●"/>
            </a:pPr>
            <a:r>
              <a:rPr lang="it"/>
              <a:t>Telco service mobile and internet additional data are not shown because in the application they would be used just for displaying purposes.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17 (User)</a:t>
            </a:r>
            <a:endParaRPr/>
          </a:p>
        </p:txBody>
      </p:sp>
      <p:sp>
        <p:nvSpPr>
          <p:cNvPr id="498" name="Google Shape;498;p82"/>
          <p:cNvSpPr txBox="1"/>
          <p:nvPr>
            <p:ph idx="1" type="body"/>
          </p:nvPr>
        </p:nvSpPr>
        <p:spPr>
          <a:xfrm>
            <a:off x="311700" y="1152475"/>
            <a:ext cx="8520600" cy="3630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@Entity</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@Table(name = "user", schema="db2_savino_vinati")</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@NamedQueries({</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@NamedQuery(name="User.findAll", query="SELECT u FROM User u"),</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 = "User.checkCredentials", query = "SELECT r FROM User r  WHERE r.username = ?1 and r.password = ?2"),</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 = "User.findFromUsername", query = "SELECT u FROM User u  WHERE u.username = ?1"),</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 = "User.findFromMail", query = "SELECT u FROM User u  WHERE u.mail = ?1")</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public class User implements Serializable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static final long serialVersionUID = 1L;</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@Id</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@GeneratedValue(strategy = GenerationType.IDENTITY)</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int id;</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String username;</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String password;</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String mail;</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@ManyToOne</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@JoinColumn(name="idusertype")</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Usertype usertype;</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@OneToOne(mappedBy="user", cascade = CascadeType.ALL, orphanRemoval = true)</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Insolventuser insolventuser;</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@OneToMany(mappedBy="user", cascade = CascadeType.ALL, orphanRemoval = true)</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List&lt;Activationschedule&gt; activationschedules;</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@OneToMany(fetch = FetchType.EAGER, mappedBy="user", cascade = CascadeType.ALL)</a:t>
            </a:r>
            <a:endParaRPr sz="80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List&lt;Order&gt; orders;</a:t>
            </a:r>
            <a:endParaRPr sz="800">
              <a:solidFill>
                <a:schemeClr val="dk1"/>
              </a:solidFill>
              <a:highlight>
                <a:schemeClr val="lt1"/>
              </a:highlight>
              <a:latin typeface="Courier New"/>
              <a:ea typeface="Courier New"/>
              <a:cs typeface="Courier New"/>
              <a:sym typeface="Courier New"/>
            </a:endParaRPr>
          </a:p>
          <a:p>
            <a:pPr indent="0" lvl="0" marL="0" rtl="0" algn="l">
              <a:lnSpc>
                <a:spcPct val="105000"/>
              </a:lnSpc>
              <a:spcBef>
                <a:spcPts val="0"/>
              </a:spcBef>
              <a:spcAft>
                <a:spcPts val="1200"/>
              </a:spcAft>
              <a:buSzPts val="523"/>
              <a:buNone/>
            </a:pPr>
            <a:r>
              <a:t/>
            </a:r>
            <a:endParaRPr sz="855"/>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18 (Usertype)</a:t>
            </a:r>
            <a:endParaRPr/>
          </a:p>
        </p:txBody>
      </p:sp>
      <p:sp>
        <p:nvSpPr>
          <p:cNvPr id="504" name="Google Shape;504;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"usertype",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@NamedQuery(name="Usertype.findAll", query="SELECT ut FROM Usertype ut"),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@NamedQuery(name="Usertype.findFromType", query="SELECT ut FROM Usertype ut WHERE ut.usertype=?1")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Usertype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String usertype;</a:t>
            </a:r>
            <a:endParaRPr>
              <a:solidFill>
                <a:schemeClr val="dk1"/>
              </a:solidFill>
              <a:highlight>
                <a:schemeClr val="lt1"/>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Entities 19 (Validityperiod)</a:t>
            </a:r>
            <a:endParaRPr/>
          </a:p>
        </p:txBody>
      </p:sp>
      <p:sp>
        <p:nvSpPr>
          <p:cNvPr id="510" name="Google Shape;510;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"validityperiod", schema="db2_savino_vinati")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@NamedQuery(name="Validityperiod.findAll", query="SELECT v FROM Validityperiod v")</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Validityperiod implements Serializable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validityperiod;</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5"/>
          <p:cNvSpPr txBox="1"/>
          <p:nvPr>
            <p:ph type="title"/>
          </p:nvPr>
        </p:nvSpPr>
        <p:spPr>
          <a:xfrm>
            <a:off x="311700" y="155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Interaction diagrams 1 (Login and Registration)</a:t>
            </a:r>
            <a:endParaRPr/>
          </a:p>
        </p:txBody>
      </p:sp>
      <p:pic>
        <p:nvPicPr>
          <p:cNvPr id="516" name="Google Shape;516;p85"/>
          <p:cNvPicPr preferRelativeResize="0"/>
          <p:nvPr/>
        </p:nvPicPr>
        <p:blipFill rotWithShape="1">
          <a:blip r:embed="rId3">
            <a:alphaModFix/>
          </a:blip>
          <a:srcRect b="2390" l="0" r="0" t="2380"/>
          <a:stretch/>
        </p:blipFill>
        <p:spPr>
          <a:xfrm>
            <a:off x="882075" y="612700"/>
            <a:ext cx="6971725" cy="44024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Interaction diagrams 2 (Buy service package)</a:t>
            </a:r>
            <a:endParaRPr/>
          </a:p>
        </p:txBody>
      </p:sp>
      <p:pic>
        <p:nvPicPr>
          <p:cNvPr id="522" name="Google Shape;522;p86"/>
          <p:cNvPicPr preferRelativeResize="0"/>
          <p:nvPr/>
        </p:nvPicPr>
        <p:blipFill>
          <a:blip r:embed="rId3">
            <a:alphaModFix/>
          </a:blip>
          <a:stretch>
            <a:fillRect/>
          </a:stretch>
        </p:blipFill>
        <p:spPr>
          <a:xfrm>
            <a:off x="1339375" y="1017725"/>
            <a:ext cx="6190188" cy="4125774"/>
          </a:xfrm>
          <a:prstGeom prst="rect">
            <a:avLst/>
          </a:prstGeom>
          <a:noFill/>
          <a:ln>
            <a:noFill/>
          </a:ln>
        </p:spPr>
      </p:pic>
      <p:pic>
        <p:nvPicPr>
          <p:cNvPr id="523" name="Google Shape;523;p86"/>
          <p:cNvPicPr preferRelativeResize="0"/>
          <p:nvPr/>
        </p:nvPicPr>
        <p:blipFill rotWithShape="1">
          <a:blip r:embed="rId4">
            <a:alphaModFix/>
          </a:blip>
          <a:srcRect b="-1214" l="-477" r="-1025" t="0"/>
          <a:stretch/>
        </p:blipFill>
        <p:spPr>
          <a:xfrm>
            <a:off x="882075" y="612700"/>
            <a:ext cx="6971725" cy="440242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7"/>
          <p:cNvSpPr txBox="1"/>
          <p:nvPr>
            <p:ph type="title"/>
          </p:nvPr>
        </p:nvSpPr>
        <p:spPr>
          <a:xfrm>
            <a:off x="311700" y="131100"/>
            <a:ext cx="8520600" cy="90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Interaction diagrams 3 (Opt. Product, Service package creation and Sales Report )</a:t>
            </a:r>
            <a:endParaRPr/>
          </a:p>
        </p:txBody>
      </p:sp>
      <p:pic>
        <p:nvPicPr>
          <p:cNvPr id="529" name="Google Shape;529;p87"/>
          <p:cNvPicPr preferRelativeResize="0"/>
          <p:nvPr/>
        </p:nvPicPr>
        <p:blipFill>
          <a:blip r:embed="rId3">
            <a:alphaModFix/>
          </a:blip>
          <a:stretch>
            <a:fillRect/>
          </a:stretch>
        </p:blipFill>
        <p:spPr>
          <a:xfrm>
            <a:off x="723900" y="1038650"/>
            <a:ext cx="7532928" cy="410484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Interaction diagrams considerations</a:t>
            </a:r>
            <a:endParaRPr/>
          </a:p>
        </p:txBody>
      </p:sp>
      <p:sp>
        <p:nvSpPr>
          <p:cNvPr id="535" name="Google Shape;535;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The logout buttons are presented only for homepage even if present also in other pages. They are omitted to enhance readability of graphs.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Components 1</a:t>
            </a:r>
            <a:endParaRPr/>
          </a:p>
        </p:txBody>
      </p:sp>
      <p:sp>
        <p:nvSpPr>
          <p:cNvPr id="541" name="Google Shape;541;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Client tier</a:t>
            </a:r>
            <a:endParaRPr/>
          </a:p>
          <a:p>
            <a:pPr indent="-317500" lvl="1" marL="914400" rtl="0" algn="l">
              <a:spcBef>
                <a:spcPts val="0"/>
              </a:spcBef>
              <a:spcAft>
                <a:spcPts val="0"/>
              </a:spcAft>
              <a:buSzPts val="1400"/>
              <a:buChar char="○"/>
            </a:pPr>
            <a:r>
              <a:rPr lang="it"/>
              <a:t>CheckLogin: </a:t>
            </a:r>
            <a:r>
              <a:rPr lang="it"/>
              <a:t>verifies credentials and stores user info the web session</a:t>
            </a:r>
            <a:endParaRPr/>
          </a:p>
          <a:p>
            <a:pPr indent="-317500" lvl="1" marL="914400" rtl="0" algn="l">
              <a:spcBef>
                <a:spcPts val="0"/>
              </a:spcBef>
              <a:spcAft>
                <a:spcPts val="0"/>
              </a:spcAft>
              <a:buSzPts val="1400"/>
              <a:buChar char="○"/>
            </a:pPr>
            <a:r>
              <a:rPr lang="it"/>
              <a:t>CreateOptionalProduct</a:t>
            </a:r>
            <a:endParaRPr/>
          </a:p>
          <a:p>
            <a:pPr indent="-317500" lvl="1" marL="914400" rtl="0" algn="l">
              <a:spcBef>
                <a:spcPts val="0"/>
              </a:spcBef>
              <a:spcAft>
                <a:spcPts val="0"/>
              </a:spcAft>
              <a:buSzPts val="1400"/>
              <a:buChar char="○"/>
            </a:pPr>
            <a:r>
              <a:rPr lang="it"/>
              <a:t>CreateOrder</a:t>
            </a:r>
            <a:endParaRPr/>
          </a:p>
          <a:p>
            <a:pPr indent="-317500" lvl="1" marL="914400" rtl="0" algn="l">
              <a:spcBef>
                <a:spcPts val="0"/>
              </a:spcBef>
              <a:spcAft>
                <a:spcPts val="0"/>
              </a:spcAft>
              <a:buSzPts val="1400"/>
              <a:buChar char="○"/>
            </a:pPr>
            <a:r>
              <a:rPr lang="it"/>
              <a:t>CreateServicePackage</a:t>
            </a:r>
            <a:endParaRPr/>
          </a:p>
          <a:p>
            <a:pPr indent="-317500" lvl="1" marL="914400" rtl="0" algn="l">
              <a:spcBef>
                <a:spcPts val="0"/>
              </a:spcBef>
              <a:spcAft>
                <a:spcPts val="0"/>
              </a:spcAft>
              <a:buSzPts val="1400"/>
              <a:buChar char="○"/>
            </a:pPr>
            <a:r>
              <a:rPr lang="it"/>
              <a:t>GoToBuyServicePage</a:t>
            </a:r>
            <a:endParaRPr/>
          </a:p>
          <a:p>
            <a:pPr indent="-317500" lvl="1" marL="914400" rtl="0" algn="l">
              <a:spcBef>
                <a:spcPts val="0"/>
              </a:spcBef>
              <a:spcAft>
                <a:spcPts val="0"/>
              </a:spcAft>
              <a:buSzPts val="1400"/>
              <a:buChar char="○"/>
            </a:pPr>
            <a:r>
              <a:rPr lang="it"/>
              <a:t>GoToConfirmPage</a:t>
            </a:r>
            <a:endParaRPr/>
          </a:p>
          <a:p>
            <a:pPr indent="-317500" lvl="1" marL="914400" rtl="0" algn="l">
              <a:spcBef>
                <a:spcPts val="0"/>
              </a:spcBef>
              <a:spcAft>
                <a:spcPts val="0"/>
              </a:spcAft>
              <a:buSzPts val="1400"/>
              <a:buChar char="○"/>
            </a:pPr>
            <a:r>
              <a:rPr lang="it"/>
              <a:t>GoToHomePageCustomer</a:t>
            </a:r>
            <a:endParaRPr/>
          </a:p>
          <a:p>
            <a:pPr indent="-317500" lvl="1" marL="914400" rtl="0" algn="l">
              <a:spcBef>
                <a:spcPts val="0"/>
              </a:spcBef>
              <a:spcAft>
                <a:spcPts val="0"/>
              </a:spcAft>
              <a:buSzPts val="1400"/>
              <a:buChar char="○"/>
            </a:pPr>
            <a:r>
              <a:rPr lang="it"/>
              <a:t>GoToHomePageEmployee</a:t>
            </a:r>
            <a:endParaRPr/>
          </a:p>
          <a:p>
            <a:pPr indent="-317500" lvl="1" marL="914400" rtl="0" algn="l">
              <a:spcBef>
                <a:spcPts val="0"/>
              </a:spcBef>
              <a:spcAft>
                <a:spcPts val="0"/>
              </a:spcAft>
              <a:buSzPts val="1400"/>
              <a:buChar char="○"/>
            </a:pPr>
            <a:r>
              <a:rPr lang="it"/>
              <a:t>GoToLoginPage</a:t>
            </a:r>
            <a:endParaRPr/>
          </a:p>
          <a:p>
            <a:pPr indent="-317500" lvl="1" marL="914400" rtl="0" algn="l">
              <a:spcBef>
                <a:spcPts val="0"/>
              </a:spcBef>
              <a:spcAft>
                <a:spcPts val="0"/>
              </a:spcAft>
              <a:buSzPts val="1400"/>
              <a:buChar char="○"/>
            </a:pPr>
            <a:r>
              <a:rPr lang="it"/>
              <a:t>GoToSalesReportPage</a:t>
            </a:r>
            <a:endParaRPr/>
          </a:p>
          <a:p>
            <a:pPr indent="-317500" lvl="1" marL="914400" rtl="0" algn="l">
              <a:spcBef>
                <a:spcPts val="0"/>
              </a:spcBef>
              <a:spcAft>
                <a:spcPts val="0"/>
              </a:spcAft>
              <a:buSzPts val="1400"/>
              <a:buChar char="○"/>
            </a:pPr>
            <a:r>
              <a:rPr lang="it"/>
              <a:t>Logout</a:t>
            </a:r>
            <a:endParaRPr/>
          </a:p>
          <a:p>
            <a:pPr indent="-317500" lvl="1" marL="914400" rtl="0" algn="l">
              <a:spcBef>
                <a:spcPts val="0"/>
              </a:spcBef>
              <a:spcAft>
                <a:spcPts val="0"/>
              </a:spcAft>
              <a:buSzPts val="1400"/>
              <a:buChar char="○"/>
            </a:pPr>
            <a:r>
              <a:rPr lang="it"/>
              <a:t>UserRegistration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0"/>
          <p:cNvSpPr txBox="1"/>
          <p:nvPr>
            <p:ph type="title"/>
          </p:nvPr>
        </p:nvSpPr>
        <p:spPr>
          <a:xfrm>
            <a:off x="311700" y="25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Components 2</a:t>
            </a:r>
            <a:endParaRPr/>
          </a:p>
        </p:txBody>
      </p:sp>
      <p:sp>
        <p:nvSpPr>
          <p:cNvPr id="547" name="Google Shape;547;p90"/>
          <p:cNvSpPr txBox="1"/>
          <p:nvPr>
            <p:ph idx="1" type="body"/>
          </p:nvPr>
        </p:nvSpPr>
        <p:spPr>
          <a:xfrm>
            <a:off x="311700" y="762775"/>
            <a:ext cx="8520600" cy="39405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it"/>
              <a:t>Business tier</a:t>
            </a:r>
            <a:endParaRPr/>
          </a:p>
          <a:p>
            <a:pPr indent="-317500" lvl="1" marL="914400" rtl="0" algn="l">
              <a:spcBef>
                <a:spcPts val="0"/>
              </a:spcBef>
              <a:spcAft>
                <a:spcPts val="0"/>
              </a:spcAft>
              <a:buSzPts val="1400"/>
              <a:buChar char="○"/>
            </a:pPr>
            <a:r>
              <a:rPr lang="it"/>
              <a:t>@Stateless OptionalProductService</a:t>
            </a:r>
            <a:endParaRPr/>
          </a:p>
          <a:p>
            <a:pPr indent="-317500" lvl="2" marL="1371600" rtl="0" algn="l">
              <a:spcBef>
                <a:spcPts val="0"/>
              </a:spcBef>
              <a:spcAft>
                <a:spcPts val="0"/>
              </a:spcAft>
              <a:buSzPts val="1400"/>
              <a:buChar char="■"/>
            </a:pPr>
            <a:r>
              <a:rPr lang="it"/>
              <a:t>public void createOptionalProduct(String name, float monthlyprice)</a:t>
            </a:r>
            <a:endParaRPr/>
          </a:p>
          <a:p>
            <a:pPr indent="-317500" lvl="1" marL="914400" rtl="0" algn="l">
              <a:spcBef>
                <a:spcPts val="0"/>
              </a:spcBef>
              <a:spcAft>
                <a:spcPts val="0"/>
              </a:spcAft>
              <a:buSzPts val="1400"/>
              <a:buChar char="○"/>
            </a:pPr>
            <a:r>
              <a:rPr lang="it"/>
              <a:t>@Stateless OrderService</a:t>
            </a:r>
            <a:endParaRPr/>
          </a:p>
          <a:p>
            <a:pPr indent="-317500" lvl="2" marL="1371600" rtl="0" algn="l">
              <a:spcBef>
                <a:spcPts val="0"/>
              </a:spcBef>
              <a:spcAft>
                <a:spcPts val="0"/>
              </a:spcAft>
              <a:buSzPts val="1400"/>
              <a:buChar char="■"/>
            </a:pPr>
            <a:r>
              <a:rPr lang="it"/>
              <a:t>public Order createOrderNoPersist(Integer idservicepackage, Integer idvalidityperiod, List&lt;Integer&gt; idoptionalproducts, Date date)</a:t>
            </a:r>
            <a:endParaRPr/>
          </a:p>
          <a:p>
            <a:pPr indent="-317500" lvl="2" marL="1371600" rtl="0" algn="l">
              <a:spcBef>
                <a:spcPts val="0"/>
              </a:spcBef>
              <a:spcAft>
                <a:spcPts val="0"/>
              </a:spcAft>
              <a:buSzPts val="1400"/>
              <a:buChar char="■"/>
            </a:pPr>
            <a:r>
              <a:rPr lang="it"/>
              <a:t>private Validityperiod checkValidityPeriod(Integer idvalidityperiod)</a:t>
            </a:r>
            <a:endParaRPr/>
          </a:p>
          <a:p>
            <a:pPr indent="-317500" lvl="2" marL="1371600" rtl="0" algn="l">
              <a:spcBef>
                <a:spcPts val="0"/>
              </a:spcBef>
              <a:spcAft>
                <a:spcPts val="0"/>
              </a:spcAft>
              <a:buSzPts val="1400"/>
              <a:buChar char="■"/>
            </a:pPr>
            <a:r>
              <a:rPr lang="it"/>
              <a:t>public Servicepackage checkServicePackage(Integer idservicepackage)</a:t>
            </a:r>
            <a:endParaRPr/>
          </a:p>
          <a:p>
            <a:pPr indent="-317500" lvl="2" marL="1371600" rtl="0" algn="l">
              <a:spcBef>
                <a:spcPts val="0"/>
              </a:spcBef>
              <a:spcAft>
                <a:spcPts val="0"/>
              </a:spcAft>
              <a:buSzPts val="1400"/>
              <a:buChar char="■"/>
            </a:pPr>
            <a:r>
              <a:rPr lang="it"/>
              <a:t>public float checkOptionalProducts(List&lt;Integer&gt; idoptionalproducts, Order order, float totalprice)</a:t>
            </a:r>
            <a:endParaRPr/>
          </a:p>
          <a:p>
            <a:pPr indent="-317500" lvl="2" marL="1371600" rtl="0" algn="l">
              <a:spcBef>
                <a:spcPts val="0"/>
              </a:spcBef>
              <a:spcAft>
                <a:spcPts val="0"/>
              </a:spcAft>
              <a:buSzPts val="1400"/>
              <a:buChar char="■"/>
            </a:pPr>
            <a:r>
              <a:rPr lang="it"/>
              <a:t>public void createOrder(Order order)</a:t>
            </a:r>
            <a:endParaRPr/>
          </a:p>
          <a:p>
            <a:pPr indent="-317500" lvl="2" marL="1371600" rtl="0" algn="l">
              <a:spcBef>
                <a:spcPts val="0"/>
              </a:spcBef>
              <a:spcAft>
                <a:spcPts val="0"/>
              </a:spcAft>
              <a:buSzPts val="1400"/>
              <a:buChar char="■"/>
            </a:pPr>
            <a:r>
              <a:rPr lang="it"/>
              <a:t>private void checkInsolventUserAndAlert(Order order)</a:t>
            </a:r>
            <a:endParaRPr/>
          </a:p>
          <a:p>
            <a:pPr indent="-317500" lvl="2" marL="1371600" rtl="0" algn="l">
              <a:spcBef>
                <a:spcPts val="0"/>
              </a:spcBef>
              <a:spcAft>
                <a:spcPts val="0"/>
              </a:spcAft>
              <a:buSzPts val="1400"/>
              <a:buChar char="■"/>
            </a:pPr>
            <a:r>
              <a:rPr lang="it"/>
              <a:t>private void createActivationSchedule(Order order, User user)</a:t>
            </a:r>
            <a:endParaRPr/>
          </a:p>
          <a:p>
            <a:pPr indent="-317500" lvl="2" marL="1371600" rtl="0" algn="l">
              <a:spcBef>
                <a:spcPts val="0"/>
              </a:spcBef>
              <a:spcAft>
                <a:spcPts val="0"/>
              </a:spcAft>
              <a:buSzPts val="1400"/>
              <a:buChar char="■"/>
            </a:pPr>
            <a:r>
              <a:rPr lang="it"/>
              <a:t>public Order findOrderById(Integer orderid)</a:t>
            </a:r>
            <a:endParaRPr/>
          </a:p>
          <a:p>
            <a:pPr indent="-317500" lvl="2" marL="1371600" rtl="0" algn="l">
              <a:spcBef>
                <a:spcPts val="0"/>
              </a:spcBef>
              <a:spcAft>
                <a:spcPts val="0"/>
              </a:spcAft>
              <a:buSzPts val="1400"/>
              <a:buChar char="■"/>
            </a:pPr>
            <a:r>
              <a:rPr lang="it"/>
              <a:t>public List&lt;Order&gt; findAllRejectedOrders(User user)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txBox="1"/>
          <p:nvPr>
            <p:ph type="title"/>
          </p:nvPr>
        </p:nvSpPr>
        <p:spPr>
          <a:xfrm>
            <a:off x="311700" y="24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Components 3</a:t>
            </a:r>
            <a:endParaRPr/>
          </a:p>
        </p:txBody>
      </p:sp>
      <p:sp>
        <p:nvSpPr>
          <p:cNvPr id="553" name="Google Shape;553;p91"/>
          <p:cNvSpPr txBox="1"/>
          <p:nvPr>
            <p:ph idx="1" type="body"/>
          </p:nvPr>
        </p:nvSpPr>
        <p:spPr>
          <a:xfrm>
            <a:off x="311700" y="710575"/>
            <a:ext cx="8520600" cy="4188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it"/>
              <a:t>Business tier (continue)</a:t>
            </a:r>
            <a:endParaRPr/>
          </a:p>
          <a:p>
            <a:pPr indent="-317500" lvl="1" marL="914400" rtl="0" algn="l">
              <a:spcBef>
                <a:spcPts val="0"/>
              </a:spcBef>
              <a:spcAft>
                <a:spcPts val="0"/>
              </a:spcAft>
              <a:buSzPts val="1400"/>
              <a:buChar char="○"/>
            </a:pPr>
            <a:r>
              <a:rPr lang="it"/>
              <a:t>@Stateless SalesReportService</a:t>
            </a:r>
            <a:endParaRPr/>
          </a:p>
          <a:p>
            <a:pPr indent="-317500" lvl="2" marL="1371600" rtl="0" algn="l">
              <a:spcBef>
                <a:spcPts val="0"/>
              </a:spcBef>
              <a:spcAft>
                <a:spcPts val="0"/>
              </a:spcAft>
              <a:buSzPts val="1400"/>
              <a:buChar char="■"/>
            </a:pPr>
            <a:r>
              <a:rPr lang="it"/>
              <a:t>public List&lt;MvBestproduct&gt; findAllbestproducts ()</a:t>
            </a:r>
            <a:endParaRPr/>
          </a:p>
          <a:p>
            <a:pPr indent="-317500" lvl="2" marL="1371600" rtl="0" algn="l">
              <a:spcBef>
                <a:spcPts val="0"/>
              </a:spcBef>
              <a:spcAft>
                <a:spcPts val="0"/>
              </a:spcAft>
              <a:buSzPts val="1400"/>
              <a:buChar char="■"/>
            </a:pPr>
            <a:r>
              <a:rPr lang="it"/>
              <a:t>public List&lt;MvAlert&gt; findAllmvalerts()</a:t>
            </a:r>
            <a:endParaRPr/>
          </a:p>
          <a:p>
            <a:pPr indent="-317500" lvl="2" marL="1371600" rtl="0" algn="l">
              <a:spcBef>
                <a:spcPts val="0"/>
              </a:spcBef>
              <a:spcAft>
                <a:spcPts val="0"/>
              </a:spcAft>
              <a:buSzPts val="1400"/>
              <a:buChar char="■"/>
            </a:pPr>
            <a:r>
              <a:rPr lang="it"/>
              <a:t>public List&lt;MvSuspendedorder&gt; findAllmvsuspendedorders()</a:t>
            </a:r>
            <a:endParaRPr/>
          </a:p>
          <a:p>
            <a:pPr indent="-317500" lvl="2" marL="1371600" rtl="0" algn="l">
              <a:spcBef>
                <a:spcPts val="0"/>
              </a:spcBef>
              <a:spcAft>
                <a:spcPts val="0"/>
              </a:spcAft>
              <a:buSzPts val="1400"/>
              <a:buChar char="■"/>
            </a:pPr>
            <a:r>
              <a:rPr lang="it"/>
              <a:t>public List&lt;MvInsolventUser&gt; findAllmvinsolventusers()</a:t>
            </a:r>
            <a:endParaRPr/>
          </a:p>
          <a:p>
            <a:pPr indent="-317500" lvl="2" marL="1371600" rtl="0" algn="l">
              <a:spcBef>
                <a:spcPts val="0"/>
              </a:spcBef>
              <a:spcAft>
                <a:spcPts val="0"/>
              </a:spcAft>
              <a:buSzPts val="1400"/>
              <a:buChar char="■"/>
            </a:pPr>
            <a:r>
              <a:rPr lang="it"/>
              <a:t>public List&lt;MvPackageperiod&gt; findAllmvpackageperiods()</a:t>
            </a:r>
            <a:endParaRPr/>
          </a:p>
          <a:p>
            <a:pPr indent="-317500" lvl="2" marL="1371600" rtl="0" algn="l">
              <a:spcBef>
                <a:spcPts val="0"/>
              </a:spcBef>
              <a:spcAft>
                <a:spcPts val="0"/>
              </a:spcAft>
              <a:buSzPts val="1400"/>
              <a:buChar char="■"/>
            </a:pPr>
            <a:r>
              <a:rPr lang="it"/>
              <a:t>public List&lt;MvPackage&gt; findAllmvpackages()</a:t>
            </a:r>
            <a:endParaRPr/>
          </a:p>
          <a:p>
            <a:pPr indent="-317500" lvl="1" marL="914400" rtl="0" algn="l">
              <a:spcBef>
                <a:spcPts val="0"/>
              </a:spcBef>
              <a:spcAft>
                <a:spcPts val="0"/>
              </a:spcAft>
              <a:buSzPts val="1400"/>
              <a:buChar char="○"/>
            </a:pPr>
            <a:r>
              <a:rPr lang="it"/>
              <a:t>@Stateless ServicePackageService</a:t>
            </a:r>
            <a:endParaRPr/>
          </a:p>
          <a:p>
            <a:pPr indent="-317500" lvl="2" marL="1371600" rtl="0" algn="l">
              <a:spcBef>
                <a:spcPts val="0"/>
              </a:spcBef>
              <a:spcAft>
                <a:spcPts val="0"/>
              </a:spcAft>
              <a:buSzPts val="1400"/>
              <a:buChar char="■"/>
            </a:pPr>
            <a:r>
              <a:rPr lang="it"/>
              <a:t>public List&lt;Servicepackage&gt; findAllServicePackages()</a:t>
            </a:r>
            <a:endParaRPr/>
          </a:p>
          <a:p>
            <a:pPr indent="-317500" lvl="2" marL="1371600" rtl="0" algn="l">
              <a:spcBef>
                <a:spcPts val="0"/>
              </a:spcBef>
              <a:spcAft>
                <a:spcPts val="0"/>
              </a:spcAft>
              <a:buSzPts val="1400"/>
              <a:buChar char="■"/>
            </a:pPr>
            <a:r>
              <a:rPr lang="it"/>
              <a:t>public Servicepackage findServicePackageById(int serviceId)</a:t>
            </a:r>
            <a:endParaRPr/>
          </a:p>
          <a:p>
            <a:pPr indent="-317500" lvl="2" marL="1371600" rtl="0" algn="l">
              <a:spcBef>
                <a:spcPts val="0"/>
              </a:spcBef>
              <a:spcAft>
                <a:spcPts val="0"/>
              </a:spcAft>
              <a:buSzPts val="1400"/>
              <a:buChar char="■"/>
            </a:pPr>
            <a:r>
              <a:rPr lang="it"/>
              <a:t>public List&lt;Validityperiod&gt; findAllValidityperiods ()</a:t>
            </a:r>
            <a:endParaRPr/>
          </a:p>
          <a:p>
            <a:pPr indent="-317500" lvl="2" marL="1371600" rtl="0" algn="l">
              <a:spcBef>
                <a:spcPts val="0"/>
              </a:spcBef>
              <a:spcAft>
                <a:spcPts val="0"/>
              </a:spcAft>
              <a:buSzPts val="1400"/>
              <a:buChar char="■"/>
            </a:pPr>
            <a:r>
              <a:rPr lang="it"/>
              <a:t>public List&lt;Service&gt; findAllServices()</a:t>
            </a:r>
            <a:endParaRPr/>
          </a:p>
          <a:p>
            <a:pPr indent="-317500" lvl="2" marL="1371600" rtl="0" algn="l">
              <a:spcBef>
                <a:spcPts val="0"/>
              </a:spcBef>
              <a:spcAft>
                <a:spcPts val="0"/>
              </a:spcAft>
              <a:buSzPts val="1400"/>
              <a:buChar char="■"/>
            </a:pPr>
            <a:r>
              <a:rPr lang="it"/>
              <a:t>public List&lt;Optionalproduct&gt; findAllOptionalproducts()</a:t>
            </a:r>
            <a:endParaRPr/>
          </a:p>
          <a:p>
            <a:pPr indent="-317500" lvl="2" marL="1371600" rtl="0" algn="l">
              <a:spcBef>
                <a:spcPts val="0"/>
              </a:spcBef>
              <a:spcAft>
                <a:spcPts val="0"/>
              </a:spcAft>
              <a:buSzPts val="1400"/>
              <a:buChar char="■"/>
            </a:pPr>
            <a:r>
              <a:rPr lang="it"/>
              <a:t>public void checkDuplicatedName(String name)</a:t>
            </a:r>
            <a:endParaRPr/>
          </a:p>
          <a:p>
            <a:pPr indent="-317500" lvl="2" marL="1371600" rtl="0" algn="l">
              <a:spcBef>
                <a:spcPts val="0"/>
              </a:spcBef>
              <a:spcAft>
                <a:spcPts val="0"/>
              </a:spcAft>
              <a:buSzPts val="1400"/>
              <a:buChar char="■"/>
            </a:pPr>
            <a:r>
              <a:rPr lang="it"/>
              <a:t>public void createNewServicePackage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5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243"/>
              <a:buFont typeface="Arial"/>
              <a:buNone/>
            </a:pPr>
            <a:r>
              <a:rPr lang="it" sz="2460"/>
              <a:t>Entity Relationship model 1</a:t>
            </a:r>
            <a:endParaRPr sz="1020"/>
          </a:p>
          <a:p>
            <a:pPr indent="0" lvl="0" marL="0" rtl="0" algn="l">
              <a:spcBef>
                <a:spcPts val="0"/>
              </a:spcBef>
              <a:spcAft>
                <a:spcPts val="0"/>
              </a:spcAft>
              <a:buNone/>
            </a:pPr>
            <a:r>
              <a:t/>
            </a:r>
            <a:endParaRPr/>
          </a:p>
        </p:txBody>
      </p:sp>
      <p:pic>
        <p:nvPicPr>
          <p:cNvPr id="97" name="Google Shape;97;p20"/>
          <p:cNvPicPr preferRelativeResize="0"/>
          <p:nvPr/>
        </p:nvPicPr>
        <p:blipFill>
          <a:blip r:embed="rId3">
            <a:alphaModFix/>
          </a:blip>
          <a:stretch>
            <a:fillRect/>
          </a:stretch>
        </p:blipFill>
        <p:spPr>
          <a:xfrm>
            <a:off x="1073700" y="633000"/>
            <a:ext cx="6779924" cy="441547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Components 4</a:t>
            </a:r>
            <a:endParaRPr/>
          </a:p>
        </p:txBody>
      </p:sp>
      <p:sp>
        <p:nvSpPr>
          <p:cNvPr id="559" name="Google Shape;559;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Business tier (continue)</a:t>
            </a:r>
            <a:endParaRPr/>
          </a:p>
          <a:p>
            <a:pPr indent="-317500" lvl="1" marL="914400" rtl="0" algn="l">
              <a:spcBef>
                <a:spcPts val="0"/>
              </a:spcBef>
              <a:spcAft>
                <a:spcPts val="0"/>
              </a:spcAft>
              <a:buSzPts val="1400"/>
              <a:buChar char="○"/>
            </a:pPr>
            <a:r>
              <a:rPr lang="it"/>
              <a:t>@Stateless UserService</a:t>
            </a:r>
            <a:endParaRPr/>
          </a:p>
          <a:p>
            <a:pPr indent="-317500" lvl="2" marL="1371600" rtl="0" algn="l">
              <a:spcBef>
                <a:spcPts val="0"/>
              </a:spcBef>
              <a:spcAft>
                <a:spcPts val="0"/>
              </a:spcAft>
              <a:buSzPts val="1400"/>
              <a:buChar char="■"/>
            </a:pPr>
            <a:r>
              <a:rPr lang="it"/>
              <a:t>public User checkCredentials(String usrn, String pwd)</a:t>
            </a:r>
            <a:endParaRPr/>
          </a:p>
          <a:p>
            <a:pPr indent="-317500" lvl="2" marL="1371600" rtl="0" algn="l">
              <a:spcBef>
                <a:spcPts val="0"/>
              </a:spcBef>
              <a:spcAft>
                <a:spcPts val="0"/>
              </a:spcAft>
              <a:buSzPts val="1400"/>
              <a:buChar char="■"/>
            </a:pPr>
            <a:r>
              <a:rPr lang="it"/>
              <a:t>public Usertype getUsertype(String type)</a:t>
            </a:r>
            <a:endParaRPr/>
          </a:p>
          <a:p>
            <a:pPr indent="-317500" lvl="2" marL="1371600" rtl="0" algn="l">
              <a:spcBef>
                <a:spcPts val="0"/>
              </a:spcBef>
              <a:spcAft>
                <a:spcPts val="0"/>
              </a:spcAft>
              <a:buSzPts val="1400"/>
              <a:buChar char="■"/>
            </a:pPr>
            <a:r>
              <a:rPr lang="it"/>
              <a:t>public boolean checkDuplicatedMail(String username)</a:t>
            </a:r>
            <a:endParaRPr/>
          </a:p>
          <a:p>
            <a:pPr indent="-317500" lvl="2" marL="1371600" rtl="0" algn="l">
              <a:spcBef>
                <a:spcPts val="0"/>
              </a:spcBef>
              <a:spcAft>
                <a:spcPts val="0"/>
              </a:spcAft>
              <a:buSzPts val="1400"/>
              <a:buChar char="■"/>
            </a:pPr>
            <a:r>
              <a:rPr lang="it"/>
              <a:t>public boolean checkDuplicatedUsername(String username)</a:t>
            </a:r>
            <a:endParaRPr/>
          </a:p>
          <a:p>
            <a:pPr indent="-317500" lvl="2" marL="1371600" rtl="0" algn="l">
              <a:spcBef>
                <a:spcPts val="0"/>
              </a:spcBef>
              <a:spcAft>
                <a:spcPts val="0"/>
              </a:spcAft>
              <a:buSzPts val="1400"/>
              <a:buChar char="■"/>
            </a:pPr>
            <a:r>
              <a:rPr lang="it"/>
              <a:t>public void registerUser (String username, String password, String type, String mail)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3"/>
          <p:cNvSpPr txBox="1"/>
          <p:nvPr>
            <p:ph type="title"/>
          </p:nvPr>
        </p:nvSpPr>
        <p:spPr>
          <a:xfrm>
            <a:off x="311700" y="24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UML sequence diagrams (for salient events, CreateOrder)</a:t>
            </a:r>
            <a:endParaRPr/>
          </a:p>
        </p:txBody>
      </p:sp>
      <p:pic>
        <p:nvPicPr>
          <p:cNvPr id="565" name="Google Shape;565;p93"/>
          <p:cNvPicPr preferRelativeResize="0"/>
          <p:nvPr/>
        </p:nvPicPr>
        <p:blipFill>
          <a:blip r:embed="rId3">
            <a:alphaModFix/>
          </a:blip>
          <a:stretch>
            <a:fillRect/>
          </a:stretch>
        </p:blipFill>
        <p:spPr>
          <a:xfrm>
            <a:off x="1276025" y="816225"/>
            <a:ext cx="6663631" cy="39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4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60"/>
              <a:t>Entity Relationship model 2 (from MySqlWorkbench)</a:t>
            </a:r>
            <a:endParaRPr sz="1020"/>
          </a:p>
        </p:txBody>
      </p:sp>
      <p:pic>
        <p:nvPicPr>
          <p:cNvPr id="103" name="Google Shape;103;p21"/>
          <p:cNvPicPr preferRelativeResize="0"/>
          <p:nvPr/>
        </p:nvPicPr>
        <p:blipFill>
          <a:blip r:embed="rId3">
            <a:alphaModFix/>
          </a:blip>
          <a:stretch>
            <a:fillRect/>
          </a:stretch>
        </p:blipFill>
        <p:spPr>
          <a:xfrm>
            <a:off x="152400" y="784000"/>
            <a:ext cx="8839198" cy="4126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