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2A9445-3944-4B9A-BB37-4FFAD4671761}">
  <a:tblStyle styleId="{F92A9445-3944-4B9A-BB37-4FFAD4671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3975f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3975f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3975f6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3975f6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3975f6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3975f6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3975f67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3975f67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3975f67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3975f67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3975f6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3975f6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3975f6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3975f6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3975f6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3975f6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3975f6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3975f6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3975f67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3975f67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3975f6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3975f6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3975f6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3975f6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3975f67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3975f67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3975f67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3975f67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3975f67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3975f67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3975f67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3975f67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3975f67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3975f67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3975f67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3975f67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3975f6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f3975f6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3975f67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3975f67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3975f67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3975f67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3975f67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3975f67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3975f6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3975f6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3975f6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3975f6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3975f6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3975f6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3975f6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3975f6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3975f6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3975f6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3975f6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3975f6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3975f6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3975f6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nnymrock/UdeA-SO-Lab/blob/master/lab0/lab0b/parte2/ptr_arrays.ipynb" TargetMode="External"/><Relationship Id="rId4" Type="http://schemas.openxmlformats.org/officeDocument/2006/relationships/hyperlink" Target="https://github.com/dannymrock/UdeA-SO-Lab/blob/master/lab0/lab0b/parte4/estructuras.ipynb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ythontutor.com/c.html#code=void%20swap1%28int,%20int%29%3B%0Avoid%20swap2%28int%20*,%20int%20*%29%3B%0A%20%0Aint%20main%28%29%20%7B%0A%20%20int%20a%20%3D%203,%20b%20%3D%20-5%3B%0A%20%20//%20a%20%3D%203,%20b%20%3D%20-5%0A%20%20swap1%28a,%20b%29%3B%0A%20%20//%20a%20%3D%203,%20b%20%3D%20-5%0A%20%20swap2%28%26a,%20%26b%29%3B%0A%20%20//%20a%20%3D%20-5,%20b%20%3D%203%0A%20%20return%200%3B%0A%7D%0A%0Avoid%20swap1%28int%20a,%20int%20b%29%20%7B%0A%20%20int%20c%3B%0A%20%20c%20%3D%20a%3B%0A%20%20a%20%3D%20b%3B%0A%20%20b%20%3D%20c%3B%0A%7D%0A%0Avoid%20swap2%28int%20*a,%20int%20*b%29%20%7B%0A%20%20int%20c%3B%0A%20%20c%20%3D%20*a%3B%0A%20%20*a%20%3D%20*b%3B%0A%20%20*b%20%3D%20c%3B%0A%7D&amp;curInstr=0&amp;mode=display&amp;origin=opt-frontend.js&amp;py=c&amp;rawInputLstJSON=%5B%5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ythontutor.com/c.html#code=void%20A%28int,%20int%20*%29%3B%0A%0Aint%20main%28%29%20%7B%0A%20%20int%20a1,%20a2,%20a3%3B%0A%20%20int%20*p1%20%3D%20%26a1%3B%0A%20%20int%20*p2%20%3D%20%26a2%3B%0A%20%20int%20*p3%20%3D%20p1%3B%0A%20%20*p3%20%3D%20a3%3B%0A%20%20//%20a1%20%3D%20______%20,%20a2%20%3D%20______,%20a3%20%3D%20______%0A%20%20A%28*p3,%20%26a3%29%3B%0A%20%20//%20a1%20%3D%20______%20,%20a2%20%3D%20______,%20a3%20%3D%20______%0A%20%20A%28a1,%20p2%29%3B%0A%20%20//%20a1%20%3D%20______%20,%20a2%20%3D%20______,%20a3%20%3D%20______%0A%20%20A%28*p1,%20p2%29%3B%0A%20%20//%20a1%20%3D%20______%20,%20a2%20%3D%20______,%20a3%20%3D%20______%0A%7D%0A%0Avoid%20A%28int%20a,%20int%20*b%29%20%7B%0A%20%20a%20%2B%3D%201%3B%0A%20%20*b%20%3D%202*a%3B%0A%7D&amp;curInstr=0&amp;mode=display&amp;origin=opt-frontend.js&amp;py=c&amp;rawInputLstJSON=%5B%5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pythontutor.com/c.html#code=%23include%20%3Cstdio.h%3E%0A%0Aint%20V%5B4%5D%3B%0Aint%20main%28%29%20%7B%0A%20%20printf%28%22%25d%5Cn%22,sizeof%28int%29%29%3B%0A%20%20printf%28%22%25p%5Cn%22,V%29%3B%0A%20%20int%20*p1%20%3D%20V%3B%0A%20%20*p1%20%3D%203%3B%0A%20%20int%20*p2%20%3D%20%26V%5B0%5D%3B%0A%20%20p2%20%2B%3D%202%3B%0A%20%20*p2%20%3D%201%3B%0A%20%20p1%20%3D%20p2%20-%201%3B%0A%20%20*p1%20%3D%20-%28*p2%29%3B%0A%20%20*%28p2%20%2B%201%29%20%3D%202%3B%0A%20%20return%200%3B%0A%7D%0A&amp;curInstr=0&amp;mode=display&amp;origin=opt-frontend.js&amp;py=c&amp;rawInputLstJSON=%5B%5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pythontutor.com/c.html#code=%23include%20%3Cstdio.h%3E%0A%0Aint%20main%28%29%20%7B%0A%20%20char%20ch%3B%0A%20%20char%20*pch,%20**ppch%3B%0A%20%20char%20***pppch%20%3D%20%26ppch%3B%0A%20%20pch%20%3D%20%26ch%3B%0A%20%20ppch%20%3D%20%26pch%3B%0A%20%20***pppch%20%3D%20'A'%3B%0A%20%20**ppch%20%3D%20*pch%20%2B%201%3B%0A%20%20ch%20%3D%20**ppch%20%2B%203%3B%0A%20%20return%200%3B%0A%7D%0A&amp;curInstr=0&amp;mode=display&amp;origin=opt-frontend.js&amp;py=c&amp;rawInputLstJSON=%5B%5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pythontutor.com/c.html#code=%23include%20%3Cstdio.h%3E%0A%0Aint%20main%28%29%20%7B%0A%20%20int%20a%20%3D%205%3B%0A%20%20double%20b%20%3D%203.1415%3B%0A%20%20void%20*vp%3B%0A%20%20vp%20%3D%20%26a%3B%0A%20%20printf%28%22a%20%3D%20%25d%5Cn%22,%20*%28%28int%20*%29vp%29%29%3B%20//%20Cast%20a%20%28int%20*%29%0A%20%20vp%20%3D%20%26b%3B%0A%20%20printf%28%22b%20%3D%20%25lf%5Cn%22,%20*%28%28double%20*%29vp%29%29%3B%20//%20Cast%20%28double%20*%29%0A%20%20return%200%3B%0A%7D%0A%0A&amp;curInstr=0&amp;mode=display&amp;origin=opt-frontend.js&amp;py=c&amp;rawInputLstJSON=%5B%5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ythontutor.com/c.html#code=int%20main%28%29%20%7B%0A%20%20int%20i,j%3B%0A%20%20int%20*p%3B%20%0A%20%20p%20%3D%20%26i%3B%0A%20%20*p%20%3D%205%3B%0A%20%20return%200%3B%0A%7D%0A&amp;curInstr=0&amp;mode=display&amp;origin=opt-frontend.js&amp;py=c&amp;rawInputLstJSON=%5B%5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ythontutor.com/c.html#code=int%20main%28%29%20%7B%0A%20%20int%20i%3B%0A%20%20int%20*p,*q,*r%3B%0A%20%20p%20%3D%20%26i%3B%0A%20%20q%20%3D%20%26i%3B%0A%20%20r%20%3D%20p%3B%20%0A%20%20return%200%3B%0A%7D%0A&amp;curInstr=0&amp;mode=display&amp;origin=opt-frontend.js&amp;py=c&amp;rawInputLstJSON=%5B%5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ythontutor.com/c.html#code=int%20main%28%29%20%7B%0A%20%20int%20*p%3B%0A%20%20int%20a%20%3D%204%3B%0A%20%20*p%20%3D%208%3B%0A%20%20return%200%3B%0A%7D&amp;curInstr=0&amp;mode=display&amp;origin=opt-frontend.js&amp;py=c&amp;rawInputLstJSON=%5B%5D" TargetMode="External"/><Relationship Id="rId4" Type="http://schemas.openxmlformats.org/officeDocument/2006/relationships/hyperlink" Target="http://www.pythontutor.com/c.html#code=int%20main%28%29%20%7B%0A%20%20int%20*p%3B%0A%20%20int%20a%20%3D%204%3B%0A%20%20*p%20%3D%208%3B%0A%20%20return%200%3B%0A%7D&amp;curInstr=0&amp;mode=display&amp;origin=opt-frontend.js&amp;py=c&amp;rawInputLstJSON=%5B%5D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www.pythontutor.com/c.html#code=int%20main%28%29%20%7B%0A%20%20int%20*p%20%3D%208%3B%0A%20%20int%20a%20%3D%204%3B%0A%20%20*p%20%3D%203%3B%0A%20%20return%200%3B%0A%7D&amp;curInstr=0&amp;mode=display&amp;origin=opt-frontend.js&amp;py=c&amp;rawInputLstJSON=%5B%5D" TargetMode="External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ythontutor.com/c.html#code=int%20main%28%29%20%7B%0A%20%20int%20a%3B%0A%20%20int%20*p%20%3D%20%26a%3B%0A%20%20*p%20%3D%206%3B%20%20%20%20%20%20%20%20//%20a%20%3D%206%0A%20%20*p%20%3D%20a%20%2B%20*p%3B%20%20%20//%20a%20%3D%20a%20%2B%20a%3B%0A%20%20return%200%3B%0A%7D&amp;curInstr=0&amp;mode=display&amp;origin=opt-frontend.js&amp;py=c&amp;rawInputLstJSON=%5B%5D" TargetMode="External"/><Relationship Id="rId4" Type="http://schemas.openxmlformats.org/officeDocument/2006/relationships/hyperlink" Target="http://www.pythontutor.com/c.html#code=int%20main%28%29%20%7B%0A%20%20int%20a%3B%0A%20%20int%20*p%3B%0A%20%20p%20%3D%20%26a%3B%0A%20%20*p%20%3D%206%3B%20%20%20%20%20%20%20%20//%20a%20%3D%206%0A%20%20*p%20%3D%20a%20%2B%20*p%3B%20%20%20//%20a%20%3D%20a%20%2B%20a%3B%0A%20%20return%200%3B%0A%7D&amp;curInstr=0&amp;mode=display&amp;origin=opt-frontend.js&amp;py=c&amp;rawInputLstJSON=%5B%5D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hyperlink" Target="http://www.pythontutor.com/c.html#code=%23define%20NULL%200%0A%0Aint%20main%28%29%20%7B%0A%20%20int%20a%3B%0A%20%20int%20*p%20%3D%20NULL%3B%0A%20%20p%20%3D%20%26a%3B%0A%20%20*p%20%3D%206%3B%20%20%20%20%20%20%20%20//%20a%20%3D%206%0A%20%20*p%20%3D%20a%20%2B%20*p%3B%20%20%20//%20a%20%3D%20a%20%2B%20a%3B%0A%20%20return%200%3B%0A%7D&amp;curInstr=0&amp;mode=display&amp;origin=opt-frontend.js&amp;py=c&amp;rawInputLstJSON=%5B%5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ACTIVIDAD PREVIA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59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y simular los temas de los enlaces </a:t>
            </a:r>
            <a:r>
              <a:rPr lang="es" u="sng">
                <a:solidFill>
                  <a:schemeClr val="hlink"/>
                </a:solidFill>
                <a:hlinkClick r:id="rId3"/>
              </a:rPr>
              <a:t>apuntadores y arreglos</a:t>
            </a:r>
            <a:r>
              <a:rPr lang="es"/>
              <a:t> y </a:t>
            </a:r>
            <a:r>
              <a:rPr lang="es" u="sng">
                <a:solidFill>
                  <a:schemeClr val="hlink"/>
                </a:solidFill>
                <a:hlinkClick r:id="rId4"/>
              </a:rPr>
              <a:t>estructuras</a:t>
            </a:r>
            <a:r>
              <a:rPr lang="es"/>
              <a:t> en C, traer dudas para discutir, entre mas pregunten mejor pues </a:t>
            </a:r>
            <a:r>
              <a:rPr lang="es"/>
              <a:t>habrá</a:t>
            </a:r>
            <a:r>
              <a:rPr lang="es"/>
              <a:t> quiz en la plataforma de este tema y sera habilitado al otro dia durante 24 horas (de ser posible con 2 intentos como </a:t>
            </a:r>
            <a:r>
              <a:rPr lang="es"/>
              <a:t>máximo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043" y="1323175"/>
            <a:ext cx="21962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POR REFERENCIA Y POR VALOR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66125" y="94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Por valor</a:t>
            </a:r>
            <a:r>
              <a:rPr lang="es"/>
              <a:t>: Sobre copias de las variables pasadas como </a:t>
            </a:r>
            <a:r>
              <a:rPr lang="es"/>
              <a:t>parámetros</a:t>
            </a:r>
            <a:r>
              <a:rPr lang="es"/>
              <a:t> a la </a:t>
            </a:r>
            <a:r>
              <a:rPr lang="es"/>
              <a:t>función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Por referencia</a:t>
            </a:r>
            <a:r>
              <a:rPr lang="es"/>
              <a:t>: Directamente sobre la variable pasada como </a:t>
            </a:r>
            <a:r>
              <a:rPr lang="es"/>
              <a:t>parámetro haciendo uso de apuntadores.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78050" y="3681350"/>
            <a:ext cx="5627100" cy="4209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tipo_retorno f(tipo_1 *pName_1,...,tipo_N *pName_N)</a:t>
            </a:r>
            <a:endParaRPr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08350" y="1747200"/>
            <a:ext cx="5566500" cy="4209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tipo_retorno f(tipo_1 vName_1,...,tipo_N vName_N)</a:t>
            </a:r>
            <a:endParaRPr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23025" y="1745250"/>
            <a:ext cx="2778600" cy="109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swap(int i, int j) 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k = i;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j;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= k;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199225" y="3681350"/>
            <a:ext cx="2778600" cy="109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swap(int *i, int *j) 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k = *i;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*i = *j;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*j = k;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POR REFERENCIA Y POR VALOR</a:t>
            </a:r>
            <a:endParaRPr b="1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02500" y="8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Analizando las diferencias</a:t>
            </a: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257100" y="150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1724150"/>
                <a:gridCol w="3082825"/>
                <a:gridCol w="360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Item analizado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Llamada por valor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Llamada por referencia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Declaración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swap(int i, int j);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swap(int *i, int *j);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Definición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swap(int i, int j) {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t = i;  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 = j;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j = t;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swap(int *i, int *j) { 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t = *i;   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*i = *j;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*j = t;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Invocación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v1 = 1, v1 = 2;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swap(v1, v2);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v1 = 1, v2 = 2;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swap(&amp;v1, &amp;v2);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63150" y="132175"/>
            <a:ext cx="3327900" cy="493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swap1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swap2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a = 3, b = -5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swap1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a = 3, b = -5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swap2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a = -5, b = 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swap1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swap2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174950" y="4718875"/>
            <a:ext cx="2814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Ejecución online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FUNCIONES POR REFERENCIA Y POR VALOR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78275" y="789125"/>
            <a:ext cx="83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Analizar el siguiente </a:t>
            </a:r>
            <a:r>
              <a:rPr lang="es" sz="1400"/>
              <a:t>código</a:t>
            </a:r>
            <a:r>
              <a:rPr lang="es" sz="1400"/>
              <a:t>:</a:t>
            </a:r>
            <a:endParaRPr sz="1400"/>
          </a:p>
        </p:txBody>
      </p:sp>
      <p:sp>
        <p:nvSpPr>
          <p:cNvPr id="157" name="Google Shape;157;p25"/>
          <p:cNvSpPr txBox="1"/>
          <p:nvPr/>
        </p:nvSpPr>
        <p:spPr>
          <a:xfrm>
            <a:off x="7498175" y="4682675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Ejcución online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78275" y="1164575"/>
            <a:ext cx="4225500" cy="387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void A(int, int *);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int a1, a2, a3;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int *p1 = &amp;a1;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int *p2 = &amp;a2;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int *p3 = p1;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*p3 = a3;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// a1 = ______ , a2 = ______, a3 = ______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A(*p3, &amp;a3);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// a1 = ______ , a2 = ______, a3 = ______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A(a1, 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// a1 = ______ , a2 = ______, a3 = ______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A(*p1, 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// a1 = ______ , a2 = ______, a3 = ______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void A(int a, int *b)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a +=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 *b = 2*a;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POR REFERENCIA Y POR VALOR</a:t>
            </a:r>
            <a:endParaRPr b="1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02500" y="8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Comprendiendo lo anterior responda falso o verdadero para cada uno de los casos siguientes en los que se invoca la función mostrada a continuación: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809675" y="1684725"/>
            <a:ext cx="70392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f(int *p1, int *p2, int z)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809675" y="2802250"/>
            <a:ext cx="31089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1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67" name="Google Shape;167;p26"/>
          <p:cNvSpPr txBox="1"/>
          <p:nvPr/>
        </p:nvSpPr>
        <p:spPr>
          <a:xfrm>
            <a:off x="870325" y="3335800"/>
            <a:ext cx="29028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y = 4,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f(&amp;x, &amp;y, z);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395100" y="2802250"/>
            <a:ext cx="31089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2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69" name="Google Shape;169;p26"/>
          <p:cNvSpPr txBox="1"/>
          <p:nvPr/>
        </p:nvSpPr>
        <p:spPr>
          <a:xfrm>
            <a:off x="4455750" y="3335800"/>
            <a:ext cx="29028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y = 4,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f(&amp;x, &amp;y, &amp;z);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POR REFERENCIA Y POR VALOR</a:t>
            </a:r>
            <a:endParaRPr b="1"/>
          </a:p>
        </p:txBody>
      </p:sp>
      <p:sp>
        <p:nvSpPr>
          <p:cNvPr id="175" name="Google Shape;175;p27"/>
          <p:cNvSpPr txBox="1"/>
          <p:nvPr/>
        </p:nvSpPr>
        <p:spPr>
          <a:xfrm>
            <a:off x="809675" y="770325"/>
            <a:ext cx="70392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f(int *p1, int *p2, int z)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885875" y="1735450"/>
            <a:ext cx="31089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3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77" name="Google Shape;177;p27"/>
          <p:cNvSpPr txBox="1"/>
          <p:nvPr/>
        </p:nvSpPr>
        <p:spPr>
          <a:xfrm>
            <a:off x="946525" y="2269000"/>
            <a:ext cx="2902800" cy="9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y = 4,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*xp = &amp;y;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f(xp, &amp;y, z);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471300" y="1735450"/>
            <a:ext cx="31089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4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79" name="Google Shape;179;p27"/>
          <p:cNvSpPr txBox="1"/>
          <p:nvPr/>
        </p:nvSpPr>
        <p:spPr>
          <a:xfrm>
            <a:off x="4531950" y="2269000"/>
            <a:ext cx="29028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*y,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&amp;z;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f(&amp;x, &amp;y, y);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43475" y="3369500"/>
            <a:ext cx="31089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5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81" name="Google Shape;181;p27"/>
          <p:cNvSpPr txBox="1"/>
          <p:nvPr/>
        </p:nvSpPr>
        <p:spPr>
          <a:xfrm>
            <a:off x="904125" y="3837300"/>
            <a:ext cx="2902800" cy="8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*y,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&amp;z;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f(&amp;x, &amp;y, y);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471300" y="3379750"/>
            <a:ext cx="31089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6</a:t>
            </a:r>
            <a:r>
              <a:rPr lang="es" sz="1600"/>
              <a:t>: ____</a:t>
            </a:r>
            <a:endParaRPr sz="1600"/>
          </a:p>
        </p:txBody>
      </p:sp>
      <p:sp>
        <p:nvSpPr>
          <p:cNvPr id="183" name="Google Shape;183;p27"/>
          <p:cNvSpPr txBox="1"/>
          <p:nvPr/>
        </p:nvSpPr>
        <p:spPr>
          <a:xfrm>
            <a:off x="4531950" y="3847550"/>
            <a:ext cx="2902800" cy="108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x = 3, *y, z = 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&amp;z;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*zz = y;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f(zz, y, *y);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VECTORES Y APUNTADORES</a:t>
            </a:r>
            <a:endParaRPr b="1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02500" y="8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vectores manejan el mismo </a:t>
            </a:r>
            <a:r>
              <a:rPr lang="es"/>
              <a:t>método</a:t>
            </a:r>
            <a:r>
              <a:rPr lang="es"/>
              <a:t> de indexación que java u otros lenguajes. Pero a diferencia de java (que necesita el new), es posible asignar en la declaración el espacio de memoria. Esto dependerá del problema.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Formas de </a:t>
            </a:r>
            <a:r>
              <a:rPr lang="es"/>
              <a:t>declaración</a:t>
            </a:r>
            <a:r>
              <a:rPr lang="es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Forma 1: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Forma 2: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Forma 3;</a:t>
            </a:r>
            <a:endParaRPr sz="1600"/>
          </a:p>
        </p:txBody>
      </p:sp>
      <p:sp>
        <p:nvSpPr>
          <p:cNvPr id="190" name="Google Shape;190;p28"/>
          <p:cNvSpPr txBox="1"/>
          <p:nvPr/>
        </p:nvSpPr>
        <p:spPr>
          <a:xfrm>
            <a:off x="828625" y="2571750"/>
            <a:ext cx="4400100" cy="37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 arrayName[TAM] = {valor1, valor2, ...};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828625" y="3601000"/>
            <a:ext cx="4400100" cy="37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 arrayName[] = {valor1, valor2, ...};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28625" y="4609400"/>
            <a:ext cx="4400100" cy="37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 arrayName[TAM];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VECTORES Y APUNTADORES</a:t>
            </a:r>
            <a:endParaRPr b="1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02500" y="812800"/>
            <a:ext cx="38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acceso para procesar los elementos del array es similar al de cualquier lenguaje como java</a:t>
            </a:r>
            <a:r>
              <a:rPr lang="es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Ejemplo</a:t>
            </a:r>
            <a:r>
              <a:rPr lang="es"/>
              <a:t>: Hacer un programa que llene un arreglo de 10 elementos con los multiplos del 10 (1, 10, 20, etc.).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29"/>
          <p:cNvSpPr txBox="1"/>
          <p:nvPr/>
        </p:nvSpPr>
        <p:spPr>
          <a:xfrm>
            <a:off x="4357050" y="660400"/>
            <a:ext cx="4453800" cy="433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#define TAM 10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A[TAM];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Inicializando el arreglo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TAM; i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A[i]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num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Imprimiendo el arreglo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printf(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"A = [ 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TAM; i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>
                <a:solidFill>
                  <a:srgbClr val="BB66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A[i]);    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printf(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"]"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Y ARRAYS</a:t>
            </a:r>
            <a:endParaRPr b="1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202500" y="8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posible pasar arreglos como argumentos de funciones.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06" name="Google Shape;206;p30"/>
          <p:cNvGraphicFramePr/>
          <p:nvPr/>
        </p:nvGraphicFramePr>
        <p:xfrm>
          <a:off x="382325" y="16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2718200"/>
                <a:gridCol w="580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Item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Forma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Definición de la función de la </a:t>
                      </a:r>
                      <a:r>
                        <a:rPr b="1" lang="es" sz="1600"/>
                        <a:t>función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return_type function_name (data type array[],...)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local declarations;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function statements;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/>
                        <a:t>Declaración de la función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return_type function_name (data type arrayParam[],...);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Invocación de la función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[return_type var = ] function_name (arrayArg[],...);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66125" y="2061250"/>
            <a:ext cx="80712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Ejemplo</a:t>
            </a:r>
            <a:r>
              <a:rPr lang="es" sz="1200"/>
              <a:t>: Caso con una función para imprimir un vector.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238925" y="1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2345250"/>
                <a:gridCol w="4671800"/>
              </a:tblGrid>
              <a:tr h="32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Item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Forma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68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Definición de la función de la función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return_type function_name (data type array[],...) {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local declarations;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function statements;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2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Declaración de la función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return_type function_name (data type arrayParam[],...);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Invocación de la función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[return_type var = ] function_name (arrayArg[],...);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Google Shape;213;p31"/>
          <p:cNvGraphicFramePr/>
          <p:nvPr/>
        </p:nvGraphicFramePr>
        <p:xfrm>
          <a:off x="297825" y="257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2977150"/>
                <a:gridCol w="2672925"/>
                <a:gridCol w="30306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Declación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Declaración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Invocación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73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V[],int tam) 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printf("[ ");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for(int i = 0; i &lt; tam; i++) {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printf("%d ", V[i]);   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printf("]\n");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</a:t>
                      </a: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],int);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A[5] = {-1,10,4,8,33};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imprimirVector(A,5);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VARIABLES Y MEMORIA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64" y="1317875"/>
            <a:ext cx="4391886" cy="8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575" y="2493288"/>
            <a:ext cx="28098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825" y="2656975"/>
            <a:ext cx="2692275" cy="2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1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Y ARREGLOS</a:t>
            </a:r>
            <a:endParaRPr b="1"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3300" y="589825"/>
            <a:ext cx="86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las variables sencillas, los apuntadores </a:t>
            </a:r>
            <a:r>
              <a:rPr lang="es"/>
              <a:t>también</a:t>
            </a:r>
            <a:r>
              <a:rPr lang="es"/>
              <a:t> pueden ser empleados para manipular arreglos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32"/>
          <p:cNvSpPr txBox="1"/>
          <p:nvPr/>
        </p:nvSpPr>
        <p:spPr>
          <a:xfrm>
            <a:off x="218350" y="1443575"/>
            <a:ext cx="3360600" cy="360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V[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">
                <a:solidFill>
                  <a:srgbClr val="BB6688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s">
                <a:solidFill>
                  <a:srgbClr val="BB662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,sizeof(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"%p</a:t>
            </a:r>
            <a:r>
              <a:rPr b="1" lang="es">
                <a:solidFill>
                  <a:srgbClr val="BB6622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,V);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p1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p1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*p2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V[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p2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p2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p1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p2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p1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p2);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(p2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235600" y="4585475"/>
            <a:ext cx="2680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Codigo online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1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Y FUNCIONES</a:t>
            </a:r>
            <a:endParaRPr b="1"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0" y="863550"/>
            <a:ext cx="37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array como tal es un apuntador. Por lo tanto es posible hablar de una  equivalencia entre la forma de acceder a los elementos de un vector por medio de apuntadores: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 caso, sea </a:t>
            </a:r>
            <a:r>
              <a:rPr b="1" lang="es"/>
              <a:t>A</a:t>
            </a:r>
            <a:r>
              <a:rPr lang="es"/>
              <a:t> un vector, la siguiente tabla muestra la relación entre la forma de acceso usando notación apuntador o notación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4155700" y="105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2199875"/>
                <a:gridCol w="2329000"/>
              </a:tblGrid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Notación subíndice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Notación apuntador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&amp;A[0]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&amp;A[i]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i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*A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*(A + i)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NOTACIÓN</a:t>
            </a:r>
            <a:r>
              <a:rPr b="1" lang="es"/>
              <a:t> </a:t>
            </a:r>
            <a:r>
              <a:rPr b="1" lang="es"/>
              <a:t>SUBÍNDICE</a:t>
            </a:r>
            <a:r>
              <a:rPr b="1" lang="es"/>
              <a:t> .VS. </a:t>
            </a:r>
            <a:r>
              <a:rPr b="1" lang="es"/>
              <a:t>NOTACIÓN</a:t>
            </a:r>
            <a:r>
              <a:rPr b="1" lang="es"/>
              <a:t> APUNTADOR</a:t>
            </a:r>
            <a:endParaRPr b="1"/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257100" y="1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1322250"/>
                <a:gridCol w="3734475"/>
                <a:gridCol w="366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Item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Empleando subindices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Empleando apuntadores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Declaración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V[],int tam);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*V,int tam);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Definición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V[],int tam) {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printf("[ ");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for(int i = 0; i &lt; tam; i++) {    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printf("%d ", V[i]);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  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printf("]\n");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imprimirVector(int *V,int tam) {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printf("[ "); 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for(int i = 0; i &lt; tam; i++) {    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printf("%d ", *(V + i)); 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  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printf("]\n");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Invocación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A[] = {1, 2, 3}; 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imprimirVector(A, 3);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A[] = {1, 2, 3};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imprimirVector(A, 3);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NOTACIÓN SUBÍNDICE .VS. NOTACIÓN APUNTADOR</a:t>
            </a:r>
            <a:endParaRPr b="1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60650" y="1288125"/>
            <a:ext cx="84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Hacer una función que sume todos los elementos de un vector: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Empleando la notación </a:t>
            </a:r>
            <a:r>
              <a:rPr lang="es" sz="1600"/>
              <a:t>subíndices</a:t>
            </a:r>
            <a:r>
              <a:rPr lang="es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Empleando la notación apuntador.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Pruebe el correcto funcionamiento de </a:t>
            </a:r>
            <a:r>
              <a:rPr lang="es"/>
              <a:t>está</a:t>
            </a:r>
            <a:r>
              <a:rPr lang="es"/>
              <a:t> pasando un vector arbitrario.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imprimir puede emplear la función imprimir Vector previamente analizada.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APUNTADORES</a:t>
            </a:r>
            <a:endParaRPr b="1"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72800" y="863550"/>
            <a:ext cx="84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posible poner apuntar un apuntador a un apuntador, lo cual se indica con la cantidad de asteriscos colocados en la declaración del apuntador, así la declaración realizada en las siguientes líneas de código: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36"/>
          <p:cNvSpPr txBox="1"/>
          <p:nvPr/>
        </p:nvSpPr>
        <p:spPr>
          <a:xfrm>
            <a:off x="1053900" y="2159250"/>
            <a:ext cx="7036200" cy="82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char ch; /*Un caracter*/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char *pch; /*Un apuntado a un dato tipo caracter*/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char **pch; /*Un apuntador a un apuntador a un caracter*/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APUNTADORES</a:t>
            </a:r>
            <a:endParaRPr b="1"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88" y="1109450"/>
            <a:ext cx="85439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APUNTADORES</a:t>
            </a:r>
            <a:endParaRPr b="1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1000275"/>
            <a:ext cx="8839200" cy="395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APUNTADORES</a:t>
            </a:r>
            <a:endParaRPr b="1"/>
          </a:p>
        </p:txBody>
      </p:sp>
      <p:sp>
        <p:nvSpPr>
          <p:cNvPr id="265" name="Google Shape;265;p39"/>
          <p:cNvSpPr txBox="1"/>
          <p:nvPr/>
        </p:nvSpPr>
        <p:spPr>
          <a:xfrm>
            <a:off x="460975" y="982600"/>
            <a:ext cx="7351500" cy="298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char ch;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char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pch,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ppch;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char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ppch;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ch;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pch;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ppch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509825" y="4222600"/>
            <a:ext cx="3942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Ejecución online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VOID</a:t>
            </a:r>
            <a:endParaRPr b="1"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0" y="863550"/>
            <a:ext cx="35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Un apuntador </a:t>
            </a:r>
            <a:r>
              <a:rPr lang="es" sz="1600"/>
              <a:t>genérico</a:t>
            </a:r>
            <a:r>
              <a:rPr lang="es" sz="1600"/>
              <a:t> o void pointer es un tipo especial de apuntador que puede apuntar a cualquier tipo de dato.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puede ser desreferenciado directamente por lo que es necesario un casting para hacer que el </a:t>
            </a:r>
            <a:r>
              <a:rPr lang="es" sz="1600"/>
              <a:t>apuntador</a:t>
            </a:r>
            <a:r>
              <a:rPr lang="es" sz="1600"/>
              <a:t> generico pueda apuntar a un tipo de dato concreto (el cual si puede ser referenciado).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 si el cast es de la forma: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40"/>
          <p:cNvSpPr txBox="1"/>
          <p:nvPr/>
        </p:nvSpPr>
        <p:spPr>
          <a:xfrm>
            <a:off x="3566700" y="982650"/>
            <a:ext cx="5459100" cy="369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Declaracion de variables*/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tipo1 var1_1, var1_2,...;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tipoN varN_1, varN_2,...;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Declaracion apuntador generico*/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B00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ptr;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Referencia a una variable tipo tipo1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ptr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var1_1;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 es una variable </a:t>
            </a:r>
            <a:endParaRPr i="1" sz="1300">
              <a:solidFill>
                <a:srgbClr val="4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// de cualquier tipo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Desreferencia a una variable tipo tipo1*/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var1_2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((tipo1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)ptr);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cast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Referencia a una variable tipo tipoN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ptr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varN_1;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 es una variable </a:t>
            </a:r>
            <a:endParaRPr i="1" sz="1300">
              <a:solidFill>
                <a:srgbClr val="4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// de cualquier tipo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Desreferencia a una variable tipo tipo1*/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varN_2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((tipoN </a:t>
            </a:r>
            <a:r>
              <a:rPr lang="es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)ptr); </a:t>
            </a:r>
            <a:r>
              <a:rPr i="1" lang="es" sz="1300">
                <a:solidFill>
                  <a:srgbClr val="4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cast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898050" y="4560175"/>
            <a:ext cx="1977300" cy="4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((tipo *)ptr)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A VOID</a:t>
            </a:r>
            <a:endParaRPr b="1"/>
          </a:p>
        </p:txBody>
      </p:sp>
      <p:sp>
        <p:nvSpPr>
          <p:cNvPr id="280" name="Google Shape;280;p41"/>
          <p:cNvSpPr txBox="1"/>
          <p:nvPr/>
        </p:nvSpPr>
        <p:spPr>
          <a:xfrm>
            <a:off x="643275" y="982650"/>
            <a:ext cx="7084500" cy="280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double b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3.1415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vp;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vp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printf(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"a = </a:t>
            </a:r>
            <a:r>
              <a:rPr b="1" lang="es">
                <a:solidFill>
                  <a:srgbClr val="BB66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1" lang="es">
                <a:solidFill>
                  <a:srgbClr val="BB66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)vp));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Cast a (</a:t>
            </a:r>
            <a:r>
              <a:rPr lang="es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vp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printf(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"b = </a:t>
            </a:r>
            <a:r>
              <a:rPr b="1" lang="es">
                <a:solidFill>
                  <a:srgbClr val="BB66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%lf</a:t>
            </a:r>
            <a:r>
              <a:rPr b="1" lang="es">
                <a:solidFill>
                  <a:srgbClr val="BB6622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s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((double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)vp));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Cast (double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4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643275" y="3869750"/>
            <a:ext cx="2814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Ejecución online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66125" y="94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Almacena una posicion de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Operadores: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&amp;</a:t>
            </a:r>
            <a:r>
              <a:rPr lang="es"/>
              <a:t>: Direccion (obtiene dirección)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*</a:t>
            </a:r>
            <a:r>
              <a:rPr lang="es"/>
              <a:t>: Desreferencia (declaración, accede al lugar apuntado).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100" y="2394538"/>
            <a:ext cx="28956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88850" y="2394550"/>
            <a:ext cx="3505800" cy="65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 i = 5;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 *ptr = &amp;i;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50" y="3225450"/>
            <a:ext cx="3803375" cy="17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- CAPTANDO EL CONCEPTO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14675" y="1017725"/>
            <a:ext cx="49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</a:t>
            </a:r>
            <a:r>
              <a:rPr lang="es"/>
              <a:t>: Dado el fragmento de código mostrado a continuación, y teniendo en cuenta que: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Suponga que i y j son de 4 bytes y ocupan las direcciones base 1000 y 1004.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El apuntador p ocupa las direccione base 2000.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Así mismo la arquitectura es de 64 bits por lo que el espacio ocupado por el apuntador sera de 8 bytes.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Muestre la ejecución paso a paso del código anterior resaltando la evolución en memoria.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406675" y="1225225"/>
            <a:ext cx="1835700" cy="175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i,j;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p; 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CAPTANDO EL CONCEPTO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6975" y="1017725"/>
            <a:ext cx="49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Suponga que i y j son de 4 bytes y ocupan las direcciones base 1000 y 1004.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El apuntador p ocupa las direccione base 2000.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Así mismo la arquitectura es de 64 bits por lo que el espacio ocupado por el apuntador sera de 8 bytes.</a:t>
            </a:r>
            <a:endParaRPr sz="1400"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448550" y="775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906825"/>
                <a:gridCol w="382850"/>
                <a:gridCol w="382850"/>
                <a:gridCol w="382850"/>
                <a:gridCol w="382850"/>
                <a:gridCol w="994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Dirección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Nombre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554300" y="2482550"/>
            <a:ext cx="1835700" cy="175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i,j;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p; 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4610800"/>
            <a:ext cx="255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Solución online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APUNTADORES - CAPTANDO EL CONCEPTO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14675" y="1017725"/>
            <a:ext cx="49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</a:t>
            </a:r>
            <a:r>
              <a:rPr lang="es"/>
              <a:t>: Para el siguiente </a:t>
            </a:r>
            <a:r>
              <a:rPr lang="es"/>
              <a:t>código</a:t>
            </a:r>
            <a:r>
              <a:rPr lang="es"/>
              <a:t> suponga lo siguiente: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Suponga que i y j son de 4 bytes y ocupan las direcciones base 1000 y 1008.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Los apuntadores p, q y r ocupan las direcciones base 2000, 3000 y 4000.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/>
              <a:t>Así mismo la arquitectura es de 32 bits por lo que el espacio ocupado por el apuntador será de 4 bytes.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Muestre la ejecución paso a paso del código anterior resaltando la evolución en memoria.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406675" y="1249475"/>
            <a:ext cx="2442300" cy="213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p,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q,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q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r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p; 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CAPTANDO EL CONCEPTO</a:t>
            </a:r>
            <a:endParaRPr b="1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-19225" y="941525"/>
            <a:ext cx="49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Suponga que i y j son de 4 bytes y ocupan las direcciones base 1000 y 1008.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Los apuntadores p, q y r ocupan las direcciones base 2000, 3000 y 4000.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Así mismo la arquitectura es de 32 bits por lo que el espacio ocupado por el apuntador será de 4 bytes</a:t>
            </a:r>
            <a:endParaRPr sz="1400"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5829550" y="699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{F92A9445-3944-4B9A-BB37-4FFAD4671761}</a:tableStyleId>
              </a:tblPr>
              <a:tblGrid>
                <a:gridCol w="906825"/>
                <a:gridCol w="382850"/>
                <a:gridCol w="382850"/>
                <a:gridCol w="382850"/>
                <a:gridCol w="382850"/>
                <a:gridCol w="994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Dirección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Nombre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311700" y="4683600"/>
            <a:ext cx="255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Solución online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2461000"/>
            <a:ext cx="2442300" cy="213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p,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q,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q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r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p; 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NOTAS IMPORTANTES SOBRE APUNTADORES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9175" y="1142475"/>
            <a:ext cx="83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Los apuntadores deben ser inicializados a una posición de memoria antes de ser usado, sino </a:t>
            </a:r>
            <a:r>
              <a:rPr lang="es" sz="1400"/>
              <a:t>habrá</a:t>
            </a:r>
            <a:r>
              <a:rPr lang="es" sz="1400"/>
              <a:t> error. </a:t>
            </a:r>
            <a:endParaRPr sz="1400"/>
          </a:p>
        </p:txBody>
      </p:sp>
      <p:sp>
        <p:nvSpPr>
          <p:cNvPr id="112" name="Google Shape;112;p20"/>
          <p:cNvSpPr txBox="1"/>
          <p:nvPr/>
        </p:nvSpPr>
        <p:spPr>
          <a:xfrm>
            <a:off x="1403525" y="3628200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Ejcución </a:t>
            </a:r>
            <a:r>
              <a:rPr lang="es" u="sng">
                <a:solidFill>
                  <a:schemeClr val="hlink"/>
                </a:solidFill>
                <a:hlinkClick r:id="rId4"/>
              </a:rPr>
              <a:t>online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25" y="1868700"/>
            <a:ext cx="34766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95525" y="3676750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Ejcución online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9975" y="1585913"/>
            <a:ext cx="4191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NOTAS IMPORTANTES SOBRE APUNTADORES</a:t>
            </a:r>
            <a:endParaRPr b="1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78275" y="789125"/>
            <a:ext cx="83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/>
              <a:t>Los apuntadores deben ser inicializados a una posición de memoria antes de ser usado, sino habrá error. </a:t>
            </a:r>
            <a:endParaRPr sz="1400"/>
          </a:p>
        </p:txBody>
      </p:sp>
      <p:sp>
        <p:nvSpPr>
          <p:cNvPr id="122" name="Google Shape;122;p21"/>
          <p:cNvSpPr txBox="1"/>
          <p:nvPr/>
        </p:nvSpPr>
        <p:spPr>
          <a:xfrm>
            <a:off x="421225" y="2744625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Ejcución online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88875" y="4677425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Ejcución online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13" y="1411125"/>
            <a:ext cx="28956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25" y="3191525"/>
            <a:ext cx="29622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435275"/>
            <a:ext cx="39052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647425" y="3677400"/>
            <a:ext cx="1423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Ejcución online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