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034C-7BB3-E348-B42C-3FCEA5CF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7A4E-1684-22D5-52CA-2FD29B00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50AAD-E8A9-2F4C-180D-ACD02393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9BBB-2035-9083-F29B-2042714A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4C507-9189-1320-B3AC-8DB3BA682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9E36-1E11-6196-50B0-D6A3EA0E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7D14A-1C33-217B-A1D6-3C8B2D75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438C-8FC6-87C6-2049-C2B83AFF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28CD-C08A-B76D-565D-3F559024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BE230-E0EC-5F43-59F9-079FCEE3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85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D008B-471F-30D2-847D-2A27A99AF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E1354-DA74-ADDD-E2D2-F48C00AA4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30FE-CBDB-C0D3-2267-252CC1DF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2F99-B325-4258-4509-B4F0B11C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6FC9D-5900-E6AC-7E57-9BA92964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431-4F1C-EBC7-B8E5-A4CB4B65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E181-18DA-2408-1024-E37E82671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2E5F4-C89B-5363-2094-7A9C0EC6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854F-EE1F-5AF4-690B-42BD486E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1F65-591B-5E9C-8F4D-9873738E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37D6-DD12-1E89-4B03-0E65829EA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7B032-6065-7E2D-E5FD-30A796F06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444F-A0FA-68DB-16AE-7F7BBC89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B163-A555-C32A-DD15-683DADFB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9EF-9EC3-E44B-1559-C4D023A9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88D8-2B3E-B267-104A-2312FB21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ACE19-1B41-F353-179F-1F1C44C0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72FD4-1BB2-34B7-62E6-5F702CF6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B4155-78E2-6383-319A-73AEB768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295B0-B010-16F6-5D9B-3EB276C3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E91F4-83B8-C32D-9367-11ACD9CF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7434-6058-7256-836D-705B08C9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82A48-25CB-E576-5237-B617D0B0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2F9F1-D565-5D01-C2BE-66EAE695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25A8B-F3A9-4DB5-8355-C960204CB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67CF4-1D5A-1FB1-42B3-E529F1A96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86FC7-B576-18A8-4A9F-42D2E803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2782D-0CC4-9947-29D8-2E67739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5E199-846E-5A51-1BCF-89DC7E0D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9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F41A-DB13-806C-36BD-4435EFFC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04F79-BF40-3C36-F4CF-027C6AC5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64640-A15D-F2ED-BE26-73DAF3FB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F6E48-5683-9261-0DCD-3F3511B6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C52BB-7B77-3745-EB67-DD43C5AA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F6B30-7961-20F8-204D-DAC46B90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7444-ECFD-3416-4E65-AA71EE9B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8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89E2-A68D-657B-D1DA-B3FE437E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A9C-B806-6BE2-70E5-CD5995C53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31B5-BF37-8FE1-EF5C-82E022F3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A37CA-9467-560A-3C0B-E2506AD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30B08-F870-B660-E750-3312DD1AB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A208-DAC5-8942-D540-08548510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4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0F27-0E48-F4E9-8311-D605F8A8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7F38D-B01A-AA66-11D5-5E3E0B86A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5F97-F039-17A4-BBAF-82D7F7C5A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277C1-8833-D7F7-70DF-4D9A5F34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A7DD0-62E3-305B-1AB6-DD3AC1B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CDFE-868E-5B1D-A22C-FCE7BFD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5AC2C-E397-1959-231E-3D520578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EFB15-DF6B-36D4-191E-56AC87A2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8E263-BFCD-664E-6226-D693704A5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4497-135A-4F3E-B825-69756BB0AA3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9714-0F0D-0037-C5EA-917D02A95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9B01-C8CA-FEFF-50DF-9D624A394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7628-C255-4D8B-B3E7-3B5452856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FBC4CD-4EE1-7D37-9940-8FEA15D66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481" y="-207847"/>
            <a:ext cx="12460482" cy="712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4BEDF6-4CA8-440E-97F4-E7DB45B4480A}"/>
              </a:ext>
            </a:extLst>
          </p:cNvPr>
          <p:cNvSpPr txBox="1"/>
          <p:nvPr/>
        </p:nvSpPr>
        <p:spPr>
          <a:xfrm>
            <a:off x="3700272" y="-1975104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8D26D-D926-E51F-E069-F2B7A2B95A4E}"/>
              </a:ext>
            </a:extLst>
          </p:cNvPr>
          <p:cNvSpPr txBox="1"/>
          <p:nvPr/>
        </p:nvSpPr>
        <p:spPr>
          <a:xfrm>
            <a:off x="-12513821" y="2178727"/>
            <a:ext cx="122453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A4045-2063-D197-A722-763FDA0F5091}"/>
              </a:ext>
            </a:extLst>
          </p:cNvPr>
          <p:cNvSpPr txBox="1"/>
          <p:nvPr/>
        </p:nvSpPr>
        <p:spPr>
          <a:xfrm>
            <a:off x="135712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</p:spTree>
    <p:extLst>
      <p:ext uri="{BB962C8B-B14F-4D97-AF65-F5344CB8AC3E}">
        <p14:creationId xmlns:p14="http://schemas.microsoft.com/office/powerpoint/2010/main" val="14749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B01D-71A1-720F-2A81-EF15BB48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6625D3-654A-7BCA-0609-B07CDF3F0FDA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832C83-4DAE-9F17-1F6D-99D4059B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A9F77A-CFEB-3765-84DB-E065C4A8275A}"/>
              </a:ext>
            </a:extLst>
          </p:cNvPr>
          <p:cNvSpPr txBox="1"/>
          <p:nvPr/>
        </p:nvSpPr>
        <p:spPr>
          <a:xfrm>
            <a:off x="3700272" y="347472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A69159-F10B-EA9F-928C-ED042E8E80CA}"/>
              </a:ext>
            </a:extLst>
          </p:cNvPr>
          <p:cNvSpPr txBox="1"/>
          <p:nvPr/>
        </p:nvSpPr>
        <p:spPr>
          <a:xfrm>
            <a:off x="19812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638E5-590B-F5F4-A7F6-FFBA8F2F5F4D}"/>
              </a:ext>
            </a:extLst>
          </p:cNvPr>
          <p:cNvSpPr txBox="1"/>
          <p:nvPr/>
        </p:nvSpPr>
        <p:spPr>
          <a:xfrm>
            <a:off x="19812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4D26C-83C7-5776-213A-06EB59B6C1DE}"/>
              </a:ext>
            </a:extLst>
          </p:cNvPr>
          <p:cNvSpPr txBox="1"/>
          <p:nvPr/>
        </p:nvSpPr>
        <p:spPr>
          <a:xfrm>
            <a:off x="4282948" y="-4981887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42684-5D50-93CB-180D-F763ADD0CF5D}"/>
              </a:ext>
            </a:extLst>
          </p:cNvPr>
          <p:cNvSpPr txBox="1"/>
          <p:nvPr/>
        </p:nvSpPr>
        <p:spPr>
          <a:xfrm>
            <a:off x="325720" y="-3418477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890907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ACA2-A6F7-31A4-B1A9-7F18C2ED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095FC4-87B7-6A96-3D5F-CF4C8B18894B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EE3768-4FE8-213F-B561-8AD22A67D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D0BCED-0C58-76DD-C975-BCEA63489887}"/>
              </a:ext>
            </a:extLst>
          </p:cNvPr>
          <p:cNvSpPr txBox="1"/>
          <p:nvPr/>
        </p:nvSpPr>
        <p:spPr>
          <a:xfrm>
            <a:off x="4649676" y="531903"/>
            <a:ext cx="289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What We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CCC5C-CCB2-BF95-E34B-D61A061B4B03}"/>
              </a:ext>
            </a:extLst>
          </p:cNvPr>
          <p:cNvSpPr txBox="1"/>
          <p:nvPr/>
        </p:nvSpPr>
        <p:spPr>
          <a:xfrm>
            <a:off x="479571" y="1874728"/>
            <a:ext cx="91241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Predict temperature, precipitation, and wind speed for Cairo.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Combine classical ML and quantum neural networks (QNNs).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 Random Forests to select key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Train quantum models with </a:t>
            </a:r>
            <a:r>
              <a:rPr lang="en-US" sz="2800" dirty="0" err="1">
                <a:solidFill>
                  <a:schemeClr val="bg1"/>
                </a:solidFill>
              </a:rPr>
              <a:t>Qiskit</a:t>
            </a:r>
            <a:r>
              <a:rPr lang="en-US" sz="2800" dirty="0">
                <a:solidFill>
                  <a:schemeClr val="bg1"/>
                </a:solidFill>
              </a:rPr>
              <a:t> to explore quantum AI potential in weather forecasting.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3D231-E7DD-5F1F-4D8A-C3AB5D76BFF9}"/>
              </a:ext>
            </a:extLst>
          </p:cNvPr>
          <p:cNvSpPr txBox="1"/>
          <p:nvPr/>
        </p:nvSpPr>
        <p:spPr>
          <a:xfrm>
            <a:off x="4282948" y="-4981887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03472-B686-363E-63A6-CCDF126DEFB3}"/>
              </a:ext>
            </a:extLst>
          </p:cNvPr>
          <p:cNvSpPr txBox="1"/>
          <p:nvPr/>
        </p:nvSpPr>
        <p:spPr>
          <a:xfrm>
            <a:off x="325720" y="-3418477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59587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567E-8D32-53F9-6152-9EF6AFAC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63809-DFD8-49DF-63CD-555B9DB00143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F6FE59-80BC-F1CA-C82E-356D8AF19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BE7DE0-CEEF-8F27-DA52-6A215506ED7F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36FB7-4E07-50FC-894D-A73AB61D1601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A5C9-7A1C-8983-9A66-B03A995FAEFF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37E75-AED5-213D-7F83-4E3131DC361D}"/>
              </a:ext>
            </a:extLst>
          </p:cNvPr>
          <p:cNvSpPr txBox="1"/>
          <p:nvPr/>
        </p:nvSpPr>
        <p:spPr>
          <a:xfrm>
            <a:off x="4282948" y="475488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AD40-EAC9-B959-93E4-9AF647F28325}"/>
              </a:ext>
            </a:extLst>
          </p:cNvPr>
          <p:cNvSpPr txBox="1"/>
          <p:nvPr/>
        </p:nvSpPr>
        <p:spPr>
          <a:xfrm>
            <a:off x="325720" y="2038898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67A44-193D-93E9-1501-8FD51B2B4CC8}"/>
              </a:ext>
            </a:extLst>
          </p:cNvPr>
          <p:cNvSpPr txBox="1"/>
          <p:nvPr/>
        </p:nvSpPr>
        <p:spPr>
          <a:xfrm>
            <a:off x="3152468" y="6837972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6E97DD-37D8-699A-E5DC-635BC6C57D2D}"/>
              </a:ext>
            </a:extLst>
          </p:cNvPr>
          <p:cNvSpPr txBox="1"/>
          <p:nvPr/>
        </p:nvSpPr>
        <p:spPr>
          <a:xfrm>
            <a:off x="103239" y="8291914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7F70F-82A8-766C-18DB-0924813F71C7}"/>
              </a:ext>
            </a:extLst>
          </p:cNvPr>
          <p:cNvSpPr txBox="1"/>
          <p:nvPr/>
        </p:nvSpPr>
        <p:spPr>
          <a:xfrm>
            <a:off x="103239" y="9732751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AAA1-384A-F3FA-D323-0AFAF01FD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52" y="9903653"/>
            <a:ext cx="4008048" cy="35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97DD5-0BEF-C26B-6E6B-D7DCCD2D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964FB-C19C-25D3-85FD-AEEE4F3424B0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26E739-66FC-0E84-743F-65715203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7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8146A-94F2-1431-9BF3-086FD724D6AD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271B-8AC6-1DE9-2AB1-F83F510CFBBD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B1CE0-29AD-C896-30FA-066622750E84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3A990-B49E-9DF2-A15D-5A6FD449A8D7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E37EE-25D5-F4FD-77FD-3236818FCAAE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37C0D-8341-0D8C-966F-D3FDE7E2E08D}"/>
              </a:ext>
            </a:extLst>
          </p:cNvPr>
          <p:cNvSpPr txBox="1"/>
          <p:nvPr/>
        </p:nvSpPr>
        <p:spPr>
          <a:xfrm>
            <a:off x="3645408" y="13823"/>
            <a:ext cx="4483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Correlation</a:t>
            </a:r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Insights</a:t>
            </a:r>
            <a:endParaRPr 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CE189C-FC1C-BD77-43E3-53A76C243092}"/>
              </a:ext>
            </a:extLst>
          </p:cNvPr>
          <p:cNvSpPr txBox="1"/>
          <p:nvPr/>
        </p:nvSpPr>
        <p:spPr>
          <a:xfrm>
            <a:off x="139673" y="2459504"/>
            <a:ext cx="481856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Target Variable Correlation: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speed show low correlation.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Changes in one do not reliably predict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0D5530-5BAF-1E2E-5A60-C13E0C0BD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665" y="1063959"/>
            <a:ext cx="6014986" cy="54838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322B23-A328-82C9-3281-AD1AD5921D5D}"/>
              </a:ext>
            </a:extLst>
          </p:cNvPr>
          <p:cNvSpPr txBox="1"/>
          <p:nvPr/>
        </p:nvSpPr>
        <p:spPr>
          <a:xfrm>
            <a:off x="-7007063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B2AAAA-A2FF-5FFB-E6EC-A5F4F2608119}"/>
              </a:ext>
            </a:extLst>
          </p:cNvPr>
          <p:cNvSpPr txBox="1"/>
          <p:nvPr/>
        </p:nvSpPr>
        <p:spPr>
          <a:xfrm>
            <a:off x="-10405661" y="2096645"/>
            <a:ext cx="1071600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Feature Selection with Classical ML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Quantum Neural Networks (QNNs) for prediction.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1560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E487-E381-E99F-E372-C24B3F396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F4EA4-E992-8956-A034-4A760AEC74A4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7413DB9-5ACA-ADBD-AE7E-74C96CDB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894719-052B-EFC3-1A8E-48E2C350B8DB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8762F-4029-3091-6AB1-5F36769A8D36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82F21-F7A2-8F3C-041E-4C0A6923361D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75ECA-A1F8-94E8-0CD4-9F6C5C2BB11E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48D33-7299-6B13-06A7-E57DDCD62140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0DF0E-D320-A658-E785-DCEB838FD485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26830-A89C-6A6B-0400-915AED8B938E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8DEE433-A712-5AE5-6451-9B67DC2F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7452C-8E33-2F12-81A4-5A40373ADAA9}"/>
              </a:ext>
            </a:extLst>
          </p:cNvPr>
          <p:cNvSpPr txBox="1"/>
          <p:nvPr/>
        </p:nvSpPr>
        <p:spPr>
          <a:xfrm>
            <a:off x="3226911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Preparing the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DC4CC-5057-2700-7B40-D3DF3F12AB8D}"/>
              </a:ext>
            </a:extLst>
          </p:cNvPr>
          <p:cNvSpPr txBox="1"/>
          <p:nvPr/>
        </p:nvSpPr>
        <p:spPr>
          <a:xfrm>
            <a:off x="3341772" y="-1878328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6DD27-2973-EF4C-C487-3F0910936F55}"/>
              </a:ext>
            </a:extLst>
          </p:cNvPr>
          <p:cNvSpPr txBox="1"/>
          <p:nvPr/>
        </p:nvSpPr>
        <p:spPr>
          <a:xfrm>
            <a:off x="-9591550" y="2018603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4CF5A12-E5B8-5830-0378-3C8F5A8E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26" y="2018603"/>
            <a:ext cx="1045603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empty columns → All visibility columns were </a:t>
            </a:r>
            <a:r>
              <a:rPr lang="en-US" altLang="en-US" sz="2800" dirty="0" err="1">
                <a:solidFill>
                  <a:schemeClr val="bg1">
                    <a:lumMod val="95000"/>
                  </a:schemeClr>
                </a:solidFill>
              </a:rPr>
              <a:t>NaN</a:t>
            </a:r>
            <a:endParaRPr lang="en-US" alt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Dropped irrelevant features → e.g., </a:t>
            </a:r>
            <a:r>
              <a:rPr lang="en-US" altLang="en-US" sz="2800" dirty="0" err="1">
                <a:solidFill>
                  <a:schemeClr val="bg1">
                    <a:lumMod val="95000"/>
                  </a:schemeClr>
                </a:solidFill>
              </a:rPr>
              <a:t>snowfall_sum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 always 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Kept only mean values → Removed min/max duplicates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Prevented data leakage 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rain sum when predicting precipitation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</a:rPr>
              <a:t>Removed wind_gusts_10m_mean when predicting wind speed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8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98679-5D23-DF98-8100-ECFB06CD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6C0E3C-6C9E-E17A-ECE2-3D9762659621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E101FA-5F03-15C6-C462-DCDE25BBB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CC11FA-3D05-1FB2-FCC3-DD67F1D61F45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B0FB7-9EBB-9081-6E17-8A38119DDA57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49CDD-80D7-0FB2-C6FD-00CCE45AAB7E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EF07C-AC1D-9AB5-73D9-C65A810CDED0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A8AFD-A972-0E09-1AC9-91518CD5DBB8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E7A83-420C-6C05-7C4D-78BFC02E0138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6F2D3-7C9E-3C14-465F-05EA5A88E15C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C4FE89-B7D7-E0DE-722A-3246CEC9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57C68-D7B2-B9EF-E79F-2F8FE9D45523}"/>
              </a:ext>
            </a:extLst>
          </p:cNvPr>
          <p:cNvSpPr txBox="1"/>
          <p:nvPr/>
        </p:nvSpPr>
        <p:spPr>
          <a:xfrm>
            <a:off x="3700272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4E952-771F-5073-E349-F009A7186C43}"/>
              </a:ext>
            </a:extLst>
          </p:cNvPr>
          <p:cNvSpPr txBox="1"/>
          <p:nvPr/>
        </p:nvSpPr>
        <p:spPr>
          <a:xfrm>
            <a:off x="486869" y="2096891"/>
            <a:ext cx="991877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Feature Selection with Classical ML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Quantum Neural Networks (QNNs) for prediction.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4FEAD-2B71-E96C-BE77-8B4CF36B7B1E}"/>
              </a:ext>
            </a:extLst>
          </p:cNvPr>
          <p:cNvSpPr txBox="1"/>
          <p:nvPr/>
        </p:nvSpPr>
        <p:spPr>
          <a:xfrm>
            <a:off x="3341772" y="-1878328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496049-4431-545E-5E57-E6C2A170A89F}"/>
              </a:ext>
            </a:extLst>
          </p:cNvPr>
          <p:cNvSpPr txBox="1"/>
          <p:nvPr/>
        </p:nvSpPr>
        <p:spPr>
          <a:xfrm>
            <a:off x="-9591550" y="2018603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59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06D69-1FD6-E1FF-F56F-BD1E1471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50D8B-B09B-2FEE-B554-552EA8D92240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C45888-2E8E-7881-CF7E-C5C12B9B8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CCE08-32C5-385E-EB15-2B2C6B4F9F2C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D39F8-36B4-CE27-A825-483A8614B80C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100BC-54E3-356C-E985-50A3505FB0D1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0117E-D855-8738-21F1-A3DB472517EE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B0486-F251-742B-521A-D614C00ECEFD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37E75-BB47-7E84-01DE-9E27840DCB51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360A0-3004-0783-A72E-8CBF42CEF063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993FC-7891-B2E1-5460-88A88A11E01B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37745E-8BD5-0378-4357-1DD8274F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C95B1D-87ED-806C-8C8C-6363288D5F89}"/>
              </a:ext>
            </a:extLst>
          </p:cNvPr>
          <p:cNvSpPr txBox="1"/>
          <p:nvPr/>
        </p:nvSpPr>
        <p:spPr>
          <a:xfrm>
            <a:off x="-5679707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4056E-7A48-88B5-BF38-8B948D2CBBE0}"/>
              </a:ext>
            </a:extLst>
          </p:cNvPr>
          <p:cNvSpPr txBox="1"/>
          <p:nvPr/>
        </p:nvSpPr>
        <p:spPr>
          <a:xfrm>
            <a:off x="13073785" y="2096645"/>
            <a:ext cx="107160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 feature selection tailored to each variable.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D04B1-0884-17A9-EEF1-A12691F2935D}"/>
              </a:ext>
            </a:extLst>
          </p:cNvPr>
          <p:cNvSpPr txBox="1"/>
          <p:nvPr/>
        </p:nvSpPr>
        <p:spPr>
          <a:xfrm>
            <a:off x="4628641" y="331633"/>
            <a:ext cx="26154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9E7243-1596-DA94-0764-3661C7FD3719}"/>
              </a:ext>
            </a:extLst>
          </p:cNvPr>
          <p:cNvSpPr txBox="1"/>
          <p:nvPr/>
        </p:nvSpPr>
        <p:spPr>
          <a:xfrm>
            <a:off x="3963714" y="5504098"/>
            <a:ext cx="39453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R² Train score: 0.2783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R² Test score: 0.3061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Picture 17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55A887F8-2A13-19A1-5D6C-9BE92E1A43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413" y="1524167"/>
            <a:ext cx="5295900" cy="3743325"/>
          </a:xfrm>
          <a:prstGeom prst="rect">
            <a:avLst/>
          </a:prstGeom>
        </p:spPr>
      </p:pic>
      <p:pic>
        <p:nvPicPr>
          <p:cNvPr id="20" name="Picture 19" descr="A graph with blue lines&#10;&#10;AI-generated content may be incorrect.">
            <a:extLst>
              <a:ext uri="{FF2B5EF4-FFF2-40B4-BE49-F238E27FC236}">
                <a16:creationId xmlns:a16="http://schemas.microsoft.com/office/drawing/2014/main" id="{B76E1354-610F-4326-1A30-D1EBC1F18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68" y="1507868"/>
            <a:ext cx="49815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47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F19AC-B334-379E-A080-6726E74D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315339-EEF8-751E-DF8D-318F7B2A17E8}"/>
              </a:ext>
            </a:extLst>
          </p:cNvPr>
          <p:cNvSpPr txBox="1"/>
          <p:nvPr/>
        </p:nvSpPr>
        <p:spPr>
          <a:xfrm>
            <a:off x="3645408" y="475488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8AF255-E8AD-08BB-75F9-A331C570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785" y="-164592"/>
            <a:ext cx="12384786" cy="707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39CDA-82EB-B856-B596-B43C75F0E218}"/>
              </a:ext>
            </a:extLst>
          </p:cNvPr>
          <p:cNvSpPr txBox="1"/>
          <p:nvPr/>
        </p:nvSpPr>
        <p:spPr>
          <a:xfrm>
            <a:off x="3700272" y="-1645920"/>
            <a:ext cx="535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Weather forecasting and Quantum computing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9324C-8A6D-4402-32B3-E1709B2BD434}"/>
              </a:ext>
            </a:extLst>
          </p:cNvPr>
          <p:cNvSpPr txBox="1"/>
          <p:nvPr/>
        </p:nvSpPr>
        <p:spPr>
          <a:xfrm>
            <a:off x="-14354556" y="2187881"/>
            <a:ext cx="121721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Weather forecasting involves simulating highly dynamic, chaotic systems. Classical methods struggle due to the exponential complexity of variables involved.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E8F991-B65A-C2BD-89DE-DA5E1EECBA8F}"/>
              </a:ext>
            </a:extLst>
          </p:cNvPr>
          <p:cNvSpPr txBox="1"/>
          <p:nvPr/>
        </p:nvSpPr>
        <p:spPr>
          <a:xfrm>
            <a:off x="13114020" y="4028290"/>
            <a:ext cx="108173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Quantum computing, through superposition and entanglement, allows us to model and predict complex atmospheric behaviors more efficiently potentially revolutionizing meteorology.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8D0D5-8D89-C54C-0D07-16E91A40CDD2}"/>
              </a:ext>
            </a:extLst>
          </p:cNvPr>
          <p:cNvSpPr txBox="1"/>
          <p:nvPr/>
        </p:nvSpPr>
        <p:spPr>
          <a:xfrm>
            <a:off x="4282948" y="-4778685"/>
            <a:ext cx="3626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D35675-A9C9-C9BC-0CAF-E73E0834DE59}"/>
              </a:ext>
            </a:extLst>
          </p:cNvPr>
          <p:cNvSpPr txBox="1"/>
          <p:nvPr/>
        </p:nvSpPr>
        <p:spPr>
          <a:xfrm>
            <a:off x="325720" y="-3215275"/>
            <a:ext cx="943189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Why One Model Isn’t Enough</a:t>
            </a:r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Weather variables behave differently in the atmosphere.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Temperature, precipitation, and wind are driven by different factors.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A single model may overlook key relationships.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18F89-DA47-22B1-724A-39067E357631}"/>
              </a:ext>
            </a:extLst>
          </p:cNvPr>
          <p:cNvSpPr txBox="1"/>
          <p:nvPr/>
        </p:nvSpPr>
        <p:spPr>
          <a:xfrm>
            <a:off x="15924579" y="348681"/>
            <a:ext cx="59000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Correlation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53E1A-FAB4-2585-DD17-2A5EAC9810D6}"/>
              </a:ext>
            </a:extLst>
          </p:cNvPr>
          <p:cNvSpPr txBox="1"/>
          <p:nvPr/>
        </p:nvSpPr>
        <p:spPr>
          <a:xfrm>
            <a:off x="12875350" y="1802623"/>
            <a:ext cx="88944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 target variables temperature_2m_mean,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</a:rPr>
              <a:t>precipitation_sum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, and wind_speed_10m_mean —show low correlation with each other.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093DEF-A478-F148-4640-6B995A5AB1CE}"/>
              </a:ext>
            </a:extLst>
          </p:cNvPr>
          <p:cNvSpPr txBox="1"/>
          <p:nvPr/>
        </p:nvSpPr>
        <p:spPr>
          <a:xfrm>
            <a:off x="12875350" y="3243460"/>
            <a:ext cx="80807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These variables do not co-vary significantly, meaning: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ar-EG" sz="24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.High temperature does not imply high/low wind or rainfall.</a:t>
            </a:r>
            <a:endParaRPr lang="ar-EG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2.Changes in one do not strongly predict changes in the others.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9228CA-10CF-9577-A3CD-13A7A893E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6063" y="3414362"/>
            <a:ext cx="4008048" cy="35614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85B011-88B2-ED9D-9A32-127DD9C85058}"/>
              </a:ext>
            </a:extLst>
          </p:cNvPr>
          <p:cNvSpPr txBox="1"/>
          <p:nvPr/>
        </p:nvSpPr>
        <p:spPr>
          <a:xfrm>
            <a:off x="-5679707" y="475488"/>
            <a:ext cx="55453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Modeling Strategy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196B8D-9F10-232D-E026-9368DB404703}"/>
              </a:ext>
            </a:extLst>
          </p:cNvPr>
          <p:cNvSpPr txBox="1"/>
          <p:nvPr/>
        </p:nvSpPr>
        <p:spPr>
          <a:xfrm>
            <a:off x="13073785" y="2096645"/>
            <a:ext cx="107160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Build three separate models, each specialized for one target.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Use feature selection tailored to each variable.</a:t>
            </a:r>
          </a:p>
          <a:p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Improves prediction accuracy and interpretability.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D2542-6627-0A60-8A11-0340100D5C27}"/>
              </a:ext>
            </a:extLst>
          </p:cNvPr>
          <p:cNvSpPr txBox="1"/>
          <p:nvPr/>
        </p:nvSpPr>
        <p:spPr>
          <a:xfrm>
            <a:off x="3341772" y="348681"/>
            <a:ext cx="6519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</a:rPr>
              <a:t>Summary of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BCF9F-0A14-49E0-5138-36086E1FEC45}"/>
              </a:ext>
            </a:extLst>
          </p:cNvPr>
          <p:cNvSpPr txBox="1"/>
          <p:nvPr/>
        </p:nvSpPr>
        <p:spPr>
          <a:xfrm>
            <a:off x="325720" y="2187881"/>
            <a:ext cx="84039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Low correlation among targets → separate models.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 feature selection → better model performance.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Enables more targeted forecasting insights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15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1322</Words>
  <Application>Microsoft Office PowerPoint</Application>
  <PresentationFormat>Widescreen</PresentationFormat>
  <Paragraphs>171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يوسف شعبان رمان</dc:creator>
  <cp:lastModifiedBy>Abdelrahman Elshebiny</cp:lastModifiedBy>
  <cp:revision>12</cp:revision>
  <dcterms:created xsi:type="dcterms:W3CDTF">2025-07-31T07:31:03Z</dcterms:created>
  <dcterms:modified xsi:type="dcterms:W3CDTF">2025-07-31T20:38:26Z</dcterms:modified>
</cp:coreProperties>
</file>