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9132E3-2F43-4651-8E14-ACFE37648C2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4D41EF5-E557-4F64-AC90-BFF011FB6779}">
      <dgm:prSet/>
      <dgm:spPr/>
      <dgm:t>
        <a:bodyPr/>
        <a:lstStyle/>
        <a:p>
          <a:r>
            <a:rPr lang="en-US"/>
            <a:t>Item category</a:t>
          </a:r>
        </a:p>
      </dgm:t>
    </dgm:pt>
    <dgm:pt modelId="{CAC38689-F47B-4A01-BE6E-4EBD23E21C7D}" type="parTrans" cxnId="{06BCFDB0-CEB0-42C5-A22E-55F8263F8E3B}">
      <dgm:prSet/>
      <dgm:spPr/>
      <dgm:t>
        <a:bodyPr/>
        <a:lstStyle/>
        <a:p>
          <a:endParaRPr lang="en-US"/>
        </a:p>
      </dgm:t>
    </dgm:pt>
    <dgm:pt modelId="{5F7B2411-6D7A-4966-BEDA-74640FE8E2A2}" type="sibTrans" cxnId="{06BCFDB0-CEB0-42C5-A22E-55F8263F8E3B}">
      <dgm:prSet/>
      <dgm:spPr/>
      <dgm:t>
        <a:bodyPr/>
        <a:lstStyle/>
        <a:p>
          <a:endParaRPr lang="en-US"/>
        </a:p>
      </dgm:t>
    </dgm:pt>
    <dgm:pt modelId="{C312D8E6-DBDB-407A-8B16-2B80BEE4FBD9}">
      <dgm:prSet/>
      <dgm:spPr/>
      <dgm:t>
        <a:bodyPr/>
        <a:lstStyle/>
        <a:p>
          <a:r>
            <a:rPr lang="en-US"/>
            <a:t>Condition</a:t>
          </a:r>
        </a:p>
      </dgm:t>
    </dgm:pt>
    <dgm:pt modelId="{DC9DFF09-4AA1-4FDE-AA51-0B4158AA3772}" type="parTrans" cxnId="{EECD3580-1FAE-42DB-A096-926AB421B2C8}">
      <dgm:prSet/>
      <dgm:spPr/>
      <dgm:t>
        <a:bodyPr/>
        <a:lstStyle/>
        <a:p>
          <a:endParaRPr lang="en-US"/>
        </a:p>
      </dgm:t>
    </dgm:pt>
    <dgm:pt modelId="{CBD54B16-9178-4F16-B82D-30C0ACA12213}" type="sibTrans" cxnId="{EECD3580-1FAE-42DB-A096-926AB421B2C8}">
      <dgm:prSet/>
      <dgm:spPr/>
      <dgm:t>
        <a:bodyPr/>
        <a:lstStyle/>
        <a:p>
          <a:endParaRPr lang="en-US"/>
        </a:p>
      </dgm:t>
    </dgm:pt>
    <dgm:pt modelId="{607F0A33-A580-4A45-830B-6E3B8613BD2B}">
      <dgm:prSet/>
      <dgm:spPr/>
      <dgm:t>
        <a:bodyPr/>
        <a:lstStyle/>
        <a:p>
          <a:r>
            <a:rPr lang="en-US"/>
            <a:t>Brand</a:t>
          </a:r>
        </a:p>
      </dgm:t>
    </dgm:pt>
    <dgm:pt modelId="{BEA67842-FE4E-48E5-B555-E44E40A474AD}" type="parTrans" cxnId="{BEFD501D-75D2-4F35-A23C-C361AB28AFDF}">
      <dgm:prSet/>
      <dgm:spPr/>
      <dgm:t>
        <a:bodyPr/>
        <a:lstStyle/>
        <a:p>
          <a:endParaRPr lang="en-US"/>
        </a:p>
      </dgm:t>
    </dgm:pt>
    <dgm:pt modelId="{D53546F3-EE64-4D1E-9B5D-DA9ACF45CCE9}" type="sibTrans" cxnId="{BEFD501D-75D2-4F35-A23C-C361AB28AFDF}">
      <dgm:prSet/>
      <dgm:spPr/>
      <dgm:t>
        <a:bodyPr/>
        <a:lstStyle/>
        <a:p>
          <a:endParaRPr lang="en-US"/>
        </a:p>
      </dgm:t>
    </dgm:pt>
    <dgm:pt modelId="{1FDD3FDF-C395-4AC1-A4D1-8EF4E9366560}">
      <dgm:prSet/>
      <dgm:spPr/>
      <dgm:t>
        <a:bodyPr/>
        <a:lstStyle/>
        <a:p>
          <a:r>
            <a:rPr lang="en-US"/>
            <a:t>Availability</a:t>
          </a:r>
        </a:p>
      </dgm:t>
    </dgm:pt>
    <dgm:pt modelId="{79320C07-BA91-4937-9541-FCEE248604B2}" type="parTrans" cxnId="{7777CC80-7A1A-4BC1-918C-88918A042192}">
      <dgm:prSet/>
      <dgm:spPr/>
      <dgm:t>
        <a:bodyPr/>
        <a:lstStyle/>
        <a:p>
          <a:endParaRPr lang="en-US"/>
        </a:p>
      </dgm:t>
    </dgm:pt>
    <dgm:pt modelId="{45276AE0-057F-45CE-9079-8D832566D7DD}" type="sibTrans" cxnId="{7777CC80-7A1A-4BC1-918C-88918A042192}">
      <dgm:prSet/>
      <dgm:spPr/>
      <dgm:t>
        <a:bodyPr/>
        <a:lstStyle/>
        <a:p>
          <a:endParaRPr lang="en-US"/>
        </a:p>
      </dgm:t>
    </dgm:pt>
    <dgm:pt modelId="{9660E36F-C7F8-CC42-BE2E-A0B8A9CC36F7}" type="pres">
      <dgm:prSet presAssocID="{499132E3-2F43-4651-8E14-ACFE37648C29}" presName="linear" presStyleCnt="0">
        <dgm:presLayoutVars>
          <dgm:animLvl val="lvl"/>
          <dgm:resizeHandles val="exact"/>
        </dgm:presLayoutVars>
      </dgm:prSet>
      <dgm:spPr/>
    </dgm:pt>
    <dgm:pt modelId="{3EB5B67E-FC5F-C64B-9887-6B047A9FE088}" type="pres">
      <dgm:prSet presAssocID="{F4D41EF5-E557-4F64-AC90-BFF011FB677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2ADB4B2-E8F0-5349-8B1E-5144B39282A8}" type="pres">
      <dgm:prSet presAssocID="{5F7B2411-6D7A-4966-BEDA-74640FE8E2A2}" presName="spacer" presStyleCnt="0"/>
      <dgm:spPr/>
    </dgm:pt>
    <dgm:pt modelId="{0172F9C7-FE80-3C47-BA00-C950A8C8BFFC}" type="pres">
      <dgm:prSet presAssocID="{C312D8E6-DBDB-407A-8B16-2B80BEE4FBD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96F3955-7AC5-3243-BEC0-45758E618B83}" type="pres">
      <dgm:prSet presAssocID="{CBD54B16-9178-4F16-B82D-30C0ACA12213}" presName="spacer" presStyleCnt="0"/>
      <dgm:spPr/>
    </dgm:pt>
    <dgm:pt modelId="{AD0A19DD-95D0-2F47-9582-E112DAE66DBD}" type="pres">
      <dgm:prSet presAssocID="{607F0A33-A580-4A45-830B-6E3B8613BD2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4A9D913-3381-6648-B5A9-BDF00177D90C}" type="pres">
      <dgm:prSet presAssocID="{D53546F3-EE64-4D1E-9B5D-DA9ACF45CCE9}" presName="spacer" presStyleCnt="0"/>
      <dgm:spPr/>
    </dgm:pt>
    <dgm:pt modelId="{102F454B-A0E0-124B-B624-B9A66CFE8242}" type="pres">
      <dgm:prSet presAssocID="{1FDD3FDF-C395-4AC1-A4D1-8EF4E936656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5A87809-8A44-A14C-9FD8-C367ABB89812}" type="presOf" srcId="{C312D8E6-DBDB-407A-8B16-2B80BEE4FBD9}" destId="{0172F9C7-FE80-3C47-BA00-C950A8C8BFFC}" srcOrd="0" destOrd="0" presId="urn:microsoft.com/office/officeart/2005/8/layout/vList2"/>
    <dgm:cxn modelId="{2AC3F50D-DEC9-9E45-9BC5-9C8B48DD7FEE}" type="presOf" srcId="{1FDD3FDF-C395-4AC1-A4D1-8EF4E9366560}" destId="{102F454B-A0E0-124B-B624-B9A66CFE8242}" srcOrd="0" destOrd="0" presId="urn:microsoft.com/office/officeart/2005/8/layout/vList2"/>
    <dgm:cxn modelId="{43708E12-7829-B848-B1BA-9B483835D764}" type="presOf" srcId="{499132E3-2F43-4651-8E14-ACFE37648C29}" destId="{9660E36F-C7F8-CC42-BE2E-A0B8A9CC36F7}" srcOrd="0" destOrd="0" presId="urn:microsoft.com/office/officeart/2005/8/layout/vList2"/>
    <dgm:cxn modelId="{BEFD501D-75D2-4F35-A23C-C361AB28AFDF}" srcId="{499132E3-2F43-4651-8E14-ACFE37648C29}" destId="{607F0A33-A580-4A45-830B-6E3B8613BD2B}" srcOrd="2" destOrd="0" parTransId="{BEA67842-FE4E-48E5-B555-E44E40A474AD}" sibTransId="{D53546F3-EE64-4D1E-9B5D-DA9ACF45CCE9}"/>
    <dgm:cxn modelId="{EECD3580-1FAE-42DB-A096-926AB421B2C8}" srcId="{499132E3-2F43-4651-8E14-ACFE37648C29}" destId="{C312D8E6-DBDB-407A-8B16-2B80BEE4FBD9}" srcOrd="1" destOrd="0" parTransId="{DC9DFF09-4AA1-4FDE-AA51-0B4158AA3772}" sibTransId="{CBD54B16-9178-4F16-B82D-30C0ACA12213}"/>
    <dgm:cxn modelId="{7777CC80-7A1A-4BC1-918C-88918A042192}" srcId="{499132E3-2F43-4651-8E14-ACFE37648C29}" destId="{1FDD3FDF-C395-4AC1-A4D1-8EF4E9366560}" srcOrd="3" destOrd="0" parTransId="{79320C07-BA91-4937-9541-FCEE248604B2}" sibTransId="{45276AE0-057F-45CE-9079-8D832566D7DD}"/>
    <dgm:cxn modelId="{06BCFDB0-CEB0-42C5-A22E-55F8263F8E3B}" srcId="{499132E3-2F43-4651-8E14-ACFE37648C29}" destId="{F4D41EF5-E557-4F64-AC90-BFF011FB6779}" srcOrd="0" destOrd="0" parTransId="{CAC38689-F47B-4A01-BE6E-4EBD23E21C7D}" sibTransId="{5F7B2411-6D7A-4966-BEDA-74640FE8E2A2}"/>
    <dgm:cxn modelId="{639853DC-8AEF-194D-8D56-995F7D6C6FCE}" type="presOf" srcId="{607F0A33-A580-4A45-830B-6E3B8613BD2B}" destId="{AD0A19DD-95D0-2F47-9582-E112DAE66DBD}" srcOrd="0" destOrd="0" presId="urn:microsoft.com/office/officeart/2005/8/layout/vList2"/>
    <dgm:cxn modelId="{ACF0B2E5-D264-E142-8CA6-95B1D8CC738A}" type="presOf" srcId="{F4D41EF5-E557-4F64-AC90-BFF011FB6779}" destId="{3EB5B67E-FC5F-C64B-9887-6B047A9FE088}" srcOrd="0" destOrd="0" presId="urn:microsoft.com/office/officeart/2005/8/layout/vList2"/>
    <dgm:cxn modelId="{2E34BCA8-CC81-994D-93AA-92458213A67C}" type="presParOf" srcId="{9660E36F-C7F8-CC42-BE2E-A0B8A9CC36F7}" destId="{3EB5B67E-FC5F-C64B-9887-6B047A9FE088}" srcOrd="0" destOrd="0" presId="urn:microsoft.com/office/officeart/2005/8/layout/vList2"/>
    <dgm:cxn modelId="{35EC273A-D380-064E-A677-DA617FF267AA}" type="presParOf" srcId="{9660E36F-C7F8-CC42-BE2E-A0B8A9CC36F7}" destId="{92ADB4B2-E8F0-5349-8B1E-5144B39282A8}" srcOrd="1" destOrd="0" presId="urn:microsoft.com/office/officeart/2005/8/layout/vList2"/>
    <dgm:cxn modelId="{34F5B28A-25CA-6D4A-92FA-73646BAEA231}" type="presParOf" srcId="{9660E36F-C7F8-CC42-BE2E-A0B8A9CC36F7}" destId="{0172F9C7-FE80-3C47-BA00-C950A8C8BFFC}" srcOrd="2" destOrd="0" presId="urn:microsoft.com/office/officeart/2005/8/layout/vList2"/>
    <dgm:cxn modelId="{1E678313-7E7A-E340-9E64-5B3C273AD7FF}" type="presParOf" srcId="{9660E36F-C7F8-CC42-BE2E-A0B8A9CC36F7}" destId="{E96F3955-7AC5-3243-BEC0-45758E618B83}" srcOrd="3" destOrd="0" presId="urn:microsoft.com/office/officeart/2005/8/layout/vList2"/>
    <dgm:cxn modelId="{150A1599-8C01-1949-9FB5-169527D89BA2}" type="presParOf" srcId="{9660E36F-C7F8-CC42-BE2E-A0B8A9CC36F7}" destId="{AD0A19DD-95D0-2F47-9582-E112DAE66DBD}" srcOrd="4" destOrd="0" presId="urn:microsoft.com/office/officeart/2005/8/layout/vList2"/>
    <dgm:cxn modelId="{F10DE6FE-7716-AD4E-9EE5-B68C95A1AAFB}" type="presParOf" srcId="{9660E36F-C7F8-CC42-BE2E-A0B8A9CC36F7}" destId="{94A9D913-3381-6648-B5A9-BDF00177D90C}" srcOrd="5" destOrd="0" presId="urn:microsoft.com/office/officeart/2005/8/layout/vList2"/>
    <dgm:cxn modelId="{60CFA20D-77D6-2E43-990F-310D58D32F44}" type="presParOf" srcId="{9660E36F-C7F8-CC42-BE2E-A0B8A9CC36F7}" destId="{102F454B-A0E0-124B-B624-B9A66CFE824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70F443-9E5D-4FCC-A05E-D5F2C427ECB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73B2410-4F82-450B-B8DD-A1ABAAF683FC}">
      <dgm:prSet/>
      <dgm:spPr/>
      <dgm:t>
        <a:bodyPr/>
        <a:lstStyle/>
        <a:p>
          <a:r>
            <a:rPr lang="en-US"/>
            <a:t>Dropped all rows with missing values</a:t>
          </a:r>
        </a:p>
      </dgm:t>
    </dgm:pt>
    <dgm:pt modelId="{1AA279AE-3984-4BA5-9473-CDFF00461AD4}" type="parTrans" cxnId="{C83EE55F-3516-4D72-8944-72ABD6193D61}">
      <dgm:prSet/>
      <dgm:spPr/>
      <dgm:t>
        <a:bodyPr/>
        <a:lstStyle/>
        <a:p>
          <a:endParaRPr lang="en-US"/>
        </a:p>
      </dgm:t>
    </dgm:pt>
    <dgm:pt modelId="{6FB0BA71-3BD4-4CCB-A11B-6CDD842C8EF5}" type="sibTrans" cxnId="{C83EE55F-3516-4D72-8944-72ABD6193D61}">
      <dgm:prSet/>
      <dgm:spPr/>
      <dgm:t>
        <a:bodyPr/>
        <a:lstStyle/>
        <a:p>
          <a:endParaRPr lang="en-US"/>
        </a:p>
      </dgm:t>
    </dgm:pt>
    <dgm:pt modelId="{B74A5BEC-0A21-49D2-ACE1-E459C02DBEB0}">
      <dgm:prSet/>
      <dgm:spPr/>
      <dgm:t>
        <a:bodyPr/>
        <a:lstStyle/>
        <a:p>
          <a:r>
            <a:rPr lang="en-US"/>
            <a:t>Dropped all rows with ‘Brand’s and ‘Category’s that occur in less than 50 instances in the data set</a:t>
          </a:r>
        </a:p>
      </dgm:t>
    </dgm:pt>
    <dgm:pt modelId="{F39D5535-2B58-4F6C-97B0-70CEE29D0F0E}" type="parTrans" cxnId="{DE44EABB-594D-467B-A346-9712E5008FBF}">
      <dgm:prSet/>
      <dgm:spPr/>
      <dgm:t>
        <a:bodyPr/>
        <a:lstStyle/>
        <a:p>
          <a:endParaRPr lang="en-US"/>
        </a:p>
      </dgm:t>
    </dgm:pt>
    <dgm:pt modelId="{E9B57949-1120-496E-909B-6CC42B82C2D0}" type="sibTrans" cxnId="{DE44EABB-594D-467B-A346-9712E5008FBF}">
      <dgm:prSet/>
      <dgm:spPr/>
      <dgm:t>
        <a:bodyPr/>
        <a:lstStyle/>
        <a:p>
          <a:endParaRPr lang="en-US"/>
        </a:p>
      </dgm:t>
    </dgm:pt>
    <dgm:pt modelId="{92E0896C-C827-4D7D-986A-DE9F51350725}">
      <dgm:prSet/>
      <dgm:spPr/>
      <dgm:t>
        <a:bodyPr/>
        <a:lstStyle/>
        <a:p>
          <a:r>
            <a:rPr lang="en-US"/>
            <a:t>Dropped every row that has a value of 0 in the ’Price’ column</a:t>
          </a:r>
        </a:p>
      </dgm:t>
    </dgm:pt>
    <dgm:pt modelId="{E72F0E58-DCC6-4161-BDBD-BBC666A6CB68}" type="parTrans" cxnId="{304928AB-660C-469F-8077-9CA7AD4233AA}">
      <dgm:prSet/>
      <dgm:spPr/>
      <dgm:t>
        <a:bodyPr/>
        <a:lstStyle/>
        <a:p>
          <a:endParaRPr lang="en-US"/>
        </a:p>
      </dgm:t>
    </dgm:pt>
    <dgm:pt modelId="{DA42E9F2-0F12-4E6F-B76C-E021ADF443FE}" type="sibTrans" cxnId="{304928AB-660C-469F-8077-9CA7AD4233AA}">
      <dgm:prSet/>
      <dgm:spPr/>
      <dgm:t>
        <a:bodyPr/>
        <a:lstStyle/>
        <a:p>
          <a:endParaRPr lang="en-US"/>
        </a:p>
      </dgm:t>
    </dgm:pt>
    <dgm:pt modelId="{C629416B-F969-41CE-973F-FE6D6288A4EC}">
      <dgm:prSet/>
      <dgm:spPr/>
      <dgm:t>
        <a:bodyPr/>
        <a:lstStyle/>
        <a:p>
          <a:r>
            <a:rPr lang="en-US"/>
            <a:t>Took the log of the ‘Price’ column to account for skewing</a:t>
          </a:r>
        </a:p>
      </dgm:t>
    </dgm:pt>
    <dgm:pt modelId="{C357E668-1635-4AC2-A2F5-B59E55F04381}" type="parTrans" cxnId="{43D1A95A-1BE8-48C1-8543-9E830670D5AA}">
      <dgm:prSet/>
      <dgm:spPr/>
      <dgm:t>
        <a:bodyPr/>
        <a:lstStyle/>
        <a:p>
          <a:endParaRPr lang="en-US"/>
        </a:p>
      </dgm:t>
    </dgm:pt>
    <dgm:pt modelId="{6F0689FD-2105-42A9-A1D2-346F9DB865B5}" type="sibTrans" cxnId="{43D1A95A-1BE8-48C1-8543-9E830670D5AA}">
      <dgm:prSet/>
      <dgm:spPr/>
      <dgm:t>
        <a:bodyPr/>
        <a:lstStyle/>
        <a:p>
          <a:endParaRPr lang="en-US"/>
        </a:p>
      </dgm:t>
    </dgm:pt>
    <dgm:pt modelId="{4B30EA9A-AB33-4BC5-9961-165F68E73869}">
      <dgm:prSet/>
      <dgm:spPr/>
      <dgm:t>
        <a:bodyPr/>
        <a:lstStyle/>
        <a:p>
          <a:r>
            <a:rPr lang="en-US"/>
            <a:t>Dropped the ’Name’ and ‘Item Description’ columns</a:t>
          </a:r>
        </a:p>
      </dgm:t>
    </dgm:pt>
    <dgm:pt modelId="{8CCA3C07-F295-4ADD-A426-5F65882ACD85}" type="parTrans" cxnId="{82CE2D90-8E03-4F11-B18E-482E53276762}">
      <dgm:prSet/>
      <dgm:spPr/>
      <dgm:t>
        <a:bodyPr/>
        <a:lstStyle/>
        <a:p>
          <a:endParaRPr lang="en-US"/>
        </a:p>
      </dgm:t>
    </dgm:pt>
    <dgm:pt modelId="{4495016D-872C-47C3-99FE-8F1C183AEDEA}" type="sibTrans" cxnId="{82CE2D90-8E03-4F11-B18E-482E53276762}">
      <dgm:prSet/>
      <dgm:spPr/>
      <dgm:t>
        <a:bodyPr/>
        <a:lstStyle/>
        <a:p>
          <a:endParaRPr lang="en-US"/>
        </a:p>
      </dgm:t>
    </dgm:pt>
    <dgm:pt modelId="{9B40F39F-FA89-7C49-9D12-532157D4DAC4}" type="pres">
      <dgm:prSet presAssocID="{CA70F443-9E5D-4FCC-A05E-D5F2C427ECBD}" presName="outerComposite" presStyleCnt="0">
        <dgm:presLayoutVars>
          <dgm:chMax val="5"/>
          <dgm:dir/>
          <dgm:resizeHandles val="exact"/>
        </dgm:presLayoutVars>
      </dgm:prSet>
      <dgm:spPr/>
    </dgm:pt>
    <dgm:pt modelId="{F7F60202-D896-814F-993D-00526E968C49}" type="pres">
      <dgm:prSet presAssocID="{CA70F443-9E5D-4FCC-A05E-D5F2C427ECBD}" presName="dummyMaxCanvas" presStyleCnt="0">
        <dgm:presLayoutVars/>
      </dgm:prSet>
      <dgm:spPr/>
    </dgm:pt>
    <dgm:pt modelId="{FF35C3EB-6E94-AB46-AC12-987C69545DC3}" type="pres">
      <dgm:prSet presAssocID="{CA70F443-9E5D-4FCC-A05E-D5F2C427ECBD}" presName="FiveNodes_1" presStyleLbl="node1" presStyleIdx="0" presStyleCnt="5">
        <dgm:presLayoutVars>
          <dgm:bulletEnabled val="1"/>
        </dgm:presLayoutVars>
      </dgm:prSet>
      <dgm:spPr/>
    </dgm:pt>
    <dgm:pt modelId="{3E8D7EE6-A1A6-D14C-A038-B7F43BF7EBB0}" type="pres">
      <dgm:prSet presAssocID="{CA70F443-9E5D-4FCC-A05E-D5F2C427ECBD}" presName="FiveNodes_2" presStyleLbl="node1" presStyleIdx="1" presStyleCnt="5">
        <dgm:presLayoutVars>
          <dgm:bulletEnabled val="1"/>
        </dgm:presLayoutVars>
      </dgm:prSet>
      <dgm:spPr/>
    </dgm:pt>
    <dgm:pt modelId="{47E64A2A-67ED-6D4B-80D9-3C996E259A35}" type="pres">
      <dgm:prSet presAssocID="{CA70F443-9E5D-4FCC-A05E-D5F2C427ECBD}" presName="FiveNodes_3" presStyleLbl="node1" presStyleIdx="2" presStyleCnt="5">
        <dgm:presLayoutVars>
          <dgm:bulletEnabled val="1"/>
        </dgm:presLayoutVars>
      </dgm:prSet>
      <dgm:spPr/>
    </dgm:pt>
    <dgm:pt modelId="{86A6A6AF-52DB-7149-857D-4C50CC4EF5A9}" type="pres">
      <dgm:prSet presAssocID="{CA70F443-9E5D-4FCC-A05E-D5F2C427ECBD}" presName="FiveNodes_4" presStyleLbl="node1" presStyleIdx="3" presStyleCnt="5">
        <dgm:presLayoutVars>
          <dgm:bulletEnabled val="1"/>
        </dgm:presLayoutVars>
      </dgm:prSet>
      <dgm:spPr/>
    </dgm:pt>
    <dgm:pt modelId="{94BF1C90-1EE4-FB40-B49F-0E94837940EA}" type="pres">
      <dgm:prSet presAssocID="{CA70F443-9E5D-4FCC-A05E-D5F2C427ECBD}" presName="FiveNodes_5" presStyleLbl="node1" presStyleIdx="4" presStyleCnt="5">
        <dgm:presLayoutVars>
          <dgm:bulletEnabled val="1"/>
        </dgm:presLayoutVars>
      </dgm:prSet>
      <dgm:spPr/>
    </dgm:pt>
    <dgm:pt modelId="{1435D6B6-6924-AC40-AFC0-FC0CB8A170C7}" type="pres">
      <dgm:prSet presAssocID="{CA70F443-9E5D-4FCC-A05E-D5F2C427ECBD}" presName="FiveConn_1-2" presStyleLbl="fgAccFollowNode1" presStyleIdx="0" presStyleCnt="4">
        <dgm:presLayoutVars>
          <dgm:bulletEnabled val="1"/>
        </dgm:presLayoutVars>
      </dgm:prSet>
      <dgm:spPr/>
    </dgm:pt>
    <dgm:pt modelId="{B504171A-866A-6544-A343-6B70A70F0326}" type="pres">
      <dgm:prSet presAssocID="{CA70F443-9E5D-4FCC-A05E-D5F2C427ECBD}" presName="FiveConn_2-3" presStyleLbl="fgAccFollowNode1" presStyleIdx="1" presStyleCnt="4">
        <dgm:presLayoutVars>
          <dgm:bulletEnabled val="1"/>
        </dgm:presLayoutVars>
      </dgm:prSet>
      <dgm:spPr/>
    </dgm:pt>
    <dgm:pt modelId="{ACE222FB-DE2C-EB49-8C72-1E65D4DF1DE3}" type="pres">
      <dgm:prSet presAssocID="{CA70F443-9E5D-4FCC-A05E-D5F2C427ECBD}" presName="FiveConn_3-4" presStyleLbl="fgAccFollowNode1" presStyleIdx="2" presStyleCnt="4">
        <dgm:presLayoutVars>
          <dgm:bulletEnabled val="1"/>
        </dgm:presLayoutVars>
      </dgm:prSet>
      <dgm:spPr/>
    </dgm:pt>
    <dgm:pt modelId="{3D3D2EB6-A08D-7243-9D57-8AF86C4CAF08}" type="pres">
      <dgm:prSet presAssocID="{CA70F443-9E5D-4FCC-A05E-D5F2C427ECBD}" presName="FiveConn_4-5" presStyleLbl="fgAccFollowNode1" presStyleIdx="3" presStyleCnt="4">
        <dgm:presLayoutVars>
          <dgm:bulletEnabled val="1"/>
        </dgm:presLayoutVars>
      </dgm:prSet>
      <dgm:spPr/>
    </dgm:pt>
    <dgm:pt modelId="{0DE3436A-6B52-6A42-A4CE-10BEA787C1FA}" type="pres">
      <dgm:prSet presAssocID="{CA70F443-9E5D-4FCC-A05E-D5F2C427ECBD}" presName="FiveNodes_1_text" presStyleLbl="node1" presStyleIdx="4" presStyleCnt="5">
        <dgm:presLayoutVars>
          <dgm:bulletEnabled val="1"/>
        </dgm:presLayoutVars>
      </dgm:prSet>
      <dgm:spPr/>
    </dgm:pt>
    <dgm:pt modelId="{717B752B-90C1-C242-8026-377A11809C46}" type="pres">
      <dgm:prSet presAssocID="{CA70F443-9E5D-4FCC-A05E-D5F2C427ECBD}" presName="FiveNodes_2_text" presStyleLbl="node1" presStyleIdx="4" presStyleCnt="5">
        <dgm:presLayoutVars>
          <dgm:bulletEnabled val="1"/>
        </dgm:presLayoutVars>
      </dgm:prSet>
      <dgm:spPr/>
    </dgm:pt>
    <dgm:pt modelId="{1B436D80-800A-B646-8332-E344A0BBDE60}" type="pres">
      <dgm:prSet presAssocID="{CA70F443-9E5D-4FCC-A05E-D5F2C427ECBD}" presName="FiveNodes_3_text" presStyleLbl="node1" presStyleIdx="4" presStyleCnt="5">
        <dgm:presLayoutVars>
          <dgm:bulletEnabled val="1"/>
        </dgm:presLayoutVars>
      </dgm:prSet>
      <dgm:spPr/>
    </dgm:pt>
    <dgm:pt modelId="{39B45AF8-E7B5-E041-911C-CC4031D7A6FC}" type="pres">
      <dgm:prSet presAssocID="{CA70F443-9E5D-4FCC-A05E-D5F2C427ECBD}" presName="FiveNodes_4_text" presStyleLbl="node1" presStyleIdx="4" presStyleCnt="5">
        <dgm:presLayoutVars>
          <dgm:bulletEnabled val="1"/>
        </dgm:presLayoutVars>
      </dgm:prSet>
      <dgm:spPr/>
    </dgm:pt>
    <dgm:pt modelId="{7E641B60-C913-314C-B011-B86B31AF1B00}" type="pres">
      <dgm:prSet presAssocID="{CA70F443-9E5D-4FCC-A05E-D5F2C427ECB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B3B5B02-FB92-E04B-A545-8A09CD525B59}" type="presOf" srcId="{92E0896C-C827-4D7D-986A-DE9F51350725}" destId="{47E64A2A-67ED-6D4B-80D9-3C996E259A35}" srcOrd="0" destOrd="0" presId="urn:microsoft.com/office/officeart/2005/8/layout/vProcess5"/>
    <dgm:cxn modelId="{40A06A22-3161-1746-9C90-CF4D69475E46}" type="presOf" srcId="{C629416B-F969-41CE-973F-FE6D6288A4EC}" destId="{39B45AF8-E7B5-E041-911C-CC4031D7A6FC}" srcOrd="1" destOrd="0" presId="urn:microsoft.com/office/officeart/2005/8/layout/vProcess5"/>
    <dgm:cxn modelId="{1639AB23-B88C-D74A-B96B-DA58B949C5EC}" type="presOf" srcId="{6FB0BA71-3BD4-4CCB-A11B-6CDD842C8EF5}" destId="{1435D6B6-6924-AC40-AFC0-FC0CB8A170C7}" srcOrd="0" destOrd="0" presId="urn:microsoft.com/office/officeart/2005/8/layout/vProcess5"/>
    <dgm:cxn modelId="{FACB0557-411F-144E-8F41-65A087317C1C}" type="presOf" srcId="{C629416B-F969-41CE-973F-FE6D6288A4EC}" destId="{86A6A6AF-52DB-7149-857D-4C50CC4EF5A9}" srcOrd="0" destOrd="0" presId="urn:microsoft.com/office/officeart/2005/8/layout/vProcess5"/>
    <dgm:cxn modelId="{43D1A95A-1BE8-48C1-8543-9E830670D5AA}" srcId="{CA70F443-9E5D-4FCC-A05E-D5F2C427ECBD}" destId="{C629416B-F969-41CE-973F-FE6D6288A4EC}" srcOrd="3" destOrd="0" parTransId="{C357E668-1635-4AC2-A2F5-B59E55F04381}" sibTransId="{6F0689FD-2105-42A9-A1D2-346F9DB865B5}"/>
    <dgm:cxn modelId="{C83EE55F-3516-4D72-8944-72ABD6193D61}" srcId="{CA70F443-9E5D-4FCC-A05E-D5F2C427ECBD}" destId="{373B2410-4F82-450B-B8DD-A1ABAAF683FC}" srcOrd="0" destOrd="0" parTransId="{1AA279AE-3984-4BA5-9473-CDFF00461AD4}" sibTransId="{6FB0BA71-3BD4-4CCB-A11B-6CDD842C8EF5}"/>
    <dgm:cxn modelId="{C5464766-BBA9-3243-8DF6-D7B352F2BA6F}" type="presOf" srcId="{92E0896C-C827-4D7D-986A-DE9F51350725}" destId="{1B436D80-800A-B646-8332-E344A0BBDE60}" srcOrd="1" destOrd="0" presId="urn:microsoft.com/office/officeart/2005/8/layout/vProcess5"/>
    <dgm:cxn modelId="{E8A1036D-AE83-564E-B773-F221F3D34EA9}" type="presOf" srcId="{4B30EA9A-AB33-4BC5-9961-165F68E73869}" destId="{94BF1C90-1EE4-FB40-B49F-0E94837940EA}" srcOrd="0" destOrd="0" presId="urn:microsoft.com/office/officeart/2005/8/layout/vProcess5"/>
    <dgm:cxn modelId="{B2E7E86D-5009-2544-8179-BB003C5E3DD4}" type="presOf" srcId="{373B2410-4F82-450B-B8DD-A1ABAAF683FC}" destId="{FF35C3EB-6E94-AB46-AC12-987C69545DC3}" srcOrd="0" destOrd="0" presId="urn:microsoft.com/office/officeart/2005/8/layout/vProcess5"/>
    <dgm:cxn modelId="{8771C485-D779-9943-9EBB-95998A9A0497}" type="presOf" srcId="{6F0689FD-2105-42A9-A1D2-346F9DB865B5}" destId="{3D3D2EB6-A08D-7243-9D57-8AF86C4CAF08}" srcOrd="0" destOrd="0" presId="urn:microsoft.com/office/officeart/2005/8/layout/vProcess5"/>
    <dgm:cxn modelId="{82CE2D90-8E03-4F11-B18E-482E53276762}" srcId="{CA70F443-9E5D-4FCC-A05E-D5F2C427ECBD}" destId="{4B30EA9A-AB33-4BC5-9961-165F68E73869}" srcOrd="4" destOrd="0" parTransId="{8CCA3C07-F295-4ADD-A426-5F65882ACD85}" sibTransId="{4495016D-872C-47C3-99FE-8F1C183AEDEA}"/>
    <dgm:cxn modelId="{40B3F299-AE89-E749-AD48-42F5C2CAC8B0}" type="presOf" srcId="{CA70F443-9E5D-4FCC-A05E-D5F2C427ECBD}" destId="{9B40F39F-FA89-7C49-9D12-532157D4DAC4}" srcOrd="0" destOrd="0" presId="urn:microsoft.com/office/officeart/2005/8/layout/vProcess5"/>
    <dgm:cxn modelId="{9D50E1A2-D4A8-7142-BAA5-600F7C1DD51E}" type="presOf" srcId="{DA42E9F2-0F12-4E6F-B76C-E021ADF443FE}" destId="{ACE222FB-DE2C-EB49-8C72-1E65D4DF1DE3}" srcOrd="0" destOrd="0" presId="urn:microsoft.com/office/officeart/2005/8/layout/vProcess5"/>
    <dgm:cxn modelId="{304928AB-660C-469F-8077-9CA7AD4233AA}" srcId="{CA70F443-9E5D-4FCC-A05E-D5F2C427ECBD}" destId="{92E0896C-C827-4D7D-986A-DE9F51350725}" srcOrd="2" destOrd="0" parTransId="{E72F0E58-DCC6-4161-BDBD-BBC666A6CB68}" sibTransId="{DA42E9F2-0F12-4E6F-B76C-E021ADF443FE}"/>
    <dgm:cxn modelId="{C3E3B1B2-C247-2642-A311-1714F06D65BC}" type="presOf" srcId="{B74A5BEC-0A21-49D2-ACE1-E459C02DBEB0}" destId="{717B752B-90C1-C242-8026-377A11809C46}" srcOrd="1" destOrd="0" presId="urn:microsoft.com/office/officeart/2005/8/layout/vProcess5"/>
    <dgm:cxn modelId="{DE44EABB-594D-467B-A346-9712E5008FBF}" srcId="{CA70F443-9E5D-4FCC-A05E-D5F2C427ECBD}" destId="{B74A5BEC-0A21-49D2-ACE1-E459C02DBEB0}" srcOrd="1" destOrd="0" parTransId="{F39D5535-2B58-4F6C-97B0-70CEE29D0F0E}" sibTransId="{E9B57949-1120-496E-909B-6CC42B82C2D0}"/>
    <dgm:cxn modelId="{7FEC78C2-8A04-8A47-AC93-7B513C25446F}" type="presOf" srcId="{4B30EA9A-AB33-4BC5-9961-165F68E73869}" destId="{7E641B60-C913-314C-B011-B86B31AF1B00}" srcOrd="1" destOrd="0" presId="urn:microsoft.com/office/officeart/2005/8/layout/vProcess5"/>
    <dgm:cxn modelId="{5358CACC-8FA2-C244-BAE6-F737BE0CC937}" type="presOf" srcId="{E9B57949-1120-496E-909B-6CC42B82C2D0}" destId="{B504171A-866A-6544-A343-6B70A70F0326}" srcOrd="0" destOrd="0" presId="urn:microsoft.com/office/officeart/2005/8/layout/vProcess5"/>
    <dgm:cxn modelId="{084AA2DB-0BC2-3E4A-A793-E944C8E6AE0C}" type="presOf" srcId="{B74A5BEC-0A21-49D2-ACE1-E459C02DBEB0}" destId="{3E8D7EE6-A1A6-D14C-A038-B7F43BF7EBB0}" srcOrd="0" destOrd="0" presId="urn:microsoft.com/office/officeart/2005/8/layout/vProcess5"/>
    <dgm:cxn modelId="{139FF4EB-BC02-CC41-96D7-2DDE57CEBE23}" type="presOf" srcId="{373B2410-4F82-450B-B8DD-A1ABAAF683FC}" destId="{0DE3436A-6B52-6A42-A4CE-10BEA787C1FA}" srcOrd="1" destOrd="0" presId="urn:microsoft.com/office/officeart/2005/8/layout/vProcess5"/>
    <dgm:cxn modelId="{3D2EF85D-B27C-2142-8E79-5EA8F504FC85}" type="presParOf" srcId="{9B40F39F-FA89-7C49-9D12-532157D4DAC4}" destId="{F7F60202-D896-814F-993D-00526E968C49}" srcOrd="0" destOrd="0" presId="urn:microsoft.com/office/officeart/2005/8/layout/vProcess5"/>
    <dgm:cxn modelId="{DD0F4C5E-3D35-0241-BDC1-D8B5E7F6EFBA}" type="presParOf" srcId="{9B40F39F-FA89-7C49-9D12-532157D4DAC4}" destId="{FF35C3EB-6E94-AB46-AC12-987C69545DC3}" srcOrd="1" destOrd="0" presId="urn:microsoft.com/office/officeart/2005/8/layout/vProcess5"/>
    <dgm:cxn modelId="{3BABBBCF-E91F-0942-9EED-815C111EEE42}" type="presParOf" srcId="{9B40F39F-FA89-7C49-9D12-532157D4DAC4}" destId="{3E8D7EE6-A1A6-D14C-A038-B7F43BF7EBB0}" srcOrd="2" destOrd="0" presId="urn:microsoft.com/office/officeart/2005/8/layout/vProcess5"/>
    <dgm:cxn modelId="{1F54F15D-E112-B94C-B4F0-2499F8BBB0C3}" type="presParOf" srcId="{9B40F39F-FA89-7C49-9D12-532157D4DAC4}" destId="{47E64A2A-67ED-6D4B-80D9-3C996E259A35}" srcOrd="3" destOrd="0" presId="urn:microsoft.com/office/officeart/2005/8/layout/vProcess5"/>
    <dgm:cxn modelId="{86334BF0-C932-1549-A2E5-35898EB9BDAB}" type="presParOf" srcId="{9B40F39F-FA89-7C49-9D12-532157D4DAC4}" destId="{86A6A6AF-52DB-7149-857D-4C50CC4EF5A9}" srcOrd="4" destOrd="0" presId="urn:microsoft.com/office/officeart/2005/8/layout/vProcess5"/>
    <dgm:cxn modelId="{23F53152-37DD-4447-A970-219C1CF3BA0E}" type="presParOf" srcId="{9B40F39F-FA89-7C49-9D12-532157D4DAC4}" destId="{94BF1C90-1EE4-FB40-B49F-0E94837940EA}" srcOrd="5" destOrd="0" presId="urn:microsoft.com/office/officeart/2005/8/layout/vProcess5"/>
    <dgm:cxn modelId="{045B502F-A6F3-C449-A128-CB9F9EE2C811}" type="presParOf" srcId="{9B40F39F-FA89-7C49-9D12-532157D4DAC4}" destId="{1435D6B6-6924-AC40-AFC0-FC0CB8A170C7}" srcOrd="6" destOrd="0" presId="urn:microsoft.com/office/officeart/2005/8/layout/vProcess5"/>
    <dgm:cxn modelId="{1CC1D79C-8D38-B747-B871-877776B9226B}" type="presParOf" srcId="{9B40F39F-FA89-7C49-9D12-532157D4DAC4}" destId="{B504171A-866A-6544-A343-6B70A70F0326}" srcOrd="7" destOrd="0" presId="urn:microsoft.com/office/officeart/2005/8/layout/vProcess5"/>
    <dgm:cxn modelId="{764B5504-A938-D149-9475-81E73EE6E810}" type="presParOf" srcId="{9B40F39F-FA89-7C49-9D12-532157D4DAC4}" destId="{ACE222FB-DE2C-EB49-8C72-1E65D4DF1DE3}" srcOrd="8" destOrd="0" presId="urn:microsoft.com/office/officeart/2005/8/layout/vProcess5"/>
    <dgm:cxn modelId="{DBB6C5F5-1680-CA42-8179-799C3C91211B}" type="presParOf" srcId="{9B40F39F-FA89-7C49-9D12-532157D4DAC4}" destId="{3D3D2EB6-A08D-7243-9D57-8AF86C4CAF08}" srcOrd="9" destOrd="0" presId="urn:microsoft.com/office/officeart/2005/8/layout/vProcess5"/>
    <dgm:cxn modelId="{30EA757C-58EB-AE40-8CD3-90BC51311AC3}" type="presParOf" srcId="{9B40F39F-FA89-7C49-9D12-532157D4DAC4}" destId="{0DE3436A-6B52-6A42-A4CE-10BEA787C1FA}" srcOrd="10" destOrd="0" presId="urn:microsoft.com/office/officeart/2005/8/layout/vProcess5"/>
    <dgm:cxn modelId="{BB636FC1-E784-3E40-B6C7-E8FF024F913A}" type="presParOf" srcId="{9B40F39F-FA89-7C49-9D12-532157D4DAC4}" destId="{717B752B-90C1-C242-8026-377A11809C46}" srcOrd="11" destOrd="0" presId="urn:microsoft.com/office/officeart/2005/8/layout/vProcess5"/>
    <dgm:cxn modelId="{1091BF21-859D-684A-92D8-78AAFBB9D1F9}" type="presParOf" srcId="{9B40F39F-FA89-7C49-9D12-532157D4DAC4}" destId="{1B436D80-800A-B646-8332-E344A0BBDE60}" srcOrd="12" destOrd="0" presId="urn:microsoft.com/office/officeart/2005/8/layout/vProcess5"/>
    <dgm:cxn modelId="{1AE0FB76-35E0-704B-A6C8-13B1E5CF4CB7}" type="presParOf" srcId="{9B40F39F-FA89-7C49-9D12-532157D4DAC4}" destId="{39B45AF8-E7B5-E041-911C-CC4031D7A6FC}" srcOrd="13" destOrd="0" presId="urn:microsoft.com/office/officeart/2005/8/layout/vProcess5"/>
    <dgm:cxn modelId="{B8BEA59D-2AD1-2347-9033-52BF5BA6C011}" type="presParOf" srcId="{9B40F39F-FA89-7C49-9D12-532157D4DAC4}" destId="{7E641B60-C913-314C-B011-B86B31AF1B0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5B67E-FC5F-C64B-9887-6B047A9FE088}">
      <dsp:nvSpPr>
        <dsp:cNvPr id="0" name=""/>
        <dsp:cNvSpPr/>
      </dsp:nvSpPr>
      <dsp:spPr>
        <a:xfrm>
          <a:off x="0" y="45852"/>
          <a:ext cx="7003777" cy="13191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Item category</a:t>
          </a:r>
        </a:p>
      </dsp:txBody>
      <dsp:txXfrm>
        <a:off x="64397" y="110249"/>
        <a:ext cx="6874983" cy="1190381"/>
      </dsp:txXfrm>
    </dsp:sp>
    <dsp:sp modelId="{0172F9C7-FE80-3C47-BA00-C950A8C8BFFC}">
      <dsp:nvSpPr>
        <dsp:cNvPr id="0" name=""/>
        <dsp:cNvSpPr/>
      </dsp:nvSpPr>
      <dsp:spPr>
        <a:xfrm>
          <a:off x="0" y="1523427"/>
          <a:ext cx="7003777" cy="1319175"/>
        </a:xfrm>
        <a:prstGeom prst="roundRect">
          <a:avLst/>
        </a:prstGeom>
        <a:solidFill>
          <a:schemeClr val="accent2">
            <a:hueOff val="-6702090"/>
            <a:satOff val="-255"/>
            <a:lumOff val="16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Condition</a:t>
          </a:r>
        </a:p>
      </dsp:txBody>
      <dsp:txXfrm>
        <a:off x="64397" y="1587824"/>
        <a:ext cx="6874983" cy="1190381"/>
      </dsp:txXfrm>
    </dsp:sp>
    <dsp:sp modelId="{AD0A19DD-95D0-2F47-9582-E112DAE66DBD}">
      <dsp:nvSpPr>
        <dsp:cNvPr id="0" name=""/>
        <dsp:cNvSpPr/>
      </dsp:nvSpPr>
      <dsp:spPr>
        <a:xfrm>
          <a:off x="0" y="3001002"/>
          <a:ext cx="7003777" cy="1319175"/>
        </a:xfrm>
        <a:prstGeom prst="roundRect">
          <a:avLst/>
        </a:prstGeom>
        <a:solidFill>
          <a:schemeClr val="accent2">
            <a:hueOff val="-13404180"/>
            <a:satOff val="-510"/>
            <a:lumOff val="33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Brand</a:t>
          </a:r>
        </a:p>
      </dsp:txBody>
      <dsp:txXfrm>
        <a:off x="64397" y="3065399"/>
        <a:ext cx="6874983" cy="1190381"/>
      </dsp:txXfrm>
    </dsp:sp>
    <dsp:sp modelId="{102F454B-A0E0-124B-B624-B9A66CFE8242}">
      <dsp:nvSpPr>
        <dsp:cNvPr id="0" name=""/>
        <dsp:cNvSpPr/>
      </dsp:nvSpPr>
      <dsp:spPr>
        <a:xfrm>
          <a:off x="0" y="4478577"/>
          <a:ext cx="7003777" cy="1319175"/>
        </a:xfrm>
        <a:prstGeom prst="roundRect">
          <a:avLst/>
        </a:prstGeom>
        <a:solidFill>
          <a:schemeClr val="accent2">
            <a:hueOff val="-20106270"/>
            <a:satOff val="-765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Availability</a:t>
          </a:r>
        </a:p>
      </dsp:txBody>
      <dsp:txXfrm>
        <a:off x="64397" y="4542974"/>
        <a:ext cx="6874983" cy="11903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5C3EB-6E94-AB46-AC12-987C69545DC3}">
      <dsp:nvSpPr>
        <dsp:cNvPr id="0" name=""/>
        <dsp:cNvSpPr/>
      </dsp:nvSpPr>
      <dsp:spPr>
        <a:xfrm>
          <a:off x="0" y="0"/>
          <a:ext cx="7820528" cy="7800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Dropped all rows with missing values</a:t>
          </a:r>
        </a:p>
      </dsp:txBody>
      <dsp:txXfrm>
        <a:off x="22847" y="22847"/>
        <a:ext cx="6887514" cy="734368"/>
      </dsp:txXfrm>
    </dsp:sp>
    <dsp:sp modelId="{3E8D7EE6-A1A6-D14C-A038-B7F43BF7EBB0}">
      <dsp:nvSpPr>
        <dsp:cNvPr id="0" name=""/>
        <dsp:cNvSpPr/>
      </dsp:nvSpPr>
      <dsp:spPr>
        <a:xfrm>
          <a:off x="584000" y="888404"/>
          <a:ext cx="7820528" cy="7800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Dropped all rows with ‘Brand’s and ‘Category’s that occur in less than 50 instances in the data set</a:t>
          </a:r>
        </a:p>
      </dsp:txBody>
      <dsp:txXfrm>
        <a:off x="606847" y="911251"/>
        <a:ext cx="6683793" cy="734368"/>
      </dsp:txXfrm>
    </dsp:sp>
    <dsp:sp modelId="{47E64A2A-67ED-6D4B-80D9-3C996E259A35}">
      <dsp:nvSpPr>
        <dsp:cNvPr id="0" name=""/>
        <dsp:cNvSpPr/>
      </dsp:nvSpPr>
      <dsp:spPr>
        <a:xfrm>
          <a:off x="1168001" y="1776808"/>
          <a:ext cx="7820528" cy="7800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Dropped every row that has a value of 0 in the ’Price’ column</a:t>
          </a:r>
        </a:p>
      </dsp:txBody>
      <dsp:txXfrm>
        <a:off x="1190848" y="1799655"/>
        <a:ext cx="6683793" cy="734368"/>
      </dsp:txXfrm>
    </dsp:sp>
    <dsp:sp modelId="{86A6A6AF-52DB-7149-857D-4C50CC4EF5A9}">
      <dsp:nvSpPr>
        <dsp:cNvPr id="0" name=""/>
        <dsp:cNvSpPr/>
      </dsp:nvSpPr>
      <dsp:spPr>
        <a:xfrm>
          <a:off x="1752001" y="2665212"/>
          <a:ext cx="7820528" cy="7800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Took the log of the ‘Price’ column to account for skewing</a:t>
          </a:r>
        </a:p>
      </dsp:txBody>
      <dsp:txXfrm>
        <a:off x="1774848" y="2688059"/>
        <a:ext cx="6683793" cy="734368"/>
      </dsp:txXfrm>
    </dsp:sp>
    <dsp:sp modelId="{94BF1C90-1EE4-FB40-B49F-0E94837940EA}">
      <dsp:nvSpPr>
        <dsp:cNvPr id="0" name=""/>
        <dsp:cNvSpPr/>
      </dsp:nvSpPr>
      <dsp:spPr>
        <a:xfrm>
          <a:off x="2336002" y="3553616"/>
          <a:ext cx="7820528" cy="7800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Dropped the ’Name’ and ‘Item Description’ columns</a:t>
          </a:r>
        </a:p>
      </dsp:txBody>
      <dsp:txXfrm>
        <a:off x="2358849" y="3576463"/>
        <a:ext cx="6683793" cy="734368"/>
      </dsp:txXfrm>
    </dsp:sp>
    <dsp:sp modelId="{1435D6B6-6924-AC40-AFC0-FC0CB8A170C7}">
      <dsp:nvSpPr>
        <dsp:cNvPr id="0" name=""/>
        <dsp:cNvSpPr/>
      </dsp:nvSpPr>
      <dsp:spPr>
        <a:xfrm>
          <a:off x="7313488" y="569878"/>
          <a:ext cx="507040" cy="50704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427572" y="569878"/>
        <a:ext cx="278872" cy="381548"/>
      </dsp:txXfrm>
    </dsp:sp>
    <dsp:sp modelId="{B504171A-866A-6544-A343-6B70A70F0326}">
      <dsp:nvSpPr>
        <dsp:cNvPr id="0" name=""/>
        <dsp:cNvSpPr/>
      </dsp:nvSpPr>
      <dsp:spPr>
        <a:xfrm>
          <a:off x="7897488" y="1458282"/>
          <a:ext cx="507040" cy="50704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011572" y="1458282"/>
        <a:ext cx="278872" cy="381548"/>
      </dsp:txXfrm>
    </dsp:sp>
    <dsp:sp modelId="{ACE222FB-DE2C-EB49-8C72-1E65D4DF1DE3}">
      <dsp:nvSpPr>
        <dsp:cNvPr id="0" name=""/>
        <dsp:cNvSpPr/>
      </dsp:nvSpPr>
      <dsp:spPr>
        <a:xfrm>
          <a:off x="8481489" y="2333686"/>
          <a:ext cx="507040" cy="50704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595573" y="2333686"/>
        <a:ext cx="278872" cy="381548"/>
      </dsp:txXfrm>
    </dsp:sp>
    <dsp:sp modelId="{3D3D2EB6-A08D-7243-9D57-8AF86C4CAF08}">
      <dsp:nvSpPr>
        <dsp:cNvPr id="0" name=""/>
        <dsp:cNvSpPr/>
      </dsp:nvSpPr>
      <dsp:spPr>
        <a:xfrm>
          <a:off x="9065490" y="3230757"/>
          <a:ext cx="507040" cy="50704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179574" y="3230757"/>
        <a:ext cx="278872" cy="3815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2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10/30/20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7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1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2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10/30/20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8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2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3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10/30/20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0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9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0CA57-5772-F547-BF62-70A781589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Predicting the Price of Online Shopping Listings on Mercari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E66BB-8E50-B745-811F-F07E00C6F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chemeClr val="tx2"/>
                </a:solidFill>
              </a:rPr>
              <a:t>By: Jason Zhou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E0497-DF17-4481-B5EB-92C4FEBDF5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98" r="17872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101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651F-B8E6-DF43-B53A-13B60DE8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2A4B-FCD1-3949-979E-B40D8D2A3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Target: Price</a:t>
            </a:r>
          </a:p>
          <a:p>
            <a:r>
              <a:rPr lang="en-US" dirty="0"/>
              <a:t>Features: Condition, Brand, Category, Shipping</a:t>
            </a:r>
          </a:p>
          <a:p>
            <a:endParaRPr lang="en-US" dirty="0"/>
          </a:p>
          <a:p>
            <a:r>
              <a:rPr lang="en-US" dirty="0"/>
              <a:t>Correlations with Price: Brand, Category, Shipping</a:t>
            </a:r>
          </a:p>
          <a:p>
            <a:r>
              <a:rPr lang="en-US" dirty="0"/>
              <a:t>No Correlations with Price: Condition</a:t>
            </a:r>
          </a:p>
        </p:txBody>
      </p:sp>
    </p:spTree>
    <p:extLst>
      <p:ext uri="{BB962C8B-B14F-4D97-AF65-F5344CB8AC3E}">
        <p14:creationId xmlns:p14="http://schemas.microsoft.com/office/powerpoint/2010/main" val="1030357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8412-90F4-2C42-9CCD-76E11E9F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9AB73-A499-5D4F-98C8-C77417697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to take a 20% sample of our working data set due to computational constraints</a:t>
            </a:r>
          </a:p>
          <a:p>
            <a:r>
              <a:rPr lang="en-US" dirty="0"/>
              <a:t>Target: Price</a:t>
            </a:r>
          </a:p>
          <a:p>
            <a:r>
              <a:rPr lang="en-US" dirty="0"/>
              <a:t>Features: Brand, Category, Shipping</a:t>
            </a:r>
          </a:p>
          <a:p>
            <a:r>
              <a:rPr lang="en-US" dirty="0"/>
              <a:t>70/30 train/test split</a:t>
            </a:r>
          </a:p>
        </p:txBody>
      </p:sp>
    </p:spTree>
    <p:extLst>
      <p:ext uri="{BB962C8B-B14F-4D97-AF65-F5344CB8AC3E}">
        <p14:creationId xmlns:p14="http://schemas.microsoft.com/office/powerpoint/2010/main" val="360652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D63C-022B-3F48-AE0B-6A85ADCA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8F15A-9662-6A4F-B65F-439E10D64B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Tuning:</a:t>
            </a:r>
          </a:p>
          <a:p>
            <a:pPr lvl="1"/>
            <a:r>
              <a:rPr lang="en-US" dirty="0"/>
              <a:t>Selecting K best neighbors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E5C9F-5A96-7748-BF0D-CABB8662AE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  <a:p>
            <a:r>
              <a:rPr lang="en-US" dirty="0"/>
              <a:t>Tuning:</a:t>
            </a:r>
          </a:p>
          <a:p>
            <a:pPr lvl="1"/>
            <a:r>
              <a:rPr lang="en-US" dirty="0"/>
              <a:t>Increasing </a:t>
            </a:r>
            <a:r>
              <a:rPr lang="en-US" dirty="0" err="1"/>
              <a:t>max_depth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78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52B2-BF7D-EF46-9FF6-6ACC2DCF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Analysis –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12DE3-8F78-2E41-9D5D-262B267FBE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Most positive coefficients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104FF-65ED-024C-AD11-ADF35D2800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Most negative coefficients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45DFA59-B09E-9841-BD8C-008E589C1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1100"/>
            <a:ext cx="4923002" cy="2723051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1276FA8A-3EA9-2C41-B407-BE4D2C8E7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11100"/>
            <a:ext cx="5227801" cy="272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24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3036-DA6D-484F-9C19-1AB53B1B9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Analysis – Random Forest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6C34FC25-378C-BD44-BCBE-D7FC795A9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408" y="1949450"/>
            <a:ext cx="9449183" cy="4195763"/>
          </a:xfrm>
        </p:spPr>
      </p:pic>
    </p:spTree>
    <p:extLst>
      <p:ext uri="{BB962C8B-B14F-4D97-AF65-F5344CB8AC3E}">
        <p14:creationId xmlns:p14="http://schemas.microsoft.com/office/powerpoint/2010/main" val="2771061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99847-3D6C-AD4A-B2A2-29A04209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Evaluation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F930EB-A372-1644-B1B5-C3B7E556A3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488712"/>
              </p:ext>
            </p:extLst>
          </p:nvPr>
        </p:nvGraphicFramePr>
        <p:xfrm>
          <a:off x="838200" y="1949450"/>
          <a:ext cx="10515597" cy="36000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8679554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3481136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46486671"/>
                    </a:ext>
                  </a:extLst>
                </a:gridCol>
              </a:tblGrid>
              <a:tr h="761742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65711"/>
                  </a:ext>
                </a:extLst>
              </a:tr>
              <a:tr h="761742">
                <a:tc>
                  <a:txBody>
                    <a:bodyPr/>
                    <a:lstStyle/>
                    <a:p>
                      <a:r>
                        <a:rPr lang="en-US" dirty="0"/>
                        <a:t>R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85636"/>
                  </a:ext>
                </a:extLst>
              </a:tr>
              <a:tr h="761742">
                <a:tc>
                  <a:txBody>
                    <a:bodyPr/>
                    <a:lstStyle/>
                    <a:p>
                      <a:r>
                        <a:rPr lang="en-US" dirty="0"/>
                        <a:t>Mean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271843"/>
                  </a:ext>
                </a:extLst>
              </a:tr>
              <a:tr h="1314787">
                <a:tc>
                  <a:txBody>
                    <a:bodyPr/>
                    <a:lstStyle/>
                    <a:p>
                      <a:r>
                        <a:rPr lang="en-US" dirty="0"/>
                        <a:t>Mean Absolute Percentage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16.3564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15.4824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842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36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42EE-4C2E-5049-81DD-B9A0D0DC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Mercari?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9B00E-2233-C841-9EA3-F19C529B48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Online marketplace platform</a:t>
            </a:r>
          </a:p>
          <a:p>
            <a:r>
              <a:rPr lang="en-US" dirty="0"/>
              <a:t>Sellers are individuals, not corporations</a:t>
            </a:r>
          </a:p>
          <a:p>
            <a:r>
              <a:rPr lang="en-US" dirty="0"/>
              <a:t>Requires that sellers ship out items to the buyers</a:t>
            </a:r>
          </a:p>
        </p:txBody>
      </p:sp>
      <p:pic>
        <p:nvPicPr>
          <p:cNvPr id="7" name="Content Placeholder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080E95C-FBE7-FD45-B79D-4AE7C0B2A4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86857"/>
            <a:ext cx="5181600" cy="3428874"/>
          </a:xfrm>
        </p:spPr>
      </p:pic>
    </p:spTree>
    <p:extLst>
      <p:ext uri="{BB962C8B-B14F-4D97-AF65-F5344CB8AC3E}">
        <p14:creationId xmlns:p14="http://schemas.microsoft.com/office/powerpoint/2010/main" val="323109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6" name="Picture 1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CAC4F-69C1-5745-92EE-C6203BAE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F9745-0EF6-5744-8D8F-D487BE026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11653"/>
            <a:ext cx="4952681" cy="37286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Sellers often don’t know how much they should charge for their item</a:t>
            </a:r>
          </a:p>
          <a:p>
            <a:r>
              <a:rPr lang="en-US" sz="1800" dirty="0">
                <a:solidFill>
                  <a:schemeClr val="tx2"/>
                </a:solidFill>
              </a:rPr>
              <a:t>Mercari has an algorithm in place to suggest a price based on demand</a:t>
            </a:r>
          </a:p>
          <a:p>
            <a:r>
              <a:rPr lang="en-US" sz="1800" dirty="0">
                <a:solidFill>
                  <a:schemeClr val="tx2"/>
                </a:solidFill>
              </a:rPr>
              <a:t>Our job is to see if we can improve upon this</a:t>
            </a:r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0666" y="0"/>
            <a:ext cx="6001333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22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196875" y="0"/>
            <a:ext cx="5992075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34FFFA0-912F-424D-BFA5-7F56D17287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412243" y="567942"/>
            <a:ext cx="3615915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8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A8AD-4430-C44C-B3C6-164EDB88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DB1517-2883-C049-AD20-1CEE495814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Mercari</a:t>
            </a:r>
          </a:p>
          <a:p>
            <a:r>
              <a:rPr lang="en-US" dirty="0"/>
              <a:t>Sellers</a:t>
            </a:r>
          </a:p>
          <a:p>
            <a:r>
              <a:rPr lang="en-US" dirty="0"/>
              <a:t>Buyers</a:t>
            </a:r>
          </a:p>
        </p:txBody>
      </p:sp>
      <p:pic>
        <p:nvPicPr>
          <p:cNvPr id="8" name="Content Placeholder 7" descr="Logo, company name&#10;&#10;Description automatically generated">
            <a:extLst>
              <a:ext uri="{FF2B5EF4-FFF2-40B4-BE49-F238E27FC236}">
                <a16:creationId xmlns:a16="http://schemas.microsoft.com/office/drawing/2014/main" id="{8D45EC7F-3182-0447-A0A4-38D530F270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402435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A76DD-B76A-944A-9CE5-4F16A2B4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sz="3700"/>
              <a:t>What determines the price/value of an item?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1BB53ACE-7C5F-4DDE-B36D-9BB8AE6EEF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429955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108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21EB-AF1D-4B44-916B-283AC597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084F7-E93D-F74B-84DF-A0C76805A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1,000,000+ Item listings</a:t>
            </a:r>
          </a:p>
          <a:p>
            <a:r>
              <a:rPr lang="en-US" dirty="0"/>
              <a:t>Number of columns: 7</a:t>
            </a:r>
          </a:p>
          <a:p>
            <a:r>
              <a:rPr lang="en-US" dirty="0"/>
              <a:t>Over 4000 unique Brands, 1000+ unique categories</a:t>
            </a:r>
          </a:p>
          <a:p>
            <a:r>
              <a:rPr lang="en-US" dirty="0"/>
              <a:t>Found on Kaggle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0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0A3F-3A02-1149-BC9F-87580268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C6FB3-E99D-4C4D-BEFB-F2921FF84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Name</a:t>
            </a:r>
          </a:p>
          <a:p>
            <a:pPr>
              <a:lnSpc>
                <a:spcPct val="120000"/>
              </a:lnSpc>
            </a:pPr>
            <a:r>
              <a:rPr lang="en-US" dirty="0"/>
              <a:t>Condition</a:t>
            </a:r>
          </a:p>
          <a:p>
            <a:pPr>
              <a:lnSpc>
                <a:spcPct val="120000"/>
              </a:lnSpc>
            </a:pPr>
            <a:r>
              <a:rPr lang="en-US" dirty="0"/>
              <a:t>Category</a:t>
            </a:r>
          </a:p>
          <a:p>
            <a:pPr>
              <a:lnSpc>
                <a:spcPct val="120000"/>
              </a:lnSpc>
            </a:pPr>
            <a:r>
              <a:rPr lang="en-US" dirty="0"/>
              <a:t>Brand</a:t>
            </a:r>
          </a:p>
          <a:p>
            <a:pPr>
              <a:lnSpc>
                <a:spcPct val="120000"/>
              </a:lnSpc>
            </a:pPr>
            <a:r>
              <a:rPr lang="en-US" dirty="0"/>
              <a:t>Price</a:t>
            </a:r>
          </a:p>
          <a:p>
            <a:pPr>
              <a:lnSpc>
                <a:spcPct val="120000"/>
              </a:lnSpc>
            </a:pPr>
            <a:r>
              <a:rPr lang="en-US" dirty="0"/>
              <a:t>Shipping</a:t>
            </a:r>
          </a:p>
          <a:p>
            <a:pPr>
              <a:lnSpc>
                <a:spcPct val="120000"/>
              </a:lnSpc>
            </a:pPr>
            <a:r>
              <a:rPr lang="en-US" dirty="0"/>
              <a:t>Item Description</a:t>
            </a:r>
          </a:p>
        </p:txBody>
      </p:sp>
    </p:spTree>
    <p:extLst>
      <p:ext uri="{BB962C8B-B14F-4D97-AF65-F5344CB8AC3E}">
        <p14:creationId xmlns:p14="http://schemas.microsoft.com/office/powerpoint/2010/main" val="197369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EC0D27-C6ED-9344-BDC4-91EF29377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Data Cleaning Decisions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C19D58-F979-4263-9F8A-B90D17B21F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930645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0644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289C9-D9BD-D14D-85F0-FB71F50D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Price Distribution Before and After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49424"/>
            <a:ext cx="12192000" cy="461772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49805"/>
            <a:ext cx="12191999" cy="461772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E4A8276E-ED44-AF42-BBD1-F43A8C25D4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809814" y="2835324"/>
            <a:ext cx="5179237" cy="3301762"/>
          </a:xfrm>
          <a:prstGeom prst="rect">
            <a:avLst/>
          </a:prstGeom>
        </p:spPr>
      </p:pic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9382A53D-021D-DC4C-86CA-E203265ED0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190656" y="2835324"/>
            <a:ext cx="5480103" cy="330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3415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393620"/>
      </a:dk2>
      <a:lt2>
        <a:srgbClr val="E2E8E4"/>
      </a:lt2>
      <a:accent1>
        <a:srgbClr val="CF8DB6"/>
      </a:accent1>
      <a:accent2>
        <a:srgbClr val="C57484"/>
      </a:accent2>
      <a:accent3>
        <a:srgbClr val="CC9687"/>
      </a:accent3>
      <a:accent4>
        <a:srgbClr val="BDA06F"/>
      </a:accent4>
      <a:accent5>
        <a:srgbClr val="A5A772"/>
      </a:accent5>
      <a:accent6>
        <a:srgbClr val="8CAC66"/>
      </a:accent6>
      <a:hlink>
        <a:srgbClr val="558D6B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317</Words>
  <Application>Microsoft Macintosh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AvenirNext LT Pro Medium</vt:lpstr>
      <vt:lpstr>Arial</vt:lpstr>
      <vt:lpstr>Avenir Next LT Pro</vt:lpstr>
      <vt:lpstr>BlockprintVTI</vt:lpstr>
      <vt:lpstr>Predicting the Price of Online Shopping Listings on Mercari</vt:lpstr>
      <vt:lpstr>What is Mercari?</vt:lpstr>
      <vt:lpstr>The Problem</vt:lpstr>
      <vt:lpstr>Stakeholders</vt:lpstr>
      <vt:lpstr>What determines the price/value of an item?</vt:lpstr>
      <vt:lpstr>Working Data Set</vt:lpstr>
      <vt:lpstr>Data Fields</vt:lpstr>
      <vt:lpstr>Data Cleaning Decisions</vt:lpstr>
      <vt:lpstr>Price Distribution Before and After</vt:lpstr>
      <vt:lpstr>Exploratory Data Analysis Findings</vt:lpstr>
      <vt:lpstr>Preprocessing</vt:lpstr>
      <vt:lpstr>Model Selection</vt:lpstr>
      <vt:lpstr>Feature Analysis – Linear Regression</vt:lpstr>
      <vt:lpstr>Feature Analysis – Random Forest</vt:lpstr>
      <vt:lpstr>Final Model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Price of Online Shopping Listings on Mercari</dc:title>
  <dc:creator>jasonz4</dc:creator>
  <cp:lastModifiedBy>jasonz4</cp:lastModifiedBy>
  <cp:revision>4</cp:revision>
  <dcterms:created xsi:type="dcterms:W3CDTF">2020-10-30T14:27:30Z</dcterms:created>
  <dcterms:modified xsi:type="dcterms:W3CDTF">2020-10-30T18:27:34Z</dcterms:modified>
</cp:coreProperties>
</file>