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511a097e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511a097e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511a097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511a097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511a097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511a097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511a097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511a097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511a097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511a097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511a097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511a097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2dd3e836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2dd3e836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511a097e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511a097e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2dd3e83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2dd3e836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2dd3e836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2dd3e836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511a097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511a097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511a097e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511a097e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2dd3e836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2dd3e836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511a097e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511a097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Neural Network Lab</a:t>
            </a:r>
            <a:endParaRPr/>
          </a:p>
        </p:txBody>
      </p:sp>
      <p:sp>
        <p:nvSpPr>
          <p:cNvPr id="135" name="Google Shape;135;p13"/>
          <p:cNvSpPr txBox="1"/>
          <p:nvPr>
            <p:ph idx="1" type="subTitle"/>
          </p:nvPr>
        </p:nvSpPr>
        <p:spPr>
          <a:xfrm>
            <a:off x="143500" y="3207350"/>
            <a:ext cx="8771100" cy="1536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s" sz="2840"/>
              <a:t>GROUP D:</a:t>
            </a:r>
            <a:endParaRPr b="1" sz="2840"/>
          </a:p>
          <a:p>
            <a:pPr indent="0" lvl="0" marL="0" rtl="0" algn="ctr">
              <a:spcBef>
                <a:spcPts val="0"/>
              </a:spcBef>
              <a:spcAft>
                <a:spcPts val="0"/>
              </a:spcAft>
              <a:buNone/>
            </a:pPr>
            <a:r>
              <a:t/>
            </a:r>
            <a:endParaRPr sz="2840"/>
          </a:p>
          <a:p>
            <a:pPr indent="0" lvl="0" marL="0" rtl="0" algn="ctr">
              <a:spcBef>
                <a:spcPts val="0"/>
              </a:spcBef>
              <a:spcAft>
                <a:spcPts val="0"/>
              </a:spcAft>
              <a:buNone/>
            </a:pPr>
            <a:r>
              <a:rPr lang="es" sz="2840"/>
              <a:t>Cristian Ruiz Martín 	Ignacy Borzestowski	Pablo Rubia Arias	Mikolaj Zabski</a:t>
            </a:r>
            <a:endParaRPr sz="284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3D figure comparing real and learned function I</a:t>
            </a:r>
            <a:endParaRPr/>
          </a:p>
        </p:txBody>
      </p:sp>
      <p:pic>
        <p:nvPicPr>
          <p:cNvPr id="189" name="Google Shape;189;p22"/>
          <p:cNvPicPr preferRelativeResize="0"/>
          <p:nvPr/>
        </p:nvPicPr>
        <p:blipFill>
          <a:blip r:embed="rId3">
            <a:alphaModFix/>
          </a:blip>
          <a:stretch>
            <a:fillRect/>
          </a:stretch>
        </p:blipFill>
        <p:spPr>
          <a:xfrm>
            <a:off x="1963063" y="1245950"/>
            <a:ext cx="5217882"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3D figure comparing real and learned function II</a:t>
            </a:r>
            <a:endParaRPr/>
          </a:p>
        </p:txBody>
      </p:sp>
      <p:pic>
        <p:nvPicPr>
          <p:cNvPr id="195" name="Google Shape;195;p23"/>
          <p:cNvPicPr preferRelativeResize="0"/>
          <p:nvPr/>
        </p:nvPicPr>
        <p:blipFill>
          <a:blip r:embed="rId3">
            <a:alphaModFix/>
          </a:blip>
          <a:stretch>
            <a:fillRect/>
          </a:stretch>
        </p:blipFill>
        <p:spPr>
          <a:xfrm>
            <a:off x="1994513" y="1217375"/>
            <a:ext cx="5154966"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3D figure comparing real and learned function III</a:t>
            </a:r>
            <a:endParaRPr/>
          </a:p>
        </p:txBody>
      </p:sp>
      <p:pic>
        <p:nvPicPr>
          <p:cNvPr id="201" name="Google Shape;201;p24"/>
          <p:cNvPicPr preferRelativeResize="0"/>
          <p:nvPr/>
        </p:nvPicPr>
        <p:blipFill>
          <a:blip r:embed="rId3">
            <a:alphaModFix/>
          </a:blip>
          <a:stretch>
            <a:fillRect/>
          </a:stretch>
        </p:blipFill>
        <p:spPr>
          <a:xfrm>
            <a:off x="1943925" y="1238775"/>
            <a:ext cx="5256152"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3D figure comparing real and learned function IV</a:t>
            </a:r>
            <a:endParaRPr/>
          </a:p>
        </p:txBody>
      </p:sp>
      <p:pic>
        <p:nvPicPr>
          <p:cNvPr id="207" name="Google Shape;207;p25"/>
          <p:cNvPicPr preferRelativeResize="0"/>
          <p:nvPr/>
        </p:nvPicPr>
        <p:blipFill>
          <a:blip r:embed="rId3">
            <a:alphaModFix/>
          </a:blip>
          <a:stretch>
            <a:fillRect/>
          </a:stretch>
        </p:blipFill>
        <p:spPr>
          <a:xfrm>
            <a:off x="2243188" y="1253075"/>
            <a:ext cx="5147514" cy="3530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3D figure comparing real and learned function V</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We have generated a 3D figure with the output provided by the model when 100 x 100 points in a grid with range [-PI, PI] are passed as input, to compare it with their actual result. </a:t>
            </a:r>
            <a:endParaRPr/>
          </a:p>
          <a:p>
            <a:pPr indent="0" lvl="0" marL="0" rtl="0" algn="l">
              <a:spcBef>
                <a:spcPts val="1200"/>
              </a:spcBef>
              <a:spcAft>
                <a:spcPts val="0"/>
              </a:spcAft>
              <a:buNone/>
            </a:pPr>
            <a:r>
              <a:rPr lang="es"/>
              <a:t>The resulting error can be seen as the difference in height between both points.</a:t>
            </a:r>
            <a:endParaRPr/>
          </a:p>
          <a:p>
            <a:pPr indent="0" lvl="0" marL="0" rtl="0" algn="l">
              <a:spcBef>
                <a:spcPts val="1200"/>
              </a:spcBef>
              <a:spcAft>
                <a:spcPts val="1200"/>
              </a:spcAft>
              <a:buNone/>
            </a:pPr>
            <a:r>
              <a:rPr lang="es"/>
              <a:t>After analyzing the errors, we can see that in some cases the result is practically the same in both desired and obtained outputs, and even though in some cases the difference may be a bit more noticeable if we zoom a lot, the overall error is pretty low, and that can be seen in the first picture where both surfaces are overlapping.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Conclusion:</a:t>
            </a:r>
            <a:endParaRPr b="1"/>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After taking everything previously mentioned into account, we can conclude that with the parameters and values we have provided the generated model is </a:t>
            </a:r>
            <a:r>
              <a:rPr lang="es"/>
              <a:t>pretty accurate and does not take too long to train.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Main Task:</a:t>
            </a:r>
            <a:r>
              <a:rPr lang="es"/>
              <a:t> Creating the Training and Validation Sets I</a:t>
            </a:r>
            <a:endParaRPr/>
          </a:p>
        </p:txBody>
      </p:sp>
      <p:sp>
        <p:nvSpPr>
          <p:cNvPr id="141" name="Google Shape;141;p14"/>
          <p:cNvSpPr txBox="1"/>
          <p:nvPr>
            <p:ph idx="1" type="body"/>
          </p:nvPr>
        </p:nvSpPr>
        <p:spPr>
          <a:xfrm>
            <a:off x="1080900" y="1181350"/>
            <a:ext cx="7472100" cy="3737100"/>
          </a:xfrm>
          <a:prstGeom prst="rect">
            <a:avLst/>
          </a:prstGeom>
        </p:spPr>
        <p:txBody>
          <a:bodyPr anchorCtr="0" anchor="t" bIns="90000" lIns="91425" spcFirstLastPara="1" rIns="91425" wrap="square" tIns="90000">
            <a:noAutofit/>
          </a:bodyPr>
          <a:lstStyle/>
          <a:p>
            <a:pPr indent="0" lvl="0" marL="0" rtl="0" algn="l">
              <a:lnSpc>
                <a:spcPct val="80000"/>
              </a:lnSpc>
              <a:spcBef>
                <a:spcPts val="0"/>
              </a:spcBef>
              <a:spcAft>
                <a:spcPts val="0"/>
              </a:spcAft>
              <a:buSzPts val="852"/>
              <a:buNone/>
            </a:pPr>
            <a:r>
              <a:rPr lang="es" sz="1013">
                <a:highlight>
                  <a:srgbClr val="1C1E26"/>
                </a:highlight>
              </a:rPr>
              <a:t>First </a:t>
            </a:r>
            <a:r>
              <a:rPr lang="es" sz="1013">
                <a:highlight>
                  <a:srgbClr val="1C1E26"/>
                </a:highlight>
              </a:rPr>
              <a:t>we create the training and validation b</a:t>
            </a:r>
            <a:r>
              <a:rPr lang="es" sz="1013">
                <a:highlight>
                  <a:srgbClr val="1C1E26"/>
                </a:highlight>
              </a:rPr>
              <a:t>y calling the generateDataSet() </a:t>
            </a:r>
            <a:r>
              <a:rPr lang="es" sz="1013">
                <a:highlight>
                  <a:srgbClr val="1C1E26"/>
                </a:highlight>
              </a:rPr>
              <a:t>method.</a:t>
            </a:r>
            <a:endParaRPr sz="1013">
              <a:highlight>
                <a:srgbClr val="1C1E26"/>
              </a:highlight>
            </a:endParaRPr>
          </a:p>
          <a:p>
            <a:pPr indent="0" lvl="0" marL="0" rtl="0" algn="l">
              <a:lnSpc>
                <a:spcPct val="100000"/>
              </a:lnSpc>
              <a:spcBef>
                <a:spcPts val="1200"/>
              </a:spcBef>
              <a:spcAft>
                <a:spcPts val="0"/>
              </a:spcAft>
              <a:buSzPts val="852"/>
              <a:buNone/>
            </a:pPr>
            <a:r>
              <a:rPr lang="es" sz="1013">
                <a:solidFill>
                  <a:srgbClr val="DBBE7F"/>
                </a:solidFill>
                <a:latin typeface="Courier New"/>
                <a:ea typeface="Courier New"/>
                <a:cs typeface="Courier New"/>
                <a:sym typeface="Courier New"/>
              </a:rPr>
              <a:t>DataSet </a:t>
            </a:r>
            <a:r>
              <a:rPr lang="es" sz="1013">
                <a:solidFill>
                  <a:srgbClr val="D5D8DA"/>
                </a:solidFill>
                <a:latin typeface="Courier New"/>
                <a:ea typeface="Courier New"/>
                <a:cs typeface="Courier New"/>
                <a:sym typeface="Courier New"/>
              </a:rPr>
              <a:t>trainingSet </a:t>
            </a:r>
            <a:r>
              <a:rPr lang="es" sz="1013">
                <a:solidFill>
                  <a:srgbClr val="BAACFF"/>
                </a:solidFill>
                <a:latin typeface="Courier New"/>
                <a:ea typeface="Courier New"/>
                <a:cs typeface="Courier New"/>
                <a:sym typeface="Courier New"/>
              </a:rPr>
              <a:t>= </a:t>
            </a:r>
            <a:r>
              <a:rPr i="1" lang="es" sz="1013">
                <a:solidFill>
                  <a:srgbClr val="FAB795"/>
                </a:solidFill>
                <a:latin typeface="Courier New"/>
                <a:ea typeface="Courier New"/>
                <a:cs typeface="Courier New"/>
                <a:sym typeface="Courier New"/>
              </a:rPr>
              <a:t>generateDataSet</a:t>
            </a:r>
            <a:r>
              <a:rPr lang="es" sz="1013">
                <a:solidFill>
                  <a:srgbClr val="B4C2F0"/>
                </a:solidFill>
                <a:latin typeface="Courier New"/>
                <a:ea typeface="Courier New"/>
                <a:cs typeface="Courier New"/>
                <a:sym typeface="Courier New"/>
              </a:rPr>
              <a:t>();</a:t>
            </a:r>
            <a:endParaRPr sz="1013">
              <a:solidFill>
                <a:srgbClr val="B4C2F0"/>
              </a:solidFill>
              <a:latin typeface="Courier New"/>
              <a:ea typeface="Courier New"/>
              <a:cs typeface="Courier New"/>
              <a:sym typeface="Courier New"/>
            </a:endParaRPr>
          </a:p>
          <a:p>
            <a:pPr indent="0" lvl="0" marL="0" rtl="0" algn="l">
              <a:lnSpc>
                <a:spcPct val="100000"/>
              </a:lnSpc>
              <a:spcBef>
                <a:spcPts val="0"/>
              </a:spcBef>
              <a:spcAft>
                <a:spcPts val="0"/>
              </a:spcAft>
              <a:buSzPts val="852"/>
              <a:buNone/>
            </a:pPr>
            <a:r>
              <a:rPr lang="es" sz="1013">
                <a:solidFill>
                  <a:srgbClr val="DBBE7F"/>
                </a:solidFill>
                <a:latin typeface="Courier New"/>
                <a:ea typeface="Courier New"/>
                <a:cs typeface="Courier New"/>
                <a:sym typeface="Courier New"/>
              </a:rPr>
              <a:t>DataSet </a:t>
            </a:r>
            <a:r>
              <a:rPr lang="es" sz="1013">
                <a:solidFill>
                  <a:srgbClr val="D5D8DA"/>
                </a:solidFill>
                <a:latin typeface="Courier New"/>
                <a:ea typeface="Courier New"/>
                <a:cs typeface="Courier New"/>
                <a:sym typeface="Courier New"/>
              </a:rPr>
              <a:t>validationSet </a:t>
            </a:r>
            <a:r>
              <a:rPr lang="es" sz="1013">
                <a:solidFill>
                  <a:srgbClr val="BAACFF"/>
                </a:solidFill>
                <a:latin typeface="Courier New"/>
                <a:ea typeface="Courier New"/>
                <a:cs typeface="Courier New"/>
                <a:sym typeface="Courier New"/>
              </a:rPr>
              <a:t>= </a:t>
            </a:r>
            <a:r>
              <a:rPr i="1" lang="es" sz="1013">
                <a:solidFill>
                  <a:srgbClr val="FAB795"/>
                </a:solidFill>
                <a:latin typeface="Courier New"/>
                <a:ea typeface="Courier New"/>
                <a:cs typeface="Courier New"/>
                <a:sym typeface="Courier New"/>
              </a:rPr>
              <a:t>generateDataSet</a:t>
            </a:r>
            <a:r>
              <a:rPr lang="es" sz="1013">
                <a:solidFill>
                  <a:srgbClr val="B4C2F0"/>
                </a:solidFill>
                <a:latin typeface="Courier New"/>
                <a:ea typeface="Courier New"/>
                <a:cs typeface="Courier New"/>
                <a:sym typeface="Courier New"/>
              </a:rPr>
              <a:t>();</a:t>
            </a:r>
            <a:endParaRPr sz="1213">
              <a:highlight>
                <a:srgbClr val="1C1E26"/>
              </a:highlight>
            </a:endParaRPr>
          </a:p>
          <a:p>
            <a:pPr indent="0" lvl="0" marL="0" marR="0" rtl="0" algn="l">
              <a:lnSpc>
                <a:spcPct val="80000"/>
              </a:lnSpc>
              <a:spcBef>
                <a:spcPts val="1200"/>
              </a:spcBef>
              <a:spcAft>
                <a:spcPts val="0"/>
              </a:spcAft>
              <a:buSzPts val="852"/>
              <a:buNone/>
            </a:pPr>
            <a:r>
              <a:rPr lang="es" sz="1013">
                <a:highlight>
                  <a:srgbClr val="1C1E26"/>
                </a:highlight>
              </a:rPr>
              <a:t>We generate the data at random with the following helper method:</a:t>
            </a:r>
            <a:endParaRPr sz="1013">
              <a:highlight>
                <a:srgbClr val="1C1E26"/>
              </a:highlight>
            </a:endParaRPr>
          </a:p>
          <a:p>
            <a:pPr indent="0" lvl="0" marL="0" rtl="0" algn="l">
              <a:lnSpc>
                <a:spcPct val="100000"/>
              </a:lnSpc>
              <a:spcBef>
                <a:spcPts val="1200"/>
              </a:spcBef>
              <a:spcAft>
                <a:spcPts val="0"/>
              </a:spcAft>
              <a:buNone/>
            </a:pPr>
            <a:r>
              <a:rPr i="1" lang="es" sz="1000">
                <a:solidFill>
                  <a:srgbClr val="B877DB"/>
                </a:solidFill>
                <a:highlight>
                  <a:srgbClr val="1C1E26"/>
                </a:highlight>
                <a:latin typeface="Courier New"/>
                <a:ea typeface="Courier New"/>
                <a:cs typeface="Courier New"/>
                <a:sym typeface="Courier New"/>
              </a:rPr>
              <a:t>private static </a:t>
            </a:r>
            <a:r>
              <a:rPr lang="es" sz="1000">
                <a:solidFill>
                  <a:srgbClr val="DBBE7F"/>
                </a:solidFill>
                <a:highlight>
                  <a:srgbClr val="1C1E26"/>
                </a:highlight>
                <a:latin typeface="Courier New"/>
                <a:ea typeface="Courier New"/>
                <a:cs typeface="Courier New"/>
                <a:sym typeface="Courier New"/>
              </a:rPr>
              <a:t>DataSet </a:t>
            </a:r>
            <a:r>
              <a:rPr lang="es" sz="1000">
                <a:solidFill>
                  <a:srgbClr val="FAB795"/>
                </a:solidFill>
                <a:highlight>
                  <a:srgbClr val="1C1E26"/>
                </a:highlight>
                <a:latin typeface="Courier New"/>
                <a:ea typeface="Courier New"/>
                <a:cs typeface="Courier New"/>
                <a:sym typeface="Courier New"/>
              </a:rPr>
              <a:t>generateDataSet</a:t>
            </a:r>
            <a:r>
              <a:rPr lang="es" sz="1000">
                <a:solidFill>
                  <a:srgbClr val="B4C2F0"/>
                </a:solidFill>
                <a:highlight>
                  <a:srgbClr val="1C1E26"/>
                </a:highlight>
                <a:latin typeface="Courier New"/>
                <a:ea typeface="Courier New"/>
                <a:cs typeface="Courier New"/>
                <a:sym typeface="Courier New"/>
              </a:rPr>
              <a:t>() </a:t>
            </a:r>
            <a:r>
              <a:rPr lang="es" sz="1000">
                <a:solidFill>
                  <a:srgbClr val="7FDAFF"/>
                </a:solidFill>
                <a:highlight>
                  <a:srgbClr val="1C1E26"/>
                </a:highlight>
                <a:latin typeface="Courier New"/>
                <a:ea typeface="Courier New"/>
                <a:cs typeface="Courier New"/>
                <a:sym typeface="Courier New"/>
              </a:rPr>
              <a:t>{</a:t>
            </a:r>
            <a:endParaRPr sz="100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7FDA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DataSet </a:t>
            </a:r>
            <a:r>
              <a:rPr lang="es" sz="1000">
                <a:solidFill>
                  <a:srgbClr val="D5D8DA"/>
                </a:solidFill>
                <a:highlight>
                  <a:srgbClr val="1C1E26"/>
                </a:highlight>
                <a:latin typeface="Courier New"/>
                <a:ea typeface="Courier New"/>
                <a:cs typeface="Courier New"/>
                <a:sym typeface="Courier New"/>
              </a:rPr>
              <a:t>dataSet </a:t>
            </a:r>
            <a:r>
              <a:rPr lang="es" sz="1000">
                <a:solidFill>
                  <a:srgbClr val="BAACFF"/>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new </a:t>
            </a:r>
            <a:r>
              <a:rPr lang="es" sz="1000">
                <a:solidFill>
                  <a:srgbClr val="FAB795"/>
                </a:solidFill>
                <a:highlight>
                  <a:srgbClr val="1C1E26"/>
                </a:highlight>
                <a:latin typeface="Courier New"/>
                <a:ea typeface="Courier New"/>
                <a:cs typeface="Courier New"/>
                <a:sym typeface="Courier New"/>
              </a:rPr>
              <a:t>DataSet</a:t>
            </a:r>
            <a:r>
              <a:rPr lang="es" sz="1000">
                <a:solidFill>
                  <a:srgbClr val="B4C2F0"/>
                </a:solidFill>
                <a:highlight>
                  <a:srgbClr val="1C1E26"/>
                </a:highlight>
                <a:latin typeface="Courier New"/>
                <a:ea typeface="Courier New"/>
                <a:cs typeface="Courier New"/>
                <a:sym typeface="Courier New"/>
              </a:rPr>
              <a:t>(</a:t>
            </a:r>
            <a:r>
              <a:rPr lang="es" sz="1000">
                <a:solidFill>
                  <a:srgbClr val="FF9668"/>
                </a:solidFill>
                <a:highlight>
                  <a:srgbClr val="1C1E26"/>
                </a:highlight>
                <a:latin typeface="Courier New"/>
                <a:ea typeface="Courier New"/>
                <a:cs typeface="Courier New"/>
                <a:sym typeface="Courier New"/>
              </a:rPr>
              <a:t>2</a:t>
            </a:r>
            <a:r>
              <a:rPr lang="es" sz="1000">
                <a:solidFill>
                  <a:srgbClr val="B4C2F0"/>
                </a:solidFill>
                <a:highlight>
                  <a:srgbClr val="1C1E26"/>
                </a:highlight>
                <a:latin typeface="Courier New"/>
                <a:ea typeface="Courier New"/>
                <a:cs typeface="Courier New"/>
                <a:sym typeface="Courier New"/>
              </a:rPr>
              <a:t>, </a:t>
            </a:r>
            <a:r>
              <a:rPr lang="es" sz="1000">
                <a:solidFill>
                  <a:srgbClr val="FF9668"/>
                </a:solidFill>
                <a:highlight>
                  <a:srgbClr val="1C1E26"/>
                </a:highlight>
                <a:latin typeface="Courier New"/>
                <a:ea typeface="Courier New"/>
                <a:cs typeface="Courier New"/>
                <a:sym typeface="Courier New"/>
              </a:rPr>
              <a:t>1</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B4C2F0"/>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Random </a:t>
            </a:r>
            <a:r>
              <a:rPr lang="es" sz="1000">
                <a:solidFill>
                  <a:srgbClr val="D5D8DA"/>
                </a:solidFill>
                <a:highlight>
                  <a:srgbClr val="1C1E26"/>
                </a:highlight>
                <a:latin typeface="Courier New"/>
                <a:ea typeface="Courier New"/>
                <a:cs typeface="Courier New"/>
                <a:sym typeface="Courier New"/>
              </a:rPr>
              <a:t>random </a:t>
            </a:r>
            <a:r>
              <a:rPr lang="es" sz="1000">
                <a:solidFill>
                  <a:srgbClr val="BAACFF"/>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new </a:t>
            </a:r>
            <a:r>
              <a:rPr lang="es" sz="1000">
                <a:solidFill>
                  <a:srgbClr val="FAB795"/>
                </a:solidFill>
                <a:highlight>
                  <a:srgbClr val="1C1E26"/>
                </a:highlight>
                <a:latin typeface="Courier New"/>
                <a:ea typeface="Courier New"/>
                <a:cs typeface="Courier New"/>
                <a:sym typeface="Courier New"/>
              </a:rPr>
              <a:t>Random</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B4C2F0"/>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for </a:t>
            </a:r>
            <a:r>
              <a:rPr lang="es" sz="1000">
                <a:solidFill>
                  <a:srgbClr val="B4C2F0"/>
                </a:solidFill>
                <a:highlight>
                  <a:srgbClr val="1C1E26"/>
                </a:highlight>
                <a:latin typeface="Courier New"/>
                <a:ea typeface="Courier New"/>
                <a:cs typeface="Courier New"/>
                <a:sym typeface="Courier New"/>
              </a:rPr>
              <a:t>(</a:t>
            </a:r>
            <a:r>
              <a:rPr i="1" lang="es" sz="1000">
                <a:solidFill>
                  <a:srgbClr val="B877DB"/>
                </a:solidFill>
                <a:highlight>
                  <a:srgbClr val="1C1E26"/>
                </a:highlight>
                <a:latin typeface="Courier New"/>
                <a:ea typeface="Courier New"/>
                <a:cs typeface="Courier New"/>
                <a:sym typeface="Courier New"/>
              </a:rPr>
              <a:t>int </a:t>
            </a:r>
            <a:r>
              <a:rPr lang="es" sz="1000">
                <a:solidFill>
                  <a:srgbClr val="D5D8DA"/>
                </a:solidFill>
                <a:highlight>
                  <a:srgbClr val="1C1E26"/>
                </a:highlight>
                <a:latin typeface="Courier New"/>
                <a:ea typeface="Courier New"/>
                <a:cs typeface="Courier New"/>
                <a:sym typeface="Courier New"/>
              </a:rPr>
              <a:t>i </a:t>
            </a:r>
            <a:r>
              <a:rPr lang="es" sz="1000">
                <a:solidFill>
                  <a:srgbClr val="BAACFF"/>
                </a:solidFill>
                <a:highlight>
                  <a:srgbClr val="1C1E26"/>
                </a:highlight>
                <a:latin typeface="Courier New"/>
                <a:ea typeface="Courier New"/>
                <a:cs typeface="Courier New"/>
                <a:sym typeface="Courier New"/>
              </a:rPr>
              <a:t>= </a:t>
            </a:r>
            <a:r>
              <a:rPr lang="es" sz="1000">
                <a:solidFill>
                  <a:srgbClr val="FF9668"/>
                </a:solidFill>
                <a:highlight>
                  <a:srgbClr val="1C1E26"/>
                </a:highlight>
                <a:latin typeface="Courier New"/>
                <a:ea typeface="Courier New"/>
                <a:cs typeface="Courier New"/>
                <a:sym typeface="Courier New"/>
              </a:rPr>
              <a:t>0</a:t>
            </a:r>
            <a:r>
              <a:rPr lang="es" sz="1000">
                <a:solidFill>
                  <a:srgbClr val="B4C2F0"/>
                </a:solidFill>
                <a:highlight>
                  <a:srgbClr val="1C1E26"/>
                </a:highlight>
                <a:latin typeface="Courier New"/>
                <a:ea typeface="Courier New"/>
                <a:cs typeface="Courier New"/>
                <a:sym typeface="Courier New"/>
              </a:rPr>
              <a:t>; </a:t>
            </a:r>
            <a:r>
              <a:rPr lang="es" sz="1000">
                <a:solidFill>
                  <a:srgbClr val="D5D8DA"/>
                </a:solidFill>
                <a:highlight>
                  <a:srgbClr val="1C1E26"/>
                </a:highlight>
                <a:latin typeface="Courier New"/>
                <a:ea typeface="Courier New"/>
                <a:cs typeface="Courier New"/>
                <a:sym typeface="Courier New"/>
              </a:rPr>
              <a:t>i </a:t>
            </a:r>
            <a:r>
              <a:rPr lang="es" sz="1000">
                <a:solidFill>
                  <a:srgbClr val="BAACFF"/>
                </a:solidFill>
                <a:highlight>
                  <a:srgbClr val="1C1E26"/>
                </a:highlight>
                <a:latin typeface="Courier New"/>
                <a:ea typeface="Courier New"/>
                <a:cs typeface="Courier New"/>
                <a:sym typeface="Courier New"/>
              </a:rPr>
              <a:t>&lt; </a:t>
            </a:r>
            <a:r>
              <a:rPr lang="es" sz="1000">
                <a:solidFill>
                  <a:srgbClr val="DBBE7F"/>
                </a:solidFill>
                <a:highlight>
                  <a:srgbClr val="1C1E26"/>
                </a:highlight>
                <a:latin typeface="Courier New"/>
                <a:ea typeface="Courier New"/>
                <a:cs typeface="Courier New"/>
                <a:sym typeface="Courier New"/>
              </a:rPr>
              <a:t>NeurophExampleMain</a:t>
            </a:r>
            <a:r>
              <a:rPr lang="es" sz="1000">
                <a:solidFill>
                  <a:srgbClr val="B4C2F0"/>
                </a:solidFill>
                <a:highlight>
                  <a:srgbClr val="1C1E26"/>
                </a:highlight>
                <a:latin typeface="Courier New"/>
                <a:ea typeface="Courier New"/>
                <a:cs typeface="Courier New"/>
                <a:sym typeface="Courier New"/>
              </a:rPr>
              <a:t>.</a:t>
            </a:r>
            <a:r>
              <a:rPr lang="es" sz="1000">
                <a:solidFill>
                  <a:srgbClr val="34D3FB"/>
                </a:solidFill>
                <a:highlight>
                  <a:srgbClr val="1C1E26"/>
                </a:highlight>
                <a:latin typeface="Courier New"/>
                <a:ea typeface="Courier New"/>
                <a:cs typeface="Courier New"/>
                <a:sym typeface="Courier New"/>
              </a:rPr>
              <a:t>SAMPLES</a:t>
            </a:r>
            <a:r>
              <a:rPr lang="es" sz="1000">
                <a:solidFill>
                  <a:srgbClr val="B4C2F0"/>
                </a:solidFill>
                <a:highlight>
                  <a:srgbClr val="1C1E26"/>
                </a:highlight>
                <a:latin typeface="Courier New"/>
                <a:ea typeface="Courier New"/>
                <a:cs typeface="Courier New"/>
                <a:sym typeface="Courier New"/>
              </a:rPr>
              <a:t>; </a:t>
            </a:r>
            <a:r>
              <a:rPr lang="es" sz="1000">
                <a:solidFill>
                  <a:srgbClr val="D5D8DA"/>
                </a:solidFill>
                <a:highlight>
                  <a:srgbClr val="1C1E26"/>
                </a:highlight>
                <a:latin typeface="Courier New"/>
                <a:ea typeface="Courier New"/>
                <a:cs typeface="Courier New"/>
                <a:sym typeface="Courier New"/>
              </a:rPr>
              <a:t>i</a:t>
            </a:r>
            <a:r>
              <a:rPr lang="es" sz="1000">
                <a:solidFill>
                  <a:srgbClr val="BAACFF"/>
                </a:solidFill>
                <a:highlight>
                  <a:srgbClr val="1C1E26"/>
                </a:highlight>
                <a:latin typeface="Courier New"/>
                <a:ea typeface="Courier New"/>
                <a:cs typeface="Courier New"/>
                <a:sym typeface="Courier New"/>
              </a:rPr>
              <a:t>++</a:t>
            </a:r>
            <a:r>
              <a:rPr lang="es" sz="1000">
                <a:solidFill>
                  <a:srgbClr val="B4C2F0"/>
                </a:solidFill>
                <a:highlight>
                  <a:srgbClr val="1C1E26"/>
                </a:highlight>
                <a:latin typeface="Courier New"/>
                <a:ea typeface="Courier New"/>
                <a:cs typeface="Courier New"/>
                <a:sym typeface="Courier New"/>
              </a:rPr>
              <a:t>) </a:t>
            </a:r>
            <a:r>
              <a:rPr lang="es" sz="1000">
                <a:solidFill>
                  <a:srgbClr val="7FDAFF"/>
                </a:solidFill>
                <a:highlight>
                  <a:srgbClr val="1C1E26"/>
                </a:highlight>
                <a:latin typeface="Courier New"/>
                <a:ea typeface="Courier New"/>
                <a:cs typeface="Courier New"/>
                <a:sym typeface="Courier New"/>
              </a:rPr>
              <a:t>{</a:t>
            </a:r>
            <a:endParaRPr sz="100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7FDAFF"/>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double </a:t>
            </a:r>
            <a:r>
              <a:rPr lang="es" sz="1000">
                <a:solidFill>
                  <a:srgbClr val="D5D8DA"/>
                </a:solidFill>
                <a:highlight>
                  <a:srgbClr val="1C1E26"/>
                </a:highlight>
                <a:latin typeface="Courier New"/>
                <a:ea typeface="Courier New"/>
                <a:cs typeface="Courier New"/>
                <a:sym typeface="Courier New"/>
              </a:rPr>
              <a:t>x </a:t>
            </a:r>
            <a:r>
              <a:rPr lang="es" sz="1000">
                <a:solidFill>
                  <a:srgbClr val="BAACFF"/>
                </a:solidFill>
                <a:highlight>
                  <a:srgbClr val="1C1E26"/>
                </a:highlight>
                <a:latin typeface="Courier New"/>
                <a:ea typeface="Courier New"/>
                <a:cs typeface="Courier New"/>
                <a:sym typeface="Courier New"/>
              </a:rPr>
              <a:t>= </a:t>
            </a:r>
            <a:r>
              <a:rPr lang="es" sz="1000">
                <a:solidFill>
                  <a:srgbClr val="B4C2F0"/>
                </a:solidFill>
                <a:highlight>
                  <a:srgbClr val="1C1E26"/>
                </a:highlight>
                <a:latin typeface="Courier New"/>
                <a:ea typeface="Courier New"/>
                <a:cs typeface="Courier New"/>
                <a:sym typeface="Courier New"/>
              </a:rPr>
              <a:t>(</a:t>
            </a:r>
            <a:r>
              <a:rPr lang="es" sz="1000">
                <a:solidFill>
                  <a:srgbClr val="D5D8DA"/>
                </a:solidFill>
                <a:highlight>
                  <a:srgbClr val="1C1E26"/>
                </a:highlight>
                <a:latin typeface="Courier New"/>
                <a:ea typeface="Courier New"/>
                <a:cs typeface="Courier New"/>
                <a:sym typeface="Courier New"/>
              </a:rPr>
              <a:t>random</a:t>
            </a:r>
            <a:r>
              <a:rPr lang="es" sz="1000">
                <a:solidFill>
                  <a:srgbClr val="B4C2F0"/>
                </a:solidFill>
                <a:highlight>
                  <a:srgbClr val="1C1E26"/>
                </a:highlight>
                <a:latin typeface="Courier New"/>
                <a:ea typeface="Courier New"/>
                <a:cs typeface="Courier New"/>
                <a:sym typeface="Courier New"/>
              </a:rPr>
              <a:t>.</a:t>
            </a:r>
            <a:r>
              <a:rPr lang="es" sz="1000">
                <a:solidFill>
                  <a:srgbClr val="FAB795"/>
                </a:solidFill>
                <a:highlight>
                  <a:srgbClr val="1C1E26"/>
                </a:highlight>
                <a:latin typeface="Courier New"/>
                <a:ea typeface="Courier New"/>
                <a:cs typeface="Courier New"/>
                <a:sym typeface="Courier New"/>
              </a:rPr>
              <a:t>nextDouble</a:t>
            </a:r>
            <a:r>
              <a:rPr lang="es" sz="1000">
                <a:solidFill>
                  <a:srgbClr val="B4C2F0"/>
                </a:solidFill>
                <a:highlight>
                  <a:srgbClr val="1C1E26"/>
                </a:highlight>
                <a:latin typeface="Courier New"/>
                <a:ea typeface="Courier New"/>
                <a:cs typeface="Courier New"/>
                <a:sym typeface="Courier New"/>
              </a:rPr>
              <a:t>() </a:t>
            </a:r>
            <a:r>
              <a:rPr lang="es" sz="1000">
                <a:solidFill>
                  <a:srgbClr val="BAACFF"/>
                </a:solidFill>
                <a:highlight>
                  <a:srgbClr val="1C1E26"/>
                </a:highlight>
                <a:latin typeface="Courier New"/>
                <a:ea typeface="Courier New"/>
                <a:cs typeface="Courier New"/>
                <a:sym typeface="Courier New"/>
              </a:rPr>
              <a:t>* </a:t>
            </a:r>
            <a:r>
              <a:rPr lang="es" sz="1000">
                <a:solidFill>
                  <a:srgbClr val="FF9668"/>
                </a:solidFill>
                <a:highlight>
                  <a:srgbClr val="1C1E26"/>
                </a:highlight>
                <a:latin typeface="Courier New"/>
                <a:ea typeface="Courier New"/>
                <a:cs typeface="Courier New"/>
                <a:sym typeface="Courier New"/>
              </a:rPr>
              <a:t>2 </a:t>
            </a:r>
            <a:r>
              <a:rPr lang="es" sz="1000">
                <a:solidFill>
                  <a:srgbClr val="BAAC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Math</a:t>
            </a:r>
            <a:r>
              <a:rPr lang="es" sz="1000">
                <a:solidFill>
                  <a:srgbClr val="B4C2F0"/>
                </a:solidFill>
                <a:highlight>
                  <a:srgbClr val="1C1E26"/>
                </a:highlight>
                <a:latin typeface="Courier New"/>
                <a:ea typeface="Courier New"/>
                <a:cs typeface="Courier New"/>
                <a:sym typeface="Courier New"/>
              </a:rPr>
              <a:t>.</a:t>
            </a:r>
            <a:r>
              <a:rPr lang="es" sz="1000">
                <a:solidFill>
                  <a:srgbClr val="34D3FB"/>
                </a:solidFill>
                <a:highlight>
                  <a:srgbClr val="1C1E26"/>
                </a:highlight>
                <a:latin typeface="Courier New"/>
                <a:ea typeface="Courier New"/>
                <a:cs typeface="Courier New"/>
                <a:sym typeface="Courier New"/>
              </a:rPr>
              <a:t>PI</a:t>
            </a:r>
            <a:r>
              <a:rPr lang="es" sz="1000">
                <a:solidFill>
                  <a:srgbClr val="B4C2F0"/>
                </a:solidFill>
                <a:highlight>
                  <a:srgbClr val="1C1E26"/>
                </a:highlight>
                <a:latin typeface="Courier New"/>
                <a:ea typeface="Courier New"/>
                <a:cs typeface="Courier New"/>
                <a:sym typeface="Courier New"/>
              </a:rPr>
              <a:t>) </a:t>
            </a:r>
            <a:r>
              <a:rPr lang="es" sz="1000">
                <a:solidFill>
                  <a:srgbClr val="BAAC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Math</a:t>
            </a:r>
            <a:r>
              <a:rPr lang="es" sz="1000">
                <a:solidFill>
                  <a:srgbClr val="B4C2F0"/>
                </a:solidFill>
                <a:highlight>
                  <a:srgbClr val="1C1E26"/>
                </a:highlight>
                <a:latin typeface="Courier New"/>
                <a:ea typeface="Courier New"/>
                <a:cs typeface="Courier New"/>
                <a:sym typeface="Courier New"/>
              </a:rPr>
              <a:t>.</a:t>
            </a:r>
            <a:r>
              <a:rPr lang="es" sz="1000">
                <a:solidFill>
                  <a:srgbClr val="34D3FB"/>
                </a:solidFill>
                <a:highlight>
                  <a:srgbClr val="1C1E26"/>
                </a:highlight>
                <a:latin typeface="Courier New"/>
                <a:ea typeface="Courier New"/>
                <a:cs typeface="Courier New"/>
                <a:sym typeface="Courier New"/>
              </a:rPr>
              <a:t>PI</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B4C2F0"/>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double </a:t>
            </a:r>
            <a:r>
              <a:rPr lang="es" sz="1000">
                <a:solidFill>
                  <a:srgbClr val="D5D8DA"/>
                </a:solidFill>
                <a:highlight>
                  <a:srgbClr val="1C1E26"/>
                </a:highlight>
                <a:latin typeface="Courier New"/>
                <a:ea typeface="Courier New"/>
                <a:cs typeface="Courier New"/>
                <a:sym typeface="Courier New"/>
              </a:rPr>
              <a:t>y </a:t>
            </a:r>
            <a:r>
              <a:rPr lang="es" sz="1000">
                <a:solidFill>
                  <a:srgbClr val="BAACFF"/>
                </a:solidFill>
                <a:highlight>
                  <a:srgbClr val="1C1E26"/>
                </a:highlight>
                <a:latin typeface="Courier New"/>
                <a:ea typeface="Courier New"/>
                <a:cs typeface="Courier New"/>
                <a:sym typeface="Courier New"/>
              </a:rPr>
              <a:t>= </a:t>
            </a:r>
            <a:r>
              <a:rPr lang="es" sz="1000">
                <a:solidFill>
                  <a:srgbClr val="B4C2F0"/>
                </a:solidFill>
                <a:highlight>
                  <a:srgbClr val="1C1E26"/>
                </a:highlight>
                <a:latin typeface="Courier New"/>
                <a:ea typeface="Courier New"/>
                <a:cs typeface="Courier New"/>
                <a:sym typeface="Courier New"/>
              </a:rPr>
              <a:t>(</a:t>
            </a:r>
            <a:r>
              <a:rPr lang="es" sz="1000">
                <a:solidFill>
                  <a:srgbClr val="D5D8DA"/>
                </a:solidFill>
                <a:highlight>
                  <a:srgbClr val="1C1E26"/>
                </a:highlight>
                <a:latin typeface="Courier New"/>
                <a:ea typeface="Courier New"/>
                <a:cs typeface="Courier New"/>
                <a:sym typeface="Courier New"/>
              </a:rPr>
              <a:t>random</a:t>
            </a:r>
            <a:r>
              <a:rPr lang="es" sz="1000">
                <a:solidFill>
                  <a:srgbClr val="B4C2F0"/>
                </a:solidFill>
                <a:highlight>
                  <a:srgbClr val="1C1E26"/>
                </a:highlight>
                <a:latin typeface="Courier New"/>
                <a:ea typeface="Courier New"/>
                <a:cs typeface="Courier New"/>
                <a:sym typeface="Courier New"/>
              </a:rPr>
              <a:t>.</a:t>
            </a:r>
            <a:r>
              <a:rPr lang="es" sz="1000">
                <a:solidFill>
                  <a:srgbClr val="FAB795"/>
                </a:solidFill>
                <a:highlight>
                  <a:srgbClr val="1C1E26"/>
                </a:highlight>
                <a:latin typeface="Courier New"/>
                <a:ea typeface="Courier New"/>
                <a:cs typeface="Courier New"/>
                <a:sym typeface="Courier New"/>
              </a:rPr>
              <a:t>nextDouble</a:t>
            </a:r>
            <a:r>
              <a:rPr lang="es" sz="1000">
                <a:solidFill>
                  <a:srgbClr val="B4C2F0"/>
                </a:solidFill>
                <a:highlight>
                  <a:srgbClr val="1C1E26"/>
                </a:highlight>
                <a:latin typeface="Courier New"/>
                <a:ea typeface="Courier New"/>
                <a:cs typeface="Courier New"/>
                <a:sym typeface="Courier New"/>
              </a:rPr>
              <a:t>() </a:t>
            </a:r>
            <a:r>
              <a:rPr lang="es" sz="1000">
                <a:solidFill>
                  <a:srgbClr val="BAACFF"/>
                </a:solidFill>
                <a:highlight>
                  <a:srgbClr val="1C1E26"/>
                </a:highlight>
                <a:latin typeface="Courier New"/>
                <a:ea typeface="Courier New"/>
                <a:cs typeface="Courier New"/>
                <a:sym typeface="Courier New"/>
              </a:rPr>
              <a:t>* </a:t>
            </a:r>
            <a:r>
              <a:rPr lang="es" sz="1000">
                <a:solidFill>
                  <a:srgbClr val="FF9668"/>
                </a:solidFill>
                <a:highlight>
                  <a:srgbClr val="1C1E26"/>
                </a:highlight>
                <a:latin typeface="Courier New"/>
                <a:ea typeface="Courier New"/>
                <a:cs typeface="Courier New"/>
                <a:sym typeface="Courier New"/>
              </a:rPr>
              <a:t>2 </a:t>
            </a:r>
            <a:r>
              <a:rPr lang="es" sz="1000">
                <a:solidFill>
                  <a:srgbClr val="BAAC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Math</a:t>
            </a:r>
            <a:r>
              <a:rPr lang="es" sz="1000">
                <a:solidFill>
                  <a:srgbClr val="B4C2F0"/>
                </a:solidFill>
                <a:highlight>
                  <a:srgbClr val="1C1E26"/>
                </a:highlight>
                <a:latin typeface="Courier New"/>
                <a:ea typeface="Courier New"/>
                <a:cs typeface="Courier New"/>
                <a:sym typeface="Courier New"/>
              </a:rPr>
              <a:t>.</a:t>
            </a:r>
            <a:r>
              <a:rPr lang="es" sz="1000">
                <a:solidFill>
                  <a:srgbClr val="34D3FB"/>
                </a:solidFill>
                <a:highlight>
                  <a:srgbClr val="1C1E26"/>
                </a:highlight>
                <a:latin typeface="Courier New"/>
                <a:ea typeface="Courier New"/>
                <a:cs typeface="Courier New"/>
                <a:sym typeface="Courier New"/>
              </a:rPr>
              <a:t>PI</a:t>
            </a:r>
            <a:r>
              <a:rPr lang="es" sz="1000">
                <a:solidFill>
                  <a:srgbClr val="B4C2F0"/>
                </a:solidFill>
                <a:highlight>
                  <a:srgbClr val="1C1E26"/>
                </a:highlight>
                <a:latin typeface="Courier New"/>
                <a:ea typeface="Courier New"/>
                <a:cs typeface="Courier New"/>
                <a:sym typeface="Courier New"/>
              </a:rPr>
              <a:t>) </a:t>
            </a:r>
            <a:r>
              <a:rPr lang="es" sz="1000">
                <a:solidFill>
                  <a:srgbClr val="BAAC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Math</a:t>
            </a:r>
            <a:r>
              <a:rPr lang="es" sz="1000">
                <a:solidFill>
                  <a:srgbClr val="B4C2F0"/>
                </a:solidFill>
                <a:highlight>
                  <a:srgbClr val="1C1E26"/>
                </a:highlight>
                <a:latin typeface="Courier New"/>
                <a:ea typeface="Courier New"/>
                <a:cs typeface="Courier New"/>
                <a:sym typeface="Courier New"/>
              </a:rPr>
              <a:t>.</a:t>
            </a:r>
            <a:r>
              <a:rPr lang="es" sz="1000">
                <a:solidFill>
                  <a:srgbClr val="34D3FB"/>
                </a:solidFill>
                <a:highlight>
                  <a:srgbClr val="1C1E26"/>
                </a:highlight>
                <a:latin typeface="Courier New"/>
                <a:ea typeface="Courier New"/>
                <a:cs typeface="Courier New"/>
                <a:sym typeface="Courier New"/>
              </a:rPr>
              <a:t>PI</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B4C2F0"/>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double </a:t>
            </a:r>
            <a:r>
              <a:rPr lang="es" sz="1000">
                <a:solidFill>
                  <a:srgbClr val="D5D8DA"/>
                </a:solidFill>
                <a:highlight>
                  <a:srgbClr val="1C1E26"/>
                </a:highlight>
                <a:latin typeface="Courier New"/>
                <a:ea typeface="Courier New"/>
                <a:cs typeface="Courier New"/>
                <a:sym typeface="Courier New"/>
              </a:rPr>
              <a:t>f </a:t>
            </a:r>
            <a:r>
              <a:rPr lang="es" sz="1000">
                <a:solidFill>
                  <a:srgbClr val="BAAC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Math</a:t>
            </a:r>
            <a:r>
              <a:rPr lang="es" sz="1000">
                <a:solidFill>
                  <a:srgbClr val="B4C2F0"/>
                </a:solidFill>
                <a:highlight>
                  <a:srgbClr val="1C1E26"/>
                </a:highlight>
                <a:latin typeface="Courier New"/>
                <a:ea typeface="Courier New"/>
                <a:cs typeface="Courier New"/>
                <a:sym typeface="Courier New"/>
              </a:rPr>
              <a:t>.</a:t>
            </a:r>
            <a:r>
              <a:rPr i="1" lang="es" sz="1000">
                <a:solidFill>
                  <a:srgbClr val="FAB795"/>
                </a:solidFill>
                <a:highlight>
                  <a:srgbClr val="1C1E26"/>
                </a:highlight>
                <a:latin typeface="Courier New"/>
                <a:ea typeface="Courier New"/>
                <a:cs typeface="Courier New"/>
                <a:sym typeface="Courier New"/>
              </a:rPr>
              <a:t>sin</a:t>
            </a:r>
            <a:r>
              <a:rPr lang="es" sz="1000">
                <a:solidFill>
                  <a:srgbClr val="B4C2F0"/>
                </a:solidFill>
                <a:highlight>
                  <a:srgbClr val="1C1E26"/>
                </a:highlight>
                <a:latin typeface="Courier New"/>
                <a:ea typeface="Courier New"/>
                <a:cs typeface="Courier New"/>
                <a:sym typeface="Courier New"/>
              </a:rPr>
              <a:t>(</a:t>
            </a:r>
            <a:r>
              <a:rPr lang="es" sz="1000">
                <a:solidFill>
                  <a:srgbClr val="D5D8DA"/>
                </a:solidFill>
                <a:highlight>
                  <a:srgbClr val="1C1E26"/>
                </a:highlight>
                <a:latin typeface="Courier New"/>
                <a:ea typeface="Courier New"/>
                <a:cs typeface="Courier New"/>
                <a:sym typeface="Courier New"/>
              </a:rPr>
              <a:t>x</a:t>
            </a:r>
            <a:r>
              <a:rPr lang="es" sz="1000">
                <a:solidFill>
                  <a:srgbClr val="B4C2F0"/>
                </a:solidFill>
                <a:highlight>
                  <a:srgbClr val="1C1E26"/>
                </a:highlight>
                <a:latin typeface="Courier New"/>
                <a:ea typeface="Courier New"/>
                <a:cs typeface="Courier New"/>
                <a:sym typeface="Courier New"/>
              </a:rPr>
              <a:t>) </a:t>
            </a:r>
            <a:r>
              <a:rPr lang="es" sz="1000">
                <a:solidFill>
                  <a:srgbClr val="BAACFF"/>
                </a:solidFill>
                <a:highlight>
                  <a:srgbClr val="1C1E26"/>
                </a:highlight>
                <a:latin typeface="Courier New"/>
                <a:ea typeface="Courier New"/>
                <a:cs typeface="Courier New"/>
                <a:sym typeface="Courier New"/>
              </a:rPr>
              <a:t>* </a:t>
            </a:r>
            <a:r>
              <a:rPr lang="es" sz="1000">
                <a:solidFill>
                  <a:srgbClr val="DBBE7F"/>
                </a:solidFill>
                <a:highlight>
                  <a:srgbClr val="1C1E26"/>
                </a:highlight>
                <a:latin typeface="Courier New"/>
                <a:ea typeface="Courier New"/>
                <a:cs typeface="Courier New"/>
                <a:sym typeface="Courier New"/>
              </a:rPr>
              <a:t>Math</a:t>
            </a:r>
            <a:r>
              <a:rPr lang="es" sz="1000">
                <a:solidFill>
                  <a:srgbClr val="B4C2F0"/>
                </a:solidFill>
                <a:highlight>
                  <a:srgbClr val="1C1E26"/>
                </a:highlight>
                <a:latin typeface="Courier New"/>
                <a:ea typeface="Courier New"/>
                <a:cs typeface="Courier New"/>
                <a:sym typeface="Courier New"/>
              </a:rPr>
              <a:t>.</a:t>
            </a:r>
            <a:r>
              <a:rPr i="1" lang="es" sz="1000">
                <a:solidFill>
                  <a:srgbClr val="FAB795"/>
                </a:solidFill>
                <a:highlight>
                  <a:srgbClr val="1C1E26"/>
                </a:highlight>
                <a:latin typeface="Courier New"/>
                <a:ea typeface="Courier New"/>
                <a:cs typeface="Courier New"/>
                <a:sym typeface="Courier New"/>
              </a:rPr>
              <a:t>cos</a:t>
            </a:r>
            <a:r>
              <a:rPr lang="es" sz="1000">
                <a:solidFill>
                  <a:srgbClr val="B4C2F0"/>
                </a:solidFill>
                <a:highlight>
                  <a:srgbClr val="1C1E26"/>
                </a:highlight>
                <a:latin typeface="Courier New"/>
                <a:ea typeface="Courier New"/>
                <a:cs typeface="Courier New"/>
                <a:sym typeface="Courier New"/>
              </a:rPr>
              <a:t>(</a:t>
            </a:r>
            <a:r>
              <a:rPr lang="es" sz="1000">
                <a:solidFill>
                  <a:srgbClr val="D5D8DA"/>
                </a:solidFill>
                <a:highlight>
                  <a:srgbClr val="1C1E26"/>
                </a:highlight>
                <a:latin typeface="Courier New"/>
                <a:ea typeface="Courier New"/>
                <a:cs typeface="Courier New"/>
                <a:sym typeface="Courier New"/>
              </a:rPr>
              <a:t>y</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B4C2F0"/>
                </a:solidFill>
                <a:highlight>
                  <a:srgbClr val="1C1E26"/>
                </a:highlight>
                <a:latin typeface="Courier New"/>
                <a:ea typeface="Courier New"/>
                <a:cs typeface="Courier New"/>
                <a:sym typeface="Courier New"/>
              </a:rPr>
              <a:t>       </a:t>
            </a:r>
            <a:r>
              <a:rPr lang="es" sz="1000">
                <a:solidFill>
                  <a:srgbClr val="D5D8DA"/>
                </a:solidFill>
                <a:highlight>
                  <a:srgbClr val="1C1E26"/>
                </a:highlight>
                <a:latin typeface="Courier New"/>
                <a:ea typeface="Courier New"/>
                <a:cs typeface="Courier New"/>
                <a:sym typeface="Courier New"/>
              </a:rPr>
              <a:t>dataSet</a:t>
            </a:r>
            <a:r>
              <a:rPr lang="es" sz="1000">
                <a:solidFill>
                  <a:srgbClr val="B4C2F0"/>
                </a:solidFill>
                <a:highlight>
                  <a:srgbClr val="1C1E26"/>
                </a:highlight>
                <a:latin typeface="Courier New"/>
                <a:ea typeface="Courier New"/>
                <a:cs typeface="Courier New"/>
                <a:sym typeface="Courier New"/>
              </a:rPr>
              <a:t>.</a:t>
            </a:r>
            <a:r>
              <a:rPr lang="es" sz="1000">
                <a:solidFill>
                  <a:srgbClr val="FAB795"/>
                </a:solidFill>
                <a:highlight>
                  <a:srgbClr val="1C1E26"/>
                </a:highlight>
                <a:latin typeface="Courier New"/>
                <a:ea typeface="Courier New"/>
                <a:cs typeface="Courier New"/>
                <a:sym typeface="Courier New"/>
              </a:rPr>
              <a:t>add</a:t>
            </a:r>
            <a:r>
              <a:rPr lang="es" sz="1000">
                <a:solidFill>
                  <a:srgbClr val="B4C2F0"/>
                </a:solidFill>
                <a:highlight>
                  <a:srgbClr val="1C1E26"/>
                </a:highlight>
                <a:latin typeface="Courier New"/>
                <a:ea typeface="Courier New"/>
                <a:cs typeface="Courier New"/>
                <a:sym typeface="Courier New"/>
              </a:rPr>
              <a:t>(</a:t>
            </a:r>
            <a:r>
              <a:rPr i="1" lang="es" sz="1000">
                <a:solidFill>
                  <a:srgbClr val="B877DB"/>
                </a:solidFill>
                <a:highlight>
                  <a:srgbClr val="1C1E26"/>
                </a:highlight>
                <a:latin typeface="Courier New"/>
                <a:ea typeface="Courier New"/>
                <a:cs typeface="Courier New"/>
                <a:sym typeface="Courier New"/>
              </a:rPr>
              <a:t>new </a:t>
            </a:r>
            <a:r>
              <a:rPr lang="es" sz="1000">
                <a:solidFill>
                  <a:srgbClr val="FAB795"/>
                </a:solidFill>
                <a:highlight>
                  <a:srgbClr val="1C1E26"/>
                </a:highlight>
                <a:latin typeface="Courier New"/>
                <a:ea typeface="Courier New"/>
                <a:cs typeface="Courier New"/>
                <a:sym typeface="Courier New"/>
              </a:rPr>
              <a:t>DataSetRow</a:t>
            </a:r>
            <a:r>
              <a:rPr lang="es" sz="1000">
                <a:solidFill>
                  <a:srgbClr val="B4C2F0"/>
                </a:solidFill>
                <a:highlight>
                  <a:srgbClr val="1C1E26"/>
                </a:highlight>
                <a:latin typeface="Courier New"/>
                <a:ea typeface="Courier New"/>
                <a:cs typeface="Courier New"/>
                <a:sym typeface="Courier New"/>
              </a:rPr>
              <a:t>(</a:t>
            </a:r>
            <a:r>
              <a:rPr i="1" lang="es" sz="1000">
                <a:solidFill>
                  <a:srgbClr val="B877DB"/>
                </a:solidFill>
                <a:highlight>
                  <a:srgbClr val="1C1E26"/>
                </a:highlight>
                <a:latin typeface="Courier New"/>
                <a:ea typeface="Courier New"/>
                <a:cs typeface="Courier New"/>
                <a:sym typeface="Courier New"/>
              </a:rPr>
              <a:t>new double</a:t>
            </a:r>
            <a:r>
              <a:rPr lang="es" sz="1000">
                <a:solidFill>
                  <a:srgbClr val="7FDAFF"/>
                </a:solidFill>
                <a:highlight>
                  <a:srgbClr val="1C1E26"/>
                </a:highlight>
                <a:latin typeface="Courier New"/>
                <a:ea typeface="Courier New"/>
                <a:cs typeface="Courier New"/>
                <a:sym typeface="Courier New"/>
              </a:rPr>
              <a:t>[]{</a:t>
            </a:r>
            <a:r>
              <a:rPr lang="es" sz="1000">
                <a:solidFill>
                  <a:srgbClr val="D5D8DA"/>
                </a:solidFill>
                <a:highlight>
                  <a:srgbClr val="1C1E26"/>
                </a:highlight>
                <a:latin typeface="Courier New"/>
                <a:ea typeface="Courier New"/>
                <a:cs typeface="Courier New"/>
                <a:sym typeface="Courier New"/>
              </a:rPr>
              <a:t>x</a:t>
            </a:r>
            <a:r>
              <a:rPr lang="es" sz="1000">
                <a:solidFill>
                  <a:srgbClr val="B4C2F0"/>
                </a:solidFill>
                <a:highlight>
                  <a:srgbClr val="1C1E26"/>
                </a:highlight>
                <a:latin typeface="Courier New"/>
                <a:ea typeface="Courier New"/>
                <a:cs typeface="Courier New"/>
                <a:sym typeface="Courier New"/>
              </a:rPr>
              <a:t>, </a:t>
            </a:r>
            <a:r>
              <a:rPr lang="es" sz="1000">
                <a:solidFill>
                  <a:srgbClr val="D5D8DA"/>
                </a:solidFill>
                <a:highlight>
                  <a:srgbClr val="1C1E26"/>
                </a:highlight>
                <a:latin typeface="Courier New"/>
                <a:ea typeface="Courier New"/>
                <a:cs typeface="Courier New"/>
                <a:sym typeface="Courier New"/>
              </a:rPr>
              <a:t>y</a:t>
            </a:r>
            <a:r>
              <a:rPr lang="es" sz="1000">
                <a:solidFill>
                  <a:srgbClr val="7FDAFF"/>
                </a:solidFill>
                <a:highlight>
                  <a:srgbClr val="1C1E26"/>
                </a:highlight>
                <a:latin typeface="Courier New"/>
                <a:ea typeface="Courier New"/>
                <a:cs typeface="Courier New"/>
                <a:sym typeface="Courier New"/>
              </a:rPr>
              <a:t>}</a:t>
            </a:r>
            <a:r>
              <a:rPr lang="es" sz="1000">
                <a:solidFill>
                  <a:srgbClr val="B4C2F0"/>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new double</a:t>
            </a:r>
            <a:r>
              <a:rPr lang="es" sz="1000">
                <a:solidFill>
                  <a:srgbClr val="7FDAFF"/>
                </a:solidFill>
                <a:highlight>
                  <a:srgbClr val="1C1E26"/>
                </a:highlight>
                <a:latin typeface="Courier New"/>
                <a:ea typeface="Courier New"/>
                <a:cs typeface="Courier New"/>
                <a:sym typeface="Courier New"/>
              </a:rPr>
              <a:t>[]{</a:t>
            </a:r>
            <a:r>
              <a:rPr lang="es" sz="1000">
                <a:solidFill>
                  <a:srgbClr val="D5D8DA"/>
                </a:solidFill>
                <a:highlight>
                  <a:srgbClr val="1C1E26"/>
                </a:highlight>
                <a:latin typeface="Courier New"/>
                <a:ea typeface="Courier New"/>
                <a:cs typeface="Courier New"/>
                <a:sym typeface="Courier New"/>
              </a:rPr>
              <a:t>f</a:t>
            </a:r>
            <a:r>
              <a:rPr lang="es" sz="1000">
                <a:solidFill>
                  <a:srgbClr val="7FDAFF"/>
                </a:solidFill>
                <a:highlight>
                  <a:srgbClr val="1C1E26"/>
                </a:highlight>
                <a:latin typeface="Courier New"/>
                <a:ea typeface="Courier New"/>
                <a:cs typeface="Courier New"/>
                <a:sym typeface="Courier New"/>
              </a:rPr>
              <a:t>}</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B4C2F0"/>
                </a:solidFill>
                <a:highlight>
                  <a:srgbClr val="1C1E26"/>
                </a:highlight>
                <a:latin typeface="Courier New"/>
                <a:ea typeface="Courier New"/>
                <a:cs typeface="Courier New"/>
                <a:sym typeface="Courier New"/>
              </a:rPr>
              <a:t>   </a:t>
            </a:r>
            <a:r>
              <a:rPr lang="es" sz="1000">
                <a:solidFill>
                  <a:srgbClr val="7FDAFF"/>
                </a:solidFill>
                <a:highlight>
                  <a:srgbClr val="1C1E26"/>
                </a:highlight>
                <a:latin typeface="Courier New"/>
                <a:ea typeface="Courier New"/>
                <a:cs typeface="Courier New"/>
                <a:sym typeface="Courier New"/>
              </a:rPr>
              <a:t>}</a:t>
            </a:r>
            <a:endParaRPr sz="100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00">
                <a:solidFill>
                  <a:srgbClr val="7FDAFF"/>
                </a:solidFill>
                <a:highlight>
                  <a:srgbClr val="1C1E26"/>
                </a:highlight>
                <a:latin typeface="Courier New"/>
                <a:ea typeface="Courier New"/>
                <a:cs typeface="Courier New"/>
                <a:sym typeface="Courier New"/>
              </a:rPr>
              <a:t>   </a:t>
            </a:r>
            <a:r>
              <a:rPr i="1" lang="es" sz="1000">
                <a:solidFill>
                  <a:srgbClr val="B877DB"/>
                </a:solidFill>
                <a:highlight>
                  <a:srgbClr val="1C1E26"/>
                </a:highlight>
                <a:latin typeface="Courier New"/>
                <a:ea typeface="Courier New"/>
                <a:cs typeface="Courier New"/>
                <a:sym typeface="Courier New"/>
              </a:rPr>
              <a:t>return </a:t>
            </a:r>
            <a:r>
              <a:rPr lang="es" sz="1000">
                <a:solidFill>
                  <a:srgbClr val="D5D8DA"/>
                </a:solidFill>
                <a:highlight>
                  <a:srgbClr val="1C1E26"/>
                </a:highlight>
                <a:latin typeface="Courier New"/>
                <a:ea typeface="Courier New"/>
                <a:cs typeface="Courier New"/>
                <a:sym typeface="Courier New"/>
              </a:rPr>
              <a:t>dataSet</a:t>
            </a:r>
            <a:r>
              <a:rPr lang="es" sz="1000">
                <a:solidFill>
                  <a:srgbClr val="B4C2F0"/>
                </a:solidFill>
                <a:highlight>
                  <a:srgbClr val="1C1E26"/>
                </a:highlight>
                <a:latin typeface="Courier New"/>
                <a:ea typeface="Courier New"/>
                <a:cs typeface="Courier New"/>
                <a:sym typeface="Courier New"/>
              </a:rPr>
              <a:t>;</a:t>
            </a:r>
            <a:endParaRPr sz="1000">
              <a:solidFill>
                <a:srgbClr val="B4C2F0"/>
              </a:solidFill>
              <a:highlight>
                <a:srgbClr val="1C1E26"/>
              </a:highlight>
              <a:latin typeface="Courier New"/>
              <a:ea typeface="Courier New"/>
              <a:cs typeface="Courier New"/>
              <a:sym typeface="Courier New"/>
            </a:endParaRPr>
          </a:p>
          <a:p>
            <a:pPr indent="0" lvl="0" marL="0" rtl="0" algn="l">
              <a:lnSpc>
                <a:spcPct val="20000"/>
              </a:lnSpc>
              <a:spcBef>
                <a:spcPts val="0"/>
              </a:spcBef>
              <a:spcAft>
                <a:spcPts val="0"/>
              </a:spcAft>
              <a:buNone/>
            </a:pPr>
            <a:r>
              <a:rPr lang="es" sz="1000">
                <a:solidFill>
                  <a:srgbClr val="7FDAFF"/>
                </a:solidFill>
                <a:highlight>
                  <a:srgbClr val="1C1E26"/>
                </a:highlight>
                <a:latin typeface="Courier New"/>
                <a:ea typeface="Courier New"/>
                <a:cs typeface="Courier New"/>
                <a:sym typeface="Courier New"/>
              </a:rPr>
              <a:t>}</a:t>
            </a:r>
            <a:endParaRPr sz="1000">
              <a:solidFill>
                <a:srgbClr val="7FDAFF"/>
              </a:solidFill>
              <a:highlight>
                <a:srgbClr val="1C1E26"/>
              </a:highlight>
              <a:latin typeface="Courier New"/>
              <a:ea typeface="Courier New"/>
              <a:cs typeface="Courier New"/>
              <a:sym typeface="Courier New"/>
            </a:endParaRPr>
          </a:p>
          <a:p>
            <a:pPr indent="0" lvl="0" marL="0" rtl="0" algn="l">
              <a:lnSpc>
                <a:spcPct val="20000"/>
              </a:lnSpc>
              <a:spcBef>
                <a:spcPts val="1200"/>
              </a:spcBef>
              <a:spcAft>
                <a:spcPts val="1200"/>
              </a:spcAft>
              <a:buNone/>
            </a:pPr>
            <a:r>
              <a:t/>
            </a:r>
            <a:endParaRPr sz="913">
              <a:solidFill>
                <a:srgbClr val="B4C2F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Main Task:</a:t>
            </a:r>
            <a:r>
              <a:rPr lang="es"/>
              <a:t> Creating the Training and Validation Sets II</a:t>
            </a:r>
            <a:endParaRPr/>
          </a:p>
        </p:txBody>
      </p:sp>
      <p:sp>
        <p:nvSpPr>
          <p:cNvPr id="147" name="Google Shape;147;p15"/>
          <p:cNvSpPr txBox="1"/>
          <p:nvPr>
            <p:ph idx="1" type="body"/>
          </p:nvPr>
        </p:nvSpPr>
        <p:spPr>
          <a:xfrm>
            <a:off x="1052550" y="1673250"/>
            <a:ext cx="7038900" cy="3059400"/>
          </a:xfrm>
          <a:prstGeom prst="rect">
            <a:avLst/>
          </a:prstGeom>
        </p:spPr>
        <p:txBody>
          <a:bodyPr anchorCtr="0" anchor="t" bIns="90000" lIns="91425" spcFirstLastPara="1" rIns="91425" wrap="square" tIns="90000">
            <a:spAutoFit/>
          </a:bodyPr>
          <a:lstStyle/>
          <a:p>
            <a:pPr indent="0" lvl="0" marL="0" rtl="0" algn="l">
              <a:lnSpc>
                <a:spcPct val="80000"/>
              </a:lnSpc>
              <a:spcBef>
                <a:spcPts val="0"/>
              </a:spcBef>
              <a:spcAft>
                <a:spcPts val="0"/>
              </a:spcAft>
              <a:buSzPts val="852"/>
              <a:buNone/>
            </a:pPr>
            <a:r>
              <a:rPr lang="es" sz="1013">
                <a:highlight>
                  <a:srgbClr val="1C1E26"/>
                </a:highlight>
              </a:rPr>
              <a:t>Then we set up the neural network as a MultiLayerPerceptron with 5 layers. We tried increasing and decreasing the number of layers, but we found that 5 layers have given us the best </a:t>
            </a:r>
            <a:r>
              <a:rPr lang="es" sz="1013">
                <a:highlight>
                  <a:srgbClr val="1C1E26"/>
                </a:highlight>
              </a:rPr>
              <a:t>results</a:t>
            </a:r>
            <a:r>
              <a:rPr lang="es" sz="1013">
                <a:highlight>
                  <a:srgbClr val="1C1E26"/>
                </a:highlight>
              </a:rPr>
              <a:t>.</a:t>
            </a:r>
            <a:endParaRPr sz="1013">
              <a:highlight>
                <a:srgbClr val="1C1E26"/>
              </a:highlight>
            </a:endParaRPr>
          </a:p>
          <a:p>
            <a:pPr indent="0" lvl="0" marL="0" rtl="0" algn="l">
              <a:lnSpc>
                <a:spcPct val="80000"/>
              </a:lnSpc>
              <a:spcBef>
                <a:spcPts val="1200"/>
              </a:spcBef>
              <a:spcAft>
                <a:spcPts val="0"/>
              </a:spcAft>
              <a:buSzPts val="852"/>
              <a:buNone/>
            </a:pPr>
            <a:r>
              <a:rPr lang="es" sz="1013">
                <a:highlight>
                  <a:srgbClr val="1C1E26"/>
                </a:highlight>
              </a:rPr>
              <a:t>Given the function we need to imitate (F(x,y) = sin(x) * cos(y)), we found that the hyperbolic tangent transfer function was the best fitting.</a:t>
            </a:r>
            <a:endParaRPr sz="1013">
              <a:highlight>
                <a:srgbClr val="1C1E26"/>
              </a:highlight>
            </a:endParaRPr>
          </a:p>
          <a:p>
            <a:pPr indent="0" lvl="0" marL="0" rtl="0" algn="l">
              <a:lnSpc>
                <a:spcPct val="80000"/>
              </a:lnSpc>
              <a:spcBef>
                <a:spcPts val="1200"/>
              </a:spcBef>
              <a:spcAft>
                <a:spcPts val="0"/>
              </a:spcAft>
              <a:buSzPts val="852"/>
              <a:buNone/>
            </a:pPr>
            <a:r>
              <a:rPr lang="es" sz="1013">
                <a:solidFill>
                  <a:srgbClr val="DBBE7F"/>
                </a:solidFill>
                <a:highlight>
                  <a:srgbClr val="1C1E26"/>
                </a:highlight>
                <a:latin typeface="Courier New"/>
                <a:ea typeface="Courier New"/>
                <a:cs typeface="Courier New"/>
                <a:sym typeface="Courier New"/>
              </a:rPr>
              <a:t>MultiLayerPerceptron </a:t>
            </a:r>
            <a:r>
              <a:rPr lang="es" sz="1013">
                <a:solidFill>
                  <a:srgbClr val="D5D8DA"/>
                </a:solidFill>
                <a:highlight>
                  <a:srgbClr val="1C1E26"/>
                </a:highlight>
                <a:latin typeface="Courier New"/>
                <a:ea typeface="Courier New"/>
                <a:cs typeface="Courier New"/>
                <a:sym typeface="Courier New"/>
              </a:rPr>
              <a:t>neuralNetwork </a:t>
            </a:r>
            <a:r>
              <a:rPr lang="es" sz="1013">
                <a:solidFill>
                  <a:srgbClr val="BAACFF"/>
                </a:solidFill>
                <a:highlight>
                  <a:srgbClr val="1C1E26"/>
                </a:highlight>
                <a:latin typeface="Courier New"/>
                <a:ea typeface="Courier New"/>
                <a:cs typeface="Courier New"/>
                <a:sym typeface="Courier New"/>
              </a:rPr>
              <a:t>= </a:t>
            </a:r>
            <a:r>
              <a:rPr i="1" lang="es" sz="1013">
                <a:solidFill>
                  <a:srgbClr val="B877DB"/>
                </a:solidFill>
                <a:highlight>
                  <a:srgbClr val="1C1E26"/>
                </a:highlight>
                <a:latin typeface="Courier New"/>
                <a:ea typeface="Courier New"/>
                <a:cs typeface="Courier New"/>
                <a:sym typeface="Courier New"/>
              </a:rPr>
              <a:t>new </a:t>
            </a:r>
            <a:r>
              <a:rPr lang="es" sz="1013">
                <a:solidFill>
                  <a:srgbClr val="FAB795"/>
                </a:solidFill>
                <a:highlight>
                  <a:srgbClr val="1C1E26"/>
                </a:highlight>
                <a:latin typeface="Courier New"/>
                <a:ea typeface="Courier New"/>
                <a:cs typeface="Courier New"/>
                <a:sym typeface="Courier New"/>
              </a:rPr>
              <a:t>MultiLayerPerceptron</a:t>
            </a:r>
            <a:r>
              <a:rPr lang="es" sz="1013">
                <a:solidFill>
                  <a:srgbClr val="B4C2F0"/>
                </a:solidFill>
                <a:highlight>
                  <a:srgbClr val="1C1E26"/>
                </a:highlight>
                <a:latin typeface="Courier New"/>
                <a:ea typeface="Courier New"/>
                <a:cs typeface="Courier New"/>
                <a:sym typeface="Courier New"/>
              </a:rPr>
              <a:t>(</a:t>
            </a:r>
            <a:r>
              <a:rPr lang="es" sz="1013">
                <a:solidFill>
                  <a:srgbClr val="DBBE7F"/>
                </a:solidFill>
                <a:highlight>
                  <a:srgbClr val="1C1E26"/>
                </a:highlight>
                <a:latin typeface="Courier New"/>
                <a:ea typeface="Courier New"/>
                <a:cs typeface="Courier New"/>
                <a:sym typeface="Courier New"/>
              </a:rPr>
              <a:t>TransferFunctionType</a:t>
            </a:r>
            <a:r>
              <a:rPr lang="es" sz="1013">
                <a:solidFill>
                  <a:srgbClr val="B4C2F0"/>
                </a:solidFill>
                <a:highlight>
                  <a:srgbClr val="1C1E26"/>
                </a:highlight>
                <a:latin typeface="Courier New"/>
                <a:ea typeface="Courier New"/>
                <a:cs typeface="Courier New"/>
                <a:sym typeface="Courier New"/>
              </a:rPr>
              <a:t>.</a:t>
            </a:r>
            <a:r>
              <a:rPr lang="es" sz="1013">
                <a:solidFill>
                  <a:srgbClr val="34D3FB"/>
                </a:solidFill>
                <a:highlight>
                  <a:srgbClr val="1C1E26"/>
                </a:highlight>
                <a:latin typeface="Courier New"/>
                <a:ea typeface="Courier New"/>
                <a:cs typeface="Courier New"/>
                <a:sym typeface="Courier New"/>
              </a:rPr>
              <a:t>TANH</a:t>
            </a:r>
            <a:r>
              <a:rPr lang="es" sz="1013">
                <a:solidFill>
                  <a:srgbClr val="B4C2F0"/>
                </a:solidFill>
                <a:highlight>
                  <a:srgbClr val="1C1E26"/>
                </a:highlight>
                <a:latin typeface="Courier New"/>
                <a:ea typeface="Courier New"/>
                <a:cs typeface="Courier New"/>
                <a:sym typeface="Courier New"/>
              </a:rPr>
              <a:t>, </a:t>
            </a:r>
            <a:r>
              <a:rPr lang="es" sz="1013">
                <a:solidFill>
                  <a:srgbClr val="FF9668"/>
                </a:solidFill>
                <a:highlight>
                  <a:srgbClr val="1C1E26"/>
                </a:highlight>
                <a:latin typeface="Courier New"/>
                <a:ea typeface="Courier New"/>
                <a:cs typeface="Courier New"/>
                <a:sym typeface="Courier New"/>
              </a:rPr>
              <a:t>2</a:t>
            </a:r>
            <a:r>
              <a:rPr lang="es" sz="1013">
                <a:solidFill>
                  <a:srgbClr val="B4C2F0"/>
                </a:solidFill>
                <a:highlight>
                  <a:srgbClr val="1C1E26"/>
                </a:highlight>
                <a:latin typeface="Courier New"/>
                <a:ea typeface="Courier New"/>
                <a:cs typeface="Courier New"/>
                <a:sym typeface="Courier New"/>
              </a:rPr>
              <a:t>, </a:t>
            </a:r>
            <a:r>
              <a:rPr lang="es" sz="1013">
                <a:solidFill>
                  <a:srgbClr val="FF9668"/>
                </a:solidFill>
                <a:highlight>
                  <a:srgbClr val="1C1E26"/>
                </a:highlight>
                <a:latin typeface="Courier New"/>
                <a:ea typeface="Courier New"/>
                <a:cs typeface="Courier New"/>
                <a:sym typeface="Courier New"/>
              </a:rPr>
              <a:t>5</a:t>
            </a:r>
            <a:r>
              <a:rPr lang="es" sz="1013">
                <a:solidFill>
                  <a:srgbClr val="B4C2F0"/>
                </a:solidFill>
                <a:highlight>
                  <a:srgbClr val="1C1E26"/>
                </a:highlight>
                <a:latin typeface="Courier New"/>
                <a:ea typeface="Courier New"/>
                <a:cs typeface="Courier New"/>
                <a:sym typeface="Courier New"/>
              </a:rPr>
              <a:t>, </a:t>
            </a:r>
            <a:r>
              <a:rPr lang="es" sz="1013">
                <a:solidFill>
                  <a:srgbClr val="FF9668"/>
                </a:solidFill>
                <a:highlight>
                  <a:srgbClr val="1C1E26"/>
                </a:highlight>
                <a:latin typeface="Courier New"/>
                <a:ea typeface="Courier New"/>
                <a:cs typeface="Courier New"/>
                <a:sym typeface="Courier New"/>
              </a:rPr>
              <a:t>7</a:t>
            </a:r>
            <a:r>
              <a:rPr lang="es" sz="1013">
                <a:solidFill>
                  <a:srgbClr val="B4C2F0"/>
                </a:solidFill>
                <a:highlight>
                  <a:srgbClr val="1C1E26"/>
                </a:highlight>
                <a:latin typeface="Courier New"/>
                <a:ea typeface="Courier New"/>
                <a:cs typeface="Courier New"/>
                <a:sym typeface="Courier New"/>
              </a:rPr>
              <a:t>, </a:t>
            </a:r>
            <a:r>
              <a:rPr lang="es" sz="1013">
                <a:solidFill>
                  <a:srgbClr val="FF9668"/>
                </a:solidFill>
                <a:highlight>
                  <a:srgbClr val="1C1E26"/>
                </a:highlight>
                <a:latin typeface="Courier New"/>
                <a:ea typeface="Courier New"/>
                <a:cs typeface="Courier New"/>
                <a:sym typeface="Courier New"/>
              </a:rPr>
              <a:t>5</a:t>
            </a:r>
            <a:r>
              <a:rPr lang="es" sz="1013">
                <a:solidFill>
                  <a:srgbClr val="B4C2F0"/>
                </a:solidFill>
                <a:highlight>
                  <a:srgbClr val="1C1E26"/>
                </a:highlight>
                <a:latin typeface="Courier New"/>
                <a:ea typeface="Courier New"/>
                <a:cs typeface="Courier New"/>
                <a:sym typeface="Courier New"/>
              </a:rPr>
              <a:t>, </a:t>
            </a:r>
            <a:r>
              <a:rPr lang="es" sz="1013">
                <a:solidFill>
                  <a:srgbClr val="FF9668"/>
                </a:solidFill>
                <a:highlight>
                  <a:srgbClr val="1C1E26"/>
                </a:highlight>
                <a:latin typeface="Courier New"/>
                <a:ea typeface="Courier New"/>
                <a:cs typeface="Courier New"/>
                <a:sym typeface="Courier New"/>
              </a:rPr>
              <a:t>1</a:t>
            </a:r>
            <a:r>
              <a:rPr lang="es" sz="1013">
                <a:solidFill>
                  <a:srgbClr val="B4C2F0"/>
                </a:solidFill>
                <a:highlight>
                  <a:srgbClr val="1C1E26"/>
                </a:highlight>
                <a:latin typeface="Courier New"/>
                <a:ea typeface="Courier New"/>
                <a:cs typeface="Courier New"/>
                <a:sym typeface="Courier New"/>
              </a:rPr>
              <a:t>);</a:t>
            </a:r>
            <a:endParaRPr sz="1013">
              <a:solidFill>
                <a:srgbClr val="B4C2F0"/>
              </a:solidFill>
              <a:highlight>
                <a:srgbClr val="1C1E26"/>
              </a:highlight>
              <a:latin typeface="Courier New"/>
              <a:ea typeface="Courier New"/>
              <a:cs typeface="Courier New"/>
              <a:sym typeface="Courier New"/>
            </a:endParaRPr>
          </a:p>
          <a:p>
            <a:pPr indent="0" lvl="0" marL="0" rtl="0" algn="l">
              <a:lnSpc>
                <a:spcPct val="80000"/>
              </a:lnSpc>
              <a:spcBef>
                <a:spcPts val="1200"/>
              </a:spcBef>
              <a:spcAft>
                <a:spcPts val="0"/>
              </a:spcAft>
              <a:buSzPts val="852"/>
              <a:buNone/>
            </a:pPr>
            <a:r>
              <a:rPr lang="es" sz="1013">
                <a:highlight>
                  <a:srgbClr val="1C1E26"/>
                </a:highlight>
              </a:rPr>
              <a:t>Through trial and error we observed the best results occurred when keeping the numbers of neurons below 10.  </a:t>
            </a:r>
            <a:endParaRPr sz="1013">
              <a:highlight>
                <a:srgbClr val="1C1E26"/>
              </a:highlight>
            </a:endParaRPr>
          </a:p>
          <a:p>
            <a:pPr indent="0" lvl="0" marL="0" rtl="0" algn="l">
              <a:lnSpc>
                <a:spcPct val="80000"/>
              </a:lnSpc>
              <a:spcBef>
                <a:spcPts val="1200"/>
              </a:spcBef>
              <a:spcAft>
                <a:spcPts val="0"/>
              </a:spcAft>
              <a:buSzPts val="852"/>
              <a:buNone/>
            </a:pPr>
            <a:r>
              <a:rPr lang="es" sz="1013">
                <a:highlight>
                  <a:srgbClr val="1C1E26"/>
                </a:highlight>
              </a:rPr>
              <a:t>We also set up the learning rate and limited max iterations to one.</a:t>
            </a:r>
            <a:endParaRPr sz="1013">
              <a:highlight>
                <a:srgbClr val="1C1E26"/>
              </a:highlight>
            </a:endParaRPr>
          </a:p>
          <a:p>
            <a:pPr indent="0" lvl="0" marL="0" rtl="0" algn="l">
              <a:lnSpc>
                <a:spcPct val="80000"/>
              </a:lnSpc>
              <a:spcBef>
                <a:spcPts val="1200"/>
              </a:spcBef>
              <a:spcAft>
                <a:spcPts val="0"/>
              </a:spcAft>
              <a:buSzPts val="852"/>
              <a:buNone/>
            </a:pPr>
            <a:r>
              <a:rPr lang="es" sz="1013">
                <a:highlight>
                  <a:srgbClr val="1C1E26"/>
                </a:highlight>
              </a:rPr>
              <a:t>After testing we ended up choosing 0.02 as the best learning rate with this number of epochs and neural network.</a:t>
            </a:r>
            <a:endParaRPr sz="1013">
              <a:highlight>
                <a:srgbClr val="1C1E26"/>
              </a:highlight>
            </a:endParaRPr>
          </a:p>
          <a:p>
            <a:pPr indent="0" lvl="0" marL="0" rtl="0" algn="l">
              <a:lnSpc>
                <a:spcPct val="80000"/>
              </a:lnSpc>
              <a:spcBef>
                <a:spcPts val="1200"/>
              </a:spcBef>
              <a:spcAft>
                <a:spcPts val="0"/>
              </a:spcAft>
              <a:buNone/>
            </a:pPr>
            <a:r>
              <a:rPr lang="es" sz="1013">
                <a:solidFill>
                  <a:srgbClr val="D5D8DA"/>
                </a:solidFill>
                <a:highlight>
                  <a:srgbClr val="1C1E26"/>
                </a:highlight>
                <a:latin typeface="Courier New"/>
                <a:ea typeface="Courier New"/>
                <a:cs typeface="Courier New"/>
                <a:sym typeface="Courier New"/>
              </a:rPr>
              <a:t>neuralNetwork</a:t>
            </a:r>
            <a:r>
              <a:rPr lang="es" sz="1013">
                <a:solidFill>
                  <a:srgbClr val="B4C2F0"/>
                </a:solidFill>
                <a:highlight>
                  <a:srgbClr val="1C1E26"/>
                </a:highlight>
                <a:latin typeface="Courier New"/>
                <a:ea typeface="Courier New"/>
                <a:cs typeface="Courier New"/>
                <a:sym typeface="Courier New"/>
              </a:rPr>
              <a:t>.</a:t>
            </a:r>
            <a:r>
              <a:rPr lang="es" sz="1013">
                <a:solidFill>
                  <a:srgbClr val="FAB795"/>
                </a:solidFill>
                <a:highlight>
                  <a:srgbClr val="1C1E26"/>
                </a:highlight>
                <a:latin typeface="Courier New"/>
                <a:ea typeface="Courier New"/>
                <a:cs typeface="Courier New"/>
                <a:sym typeface="Courier New"/>
              </a:rPr>
              <a:t>getLearningRule</a:t>
            </a:r>
            <a:r>
              <a:rPr lang="es" sz="1013">
                <a:solidFill>
                  <a:srgbClr val="B4C2F0"/>
                </a:solidFill>
                <a:highlight>
                  <a:srgbClr val="1C1E26"/>
                </a:highlight>
                <a:latin typeface="Courier New"/>
                <a:ea typeface="Courier New"/>
                <a:cs typeface="Courier New"/>
                <a:sym typeface="Courier New"/>
              </a:rPr>
              <a:t>().</a:t>
            </a:r>
            <a:r>
              <a:rPr lang="es" sz="1013">
                <a:solidFill>
                  <a:srgbClr val="FAB795"/>
                </a:solidFill>
                <a:highlight>
                  <a:srgbClr val="1C1E26"/>
                </a:highlight>
                <a:latin typeface="Courier New"/>
                <a:ea typeface="Courier New"/>
                <a:cs typeface="Courier New"/>
                <a:sym typeface="Courier New"/>
              </a:rPr>
              <a:t>setLearningRate</a:t>
            </a:r>
            <a:r>
              <a:rPr lang="es" sz="1013">
                <a:solidFill>
                  <a:srgbClr val="B4C2F0"/>
                </a:solidFill>
                <a:highlight>
                  <a:srgbClr val="1C1E26"/>
                </a:highlight>
                <a:latin typeface="Courier New"/>
                <a:ea typeface="Courier New"/>
                <a:cs typeface="Courier New"/>
                <a:sym typeface="Courier New"/>
              </a:rPr>
              <a:t>(</a:t>
            </a:r>
            <a:r>
              <a:rPr lang="es" sz="1013">
                <a:solidFill>
                  <a:srgbClr val="FF9668"/>
                </a:solidFill>
                <a:highlight>
                  <a:srgbClr val="1C1E26"/>
                </a:highlight>
                <a:latin typeface="Courier New"/>
                <a:ea typeface="Courier New"/>
                <a:cs typeface="Courier New"/>
                <a:sym typeface="Courier New"/>
              </a:rPr>
              <a:t>0.02</a:t>
            </a:r>
            <a:r>
              <a:rPr lang="es" sz="1013">
                <a:solidFill>
                  <a:srgbClr val="B4C2F0"/>
                </a:solidFill>
                <a:highlight>
                  <a:srgbClr val="1C1E26"/>
                </a:highlight>
                <a:latin typeface="Courier New"/>
                <a:ea typeface="Courier New"/>
                <a:cs typeface="Courier New"/>
                <a:sym typeface="Courier New"/>
              </a:rPr>
              <a:t>);</a:t>
            </a:r>
            <a:endParaRPr sz="1013">
              <a:solidFill>
                <a:srgbClr val="B4C2F0"/>
              </a:solidFill>
              <a:highlight>
                <a:srgbClr val="1C1E26"/>
              </a:highlight>
              <a:latin typeface="Courier New"/>
              <a:ea typeface="Courier New"/>
              <a:cs typeface="Courier New"/>
              <a:sym typeface="Courier New"/>
            </a:endParaRPr>
          </a:p>
          <a:p>
            <a:pPr indent="0" lvl="0" marL="0" rtl="0" algn="l">
              <a:lnSpc>
                <a:spcPct val="80000"/>
              </a:lnSpc>
              <a:spcBef>
                <a:spcPts val="1200"/>
              </a:spcBef>
              <a:spcAft>
                <a:spcPts val="0"/>
              </a:spcAft>
              <a:buNone/>
            </a:pPr>
            <a:r>
              <a:rPr lang="es" sz="1013">
                <a:highlight>
                  <a:srgbClr val="1C1E26"/>
                </a:highlight>
              </a:rPr>
              <a:t>We s</a:t>
            </a:r>
            <a:r>
              <a:rPr lang="es" sz="1013">
                <a:highlight>
                  <a:srgbClr val="1C1E26"/>
                </a:highlight>
              </a:rPr>
              <a:t>et max iterations to 1 so the learning is not iterative and is instead done with epochs.</a:t>
            </a:r>
            <a:endParaRPr sz="1013">
              <a:solidFill>
                <a:srgbClr val="B4C2F0"/>
              </a:solidFill>
              <a:highlight>
                <a:srgbClr val="1C1E26"/>
              </a:highlight>
              <a:latin typeface="Courier New"/>
              <a:ea typeface="Courier New"/>
              <a:cs typeface="Courier New"/>
              <a:sym typeface="Courier New"/>
            </a:endParaRPr>
          </a:p>
          <a:p>
            <a:pPr indent="0" lvl="0" marL="0" rtl="0" algn="l">
              <a:lnSpc>
                <a:spcPct val="80000"/>
              </a:lnSpc>
              <a:spcBef>
                <a:spcPts val="1200"/>
              </a:spcBef>
              <a:spcAft>
                <a:spcPts val="0"/>
              </a:spcAft>
              <a:buSzPts val="852"/>
              <a:buNone/>
            </a:pPr>
            <a:r>
              <a:rPr lang="es" sz="1013">
                <a:solidFill>
                  <a:srgbClr val="D5D8DA"/>
                </a:solidFill>
                <a:highlight>
                  <a:srgbClr val="1C1E26"/>
                </a:highlight>
                <a:latin typeface="Courier New"/>
                <a:ea typeface="Courier New"/>
                <a:cs typeface="Courier New"/>
                <a:sym typeface="Courier New"/>
              </a:rPr>
              <a:t>neuralNetwork</a:t>
            </a:r>
            <a:r>
              <a:rPr lang="es" sz="1013">
                <a:solidFill>
                  <a:srgbClr val="B4C2F0"/>
                </a:solidFill>
                <a:highlight>
                  <a:srgbClr val="1C1E26"/>
                </a:highlight>
                <a:latin typeface="Courier New"/>
                <a:ea typeface="Courier New"/>
                <a:cs typeface="Courier New"/>
                <a:sym typeface="Courier New"/>
              </a:rPr>
              <a:t>.</a:t>
            </a:r>
            <a:r>
              <a:rPr lang="es" sz="1013">
                <a:solidFill>
                  <a:srgbClr val="FAB795"/>
                </a:solidFill>
                <a:highlight>
                  <a:srgbClr val="1C1E26"/>
                </a:highlight>
                <a:latin typeface="Courier New"/>
                <a:ea typeface="Courier New"/>
                <a:cs typeface="Courier New"/>
                <a:sym typeface="Courier New"/>
              </a:rPr>
              <a:t>getLearningRule</a:t>
            </a:r>
            <a:r>
              <a:rPr lang="es" sz="1013">
                <a:solidFill>
                  <a:srgbClr val="B4C2F0"/>
                </a:solidFill>
                <a:highlight>
                  <a:srgbClr val="1C1E26"/>
                </a:highlight>
                <a:latin typeface="Courier New"/>
                <a:ea typeface="Courier New"/>
                <a:cs typeface="Courier New"/>
                <a:sym typeface="Courier New"/>
              </a:rPr>
              <a:t>().</a:t>
            </a:r>
            <a:r>
              <a:rPr lang="es" sz="1013">
                <a:solidFill>
                  <a:srgbClr val="FAB795"/>
                </a:solidFill>
                <a:highlight>
                  <a:srgbClr val="1C1E26"/>
                </a:highlight>
                <a:latin typeface="Courier New"/>
                <a:ea typeface="Courier New"/>
                <a:cs typeface="Courier New"/>
                <a:sym typeface="Courier New"/>
              </a:rPr>
              <a:t>setMaxIterations</a:t>
            </a:r>
            <a:r>
              <a:rPr lang="es" sz="1013">
                <a:solidFill>
                  <a:srgbClr val="B4C2F0"/>
                </a:solidFill>
                <a:highlight>
                  <a:srgbClr val="1C1E26"/>
                </a:highlight>
                <a:latin typeface="Courier New"/>
                <a:ea typeface="Courier New"/>
                <a:cs typeface="Courier New"/>
                <a:sym typeface="Courier New"/>
              </a:rPr>
              <a:t>(</a:t>
            </a:r>
            <a:r>
              <a:rPr lang="es" sz="1013">
                <a:solidFill>
                  <a:srgbClr val="FF9668"/>
                </a:solidFill>
                <a:highlight>
                  <a:srgbClr val="1C1E26"/>
                </a:highlight>
                <a:latin typeface="Courier New"/>
                <a:ea typeface="Courier New"/>
                <a:cs typeface="Courier New"/>
                <a:sym typeface="Courier New"/>
              </a:rPr>
              <a:t>1</a:t>
            </a:r>
            <a:r>
              <a:rPr lang="es" sz="1013">
                <a:solidFill>
                  <a:srgbClr val="B4C2F0"/>
                </a:solidFill>
                <a:highlight>
                  <a:srgbClr val="1C1E26"/>
                </a:highlight>
                <a:latin typeface="Courier New"/>
                <a:ea typeface="Courier New"/>
                <a:cs typeface="Courier New"/>
                <a:sym typeface="Courier New"/>
              </a:rPr>
              <a:t>);</a:t>
            </a:r>
            <a:endParaRPr sz="1013">
              <a:highlight>
                <a:srgbClr val="1C1E26"/>
              </a:highlight>
            </a:endParaRPr>
          </a:p>
          <a:p>
            <a:pPr indent="0" lvl="0" marL="0" rtl="0" algn="l">
              <a:lnSpc>
                <a:spcPct val="95000"/>
              </a:lnSpc>
              <a:spcBef>
                <a:spcPts val="0"/>
              </a:spcBef>
              <a:spcAft>
                <a:spcPts val="1200"/>
              </a:spcAft>
              <a:buSzPts val="852"/>
              <a:buNone/>
            </a:pPr>
            <a:r>
              <a:rPr lang="es" sz="1013">
                <a:highlight>
                  <a:srgbClr val="1C1E26"/>
                </a:highlight>
              </a:rPr>
              <a:t> </a:t>
            </a:r>
            <a:endParaRPr sz="1013">
              <a:highlight>
                <a:srgbClr val="1C1E26"/>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Main Task:</a:t>
            </a:r>
            <a:r>
              <a:rPr lang="es"/>
              <a:t> Training the Model</a:t>
            </a:r>
            <a:endParaRPr/>
          </a:p>
        </p:txBody>
      </p:sp>
      <p:sp>
        <p:nvSpPr>
          <p:cNvPr id="153" name="Google Shape;153;p16"/>
          <p:cNvSpPr txBox="1"/>
          <p:nvPr>
            <p:ph idx="1" type="body"/>
          </p:nvPr>
        </p:nvSpPr>
        <p:spPr>
          <a:xfrm>
            <a:off x="923850" y="1475550"/>
            <a:ext cx="7296300" cy="32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20"/>
              <a:t>Then we proceed to training the model on the training set</a:t>
            </a:r>
            <a:endParaRPr sz="1220"/>
          </a:p>
          <a:p>
            <a:pPr indent="-306070" lvl="0" marL="457200" rtl="0" algn="l">
              <a:spcBef>
                <a:spcPts val="1200"/>
              </a:spcBef>
              <a:spcAft>
                <a:spcPts val="0"/>
              </a:spcAft>
              <a:buSzPts val="1220"/>
              <a:buChar char="●"/>
            </a:pPr>
            <a:r>
              <a:rPr lang="es" sz="1220"/>
              <a:t>learn() method is used to train the neural network with the training set.</a:t>
            </a:r>
            <a:endParaRPr sz="1220"/>
          </a:p>
          <a:p>
            <a:pPr indent="-306070" lvl="0" marL="457200" rtl="0" algn="l">
              <a:spcBef>
                <a:spcPts val="0"/>
              </a:spcBef>
              <a:spcAft>
                <a:spcPts val="0"/>
              </a:spcAft>
              <a:buSzPts val="1220"/>
              <a:buChar char="●"/>
            </a:pPr>
            <a:r>
              <a:rPr lang="es" sz="1220"/>
              <a:t>It does a learning epoch each time it is called.</a:t>
            </a:r>
            <a:endParaRPr sz="1220"/>
          </a:p>
          <a:p>
            <a:pPr indent="-306070" lvl="0" marL="457200" rtl="0" algn="l">
              <a:spcBef>
                <a:spcPts val="0"/>
              </a:spcBef>
              <a:spcAft>
                <a:spcPts val="0"/>
              </a:spcAft>
              <a:buSzPts val="1220"/>
              <a:buChar char="●"/>
            </a:pPr>
            <a:r>
              <a:rPr lang="es" sz="1220"/>
              <a:t>Training error is the difference of the output of the neural network with the desired output of the training set.</a:t>
            </a:r>
            <a:endParaRPr sz="1220"/>
          </a:p>
          <a:p>
            <a:pPr indent="-306070" lvl="0" marL="457200" rtl="0" algn="l">
              <a:spcBef>
                <a:spcPts val="0"/>
              </a:spcBef>
              <a:spcAft>
                <a:spcPts val="0"/>
              </a:spcAft>
              <a:buSzPts val="1220"/>
              <a:buChar char="●"/>
            </a:pPr>
            <a:r>
              <a:rPr lang="es" sz="1220"/>
              <a:t>Validation error is the difference of the output of the neural network with the desired output of the validation set.</a:t>
            </a:r>
            <a:endParaRPr sz="1220"/>
          </a:p>
          <a:p>
            <a:pPr indent="0" lvl="0" marL="0" rtl="0" algn="l">
              <a:spcBef>
                <a:spcPts val="1200"/>
              </a:spcBef>
              <a:spcAft>
                <a:spcPts val="0"/>
              </a:spcAft>
              <a:buNone/>
            </a:pPr>
            <a:r>
              <a:rPr i="1" lang="es" sz="1021">
                <a:solidFill>
                  <a:srgbClr val="B877DB"/>
                </a:solidFill>
                <a:highlight>
                  <a:srgbClr val="1C1E26"/>
                </a:highlight>
                <a:latin typeface="Courier New"/>
                <a:ea typeface="Courier New"/>
                <a:cs typeface="Courier New"/>
                <a:sym typeface="Courier New"/>
              </a:rPr>
              <a:t>for </a:t>
            </a:r>
            <a:r>
              <a:rPr lang="es" sz="1021">
                <a:solidFill>
                  <a:srgbClr val="B4C2F0"/>
                </a:solidFill>
                <a:highlight>
                  <a:srgbClr val="1C1E26"/>
                </a:highlight>
                <a:latin typeface="Courier New"/>
                <a:ea typeface="Courier New"/>
                <a:cs typeface="Courier New"/>
                <a:sym typeface="Courier New"/>
              </a:rPr>
              <a:t>(</a:t>
            </a:r>
            <a:r>
              <a:rPr i="1" lang="es" sz="1021">
                <a:solidFill>
                  <a:srgbClr val="B877DB"/>
                </a:solidFill>
                <a:highlight>
                  <a:srgbClr val="1C1E26"/>
                </a:highlight>
                <a:latin typeface="Courier New"/>
                <a:ea typeface="Courier New"/>
                <a:cs typeface="Courier New"/>
                <a:sym typeface="Courier New"/>
              </a:rPr>
              <a:t>int </a:t>
            </a:r>
            <a:r>
              <a:rPr lang="es" sz="1021">
                <a:solidFill>
                  <a:srgbClr val="D5D8DA"/>
                </a:solidFill>
                <a:highlight>
                  <a:srgbClr val="1C1E26"/>
                </a:highlight>
                <a:latin typeface="Courier New"/>
                <a:ea typeface="Courier New"/>
                <a:cs typeface="Courier New"/>
                <a:sym typeface="Courier New"/>
              </a:rPr>
              <a:t>i </a:t>
            </a:r>
            <a:r>
              <a:rPr lang="es" sz="1021">
                <a:solidFill>
                  <a:srgbClr val="BAACFF"/>
                </a:solidFill>
                <a:highlight>
                  <a:srgbClr val="1C1E26"/>
                </a:highlight>
                <a:latin typeface="Courier New"/>
                <a:ea typeface="Courier New"/>
                <a:cs typeface="Courier New"/>
                <a:sym typeface="Courier New"/>
              </a:rPr>
              <a:t>= </a:t>
            </a:r>
            <a:r>
              <a:rPr lang="es" sz="1021">
                <a:solidFill>
                  <a:srgbClr val="FF9668"/>
                </a:solidFill>
                <a:highlight>
                  <a:srgbClr val="1C1E26"/>
                </a:highlight>
                <a:latin typeface="Courier New"/>
                <a:ea typeface="Courier New"/>
                <a:cs typeface="Courier New"/>
                <a:sym typeface="Courier New"/>
              </a:rPr>
              <a:t>1</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i </a:t>
            </a:r>
            <a:r>
              <a:rPr lang="es" sz="1021">
                <a:solidFill>
                  <a:srgbClr val="BAACFF"/>
                </a:solidFill>
                <a:highlight>
                  <a:srgbClr val="1C1E26"/>
                </a:highlight>
                <a:latin typeface="Courier New"/>
                <a:ea typeface="Courier New"/>
                <a:cs typeface="Courier New"/>
                <a:sym typeface="Courier New"/>
              </a:rPr>
              <a:t>&lt;= </a:t>
            </a:r>
            <a:r>
              <a:rPr lang="es" sz="1021">
                <a:solidFill>
                  <a:srgbClr val="34D3FB"/>
                </a:solidFill>
                <a:highlight>
                  <a:srgbClr val="1C1E26"/>
                </a:highlight>
                <a:latin typeface="Courier New"/>
                <a:ea typeface="Courier New"/>
                <a:cs typeface="Courier New"/>
                <a:sym typeface="Courier New"/>
              </a:rPr>
              <a:t>NUM_EPOCHS</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i</a:t>
            </a:r>
            <a:r>
              <a:rPr lang="es" sz="1021">
                <a:solidFill>
                  <a:srgbClr val="BAACFF"/>
                </a:solidFill>
                <a:highlight>
                  <a:srgbClr val="1C1E26"/>
                </a:highlight>
                <a:latin typeface="Courier New"/>
                <a:ea typeface="Courier New"/>
                <a:cs typeface="Courier New"/>
                <a:sym typeface="Courier New"/>
              </a:rPr>
              <a:t>++</a:t>
            </a:r>
            <a:r>
              <a:rPr lang="es" sz="1021">
                <a:solidFill>
                  <a:srgbClr val="B4C2F0"/>
                </a:solidFill>
                <a:highlight>
                  <a:srgbClr val="1C1E26"/>
                </a:highlight>
                <a:latin typeface="Courier New"/>
                <a:ea typeface="Courier New"/>
                <a:cs typeface="Courier New"/>
                <a:sym typeface="Courier New"/>
              </a:rPr>
              <a:t>) </a:t>
            </a:r>
            <a:r>
              <a:rPr lang="es" sz="1021">
                <a:solidFill>
                  <a:srgbClr val="7FDAFF"/>
                </a:solidFill>
                <a:highlight>
                  <a:srgbClr val="1C1E26"/>
                </a:highlight>
                <a:latin typeface="Courier New"/>
                <a:ea typeface="Courier New"/>
                <a:cs typeface="Courier New"/>
                <a:sym typeface="Courier New"/>
              </a:rPr>
              <a:t>{</a:t>
            </a:r>
            <a:endParaRPr sz="1021">
              <a:solidFill>
                <a:srgbClr val="7FDAFF"/>
              </a:solidFill>
              <a:highlight>
                <a:srgbClr val="1C1E26"/>
              </a:highlight>
              <a:latin typeface="Courier New"/>
              <a:ea typeface="Courier New"/>
              <a:cs typeface="Courier New"/>
              <a:sym typeface="Courier New"/>
            </a:endParaRPr>
          </a:p>
          <a:p>
            <a:pPr indent="0" lvl="0" marL="0" rtl="0" algn="l">
              <a:spcBef>
                <a:spcPts val="0"/>
              </a:spcBef>
              <a:spcAft>
                <a:spcPts val="0"/>
              </a:spcAft>
              <a:buNone/>
            </a:pPr>
            <a:r>
              <a:rPr lang="es" sz="1021">
                <a:solidFill>
                  <a:srgbClr val="5C6E8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neuralNetwork</a:t>
            </a:r>
            <a:r>
              <a:rPr lang="es" sz="1021">
                <a:solidFill>
                  <a:srgbClr val="B4C2F0"/>
                </a:solidFill>
                <a:highlight>
                  <a:srgbClr val="1C1E26"/>
                </a:highlight>
                <a:latin typeface="Courier New"/>
                <a:ea typeface="Courier New"/>
                <a:cs typeface="Courier New"/>
                <a:sym typeface="Courier New"/>
              </a:rPr>
              <a:t>.</a:t>
            </a:r>
            <a:r>
              <a:rPr lang="es" sz="1021">
                <a:solidFill>
                  <a:srgbClr val="FAB795"/>
                </a:solidFill>
                <a:highlight>
                  <a:srgbClr val="1C1E26"/>
                </a:highlight>
                <a:latin typeface="Courier New"/>
                <a:ea typeface="Courier New"/>
                <a:cs typeface="Courier New"/>
                <a:sym typeface="Courier New"/>
              </a:rPr>
              <a:t>getLearningRule</a:t>
            </a:r>
            <a:r>
              <a:rPr lang="es" sz="1021">
                <a:solidFill>
                  <a:srgbClr val="B4C2F0"/>
                </a:solidFill>
                <a:highlight>
                  <a:srgbClr val="1C1E26"/>
                </a:highlight>
                <a:latin typeface="Courier New"/>
                <a:ea typeface="Courier New"/>
                <a:cs typeface="Courier New"/>
                <a:sym typeface="Courier New"/>
              </a:rPr>
              <a:t>().</a:t>
            </a:r>
            <a:r>
              <a:rPr lang="es" sz="1021">
                <a:solidFill>
                  <a:srgbClr val="FAB795"/>
                </a:solidFill>
                <a:highlight>
                  <a:srgbClr val="1C1E26"/>
                </a:highlight>
                <a:latin typeface="Courier New"/>
                <a:ea typeface="Courier New"/>
                <a:cs typeface="Courier New"/>
                <a:sym typeface="Courier New"/>
              </a:rPr>
              <a:t>learn</a:t>
            </a:r>
            <a:r>
              <a:rPr lang="es" sz="1021">
                <a:solidFill>
                  <a:srgbClr val="B4C2F0"/>
                </a:solidFill>
                <a:highlight>
                  <a:srgbClr val="1C1E26"/>
                </a:highlight>
                <a:latin typeface="Courier New"/>
                <a:ea typeface="Courier New"/>
                <a:cs typeface="Courier New"/>
                <a:sym typeface="Courier New"/>
              </a:rPr>
              <a:t>(</a:t>
            </a:r>
            <a:r>
              <a:rPr lang="es" sz="1021">
                <a:solidFill>
                  <a:srgbClr val="D5D8DA"/>
                </a:solidFill>
                <a:highlight>
                  <a:srgbClr val="1C1E26"/>
                </a:highlight>
                <a:latin typeface="Courier New"/>
                <a:ea typeface="Courier New"/>
                <a:cs typeface="Courier New"/>
                <a:sym typeface="Courier New"/>
              </a:rPr>
              <a:t>trainingSet</a:t>
            </a:r>
            <a:r>
              <a:rPr lang="es" sz="1021">
                <a:solidFill>
                  <a:srgbClr val="B4C2F0"/>
                </a:solidFill>
                <a:highlight>
                  <a:srgbClr val="1C1E26"/>
                </a:highlight>
                <a:latin typeface="Courier New"/>
                <a:ea typeface="Courier New"/>
                <a:cs typeface="Courier New"/>
                <a:sym typeface="Courier New"/>
              </a:rPr>
              <a:t>);</a:t>
            </a:r>
            <a:endParaRPr sz="1021">
              <a:solidFill>
                <a:srgbClr val="B4C2F0"/>
              </a:solidFill>
              <a:highlight>
                <a:srgbClr val="1C1E26"/>
              </a:highlight>
              <a:latin typeface="Courier New"/>
              <a:ea typeface="Courier New"/>
              <a:cs typeface="Courier New"/>
              <a:sym typeface="Courier New"/>
            </a:endParaRPr>
          </a:p>
          <a:p>
            <a:pPr indent="0" lvl="0" marL="0" rtl="0" algn="l">
              <a:spcBef>
                <a:spcPts val="0"/>
              </a:spcBef>
              <a:spcAft>
                <a:spcPts val="0"/>
              </a:spcAft>
              <a:buNone/>
            </a:pPr>
            <a:r>
              <a:rPr lang="es" sz="1021">
                <a:solidFill>
                  <a:srgbClr val="B4C2F0"/>
                </a:solidFill>
                <a:highlight>
                  <a:srgbClr val="1C1E26"/>
                </a:highlight>
                <a:latin typeface="Courier New"/>
                <a:ea typeface="Courier New"/>
                <a:cs typeface="Courier New"/>
                <a:sym typeface="Courier New"/>
              </a:rPr>
              <a:t>   </a:t>
            </a:r>
            <a:r>
              <a:rPr i="1" lang="es" sz="1021">
                <a:solidFill>
                  <a:srgbClr val="B877DB"/>
                </a:solidFill>
                <a:highlight>
                  <a:srgbClr val="1C1E26"/>
                </a:highlight>
                <a:latin typeface="Courier New"/>
                <a:ea typeface="Courier New"/>
                <a:cs typeface="Courier New"/>
                <a:sym typeface="Courier New"/>
              </a:rPr>
              <a:t>double </a:t>
            </a:r>
            <a:r>
              <a:rPr lang="es" sz="1021">
                <a:solidFill>
                  <a:srgbClr val="D5D8DA"/>
                </a:solidFill>
                <a:highlight>
                  <a:srgbClr val="1C1E26"/>
                </a:highlight>
                <a:latin typeface="Courier New"/>
                <a:ea typeface="Courier New"/>
                <a:cs typeface="Courier New"/>
                <a:sym typeface="Courier New"/>
              </a:rPr>
              <a:t>trainingError </a:t>
            </a:r>
            <a:r>
              <a:rPr lang="es" sz="1021">
                <a:solidFill>
                  <a:srgbClr val="BAACFF"/>
                </a:solidFill>
                <a:highlight>
                  <a:srgbClr val="1C1E26"/>
                </a:highlight>
                <a:latin typeface="Courier New"/>
                <a:ea typeface="Courier New"/>
                <a:cs typeface="Courier New"/>
                <a:sym typeface="Courier New"/>
              </a:rPr>
              <a:t>= </a:t>
            </a:r>
            <a:r>
              <a:rPr i="1" lang="es" sz="1021">
                <a:solidFill>
                  <a:srgbClr val="FAB795"/>
                </a:solidFill>
                <a:highlight>
                  <a:srgbClr val="1C1E26"/>
                </a:highlight>
                <a:latin typeface="Courier New"/>
                <a:ea typeface="Courier New"/>
                <a:cs typeface="Courier New"/>
                <a:sym typeface="Courier New"/>
              </a:rPr>
              <a:t>calculateMeanSquaredError</a:t>
            </a:r>
            <a:r>
              <a:rPr lang="es" sz="1021">
                <a:solidFill>
                  <a:srgbClr val="B4C2F0"/>
                </a:solidFill>
                <a:highlight>
                  <a:srgbClr val="1C1E26"/>
                </a:highlight>
                <a:latin typeface="Courier New"/>
                <a:ea typeface="Courier New"/>
                <a:cs typeface="Courier New"/>
                <a:sym typeface="Courier New"/>
              </a:rPr>
              <a:t>(</a:t>
            </a:r>
            <a:r>
              <a:rPr lang="es" sz="1021">
                <a:solidFill>
                  <a:srgbClr val="D5D8DA"/>
                </a:solidFill>
                <a:highlight>
                  <a:srgbClr val="1C1E26"/>
                </a:highlight>
                <a:latin typeface="Courier New"/>
                <a:ea typeface="Courier New"/>
                <a:cs typeface="Courier New"/>
                <a:sym typeface="Courier New"/>
              </a:rPr>
              <a:t>neuralNetwork</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trainingSet</a:t>
            </a:r>
            <a:r>
              <a:rPr lang="es" sz="1021">
                <a:solidFill>
                  <a:srgbClr val="B4C2F0"/>
                </a:solidFill>
                <a:highlight>
                  <a:srgbClr val="1C1E26"/>
                </a:highlight>
                <a:latin typeface="Courier New"/>
                <a:ea typeface="Courier New"/>
                <a:cs typeface="Courier New"/>
                <a:sym typeface="Courier New"/>
              </a:rPr>
              <a:t>);</a:t>
            </a:r>
            <a:endParaRPr sz="1021">
              <a:solidFill>
                <a:srgbClr val="5C6E80"/>
              </a:solidFill>
              <a:highlight>
                <a:srgbClr val="1C1E26"/>
              </a:highlight>
              <a:latin typeface="Courier New"/>
              <a:ea typeface="Courier New"/>
              <a:cs typeface="Courier New"/>
              <a:sym typeface="Courier New"/>
            </a:endParaRPr>
          </a:p>
          <a:p>
            <a:pPr indent="0" lvl="0" marL="0" rtl="0" algn="l">
              <a:spcBef>
                <a:spcPts val="0"/>
              </a:spcBef>
              <a:spcAft>
                <a:spcPts val="0"/>
              </a:spcAft>
              <a:buNone/>
            </a:pPr>
            <a:r>
              <a:rPr lang="es" sz="1021">
                <a:solidFill>
                  <a:srgbClr val="5C6E80"/>
                </a:solidFill>
                <a:highlight>
                  <a:srgbClr val="1C1E26"/>
                </a:highlight>
                <a:latin typeface="Courier New"/>
                <a:ea typeface="Courier New"/>
                <a:cs typeface="Courier New"/>
                <a:sym typeface="Courier New"/>
              </a:rPr>
              <a:t>   </a:t>
            </a:r>
            <a:r>
              <a:rPr i="1" lang="es" sz="1021">
                <a:solidFill>
                  <a:srgbClr val="B877DB"/>
                </a:solidFill>
                <a:highlight>
                  <a:srgbClr val="1C1E26"/>
                </a:highlight>
                <a:latin typeface="Courier New"/>
                <a:ea typeface="Courier New"/>
                <a:cs typeface="Courier New"/>
                <a:sym typeface="Courier New"/>
              </a:rPr>
              <a:t>double </a:t>
            </a:r>
            <a:r>
              <a:rPr lang="es" sz="1021">
                <a:solidFill>
                  <a:srgbClr val="D5D8DA"/>
                </a:solidFill>
                <a:highlight>
                  <a:srgbClr val="1C1E26"/>
                </a:highlight>
                <a:latin typeface="Courier New"/>
                <a:ea typeface="Courier New"/>
                <a:cs typeface="Courier New"/>
                <a:sym typeface="Courier New"/>
              </a:rPr>
              <a:t>validationError </a:t>
            </a:r>
            <a:r>
              <a:rPr lang="es" sz="1021">
                <a:solidFill>
                  <a:srgbClr val="BAACFF"/>
                </a:solidFill>
                <a:highlight>
                  <a:srgbClr val="1C1E26"/>
                </a:highlight>
                <a:latin typeface="Courier New"/>
                <a:ea typeface="Courier New"/>
                <a:cs typeface="Courier New"/>
                <a:sym typeface="Courier New"/>
              </a:rPr>
              <a:t>= </a:t>
            </a:r>
            <a:r>
              <a:rPr i="1" lang="es" sz="1021">
                <a:solidFill>
                  <a:srgbClr val="FAB795"/>
                </a:solidFill>
                <a:highlight>
                  <a:srgbClr val="1C1E26"/>
                </a:highlight>
                <a:latin typeface="Courier New"/>
                <a:ea typeface="Courier New"/>
                <a:cs typeface="Courier New"/>
                <a:sym typeface="Courier New"/>
              </a:rPr>
              <a:t>calculateMeanSquaredError</a:t>
            </a:r>
            <a:r>
              <a:rPr lang="es" sz="1021">
                <a:solidFill>
                  <a:srgbClr val="B4C2F0"/>
                </a:solidFill>
                <a:highlight>
                  <a:srgbClr val="1C1E26"/>
                </a:highlight>
                <a:latin typeface="Courier New"/>
                <a:ea typeface="Courier New"/>
                <a:cs typeface="Courier New"/>
                <a:sym typeface="Courier New"/>
              </a:rPr>
              <a:t>(</a:t>
            </a:r>
            <a:r>
              <a:rPr lang="es" sz="1021">
                <a:solidFill>
                  <a:srgbClr val="D5D8DA"/>
                </a:solidFill>
                <a:highlight>
                  <a:srgbClr val="1C1E26"/>
                </a:highlight>
                <a:latin typeface="Courier New"/>
                <a:ea typeface="Courier New"/>
                <a:cs typeface="Courier New"/>
                <a:sym typeface="Courier New"/>
              </a:rPr>
              <a:t>neuralNetwork</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validationSet</a:t>
            </a:r>
            <a:r>
              <a:rPr lang="es" sz="1021">
                <a:solidFill>
                  <a:srgbClr val="B4C2F0"/>
                </a:solidFill>
                <a:highlight>
                  <a:srgbClr val="1C1E26"/>
                </a:highlight>
                <a:latin typeface="Courier New"/>
                <a:ea typeface="Courier New"/>
                <a:cs typeface="Courier New"/>
                <a:sym typeface="Courier New"/>
              </a:rPr>
              <a:t>);</a:t>
            </a:r>
            <a:endParaRPr sz="1021">
              <a:solidFill>
                <a:srgbClr val="B4C2F0"/>
              </a:solidFill>
              <a:highlight>
                <a:srgbClr val="1C1E26"/>
              </a:highlight>
              <a:latin typeface="Courier New"/>
              <a:ea typeface="Courier New"/>
              <a:cs typeface="Courier New"/>
              <a:sym typeface="Courier New"/>
            </a:endParaRPr>
          </a:p>
          <a:p>
            <a:pPr indent="0" lvl="0" marL="0" rtl="0" algn="l">
              <a:spcBef>
                <a:spcPts val="0"/>
              </a:spcBef>
              <a:spcAft>
                <a:spcPts val="0"/>
              </a:spcAft>
              <a:buNone/>
            </a:pPr>
            <a:r>
              <a:rPr lang="es" sz="1021">
                <a:solidFill>
                  <a:srgbClr val="5C6E80"/>
                </a:solidFill>
                <a:highlight>
                  <a:srgbClr val="1C1E26"/>
                </a:highlight>
                <a:latin typeface="Courier New"/>
                <a:ea typeface="Courier New"/>
                <a:cs typeface="Courier New"/>
                <a:sym typeface="Courier New"/>
              </a:rPr>
              <a:t>   </a:t>
            </a:r>
            <a:r>
              <a:rPr lang="es" sz="1021">
                <a:solidFill>
                  <a:srgbClr val="DBBE7F"/>
                </a:solidFill>
                <a:highlight>
                  <a:srgbClr val="1C1E26"/>
                </a:highlight>
                <a:latin typeface="Courier New"/>
                <a:ea typeface="Courier New"/>
                <a:cs typeface="Courier New"/>
                <a:sym typeface="Courier New"/>
              </a:rPr>
              <a:t>System</a:t>
            </a:r>
            <a:r>
              <a:rPr lang="es" sz="1021">
                <a:solidFill>
                  <a:srgbClr val="B4C2F0"/>
                </a:solidFill>
                <a:highlight>
                  <a:srgbClr val="1C1E26"/>
                </a:highlight>
                <a:latin typeface="Courier New"/>
                <a:ea typeface="Courier New"/>
                <a:cs typeface="Courier New"/>
                <a:sym typeface="Courier New"/>
              </a:rPr>
              <a:t>.</a:t>
            </a:r>
            <a:r>
              <a:rPr lang="es" sz="1021">
                <a:solidFill>
                  <a:srgbClr val="34D3FB"/>
                </a:solidFill>
                <a:highlight>
                  <a:srgbClr val="1C1E26"/>
                </a:highlight>
                <a:latin typeface="Courier New"/>
                <a:ea typeface="Courier New"/>
                <a:cs typeface="Courier New"/>
                <a:sym typeface="Courier New"/>
              </a:rPr>
              <a:t>out</a:t>
            </a:r>
            <a:r>
              <a:rPr lang="es" sz="1021">
                <a:solidFill>
                  <a:srgbClr val="B4C2F0"/>
                </a:solidFill>
                <a:highlight>
                  <a:srgbClr val="1C1E26"/>
                </a:highlight>
                <a:latin typeface="Courier New"/>
                <a:ea typeface="Courier New"/>
                <a:cs typeface="Courier New"/>
                <a:sym typeface="Courier New"/>
              </a:rPr>
              <a:t>.</a:t>
            </a:r>
            <a:r>
              <a:rPr lang="es" sz="1021">
                <a:solidFill>
                  <a:srgbClr val="FAB795"/>
                </a:solidFill>
                <a:highlight>
                  <a:srgbClr val="1C1E26"/>
                </a:highlight>
                <a:latin typeface="Courier New"/>
                <a:ea typeface="Courier New"/>
                <a:cs typeface="Courier New"/>
                <a:sym typeface="Courier New"/>
              </a:rPr>
              <a:t>printf</a:t>
            </a:r>
            <a:r>
              <a:rPr lang="es" sz="1021">
                <a:solidFill>
                  <a:srgbClr val="B4C2F0"/>
                </a:solidFill>
                <a:highlight>
                  <a:srgbClr val="1C1E26"/>
                </a:highlight>
                <a:latin typeface="Courier New"/>
                <a:ea typeface="Courier New"/>
                <a:cs typeface="Courier New"/>
                <a:sym typeface="Courier New"/>
              </a:rPr>
              <a:t>(</a:t>
            </a:r>
            <a:r>
              <a:rPr lang="es" sz="1021">
                <a:solidFill>
                  <a:srgbClr val="64D1A9"/>
                </a:solidFill>
                <a:highlight>
                  <a:srgbClr val="1C1E26"/>
                </a:highlight>
                <a:latin typeface="Courier New"/>
                <a:ea typeface="Courier New"/>
                <a:cs typeface="Courier New"/>
                <a:sym typeface="Courier New"/>
              </a:rPr>
              <a:t>"Epoch: %d, Training Error: %.5f, Validation Error: %.5f\n"</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i</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trainingError</a:t>
            </a:r>
            <a:r>
              <a:rPr lang="es" sz="1021">
                <a:solidFill>
                  <a:srgbClr val="B4C2F0"/>
                </a:solidFill>
                <a:highlight>
                  <a:srgbClr val="1C1E26"/>
                </a:highlight>
                <a:latin typeface="Courier New"/>
                <a:ea typeface="Courier New"/>
                <a:cs typeface="Courier New"/>
                <a:sym typeface="Courier New"/>
              </a:rPr>
              <a:t>, </a:t>
            </a:r>
            <a:r>
              <a:rPr lang="es" sz="1021">
                <a:solidFill>
                  <a:srgbClr val="D5D8DA"/>
                </a:solidFill>
                <a:highlight>
                  <a:srgbClr val="1C1E26"/>
                </a:highlight>
                <a:latin typeface="Courier New"/>
                <a:ea typeface="Courier New"/>
                <a:cs typeface="Courier New"/>
                <a:sym typeface="Courier New"/>
              </a:rPr>
              <a:t>validationError</a:t>
            </a:r>
            <a:r>
              <a:rPr lang="es" sz="1021">
                <a:solidFill>
                  <a:srgbClr val="B4C2F0"/>
                </a:solidFill>
                <a:highlight>
                  <a:srgbClr val="1C1E26"/>
                </a:highlight>
                <a:latin typeface="Courier New"/>
                <a:ea typeface="Courier New"/>
                <a:cs typeface="Courier New"/>
                <a:sym typeface="Courier New"/>
              </a:rPr>
              <a:t>);</a:t>
            </a:r>
            <a:endParaRPr sz="1021">
              <a:solidFill>
                <a:srgbClr val="B4C2F0"/>
              </a:solidFill>
              <a:highlight>
                <a:srgbClr val="1C1E26"/>
              </a:highlight>
              <a:latin typeface="Courier New"/>
              <a:ea typeface="Courier New"/>
              <a:cs typeface="Courier New"/>
              <a:sym typeface="Courier New"/>
            </a:endParaRPr>
          </a:p>
          <a:p>
            <a:pPr indent="0" lvl="0" marL="0" rtl="0" algn="l">
              <a:spcBef>
                <a:spcPts val="0"/>
              </a:spcBef>
              <a:spcAft>
                <a:spcPts val="0"/>
              </a:spcAft>
              <a:buNone/>
            </a:pPr>
            <a:r>
              <a:rPr lang="es" sz="1021">
                <a:solidFill>
                  <a:srgbClr val="7FDAFF"/>
                </a:solidFill>
                <a:highlight>
                  <a:srgbClr val="1C1E26"/>
                </a:highlight>
                <a:latin typeface="Courier New"/>
                <a:ea typeface="Courier New"/>
                <a:cs typeface="Courier New"/>
                <a:sym typeface="Courier New"/>
              </a:rPr>
              <a:t>}</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Main Task:</a:t>
            </a:r>
            <a:r>
              <a:rPr lang="es"/>
              <a:t> Checking validation and test error I</a:t>
            </a:r>
            <a:endParaRPr/>
          </a:p>
        </p:txBody>
      </p:sp>
      <p:sp>
        <p:nvSpPr>
          <p:cNvPr id="159" name="Google Shape;159;p17"/>
          <p:cNvSpPr txBox="1"/>
          <p:nvPr>
            <p:ph idx="1" type="body"/>
          </p:nvPr>
        </p:nvSpPr>
        <p:spPr>
          <a:xfrm>
            <a:off x="1018175" y="1307850"/>
            <a:ext cx="73791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79"/>
              <a:t>As we have seen in the code of the previous slide, we call the function calculateMeanSquaredError, which is defined like this:</a:t>
            </a:r>
            <a:endParaRPr sz="1679"/>
          </a:p>
          <a:p>
            <a:pPr indent="0" lvl="0" marL="0" rtl="0" algn="l">
              <a:spcBef>
                <a:spcPts val="1200"/>
              </a:spcBef>
              <a:spcAft>
                <a:spcPts val="0"/>
              </a:spcAft>
              <a:buNone/>
            </a:pPr>
            <a:r>
              <a:rPr lang="es" sz="1100">
                <a:solidFill>
                  <a:srgbClr val="CC7832"/>
                </a:solidFill>
                <a:highlight>
                  <a:srgbClr val="2B2B2B"/>
                </a:highlight>
                <a:latin typeface="Courier New"/>
                <a:ea typeface="Courier New"/>
                <a:cs typeface="Courier New"/>
                <a:sym typeface="Courier New"/>
              </a:rPr>
              <a:t>private static double </a:t>
            </a:r>
            <a:r>
              <a:rPr lang="es" sz="1100">
                <a:solidFill>
                  <a:srgbClr val="FFC66D"/>
                </a:solidFill>
                <a:highlight>
                  <a:srgbClr val="2B2B2B"/>
                </a:highlight>
                <a:latin typeface="Courier New"/>
                <a:ea typeface="Courier New"/>
                <a:cs typeface="Courier New"/>
                <a:sym typeface="Courier New"/>
              </a:rPr>
              <a:t>calculateMeanSquaredError</a:t>
            </a:r>
            <a:r>
              <a:rPr lang="es" sz="1100">
                <a:solidFill>
                  <a:srgbClr val="A9B7C6"/>
                </a:solidFill>
                <a:highlight>
                  <a:srgbClr val="2B2B2B"/>
                </a:highlight>
                <a:latin typeface="Courier New"/>
                <a:ea typeface="Courier New"/>
                <a:cs typeface="Courier New"/>
                <a:sym typeface="Courier New"/>
              </a:rPr>
              <a:t>(NeuralNetwork&lt;?&gt; neuralNetwork</a:t>
            </a:r>
            <a:r>
              <a:rPr lang="es" sz="1100">
                <a:solidFill>
                  <a:srgbClr val="CC7832"/>
                </a:solidFill>
                <a:highlight>
                  <a:srgbClr val="2B2B2B"/>
                </a:highlight>
                <a:latin typeface="Courier New"/>
                <a:ea typeface="Courier New"/>
                <a:cs typeface="Courier New"/>
                <a:sym typeface="Courier New"/>
              </a:rPr>
              <a:t>, </a:t>
            </a:r>
            <a:r>
              <a:rPr lang="es" sz="1100">
                <a:solidFill>
                  <a:srgbClr val="A9B7C6"/>
                </a:solidFill>
                <a:highlight>
                  <a:srgbClr val="2B2B2B"/>
                </a:highlight>
                <a:latin typeface="Courier New"/>
                <a:ea typeface="Courier New"/>
                <a:cs typeface="Courier New"/>
                <a:sym typeface="Courier New"/>
              </a:rPr>
              <a:t>DataSet dataSet)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A9B7C6"/>
                </a:solidFill>
                <a:highlight>
                  <a:srgbClr val="2B2B2B"/>
                </a:highlight>
                <a:latin typeface="Courier New"/>
                <a:ea typeface="Courier New"/>
                <a:cs typeface="Courier New"/>
                <a:sym typeface="Courier New"/>
              </a:rPr>
              <a:t>   </a:t>
            </a:r>
            <a:r>
              <a:rPr lang="es" sz="1100">
                <a:solidFill>
                  <a:srgbClr val="CC7832"/>
                </a:solidFill>
                <a:highlight>
                  <a:srgbClr val="2B2B2B"/>
                </a:highlight>
                <a:latin typeface="Courier New"/>
                <a:ea typeface="Courier New"/>
                <a:cs typeface="Courier New"/>
                <a:sym typeface="Courier New"/>
              </a:rPr>
              <a:t>double </a:t>
            </a:r>
            <a:r>
              <a:rPr lang="es" sz="1100">
                <a:solidFill>
                  <a:srgbClr val="A9B7C6"/>
                </a:solidFill>
                <a:highlight>
                  <a:srgbClr val="2B2B2B"/>
                </a:highlight>
                <a:latin typeface="Courier New"/>
                <a:ea typeface="Courier New"/>
                <a:cs typeface="Courier New"/>
                <a:sym typeface="Courier New"/>
              </a:rPr>
              <a:t>mse = </a:t>
            </a:r>
            <a:r>
              <a:rPr lang="es" sz="1100">
                <a:solidFill>
                  <a:srgbClr val="6897BB"/>
                </a:solidFill>
                <a:highlight>
                  <a:srgbClr val="2B2B2B"/>
                </a:highlight>
                <a:latin typeface="Courier New"/>
                <a:ea typeface="Courier New"/>
                <a:cs typeface="Courier New"/>
                <a:sym typeface="Courier New"/>
              </a:rPr>
              <a:t>0.0</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for </a:t>
            </a:r>
            <a:r>
              <a:rPr lang="es" sz="1100">
                <a:solidFill>
                  <a:srgbClr val="A9B7C6"/>
                </a:solidFill>
                <a:highlight>
                  <a:srgbClr val="2B2B2B"/>
                </a:highlight>
                <a:latin typeface="Courier New"/>
                <a:ea typeface="Courier New"/>
                <a:cs typeface="Courier New"/>
                <a:sym typeface="Courier New"/>
              </a:rPr>
              <a:t>(DataSetRow row : dataSet)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A9B7C6"/>
                </a:solidFill>
                <a:highlight>
                  <a:srgbClr val="2B2B2B"/>
                </a:highlight>
                <a:latin typeface="Courier New"/>
                <a:ea typeface="Courier New"/>
                <a:cs typeface="Courier New"/>
                <a:sym typeface="Courier New"/>
              </a:rPr>
              <a:t>       neuralNetwork.setInput(row.getInput())</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a:t>
            </a:r>
            <a:r>
              <a:rPr lang="es" sz="1100">
                <a:solidFill>
                  <a:srgbClr val="A9B7C6"/>
                </a:solidFill>
                <a:highlight>
                  <a:srgbClr val="2B2B2B"/>
                </a:highlight>
                <a:latin typeface="Courier New"/>
                <a:ea typeface="Courier New"/>
                <a:cs typeface="Courier New"/>
                <a:sym typeface="Courier New"/>
              </a:rPr>
              <a:t>neuralNetwork.calculate()</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double</a:t>
            </a:r>
            <a:r>
              <a:rPr lang="es" sz="1100">
                <a:solidFill>
                  <a:srgbClr val="A9B7C6"/>
                </a:solidFill>
                <a:highlight>
                  <a:srgbClr val="2B2B2B"/>
                </a:highlight>
                <a:latin typeface="Courier New"/>
                <a:ea typeface="Courier New"/>
                <a:cs typeface="Courier New"/>
                <a:sym typeface="Courier New"/>
              </a:rPr>
              <a:t>[] networkOutput = neuralNetwork.getOutput()</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double </a:t>
            </a:r>
            <a:r>
              <a:rPr lang="es" sz="1100">
                <a:solidFill>
                  <a:srgbClr val="A9B7C6"/>
                </a:solidFill>
                <a:highlight>
                  <a:srgbClr val="2B2B2B"/>
                </a:highlight>
                <a:latin typeface="Courier New"/>
                <a:ea typeface="Courier New"/>
                <a:cs typeface="Courier New"/>
                <a:sym typeface="Courier New"/>
              </a:rPr>
              <a:t>output = row.getDesiredOutput()[</a:t>
            </a:r>
            <a:r>
              <a:rPr lang="es" sz="1100">
                <a:solidFill>
                  <a:srgbClr val="6897BB"/>
                </a:solidFill>
                <a:highlight>
                  <a:srgbClr val="2B2B2B"/>
                </a:highlight>
                <a:latin typeface="Courier New"/>
                <a:ea typeface="Courier New"/>
                <a:cs typeface="Courier New"/>
                <a:sym typeface="Courier New"/>
              </a:rPr>
              <a:t>0</a:t>
            </a:r>
            <a:r>
              <a:rPr lang="es" sz="1100">
                <a:solidFill>
                  <a:srgbClr val="A9B7C6"/>
                </a:solidFill>
                <a:highlight>
                  <a:srgbClr val="2B2B2B"/>
                </a:highlight>
                <a:latin typeface="Courier New"/>
                <a:ea typeface="Courier New"/>
                <a:cs typeface="Courier New"/>
                <a:sym typeface="Courier New"/>
              </a:rPr>
              <a:t>]</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double </a:t>
            </a:r>
            <a:r>
              <a:rPr lang="es" sz="1100">
                <a:solidFill>
                  <a:srgbClr val="A9B7C6"/>
                </a:solidFill>
                <a:highlight>
                  <a:srgbClr val="2B2B2B"/>
                </a:highlight>
                <a:latin typeface="Courier New"/>
                <a:ea typeface="Courier New"/>
                <a:cs typeface="Courier New"/>
                <a:sym typeface="Courier New"/>
              </a:rPr>
              <a:t>diff = output - networkOutput[</a:t>
            </a:r>
            <a:r>
              <a:rPr lang="es" sz="1100">
                <a:solidFill>
                  <a:srgbClr val="6897BB"/>
                </a:solidFill>
                <a:highlight>
                  <a:srgbClr val="2B2B2B"/>
                </a:highlight>
                <a:latin typeface="Courier New"/>
                <a:ea typeface="Courier New"/>
                <a:cs typeface="Courier New"/>
                <a:sym typeface="Courier New"/>
              </a:rPr>
              <a:t>0</a:t>
            </a:r>
            <a:r>
              <a:rPr lang="es" sz="1100">
                <a:solidFill>
                  <a:srgbClr val="A9B7C6"/>
                </a:solidFill>
                <a:highlight>
                  <a:srgbClr val="2B2B2B"/>
                </a:highlight>
                <a:latin typeface="Courier New"/>
                <a:ea typeface="Courier New"/>
                <a:cs typeface="Courier New"/>
                <a:sym typeface="Courier New"/>
              </a:rPr>
              <a:t>]</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a:t>
            </a:r>
            <a:r>
              <a:rPr lang="es" sz="1100">
                <a:solidFill>
                  <a:srgbClr val="A9B7C6"/>
                </a:solidFill>
                <a:highlight>
                  <a:srgbClr val="2B2B2B"/>
                </a:highlight>
                <a:latin typeface="Courier New"/>
                <a:ea typeface="Courier New"/>
                <a:cs typeface="Courier New"/>
                <a:sym typeface="Courier New"/>
              </a:rPr>
              <a:t>mse += diff * diff</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   </a:t>
            </a:r>
            <a:r>
              <a:rPr lang="es"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A9B7C6"/>
                </a:solidFill>
                <a:highlight>
                  <a:srgbClr val="2B2B2B"/>
                </a:highlight>
                <a:latin typeface="Courier New"/>
                <a:ea typeface="Courier New"/>
                <a:cs typeface="Courier New"/>
                <a:sym typeface="Courier New"/>
              </a:rPr>
              <a:t>   </a:t>
            </a:r>
            <a:r>
              <a:rPr lang="es" sz="1100">
                <a:solidFill>
                  <a:srgbClr val="CC7832"/>
                </a:solidFill>
                <a:highlight>
                  <a:srgbClr val="2B2B2B"/>
                </a:highlight>
                <a:latin typeface="Courier New"/>
                <a:ea typeface="Courier New"/>
                <a:cs typeface="Courier New"/>
                <a:sym typeface="Courier New"/>
              </a:rPr>
              <a:t>return </a:t>
            </a:r>
            <a:r>
              <a:rPr lang="es" sz="1100">
                <a:solidFill>
                  <a:srgbClr val="A9B7C6"/>
                </a:solidFill>
                <a:highlight>
                  <a:srgbClr val="2B2B2B"/>
                </a:highlight>
                <a:latin typeface="Courier New"/>
                <a:ea typeface="Courier New"/>
                <a:cs typeface="Courier New"/>
                <a:sym typeface="Courier New"/>
              </a:rPr>
              <a:t>mse / dataSet.size()</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Main Task:</a:t>
            </a:r>
            <a:r>
              <a:rPr lang="es"/>
              <a:t> Checking validation and test error II</a:t>
            </a:r>
            <a:endParaRPr/>
          </a:p>
        </p:txBody>
      </p:sp>
      <p:sp>
        <p:nvSpPr>
          <p:cNvPr id="165" name="Google Shape;165;p18"/>
          <p:cNvSpPr txBox="1"/>
          <p:nvPr>
            <p:ph idx="1" type="body"/>
          </p:nvPr>
        </p:nvSpPr>
        <p:spPr>
          <a:xfrm>
            <a:off x="1018175" y="1307850"/>
            <a:ext cx="73791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80"/>
              <a:t>After analyzing the results found in output.txt, we can see that both the validation and test error diminish in each epoch, meaning that the model is getting more accurate.</a:t>
            </a:r>
            <a:endParaRPr sz="1280"/>
          </a:p>
          <a:p>
            <a:pPr indent="0" lvl="0" marL="0" rtl="0" algn="l">
              <a:spcBef>
                <a:spcPts val="1200"/>
              </a:spcBef>
              <a:spcAft>
                <a:spcPts val="0"/>
              </a:spcAft>
              <a:buNone/>
            </a:pPr>
            <a:r>
              <a:rPr lang="es" sz="1280"/>
              <a:t>We should be careful however, since an overfitting would make it so the test error keeps going down but the validation error increases, meaning that the model is starting to fit the test sample provided rather than the function itself, so we should stop doing epochs before that point.</a:t>
            </a:r>
            <a:endParaRPr sz="1280"/>
          </a:p>
          <a:p>
            <a:pPr indent="0" lvl="0" marL="0" rtl="0" algn="l">
              <a:spcBef>
                <a:spcPts val="1200"/>
              </a:spcBef>
              <a:spcAft>
                <a:spcPts val="0"/>
              </a:spcAft>
              <a:buNone/>
            </a:pPr>
            <a:r>
              <a:rPr lang="es" sz="1280"/>
              <a:t>Also, we should stop when the decrement in error is insignificant, since it will make the model train for a longer time just for a difference that is not noticeable at all.</a:t>
            </a:r>
            <a:endParaRPr sz="1280"/>
          </a:p>
          <a:p>
            <a:pPr indent="0" lvl="0" marL="0" rtl="0" algn="l">
              <a:spcBef>
                <a:spcPts val="1200"/>
              </a:spcBef>
              <a:spcAft>
                <a:spcPts val="0"/>
              </a:spcAft>
              <a:buNone/>
            </a:pPr>
            <a:r>
              <a:rPr lang="es" sz="1280"/>
              <a:t>Considering all this, we have decided that 1000 epochs provide a pretty good result. This number would need to be different if we changed the number of hidden neurons in each layer or the training rate.</a:t>
            </a:r>
            <a:endParaRPr sz="1280"/>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Main Task:</a:t>
            </a:r>
            <a:r>
              <a:rPr lang="es"/>
              <a:t> Generating uniform test samples</a:t>
            </a:r>
            <a:endParaRPr/>
          </a:p>
        </p:txBody>
      </p:sp>
      <p:sp>
        <p:nvSpPr>
          <p:cNvPr id="171" name="Google Shape;171;p19"/>
          <p:cNvSpPr txBox="1"/>
          <p:nvPr>
            <p:ph idx="1" type="body"/>
          </p:nvPr>
        </p:nvSpPr>
        <p:spPr>
          <a:xfrm>
            <a:off x="1032475" y="1022100"/>
            <a:ext cx="7379100" cy="3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private static final int </a:t>
            </a:r>
            <a:r>
              <a:rPr i="1" lang="es" sz="1100">
                <a:solidFill>
                  <a:srgbClr val="9876AA"/>
                </a:solidFill>
                <a:highlight>
                  <a:srgbClr val="2B2B2B"/>
                </a:highlight>
                <a:latin typeface="Courier New"/>
                <a:ea typeface="Courier New"/>
                <a:cs typeface="Courier New"/>
                <a:sym typeface="Courier New"/>
              </a:rPr>
              <a:t>GRID_SIZE </a:t>
            </a:r>
            <a:r>
              <a:rPr lang="es" sz="1100">
                <a:solidFill>
                  <a:srgbClr val="A9B7C6"/>
                </a:solidFill>
                <a:highlight>
                  <a:srgbClr val="2B2B2B"/>
                </a:highlight>
                <a:latin typeface="Courier New"/>
                <a:ea typeface="Courier New"/>
                <a:cs typeface="Courier New"/>
                <a:sym typeface="Courier New"/>
              </a:rPr>
              <a:t>= </a:t>
            </a:r>
            <a:r>
              <a:rPr lang="es" sz="1100">
                <a:solidFill>
                  <a:srgbClr val="6897BB"/>
                </a:solidFill>
                <a:highlight>
                  <a:srgbClr val="2B2B2B"/>
                </a:highlight>
                <a:latin typeface="Courier New"/>
                <a:ea typeface="Courier New"/>
                <a:cs typeface="Courier New"/>
                <a:sym typeface="Courier New"/>
              </a:rPr>
              <a:t>100</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 sz="1100">
                <a:solidFill>
                  <a:srgbClr val="CC7832"/>
                </a:solidFill>
                <a:highlight>
                  <a:srgbClr val="2B2B2B"/>
                </a:highlight>
                <a:latin typeface="Courier New"/>
                <a:ea typeface="Courier New"/>
                <a:cs typeface="Courier New"/>
                <a:sym typeface="Courier New"/>
              </a:rPr>
              <a:t>private static final double </a:t>
            </a:r>
            <a:r>
              <a:rPr i="1" lang="es" sz="1100">
                <a:solidFill>
                  <a:srgbClr val="9876AA"/>
                </a:solidFill>
                <a:highlight>
                  <a:srgbClr val="2B2B2B"/>
                </a:highlight>
                <a:latin typeface="Courier New"/>
                <a:ea typeface="Courier New"/>
                <a:cs typeface="Courier New"/>
                <a:sym typeface="Courier New"/>
              </a:rPr>
              <a:t>SPACE </a:t>
            </a:r>
            <a:r>
              <a:rPr lang="es" sz="1100">
                <a:solidFill>
                  <a:srgbClr val="A9B7C6"/>
                </a:solidFill>
                <a:highlight>
                  <a:srgbClr val="2B2B2B"/>
                </a:highlight>
                <a:latin typeface="Courier New"/>
                <a:ea typeface="Courier New"/>
                <a:cs typeface="Courier New"/>
                <a:sym typeface="Courier New"/>
              </a:rPr>
              <a:t>= </a:t>
            </a:r>
            <a:r>
              <a:rPr lang="es" sz="1100">
                <a:solidFill>
                  <a:srgbClr val="6897BB"/>
                </a:solidFill>
                <a:highlight>
                  <a:srgbClr val="2B2B2B"/>
                </a:highlight>
                <a:latin typeface="Courier New"/>
                <a:ea typeface="Courier New"/>
                <a:cs typeface="Courier New"/>
                <a:sym typeface="Courier New"/>
              </a:rPr>
              <a:t>2 </a:t>
            </a:r>
            <a:r>
              <a:rPr lang="es" sz="1100">
                <a:solidFill>
                  <a:srgbClr val="A9B7C6"/>
                </a:solidFill>
                <a:highlight>
                  <a:srgbClr val="2B2B2B"/>
                </a:highlight>
                <a:latin typeface="Courier New"/>
                <a:ea typeface="Courier New"/>
                <a:cs typeface="Courier New"/>
                <a:sym typeface="Courier New"/>
              </a:rPr>
              <a:t>* Math.</a:t>
            </a:r>
            <a:r>
              <a:rPr i="1" lang="es" sz="1100">
                <a:solidFill>
                  <a:srgbClr val="9876AA"/>
                </a:solidFill>
                <a:highlight>
                  <a:srgbClr val="2B2B2B"/>
                </a:highlight>
                <a:latin typeface="Courier New"/>
                <a:ea typeface="Courier New"/>
                <a:cs typeface="Courier New"/>
                <a:sym typeface="Courier New"/>
              </a:rPr>
              <a:t>PI </a:t>
            </a:r>
            <a:r>
              <a:rPr lang="es" sz="1100">
                <a:solidFill>
                  <a:srgbClr val="A9B7C6"/>
                </a:solidFill>
                <a:highlight>
                  <a:srgbClr val="2B2B2B"/>
                </a:highlight>
                <a:latin typeface="Courier New"/>
                <a:ea typeface="Courier New"/>
                <a:cs typeface="Courier New"/>
                <a:sym typeface="Courier New"/>
              </a:rPr>
              <a:t>/ </a:t>
            </a:r>
            <a:r>
              <a:rPr i="1" lang="es" sz="1100">
                <a:solidFill>
                  <a:srgbClr val="9876AA"/>
                </a:solidFill>
                <a:highlight>
                  <a:srgbClr val="2B2B2B"/>
                </a:highlight>
                <a:latin typeface="Courier New"/>
                <a:ea typeface="Courier New"/>
                <a:cs typeface="Courier New"/>
                <a:sym typeface="Courier New"/>
              </a:rPr>
              <a:t>GRID_SIZE</a:t>
            </a:r>
            <a:r>
              <a:rPr lang="es"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1200"/>
              </a:spcBef>
              <a:spcAft>
                <a:spcPts val="0"/>
              </a:spcAft>
              <a:buNone/>
            </a:pPr>
            <a:r>
              <a:rPr lang="es" sz="1280"/>
              <a:t>Given this, we fill the grid with 10000 evenly spaced points.</a:t>
            </a:r>
            <a:endParaRPr sz="1100">
              <a:solidFill>
                <a:srgbClr val="CC7832"/>
              </a:solidFill>
              <a:highlight>
                <a:srgbClr val="2B2B2B"/>
              </a:highlight>
              <a:latin typeface="Courier New"/>
              <a:ea typeface="Courier New"/>
              <a:cs typeface="Courier New"/>
              <a:sym typeface="Courier New"/>
            </a:endParaRPr>
          </a:p>
          <a:p>
            <a:pPr indent="0" lvl="0" marL="0" rtl="0" algn="l">
              <a:lnSpc>
                <a:spcPct val="100000"/>
              </a:lnSpc>
              <a:spcBef>
                <a:spcPts val="1200"/>
              </a:spcBef>
              <a:spcAft>
                <a:spcPts val="0"/>
              </a:spcAft>
              <a:buNone/>
            </a:pPr>
            <a:r>
              <a:rPr i="1" lang="es" sz="1050">
                <a:solidFill>
                  <a:srgbClr val="B877DB"/>
                </a:solidFill>
                <a:highlight>
                  <a:srgbClr val="1C1E26"/>
                </a:highlight>
                <a:latin typeface="Courier New"/>
                <a:ea typeface="Courier New"/>
                <a:cs typeface="Courier New"/>
                <a:sym typeface="Courier New"/>
              </a:rPr>
              <a:t>private static </a:t>
            </a:r>
            <a:r>
              <a:rPr lang="es" sz="1050">
                <a:solidFill>
                  <a:srgbClr val="DBBE7F"/>
                </a:solidFill>
                <a:highlight>
                  <a:srgbClr val="1C1E26"/>
                </a:highlight>
                <a:latin typeface="Courier New"/>
                <a:ea typeface="Courier New"/>
                <a:cs typeface="Courier New"/>
                <a:sym typeface="Courier New"/>
              </a:rPr>
              <a:t>DataSet </a:t>
            </a:r>
            <a:r>
              <a:rPr lang="es" sz="1050">
                <a:solidFill>
                  <a:srgbClr val="FAB795"/>
                </a:solidFill>
                <a:highlight>
                  <a:srgbClr val="1C1E26"/>
                </a:highlight>
                <a:latin typeface="Courier New"/>
                <a:ea typeface="Courier New"/>
                <a:cs typeface="Courier New"/>
                <a:sym typeface="Courier New"/>
              </a:rPr>
              <a:t>generateTestSamples</a:t>
            </a:r>
            <a:r>
              <a:rPr lang="es" sz="1050">
                <a:solidFill>
                  <a:srgbClr val="B4C2F0"/>
                </a:solidFill>
                <a:highlight>
                  <a:srgbClr val="1C1E26"/>
                </a:highlight>
                <a:latin typeface="Courier New"/>
                <a:ea typeface="Courier New"/>
                <a:cs typeface="Courier New"/>
                <a:sym typeface="Courier New"/>
              </a:rPr>
              <a:t>() </a:t>
            </a:r>
            <a:r>
              <a:rPr lang="es" sz="1050">
                <a:solidFill>
                  <a:srgbClr val="7FDAFF"/>
                </a:solidFill>
                <a:highlight>
                  <a:srgbClr val="1C1E26"/>
                </a:highlight>
                <a:latin typeface="Courier New"/>
                <a:ea typeface="Courier New"/>
                <a:cs typeface="Courier New"/>
                <a:sym typeface="Courier New"/>
              </a:rPr>
              <a:t>{</a:t>
            </a:r>
            <a:endParaRPr sz="105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7FDAFF"/>
                </a:solidFill>
                <a:highlight>
                  <a:srgbClr val="1C1E26"/>
                </a:highlight>
                <a:latin typeface="Courier New"/>
                <a:ea typeface="Courier New"/>
                <a:cs typeface="Courier New"/>
                <a:sym typeface="Courier New"/>
              </a:rPr>
              <a:t>   </a:t>
            </a:r>
            <a:r>
              <a:rPr lang="es" sz="1050">
                <a:solidFill>
                  <a:srgbClr val="DBBE7F"/>
                </a:solidFill>
                <a:highlight>
                  <a:srgbClr val="1C1E26"/>
                </a:highlight>
                <a:latin typeface="Courier New"/>
                <a:ea typeface="Courier New"/>
                <a:cs typeface="Courier New"/>
                <a:sym typeface="Courier New"/>
              </a:rPr>
              <a:t>DataSet </a:t>
            </a:r>
            <a:r>
              <a:rPr lang="es" sz="1050">
                <a:solidFill>
                  <a:srgbClr val="D5D8DA"/>
                </a:solidFill>
                <a:highlight>
                  <a:srgbClr val="1C1E26"/>
                </a:highlight>
                <a:latin typeface="Courier New"/>
                <a:ea typeface="Courier New"/>
                <a:cs typeface="Courier New"/>
                <a:sym typeface="Courier New"/>
              </a:rPr>
              <a:t>dataSet </a:t>
            </a:r>
            <a:r>
              <a:rPr lang="es" sz="1050">
                <a:solidFill>
                  <a:srgbClr val="BAACFF"/>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new </a:t>
            </a:r>
            <a:r>
              <a:rPr lang="es" sz="1050">
                <a:solidFill>
                  <a:srgbClr val="FAB795"/>
                </a:solidFill>
                <a:highlight>
                  <a:srgbClr val="1C1E26"/>
                </a:highlight>
                <a:latin typeface="Courier New"/>
                <a:ea typeface="Courier New"/>
                <a:cs typeface="Courier New"/>
                <a:sym typeface="Courier New"/>
              </a:rPr>
              <a:t>DataSet</a:t>
            </a:r>
            <a:r>
              <a:rPr lang="es" sz="1050">
                <a:solidFill>
                  <a:srgbClr val="B4C2F0"/>
                </a:solidFill>
                <a:highlight>
                  <a:srgbClr val="1C1E26"/>
                </a:highlight>
                <a:latin typeface="Courier New"/>
                <a:ea typeface="Courier New"/>
                <a:cs typeface="Courier New"/>
                <a:sym typeface="Courier New"/>
              </a:rPr>
              <a:t>(</a:t>
            </a:r>
            <a:r>
              <a:rPr lang="es" sz="1050">
                <a:solidFill>
                  <a:srgbClr val="FF9668"/>
                </a:solidFill>
                <a:highlight>
                  <a:srgbClr val="1C1E26"/>
                </a:highlight>
                <a:latin typeface="Courier New"/>
                <a:ea typeface="Courier New"/>
                <a:cs typeface="Courier New"/>
                <a:sym typeface="Courier New"/>
              </a:rPr>
              <a:t>2</a:t>
            </a:r>
            <a:r>
              <a:rPr lang="es" sz="1050">
                <a:solidFill>
                  <a:srgbClr val="B4C2F0"/>
                </a:solidFill>
                <a:highlight>
                  <a:srgbClr val="1C1E26"/>
                </a:highlight>
                <a:latin typeface="Courier New"/>
                <a:ea typeface="Courier New"/>
                <a:cs typeface="Courier New"/>
                <a:sym typeface="Courier New"/>
              </a:rPr>
              <a:t>, </a:t>
            </a:r>
            <a:r>
              <a:rPr lang="es" sz="1050">
                <a:solidFill>
                  <a:srgbClr val="FF9668"/>
                </a:solidFill>
                <a:highlight>
                  <a:srgbClr val="1C1E26"/>
                </a:highlight>
                <a:latin typeface="Courier New"/>
                <a:ea typeface="Courier New"/>
                <a:cs typeface="Courier New"/>
                <a:sym typeface="Courier New"/>
              </a:rPr>
              <a:t>1</a:t>
            </a:r>
            <a:r>
              <a:rPr lang="es" sz="1050">
                <a:solidFill>
                  <a:srgbClr val="B4C2F0"/>
                </a:solidFill>
                <a:highlight>
                  <a:srgbClr val="1C1E26"/>
                </a:highlight>
                <a:latin typeface="Courier New"/>
                <a:ea typeface="Courier New"/>
                <a:cs typeface="Courier New"/>
                <a:sym typeface="Courier New"/>
              </a:rPr>
              <a:t>);</a:t>
            </a:r>
            <a:endParaRPr sz="105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B4C2F0"/>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for </a:t>
            </a:r>
            <a:r>
              <a:rPr lang="es" sz="1050">
                <a:solidFill>
                  <a:srgbClr val="B4C2F0"/>
                </a:solidFill>
                <a:highlight>
                  <a:srgbClr val="1C1E26"/>
                </a:highlight>
                <a:latin typeface="Courier New"/>
                <a:ea typeface="Courier New"/>
                <a:cs typeface="Courier New"/>
                <a:sym typeface="Courier New"/>
              </a:rPr>
              <a:t>(</a:t>
            </a:r>
            <a:r>
              <a:rPr i="1" lang="es" sz="1050">
                <a:solidFill>
                  <a:srgbClr val="B877DB"/>
                </a:solidFill>
                <a:highlight>
                  <a:srgbClr val="1C1E26"/>
                </a:highlight>
                <a:latin typeface="Courier New"/>
                <a:ea typeface="Courier New"/>
                <a:cs typeface="Courier New"/>
                <a:sym typeface="Courier New"/>
              </a:rPr>
              <a:t>int </a:t>
            </a:r>
            <a:r>
              <a:rPr lang="es" sz="1050">
                <a:solidFill>
                  <a:srgbClr val="D5D8DA"/>
                </a:solidFill>
                <a:highlight>
                  <a:srgbClr val="1C1E26"/>
                </a:highlight>
                <a:latin typeface="Courier New"/>
                <a:ea typeface="Courier New"/>
                <a:cs typeface="Courier New"/>
                <a:sym typeface="Courier New"/>
              </a:rPr>
              <a:t>i </a:t>
            </a:r>
            <a:r>
              <a:rPr lang="es" sz="1050">
                <a:solidFill>
                  <a:srgbClr val="BAACFF"/>
                </a:solidFill>
                <a:highlight>
                  <a:srgbClr val="1C1E26"/>
                </a:highlight>
                <a:latin typeface="Courier New"/>
                <a:ea typeface="Courier New"/>
                <a:cs typeface="Courier New"/>
                <a:sym typeface="Courier New"/>
              </a:rPr>
              <a:t>= </a:t>
            </a:r>
            <a:r>
              <a:rPr lang="es" sz="1050">
                <a:solidFill>
                  <a:srgbClr val="FF9668"/>
                </a:solidFill>
                <a:highlight>
                  <a:srgbClr val="1C1E26"/>
                </a:highlight>
                <a:latin typeface="Courier New"/>
                <a:ea typeface="Courier New"/>
                <a:cs typeface="Courier New"/>
                <a:sym typeface="Courier New"/>
              </a:rPr>
              <a:t>0</a:t>
            </a:r>
            <a:r>
              <a:rPr lang="es" sz="1050">
                <a:solidFill>
                  <a:srgbClr val="B4C2F0"/>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i </a:t>
            </a:r>
            <a:r>
              <a:rPr lang="es" sz="1050">
                <a:solidFill>
                  <a:srgbClr val="BAACFF"/>
                </a:solidFill>
                <a:highlight>
                  <a:srgbClr val="1C1E26"/>
                </a:highlight>
                <a:latin typeface="Courier New"/>
                <a:ea typeface="Courier New"/>
                <a:cs typeface="Courier New"/>
                <a:sym typeface="Courier New"/>
              </a:rPr>
              <a:t>&lt; </a:t>
            </a:r>
            <a:r>
              <a:rPr lang="es" sz="1050">
                <a:solidFill>
                  <a:srgbClr val="DBBE7F"/>
                </a:solidFill>
                <a:highlight>
                  <a:srgbClr val="1C1E26"/>
                </a:highlight>
                <a:latin typeface="Courier New"/>
                <a:ea typeface="Courier New"/>
                <a:cs typeface="Courier New"/>
                <a:sym typeface="Courier New"/>
              </a:rPr>
              <a:t>NeurophExampleMain</a:t>
            </a:r>
            <a:r>
              <a:rPr lang="es" sz="1050">
                <a:solidFill>
                  <a:srgbClr val="B4C2F0"/>
                </a:solidFill>
                <a:highlight>
                  <a:srgbClr val="1C1E26"/>
                </a:highlight>
                <a:latin typeface="Courier New"/>
                <a:ea typeface="Courier New"/>
                <a:cs typeface="Courier New"/>
                <a:sym typeface="Courier New"/>
              </a:rPr>
              <a:t>.</a:t>
            </a:r>
            <a:r>
              <a:rPr lang="es" sz="1050">
                <a:solidFill>
                  <a:srgbClr val="34D3FB"/>
                </a:solidFill>
                <a:highlight>
                  <a:srgbClr val="1C1E26"/>
                </a:highlight>
                <a:latin typeface="Courier New"/>
                <a:ea typeface="Courier New"/>
                <a:cs typeface="Courier New"/>
                <a:sym typeface="Courier New"/>
              </a:rPr>
              <a:t>GRID_SIZE</a:t>
            </a:r>
            <a:r>
              <a:rPr lang="es" sz="1050">
                <a:solidFill>
                  <a:srgbClr val="B4C2F0"/>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i</a:t>
            </a:r>
            <a:r>
              <a:rPr lang="es" sz="1050">
                <a:solidFill>
                  <a:srgbClr val="BAACFF"/>
                </a:solidFill>
                <a:highlight>
                  <a:srgbClr val="1C1E26"/>
                </a:highlight>
                <a:latin typeface="Courier New"/>
                <a:ea typeface="Courier New"/>
                <a:cs typeface="Courier New"/>
                <a:sym typeface="Courier New"/>
              </a:rPr>
              <a:t>++</a:t>
            </a:r>
            <a:r>
              <a:rPr lang="es" sz="1050">
                <a:solidFill>
                  <a:srgbClr val="B4C2F0"/>
                </a:solidFill>
                <a:highlight>
                  <a:srgbClr val="1C1E26"/>
                </a:highlight>
                <a:latin typeface="Courier New"/>
                <a:ea typeface="Courier New"/>
                <a:cs typeface="Courier New"/>
                <a:sym typeface="Courier New"/>
              </a:rPr>
              <a:t>) </a:t>
            </a:r>
            <a:r>
              <a:rPr lang="es" sz="1050">
                <a:solidFill>
                  <a:srgbClr val="7FDAFF"/>
                </a:solidFill>
                <a:highlight>
                  <a:srgbClr val="1C1E26"/>
                </a:highlight>
                <a:latin typeface="Courier New"/>
                <a:ea typeface="Courier New"/>
                <a:cs typeface="Courier New"/>
                <a:sym typeface="Courier New"/>
              </a:rPr>
              <a:t>{</a:t>
            </a:r>
            <a:endParaRPr sz="105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7FDAFF"/>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for </a:t>
            </a:r>
            <a:r>
              <a:rPr lang="es" sz="1050">
                <a:solidFill>
                  <a:srgbClr val="B4C2F0"/>
                </a:solidFill>
                <a:highlight>
                  <a:srgbClr val="1C1E26"/>
                </a:highlight>
                <a:latin typeface="Courier New"/>
                <a:ea typeface="Courier New"/>
                <a:cs typeface="Courier New"/>
                <a:sym typeface="Courier New"/>
              </a:rPr>
              <a:t>(</a:t>
            </a:r>
            <a:r>
              <a:rPr i="1" lang="es" sz="1050">
                <a:solidFill>
                  <a:srgbClr val="B877DB"/>
                </a:solidFill>
                <a:highlight>
                  <a:srgbClr val="1C1E26"/>
                </a:highlight>
                <a:latin typeface="Courier New"/>
                <a:ea typeface="Courier New"/>
                <a:cs typeface="Courier New"/>
                <a:sym typeface="Courier New"/>
              </a:rPr>
              <a:t>int </a:t>
            </a:r>
            <a:r>
              <a:rPr lang="es" sz="1050">
                <a:solidFill>
                  <a:srgbClr val="D5D8DA"/>
                </a:solidFill>
                <a:highlight>
                  <a:srgbClr val="1C1E26"/>
                </a:highlight>
                <a:latin typeface="Courier New"/>
                <a:ea typeface="Courier New"/>
                <a:cs typeface="Courier New"/>
                <a:sym typeface="Courier New"/>
              </a:rPr>
              <a:t>j </a:t>
            </a:r>
            <a:r>
              <a:rPr lang="es" sz="1050">
                <a:solidFill>
                  <a:srgbClr val="BAACFF"/>
                </a:solidFill>
                <a:highlight>
                  <a:srgbClr val="1C1E26"/>
                </a:highlight>
                <a:latin typeface="Courier New"/>
                <a:ea typeface="Courier New"/>
                <a:cs typeface="Courier New"/>
                <a:sym typeface="Courier New"/>
              </a:rPr>
              <a:t>= </a:t>
            </a:r>
            <a:r>
              <a:rPr lang="es" sz="1050">
                <a:solidFill>
                  <a:srgbClr val="FF9668"/>
                </a:solidFill>
                <a:highlight>
                  <a:srgbClr val="1C1E26"/>
                </a:highlight>
                <a:latin typeface="Courier New"/>
                <a:ea typeface="Courier New"/>
                <a:cs typeface="Courier New"/>
                <a:sym typeface="Courier New"/>
              </a:rPr>
              <a:t>0</a:t>
            </a:r>
            <a:r>
              <a:rPr lang="es" sz="1050">
                <a:solidFill>
                  <a:srgbClr val="B4C2F0"/>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j </a:t>
            </a:r>
            <a:r>
              <a:rPr lang="es" sz="1050">
                <a:solidFill>
                  <a:srgbClr val="BAACFF"/>
                </a:solidFill>
                <a:highlight>
                  <a:srgbClr val="1C1E26"/>
                </a:highlight>
                <a:latin typeface="Courier New"/>
                <a:ea typeface="Courier New"/>
                <a:cs typeface="Courier New"/>
                <a:sym typeface="Courier New"/>
              </a:rPr>
              <a:t>&lt; </a:t>
            </a:r>
            <a:r>
              <a:rPr lang="es" sz="1050">
                <a:solidFill>
                  <a:srgbClr val="DBBE7F"/>
                </a:solidFill>
                <a:highlight>
                  <a:srgbClr val="1C1E26"/>
                </a:highlight>
                <a:latin typeface="Courier New"/>
                <a:ea typeface="Courier New"/>
                <a:cs typeface="Courier New"/>
                <a:sym typeface="Courier New"/>
              </a:rPr>
              <a:t>NeurophExampleMain</a:t>
            </a:r>
            <a:r>
              <a:rPr lang="es" sz="1050">
                <a:solidFill>
                  <a:srgbClr val="B4C2F0"/>
                </a:solidFill>
                <a:highlight>
                  <a:srgbClr val="1C1E26"/>
                </a:highlight>
                <a:latin typeface="Courier New"/>
                <a:ea typeface="Courier New"/>
                <a:cs typeface="Courier New"/>
                <a:sym typeface="Courier New"/>
              </a:rPr>
              <a:t>.</a:t>
            </a:r>
            <a:r>
              <a:rPr lang="es" sz="1050">
                <a:solidFill>
                  <a:srgbClr val="34D3FB"/>
                </a:solidFill>
                <a:highlight>
                  <a:srgbClr val="1C1E26"/>
                </a:highlight>
                <a:latin typeface="Courier New"/>
                <a:ea typeface="Courier New"/>
                <a:cs typeface="Courier New"/>
                <a:sym typeface="Courier New"/>
              </a:rPr>
              <a:t>GRID_SIZE</a:t>
            </a:r>
            <a:r>
              <a:rPr lang="es" sz="1050">
                <a:solidFill>
                  <a:srgbClr val="B4C2F0"/>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j</a:t>
            </a:r>
            <a:r>
              <a:rPr lang="es" sz="1050">
                <a:solidFill>
                  <a:srgbClr val="BAACFF"/>
                </a:solidFill>
                <a:highlight>
                  <a:srgbClr val="1C1E26"/>
                </a:highlight>
                <a:latin typeface="Courier New"/>
                <a:ea typeface="Courier New"/>
                <a:cs typeface="Courier New"/>
                <a:sym typeface="Courier New"/>
              </a:rPr>
              <a:t>++</a:t>
            </a:r>
            <a:r>
              <a:rPr lang="es" sz="1050">
                <a:solidFill>
                  <a:srgbClr val="B4C2F0"/>
                </a:solidFill>
                <a:highlight>
                  <a:srgbClr val="1C1E26"/>
                </a:highlight>
                <a:latin typeface="Courier New"/>
                <a:ea typeface="Courier New"/>
                <a:cs typeface="Courier New"/>
                <a:sym typeface="Courier New"/>
              </a:rPr>
              <a:t>) </a:t>
            </a:r>
            <a:r>
              <a:rPr lang="es" sz="1050">
                <a:solidFill>
                  <a:srgbClr val="7FDAFF"/>
                </a:solidFill>
                <a:highlight>
                  <a:srgbClr val="1C1E26"/>
                </a:highlight>
                <a:latin typeface="Courier New"/>
                <a:ea typeface="Courier New"/>
                <a:cs typeface="Courier New"/>
                <a:sym typeface="Courier New"/>
              </a:rPr>
              <a:t>{</a:t>
            </a:r>
            <a:endParaRPr sz="105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7FDAFF"/>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double </a:t>
            </a:r>
            <a:r>
              <a:rPr lang="es" sz="1050">
                <a:solidFill>
                  <a:srgbClr val="D5D8DA"/>
                </a:solidFill>
                <a:highlight>
                  <a:srgbClr val="1C1E26"/>
                </a:highlight>
                <a:latin typeface="Courier New"/>
                <a:ea typeface="Courier New"/>
                <a:cs typeface="Courier New"/>
                <a:sym typeface="Courier New"/>
              </a:rPr>
              <a:t>x </a:t>
            </a:r>
            <a:r>
              <a:rPr lang="es" sz="1050">
                <a:solidFill>
                  <a:srgbClr val="BAACFF"/>
                </a:solidFill>
                <a:highlight>
                  <a:srgbClr val="1C1E26"/>
                </a:highlight>
                <a:latin typeface="Courier New"/>
                <a:ea typeface="Courier New"/>
                <a:cs typeface="Courier New"/>
                <a:sym typeface="Courier New"/>
              </a:rPr>
              <a:t>= -</a:t>
            </a:r>
            <a:r>
              <a:rPr lang="es" sz="1050">
                <a:solidFill>
                  <a:srgbClr val="DBBE7F"/>
                </a:solidFill>
                <a:highlight>
                  <a:srgbClr val="1C1E26"/>
                </a:highlight>
                <a:latin typeface="Courier New"/>
                <a:ea typeface="Courier New"/>
                <a:cs typeface="Courier New"/>
                <a:sym typeface="Courier New"/>
              </a:rPr>
              <a:t>Math</a:t>
            </a:r>
            <a:r>
              <a:rPr lang="es" sz="1050">
                <a:solidFill>
                  <a:srgbClr val="B4C2F0"/>
                </a:solidFill>
                <a:highlight>
                  <a:srgbClr val="1C1E26"/>
                </a:highlight>
                <a:latin typeface="Courier New"/>
                <a:ea typeface="Courier New"/>
                <a:cs typeface="Courier New"/>
                <a:sym typeface="Courier New"/>
              </a:rPr>
              <a:t>.</a:t>
            </a:r>
            <a:r>
              <a:rPr lang="es" sz="1050">
                <a:solidFill>
                  <a:srgbClr val="34D3FB"/>
                </a:solidFill>
                <a:highlight>
                  <a:srgbClr val="1C1E26"/>
                </a:highlight>
                <a:latin typeface="Courier New"/>
                <a:ea typeface="Courier New"/>
                <a:cs typeface="Courier New"/>
                <a:sym typeface="Courier New"/>
              </a:rPr>
              <a:t>PI </a:t>
            </a:r>
            <a:r>
              <a:rPr lang="es" sz="1050">
                <a:solidFill>
                  <a:srgbClr val="BAACFF"/>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i </a:t>
            </a:r>
            <a:r>
              <a:rPr lang="es" sz="1050">
                <a:solidFill>
                  <a:srgbClr val="BAACFF"/>
                </a:solidFill>
                <a:highlight>
                  <a:srgbClr val="1C1E26"/>
                </a:highlight>
                <a:latin typeface="Courier New"/>
                <a:ea typeface="Courier New"/>
                <a:cs typeface="Courier New"/>
                <a:sym typeface="Courier New"/>
              </a:rPr>
              <a:t>* </a:t>
            </a:r>
            <a:r>
              <a:rPr lang="es" sz="1050">
                <a:solidFill>
                  <a:srgbClr val="34D3FB"/>
                </a:solidFill>
                <a:highlight>
                  <a:srgbClr val="1C1E26"/>
                </a:highlight>
                <a:latin typeface="Courier New"/>
                <a:ea typeface="Courier New"/>
                <a:cs typeface="Courier New"/>
                <a:sym typeface="Courier New"/>
              </a:rPr>
              <a:t>SPACE</a:t>
            </a:r>
            <a:r>
              <a:rPr lang="es" sz="1050">
                <a:solidFill>
                  <a:srgbClr val="B4C2F0"/>
                </a:solidFill>
                <a:highlight>
                  <a:srgbClr val="1C1E26"/>
                </a:highlight>
                <a:latin typeface="Courier New"/>
                <a:ea typeface="Courier New"/>
                <a:cs typeface="Courier New"/>
                <a:sym typeface="Courier New"/>
              </a:rPr>
              <a:t>;</a:t>
            </a:r>
            <a:endParaRPr sz="105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B4C2F0"/>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double </a:t>
            </a:r>
            <a:r>
              <a:rPr lang="es" sz="1050">
                <a:solidFill>
                  <a:srgbClr val="D5D8DA"/>
                </a:solidFill>
                <a:highlight>
                  <a:srgbClr val="1C1E26"/>
                </a:highlight>
                <a:latin typeface="Courier New"/>
                <a:ea typeface="Courier New"/>
                <a:cs typeface="Courier New"/>
                <a:sym typeface="Courier New"/>
              </a:rPr>
              <a:t>y </a:t>
            </a:r>
            <a:r>
              <a:rPr lang="es" sz="1050">
                <a:solidFill>
                  <a:srgbClr val="BAACFF"/>
                </a:solidFill>
                <a:highlight>
                  <a:srgbClr val="1C1E26"/>
                </a:highlight>
                <a:latin typeface="Courier New"/>
                <a:ea typeface="Courier New"/>
                <a:cs typeface="Courier New"/>
                <a:sym typeface="Courier New"/>
              </a:rPr>
              <a:t>= -</a:t>
            </a:r>
            <a:r>
              <a:rPr lang="es" sz="1050">
                <a:solidFill>
                  <a:srgbClr val="DBBE7F"/>
                </a:solidFill>
                <a:highlight>
                  <a:srgbClr val="1C1E26"/>
                </a:highlight>
                <a:latin typeface="Courier New"/>
                <a:ea typeface="Courier New"/>
                <a:cs typeface="Courier New"/>
                <a:sym typeface="Courier New"/>
              </a:rPr>
              <a:t>Math</a:t>
            </a:r>
            <a:r>
              <a:rPr lang="es" sz="1050">
                <a:solidFill>
                  <a:srgbClr val="B4C2F0"/>
                </a:solidFill>
                <a:highlight>
                  <a:srgbClr val="1C1E26"/>
                </a:highlight>
                <a:latin typeface="Courier New"/>
                <a:ea typeface="Courier New"/>
                <a:cs typeface="Courier New"/>
                <a:sym typeface="Courier New"/>
              </a:rPr>
              <a:t>.</a:t>
            </a:r>
            <a:r>
              <a:rPr lang="es" sz="1050">
                <a:solidFill>
                  <a:srgbClr val="34D3FB"/>
                </a:solidFill>
                <a:highlight>
                  <a:srgbClr val="1C1E26"/>
                </a:highlight>
                <a:latin typeface="Courier New"/>
                <a:ea typeface="Courier New"/>
                <a:cs typeface="Courier New"/>
                <a:sym typeface="Courier New"/>
              </a:rPr>
              <a:t>PI </a:t>
            </a:r>
            <a:r>
              <a:rPr lang="es" sz="1050">
                <a:solidFill>
                  <a:srgbClr val="BAACFF"/>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j </a:t>
            </a:r>
            <a:r>
              <a:rPr lang="es" sz="1050">
                <a:solidFill>
                  <a:srgbClr val="BAACFF"/>
                </a:solidFill>
                <a:highlight>
                  <a:srgbClr val="1C1E26"/>
                </a:highlight>
                <a:latin typeface="Courier New"/>
                <a:ea typeface="Courier New"/>
                <a:cs typeface="Courier New"/>
                <a:sym typeface="Courier New"/>
              </a:rPr>
              <a:t>* </a:t>
            </a:r>
            <a:r>
              <a:rPr lang="es" sz="1050">
                <a:solidFill>
                  <a:srgbClr val="34D3FB"/>
                </a:solidFill>
                <a:highlight>
                  <a:srgbClr val="1C1E26"/>
                </a:highlight>
                <a:latin typeface="Courier New"/>
                <a:ea typeface="Courier New"/>
                <a:cs typeface="Courier New"/>
                <a:sym typeface="Courier New"/>
              </a:rPr>
              <a:t>SPACE</a:t>
            </a:r>
            <a:r>
              <a:rPr lang="es" sz="1050">
                <a:solidFill>
                  <a:srgbClr val="B4C2F0"/>
                </a:solidFill>
                <a:highlight>
                  <a:srgbClr val="1C1E26"/>
                </a:highlight>
                <a:latin typeface="Courier New"/>
                <a:ea typeface="Courier New"/>
                <a:cs typeface="Courier New"/>
                <a:sym typeface="Courier New"/>
              </a:rPr>
              <a:t>;</a:t>
            </a:r>
            <a:endParaRPr sz="105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B4C2F0"/>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double </a:t>
            </a:r>
            <a:r>
              <a:rPr lang="es" sz="1050">
                <a:solidFill>
                  <a:srgbClr val="D5D8DA"/>
                </a:solidFill>
                <a:highlight>
                  <a:srgbClr val="1C1E26"/>
                </a:highlight>
                <a:latin typeface="Courier New"/>
                <a:ea typeface="Courier New"/>
                <a:cs typeface="Courier New"/>
                <a:sym typeface="Courier New"/>
              </a:rPr>
              <a:t>f </a:t>
            </a:r>
            <a:r>
              <a:rPr lang="es" sz="1050">
                <a:solidFill>
                  <a:srgbClr val="BAACFF"/>
                </a:solidFill>
                <a:highlight>
                  <a:srgbClr val="1C1E26"/>
                </a:highlight>
                <a:latin typeface="Courier New"/>
                <a:ea typeface="Courier New"/>
                <a:cs typeface="Courier New"/>
                <a:sym typeface="Courier New"/>
              </a:rPr>
              <a:t>= </a:t>
            </a:r>
            <a:r>
              <a:rPr lang="es" sz="1050">
                <a:solidFill>
                  <a:srgbClr val="DBBE7F"/>
                </a:solidFill>
                <a:highlight>
                  <a:srgbClr val="1C1E26"/>
                </a:highlight>
                <a:latin typeface="Courier New"/>
                <a:ea typeface="Courier New"/>
                <a:cs typeface="Courier New"/>
                <a:sym typeface="Courier New"/>
              </a:rPr>
              <a:t>Math</a:t>
            </a:r>
            <a:r>
              <a:rPr lang="es" sz="1050">
                <a:solidFill>
                  <a:srgbClr val="B4C2F0"/>
                </a:solidFill>
                <a:highlight>
                  <a:srgbClr val="1C1E26"/>
                </a:highlight>
                <a:latin typeface="Courier New"/>
                <a:ea typeface="Courier New"/>
                <a:cs typeface="Courier New"/>
                <a:sym typeface="Courier New"/>
              </a:rPr>
              <a:t>.</a:t>
            </a:r>
            <a:r>
              <a:rPr i="1" lang="es" sz="1050">
                <a:solidFill>
                  <a:srgbClr val="FAB795"/>
                </a:solidFill>
                <a:highlight>
                  <a:srgbClr val="1C1E26"/>
                </a:highlight>
                <a:latin typeface="Courier New"/>
                <a:ea typeface="Courier New"/>
                <a:cs typeface="Courier New"/>
                <a:sym typeface="Courier New"/>
              </a:rPr>
              <a:t>sin</a:t>
            </a:r>
            <a:r>
              <a:rPr lang="es" sz="1050">
                <a:solidFill>
                  <a:srgbClr val="B4C2F0"/>
                </a:solidFill>
                <a:highlight>
                  <a:srgbClr val="1C1E26"/>
                </a:highlight>
                <a:latin typeface="Courier New"/>
                <a:ea typeface="Courier New"/>
                <a:cs typeface="Courier New"/>
                <a:sym typeface="Courier New"/>
              </a:rPr>
              <a:t>(</a:t>
            </a:r>
            <a:r>
              <a:rPr lang="es" sz="1050">
                <a:solidFill>
                  <a:srgbClr val="D5D8DA"/>
                </a:solidFill>
                <a:highlight>
                  <a:srgbClr val="1C1E26"/>
                </a:highlight>
                <a:latin typeface="Courier New"/>
                <a:ea typeface="Courier New"/>
                <a:cs typeface="Courier New"/>
                <a:sym typeface="Courier New"/>
              </a:rPr>
              <a:t>x</a:t>
            </a:r>
            <a:r>
              <a:rPr lang="es" sz="1050">
                <a:solidFill>
                  <a:srgbClr val="B4C2F0"/>
                </a:solidFill>
                <a:highlight>
                  <a:srgbClr val="1C1E26"/>
                </a:highlight>
                <a:latin typeface="Courier New"/>
                <a:ea typeface="Courier New"/>
                <a:cs typeface="Courier New"/>
                <a:sym typeface="Courier New"/>
              </a:rPr>
              <a:t>) </a:t>
            </a:r>
            <a:r>
              <a:rPr lang="es" sz="1050">
                <a:solidFill>
                  <a:srgbClr val="BAACFF"/>
                </a:solidFill>
                <a:highlight>
                  <a:srgbClr val="1C1E26"/>
                </a:highlight>
                <a:latin typeface="Courier New"/>
                <a:ea typeface="Courier New"/>
                <a:cs typeface="Courier New"/>
                <a:sym typeface="Courier New"/>
              </a:rPr>
              <a:t>* </a:t>
            </a:r>
            <a:r>
              <a:rPr lang="es" sz="1050">
                <a:solidFill>
                  <a:srgbClr val="DBBE7F"/>
                </a:solidFill>
                <a:highlight>
                  <a:srgbClr val="1C1E26"/>
                </a:highlight>
                <a:latin typeface="Courier New"/>
                <a:ea typeface="Courier New"/>
                <a:cs typeface="Courier New"/>
                <a:sym typeface="Courier New"/>
              </a:rPr>
              <a:t>Math</a:t>
            </a:r>
            <a:r>
              <a:rPr lang="es" sz="1050">
                <a:solidFill>
                  <a:srgbClr val="B4C2F0"/>
                </a:solidFill>
                <a:highlight>
                  <a:srgbClr val="1C1E26"/>
                </a:highlight>
                <a:latin typeface="Courier New"/>
                <a:ea typeface="Courier New"/>
                <a:cs typeface="Courier New"/>
                <a:sym typeface="Courier New"/>
              </a:rPr>
              <a:t>.</a:t>
            </a:r>
            <a:r>
              <a:rPr i="1" lang="es" sz="1050">
                <a:solidFill>
                  <a:srgbClr val="FAB795"/>
                </a:solidFill>
                <a:highlight>
                  <a:srgbClr val="1C1E26"/>
                </a:highlight>
                <a:latin typeface="Courier New"/>
                <a:ea typeface="Courier New"/>
                <a:cs typeface="Courier New"/>
                <a:sym typeface="Courier New"/>
              </a:rPr>
              <a:t>cos</a:t>
            </a:r>
            <a:r>
              <a:rPr lang="es" sz="1050">
                <a:solidFill>
                  <a:srgbClr val="B4C2F0"/>
                </a:solidFill>
                <a:highlight>
                  <a:srgbClr val="1C1E26"/>
                </a:highlight>
                <a:latin typeface="Courier New"/>
                <a:ea typeface="Courier New"/>
                <a:cs typeface="Courier New"/>
                <a:sym typeface="Courier New"/>
              </a:rPr>
              <a:t>(</a:t>
            </a:r>
            <a:r>
              <a:rPr lang="es" sz="1050">
                <a:solidFill>
                  <a:srgbClr val="D5D8DA"/>
                </a:solidFill>
                <a:highlight>
                  <a:srgbClr val="1C1E26"/>
                </a:highlight>
                <a:latin typeface="Courier New"/>
                <a:ea typeface="Courier New"/>
                <a:cs typeface="Courier New"/>
                <a:sym typeface="Courier New"/>
              </a:rPr>
              <a:t>y</a:t>
            </a:r>
            <a:r>
              <a:rPr lang="es" sz="1050">
                <a:solidFill>
                  <a:srgbClr val="B4C2F0"/>
                </a:solidFill>
                <a:highlight>
                  <a:srgbClr val="1C1E26"/>
                </a:highlight>
                <a:latin typeface="Courier New"/>
                <a:ea typeface="Courier New"/>
                <a:cs typeface="Courier New"/>
                <a:sym typeface="Courier New"/>
              </a:rPr>
              <a:t>);</a:t>
            </a:r>
            <a:endParaRPr sz="105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B4C2F0"/>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dataSet</a:t>
            </a:r>
            <a:r>
              <a:rPr lang="es" sz="1050">
                <a:solidFill>
                  <a:srgbClr val="B4C2F0"/>
                </a:solidFill>
                <a:highlight>
                  <a:srgbClr val="1C1E26"/>
                </a:highlight>
                <a:latin typeface="Courier New"/>
                <a:ea typeface="Courier New"/>
                <a:cs typeface="Courier New"/>
                <a:sym typeface="Courier New"/>
              </a:rPr>
              <a:t>.</a:t>
            </a:r>
            <a:r>
              <a:rPr lang="es" sz="1050">
                <a:solidFill>
                  <a:srgbClr val="FAB795"/>
                </a:solidFill>
                <a:highlight>
                  <a:srgbClr val="1C1E26"/>
                </a:highlight>
                <a:latin typeface="Courier New"/>
                <a:ea typeface="Courier New"/>
                <a:cs typeface="Courier New"/>
                <a:sym typeface="Courier New"/>
              </a:rPr>
              <a:t>add</a:t>
            </a:r>
            <a:r>
              <a:rPr lang="es" sz="1050">
                <a:solidFill>
                  <a:srgbClr val="B4C2F0"/>
                </a:solidFill>
                <a:highlight>
                  <a:srgbClr val="1C1E26"/>
                </a:highlight>
                <a:latin typeface="Courier New"/>
                <a:ea typeface="Courier New"/>
                <a:cs typeface="Courier New"/>
                <a:sym typeface="Courier New"/>
              </a:rPr>
              <a:t>(</a:t>
            </a:r>
            <a:r>
              <a:rPr i="1" lang="es" sz="1050">
                <a:solidFill>
                  <a:srgbClr val="B877DB"/>
                </a:solidFill>
                <a:highlight>
                  <a:srgbClr val="1C1E26"/>
                </a:highlight>
                <a:latin typeface="Courier New"/>
                <a:ea typeface="Courier New"/>
                <a:cs typeface="Courier New"/>
                <a:sym typeface="Courier New"/>
              </a:rPr>
              <a:t>new </a:t>
            </a:r>
            <a:r>
              <a:rPr lang="es" sz="1050">
                <a:solidFill>
                  <a:srgbClr val="FAB795"/>
                </a:solidFill>
                <a:highlight>
                  <a:srgbClr val="1C1E26"/>
                </a:highlight>
                <a:latin typeface="Courier New"/>
                <a:ea typeface="Courier New"/>
                <a:cs typeface="Courier New"/>
                <a:sym typeface="Courier New"/>
              </a:rPr>
              <a:t>DataSetRow</a:t>
            </a:r>
            <a:r>
              <a:rPr lang="es" sz="1050">
                <a:solidFill>
                  <a:srgbClr val="B4C2F0"/>
                </a:solidFill>
                <a:highlight>
                  <a:srgbClr val="1C1E26"/>
                </a:highlight>
                <a:latin typeface="Courier New"/>
                <a:ea typeface="Courier New"/>
                <a:cs typeface="Courier New"/>
                <a:sym typeface="Courier New"/>
              </a:rPr>
              <a:t>(</a:t>
            </a:r>
            <a:r>
              <a:rPr i="1" lang="es" sz="1050">
                <a:solidFill>
                  <a:srgbClr val="B877DB"/>
                </a:solidFill>
                <a:highlight>
                  <a:srgbClr val="1C1E26"/>
                </a:highlight>
                <a:latin typeface="Courier New"/>
                <a:ea typeface="Courier New"/>
                <a:cs typeface="Courier New"/>
                <a:sym typeface="Courier New"/>
              </a:rPr>
              <a:t>new double</a:t>
            </a:r>
            <a:r>
              <a:rPr lang="es" sz="1050">
                <a:solidFill>
                  <a:srgbClr val="7FDAFF"/>
                </a:solidFill>
                <a:highlight>
                  <a:srgbClr val="1C1E26"/>
                </a:highlight>
                <a:latin typeface="Courier New"/>
                <a:ea typeface="Courier New"/>
                <a:cs typeface="Courier New"/>
                <a:sym typeface="Courier New"/>
              </a:rPr>
              <a:t>[]{</a:t>
            </a:r>
            <a:r>
              <a:rPr lang="es" sz="1050">
                <a:solidFill>
                  <a:srgbClr val="D5D8DA"/>
                </a:solidFill>
                <a:highlight>
                  <a:srgbClr val="1C1E26"/>
                </a:highlight>
                <a:latin typeface="Courier New"/>
                <a:ea typeface="Courier New"/>
                <a:cs typeface="Courier New"/>
                <a:sym typeface="Courier New"/>
              </a:rPr>
              <a:t>x</a:t>
            </a:r>
            <a:r>
              <a:rPr lang="es" sz="1050">
                <a:solidFill>
                  <a:srgbClr val="B4C2F0"/>
                </a:solidFill>
                <a:highlight>
                  <a:srgbClr val="1C1E26"/>
                </a:highlight>
                <a:latin typeface="Courier New"/>
                <a:ea typeface="Courier New"/>
                <a:cs typeface="Courier New"/>
                <a:sym typeface="Courier New"/>
              </a:rPr>
              <a:t>, </a:t>
            </a:r>
            <a:r>
              <a:rPr lang="es" sz="1050">
                <a:solidFill>
                  <a:srgbClr val="D5D8DA"/>
                </a:solidFill>
                <a:highlight>
                  <a:srgbClr val="1C1E26"/>
                </a:highlight>
                <a:latin typeface="Courier New"/>
                <a:ea typeface="Courier New"/>
                <a:cs typeface="Courier New"/>
                <a:sym typeface="Courier New"/>
              </a:rPr>
              <a:t>y</a:t>
            </a:r>
            <a:r>
              <a:rPr lang="es" sz="1050">
                <a:solidFill>
                  <a:srgbClr val="7FDAFF"/>
                </a:solidFill>
                <a:highlight>
                  <a:srgbClr val="1C1E26"/>
                </a:highlight>
                <a:latin typeface="Courier New"/>
                <a:ea typeface="Courier New"/>
                <a:cs typeface="Courier New"/>
                <a:sym typeface="Courier New"/>
              </a:rPr>
              <a:t>}</a:t>
            </a:r>
            <a:r>
              <a:rPr lang="es" sz="1050">
                <a:solidFill>
                  <a:srgbClr val="B4C2F0"/>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new double</a:t>
            </a:r>
            <a:r>
              <a:rPr lang="es" sz="1050">
                <a:solidFill>
                  <a:srgbClr val="7FDAFF"/>
                </a:solidFill>
                <a:highlight>
                  <a:srgbClr val="1C1E26"/>
                </a:highlight>
                <a:latin typeface="Courier New"/>
                <a:ea typeface="Courier New"/>
                <a:cs typeface="Courier New"/>
                <a:sym typeface="Courier New"/>
              </a:rPr>
              <a:t>[]{</a:t>
            </a:r>
            <a:r>
              <a:rPr lang="es" sz="1050">
                <a:solidFill>
                  <a:srgbClr val="D5D8DA"/>
                </a:solidFill>
                <a:highlight>
                  <a:srgbClr val="1C1E26"/>
                </a:highlight>
                <a:latin typeface="Courier New"/>
                <a:ea typeface="Courier New"/>
                <a:cs typeface="Courier New"/>
                <a:sym typeface="Courier New"/>
              </a:rPr>
              <a:t>f</a:t>
            </a:r>
            <a:r>
              <a:rPr lang="es" sz="1050">
                <a:solidFill>
                  <a:srgbClr val="7FDAFF"/>
                </a:solidFill>
                <a:highlight>
                  <a:srgbClr val="1C1E26"/>
                </a:highlight>
                <a:latin typeface="Courier New"/>
                <a:ea typeface="Courier New"/>
                <a:cs typeface="Courier New"/>
                <a:sym typeface="Courier New"/>
              </a:rPr>
              <a:t>}</a:t>
            </a:r>
            <a:r>
              <a:rPr lang="es" sz="1050">
                <a:solidFill>
                  <a:srgbClr val="B4C2F0"/>
                </a:solidFill>
                <a:highlight>
                  <a:srgbClr val="1C1E26"/>
                </a:highlight>
                <a:latin typeface="Courier New"/>
                <a:ea typeface="Courier New"/>
                <a:cs typeface="Courier New"/>
                <a:sym typeface="Courier New"/>
              </a:rPr>
              <a:t>));</a:t>
            </a:r>
            <a:endParaRPr sz="105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B4C2F0"/>
                </a:solidFill>
                <a:highlight>
                  <a:srgbClr val="1C1E26"/>
                </a:highlight>
                <a:latin typeface="Courier New"/>
                <a:ea typeface="Courier New"/>
                <a:cs typeface="Courier New"/>
                <a:sym typeface="Courier New"/>
              </a:rPr>
              <a:t>       </a:t>
            </a:r>
            <a:r>
              <a:rPr lang="es" sz="1050">
                <a:solidFill>
                  <a:srgbClr val="7FDAFF"/>
                </a:solidFill>
                <a:highlight>
                  <a:srgbClr val="1C1E26"/>
                </a:highlight>
                <a:latin typeface="Courier New"/>
                <a:ea typeface="Courier New"/>
                <a:cs typeface="Courier New"/>
                <a:sym typeface="Courier New"/>
              </a:rPr>
              <a:t>}</a:t>
            </a:r>
            <a:endParaRPr sz="105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7FDAFF"/>
                </a:solidFill>
                <a:highlight>
                  <a:srgbClr val="1C1E26"/>
                </a:highlight>
                <a:latin typeface="Courier New"/>
                <a:ea typeface="Courier New"/>
                <a:cs typeface="Courier New"/>
                <a:sym typeface="Courier New"/>
              </a:rPr>
              <a:t>   }</a:t>
            </a:r>
            <a:endParaRPr sz="1050">
              <a:solidFill>
                <a:srgbClr val="7FDAFF"/>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7FDAFF"/>
                </a:solidFill>
                <a:highlight>
                  <a:srgbClr val="1C1E26"/>
                </a:highlight>
                <a:latin typeface="Courier New"/>
                <a:ea typeface="Courier New"/>
                <a:cs typeface="Courier New"/>
                <a:sym typeface="Courier New"/>
              </a:rPr>
              <a:t>  </a:t>
            </a:r>
            <a:r>
              <a:rPr i="1" lang="es" sz="1050">
                <a:solidFill>
                  <a:srgbClr val="B877DB"/>
                </a:solidFill>
                <a:highlight>
                  <a:srgbClr val="1C1E26"/>
                </a:highlight>
                <a:latin typeface="Courier New"/>
                <a:ea typeface="Courier New"/>
                <a:cs typeface="Courier New"/>
                <a:sym typeface="Courier New"/>
              </a:rPr>
              <a:t>return </a:t>
            </a:r>
            <a:r>
              <a:rPr lang="es" sz="1050">
                <a:solidFill>
                  <a:srgbClr val="D5D8DA"/>
                </a:solidFill>
                <a:highlight>
                  <a:srgbClr val="1C1E26"/>
                </a:highlight>
                <a:latin typeface="Courier New"/>
                <a:ea typeface="Courier New"/>
                <a:cs typeface="Courier New"/>
                <a:sym typeface="Courier New"/>
              </a:rPr>
              <a:t>dataSet</a:t>
            </a:r>
            <a:r>
              <a:rPr lang="es" sz="1050">
                <a:solidFill>
                  <a:srgbClr val="B4C2F0"/>
                </a:solidFill>
                <a:highlight>
                  <a:srgbClr val="1C1E26"/>
                </a:highlight>
                <a:latin typeface="Courier New"/>
                <a:ea typeface="Courier New"/>
                <a:cs typeface="Courier New"/>
                <a:sym typeface="Courier New"/>
              </a:rPr>
              <a:t>;</a:t>
            </a:r>
            <a:endParaRPr sz="1050">
              <a:solidFill>
                <a:srgbClr val="B4C2F0"/>
              </a:solidFill>
              <a:highlight>
                <a:srgbClr val="1C1E26"/>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s" sz="1050">
                <a:solidFill>
                  <a:srgbClr val="7FDAFF"/>
                </a:solidFill>
                <a:highlight>
                  <a:srgbClr val="1C1E26"/>
                </a:highlight>
                <a:latin typeface="Courier New"/>
                <a:ea typeface="Courier New"/>
                <a:cs typeface="Courier New"/>
                <a:sym typeface="Courier New"/>
              </a:rPr>
              <a:t>}</a:t>
            </a:r>
            <a:endParaRPr sz="1280"/>
          </a:p>
          <a:p>
            <a:pPr indent="0" lvl="0" marL="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Comparing validation and test errors</a:t>
            </a:r>
            <a:endParaRPr/>
          </a:p>
        </p:txBody>
      </p:sp>
      <p:pic>
        <p:nvPicPr>
          <p:cNvPr id="177" name="Google Shape;177;p20"/>
          <p:cNvPicPr preferRelativeResize="0"/>
          <p:nvPr/>
        </p:nvPicPr>
        <p:blipFill>
          <a:blip r:embed="rId3">
            <a:alphaModFix/>
          </a:blip>
          <a:stretch>
            <a:fillRect/>
          </a:stretch>
        </p:blipFill>
        <p:spPr>
          <a:xfrm>
            <a:off x="1506201" y="1167325"/>
            <a:ext cx="6131575" cy="378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Optional Task:</a:t>
            </a:r>
            <a:r>
              <a:rPr lang="es"/>
              <a:t> Comparing validation and test errors II</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We can see that the validation error starts off being way bigger than the test error, however the relation between the both of them seem to be similar for practically every epoch, except in the first ~10 epochs, where the validation error is around 0.175 and the test error is just below 0.05</a:t>
            </a:r>
            <a:endParaRPr/>
          </a:p>
          <a:p>
            <a:pPr indent="0" lvl="0" marL="0" rtl="0" algn="l">
              <a:spcBef>
                <a:spcPts val="1200"/>
              </a:spcBef>
              <a:spcAft>
                <a:spcPts val="1200"/>
              </a:spcAft>
              <a:buNone/>
            </a:pPr>
            <a:r>
              <a:rPr lang="es"/>
              <a:t>It can also be observed that both follow a logarithmic decrease, where there is nearly no variation in the later epochs, if we continued doing epochs, after some point the validation error should start increasing even though the test error still decreases because of overfitting.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