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5"/>
  </p:sldMasterIdLst>
  <p:notesMasterIdLst>
    <p:notesMasterId r:id="rId67"/>
  </p:notesMasterIdLst>
  <p:handoutMasterIdLst>
    <p:handoutMasterId r:id="rId68"/>
  </p:handoutMasterIdLst>
  <p:sldIdLst>
    <p:sldId id="427" r:id="rId6"/>
    <p:sldId id="395" r:id="rId7"/>
    <p:sldId id="403" r:id="rId8"/>
    <p:sldId id="404" r:id="rId9"/>
    <p:sldId id="405" r:id="rId10"/>
    <p:sldId id="406" r:id="rId11"/>
    <p:sldId id="401" r:id="rId12"/>
    <p:sldId id="408" r:id="rId13"/>
    <p:sldId id="409" r:id="rId14"/>
    <p:sldId id="450" r:id="rId15"/>
    <p:sldId id="410" r:id="rId16"/>
    <p:sldId id="411" r:id="rId17"/>
    <p:sldId id="412" r:id="rId18"/>
    <p:sldId id="443" r:id="rId19"/>
    <p:sldId id="407" r:id="rId20"/>
    <p:sldId id="414" r:id="rId21"/>
    <p:sldId id="415" r:id="rId22"/>
    <p:sldId id="413" r:id="rId23"/>
    <p:sldId id="416" r:id="rId24"/>
    <p:sldId id="402" r:id="rId25"/>
    <p:sldId id="419" r:id="rId26"/>
    <p:sldId id="420" r:id="rId27"/>
    <p:sldId id="418" r:id="rId28"/>
    <p:sldId id="417" r:id="rId29"/>
    <p:sldId id="423" r:id="rId30"/>
    <p:sldId id="429" r:id="rId31"/>
    <p:sldId id="430" r:id="rId32"/>
    <p:sldId id="431" r:id="rId33"/>
    <p:sldId id="432" r:id="rId34"/>
    <p:sldId id="433" r:id="rId35"/>
    <p:sldId id="434" r:id="rId36"/>
    <p:sldId id="435" r:id="rId37"/>
    <p:sldId id="444" r:id="rId38"/>
    <p:sldId id="445" r:id="rId39"/>
    <p:sldId id="471" r:id="rId40"/>
    <p:sldId id="436" r:id="rId41"/>
    <p:sldId id="437" r:id="rId42"/>
    <p:sldId id="438" r:id="rId43"/>
    <p:sldId id="446" r:id="rId44"/>
    <p:sldId id="439" r:id="rId45"/>
    <p:sldId id="440" r:id="rId46"/>
    <p:sldId id="441" r:id="rId47"/>
    <p:sldId id="442" r:id="rId48"/>
    <p:sldId id="451" r:id="rId49"/>
    <p:sldId id="453" r:id="rId50"/>
    <p:sldId id="454" r:id="rId51"/>
    <p:sldId id="455" r:id="rId52"/>
    <p:sldId id="457" r:id="rId53"/>
    <p:sldId id="458" r:id="rId54"/>
    <p:sldId id="462" r:id="rId55"/>
    <p:sldId id="463" r:id="rId56"/>
    <p:sldId id="459" r:id="rId57"/>
    <p:sldId id="461" r:id="rId58"/>
    <p:sldId id="464" r:id="rId59"/>
    <p:sldId id="465" r:id="rId60"/>
    <p:sldId id="466" r:id="rId61"/>
    <p:sldId id="467" r:id="rId62"/>
    <p:sldId id="468" r:id="rId63"/>
    <p:sldId id="469" r:id="rId64"/>
    <p:sldId id="470" r:id="rId65"/>
    <p:sldId id="452" r:id="rId66"/>
  </p:sldIdLst>
  <p:sldSz cx="12192000" cy="6858000"/>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Curzon" initials="RC" lastIdx="1" clrIdx="0">
    <p:extLst/>
  </p:cmAuthor>
  <p:cmAuthor id="2" name="Cristina Roman" initials="CR" lastIdx="1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D2A"/>
    <a:srgbClr val="DE412F"/>
    <a:srgbClr val="DF411C"/>
    <a:srgbClr val="DE411B"/>
    <a:srgbClr val="7F8781"/>
    <a:srgbClr val="EEEEEE"/>
    <a:srgbClr val="000000"/>
    <a:srgbClr val="4A4E52"/>
    <a:srgbClr val="E3E8EB"/>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18" autoAdjust="0"/>
    <p:restoredTop sz="77985" autoAdjust="0"/>
  </p:normalViewPr>
  <p:slideViewPr>
    <p:cSldViewPr snapToGrid="0">
      <p:cViewPr varScale="1">
        <p:scale>
          <a:sx n="84" d="100"/>
          <a:sy n="84" d="100"/>
        </p:scale>
        <p:origin x="1712" y="192"/>
      </p:cViewPr>
      <p:guideLst>
        <p:guide orient="horz" pos="88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commentAuthors" Target="commentAuthor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73" Type="http://schemas.openxmlformats.org/officeDocument/2006/relationships/tableStyles" Target="tableStyles.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162" cy="498852"/>
          </a:xfrm>
          <a:prstGeom prst="rect">
            <a:avLst/>
          </a:prstGeom>
        </p:spPr>
        <p:txBody>
          <a:bodyPr vert="horz" lIns="95720" tIns="47860" rIns="95720" bIns="47860" rtlCol="0"/>
          <a:lstStyle>
            <a:lvl1pPr algn="l">
              <a:defRPr sz="1300"/>
            </a:lvl1pPr>
          </a:lstStyle>
          <a:p>
            <a:endParaRPr lang="en-GB" dirty="0"/>
          </a:p>
        </p:txBody>
      </p:sp>
      <p:sp>
        <p:nvSpPr>
          <p:cNvPr id="3" name="Date Placeholder 2"/>
          <p:cNvSpPr>
            <a:spLocks noGrp="1"/>
          </p:cNvSpPr>
          <p:nvPr>
            <p:ph type="dt" sz="quarter" idx="1"/>
          </p:nvPr>
        </p:nvSpPr>
        <p:spPr>
          <a:xfrm>
            <a:off x="3857637" y="0"/>
            <a:ext cx="2951162" cy="498852"/>
          </a:xfrm>
          <a:prstGeom prst="rect">
            <a:avLst/>
          </a:prstGeom>
        </p:spPr>
        <p:txBody>
          <a:bodyPr vert="horz" lIns="95720" tIns="47860" rIns="95720" bIns="47860" rtlCol="0"/>
          <a:lstStyle>
            <a:lvl1pPr algn="r">
              <a:defRPr sz="1300"/>
            </a:lvl1pPr>
          </a:lstStyle>
          <a:p>
            <a:fld id="{F4985468-EA09-47E3-8036-5BF84197CAEF}" type="datetimeFigureOut">
              <a:rPr lang="en-GB" smtClean="0"/>
              <a:t>14/11/2017</a:t>
            </a:fld>
            <a:endParaRPr lang="en-GB" dirty="0"/>
          </a:p>
        </p:txBody>
      </p:sp>
      <p:sp>
        <p:nvSpPr>
          <p:cNvPr id="4" name="Footer Placeholder 3"/>
          <p:cNvSpPr>
            <a:spLocks noGrp="1"/>
          </p:cNvSpPr>
          <p:nvPr>
            <p:ph type="ftr" sz="quarter" idx="2"/>
          </p:nvPr>
        </p:nvSpPr>
        <p:spPr>
          <a:xfrm>
            <a:off x="1" y="9443663"/>
            <a:ext cx="2951162" cy="498851"/>
          </a:xfrm>
          <a:prstGeom prst="rect">
            <a:avLst/>
          </a:prstGeom>
        </p:spPr>
        <p:txBody>
          <a:bodyPr vert="horz" lIns="95720" tIns="47860" rIns="95720" bIns="47860" rtlCol="0" anchor="b"/>
          <a:lstStyle>
            <a:lvl1pPr algn="l">
              <a:defRPr sz="1300"/>
            </a:lvl1pPr>
          </a:lstStyle>
          <a:p>
            <a:endParaRPr lang="en-GB" dirty="0"/>
          </a:p>
        </p:txBody>
      </p:sp>
      <p:sp>
        <p:nvSpPr>
          <p:cNvPr id="5" name="Slide Number Placeholder 4"/>
          <p:cNvSpPr>
            <a:spLocks noGrp="1"/>
          </p:cNvSpPr>
          <p:nvPr>
            <p:ph type="sldNum" sz="quarter" idx="3"/>
          </p:nvPr>
        </p:nvSpPr>
        <p:spPr>
          <a:xfrm>
            <a:off x="3857637" y="9443663"/>
            <a:ext cx="2951162" cy="498851"/>
          </a:xfrm>
          <a:prstGeom prst="rect">
            <a:avLst/>
          </a:prstGeom>
        </p:spPr>
        <p:txBody>
          <a:bodyPr vert="horz" lIns="95720" tIns="47860" rIns="95720" bIns="47860" rtlCol="0" anchor="b"/>
          <a:lstStyle>
            <a:lvl1pPr algn="r">
              <a:defRPr sz="1300"/>
            </a:lvl1pPr>
          </a:lstStyle>
          <a:p>
            <a:fld id="{D7B2011F-DB26-4689-9E20-378C13B1A818}" type="slidenum">
              <a:rPr lang="en-GB" smtClean="0"/>
              <a:t>‹#›</a:t>
            </a:fld>
            <a:endParaRPr lang="en-GB" dirty="0"/>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162" cy="498852"/>
          </a:xfrm>
          <a:prstGeom prst="rect">
            <a:avLst/>
          </a:prstGeom>
        </p:spPr>
        <p:txBody>
          <a:bodyPr vert="horz" lIns="95720" tIns="47860" rIns="95720" bIns="47860" rtlCol="0"/>
          <a:lstStyle>
            <a:lvl1pPr algn="l">
              <a:defRPr sz="1300"/>
            </a:lvl1pPr>
          </a:lstStyle>
          <a:p>
            <a:endParaRPr lang="en-GB" dirty="0"/>
          </a:p>
        </p:txBody>
      </p:sp>
      <p:sp>
        <p:nvSpPr>
          <p:cNvPr id="3" name="Date Placeholder 2"/>
          <p:cNvSpPr>
            <a:spLocks noGrp="1"/>
          </p:cNvSpPr>
          <p:nvPr>
            <p:ph type="dt" idx="1"/>
          </p:nvPr>
        </p:nvSpPr>
        <p:spPr>
          <a:xfrm>
            <a:off x="3857637" y="0"/>
            <a:ext cx="2951162" cy="498852"/>
          </a:xfrm>
          <a:prstGeom prst="rect">
            <a:avLst/>
          </a:prstGeom>
        </p:spPr>
        <p:txBody>
          <a:bodyPr vert="horz" lIns="95720" tIns="47860" rIns="95720" bIns="47860" rtlCol="0"/>
          <a:lstStyle>
            <a:lvl1pPr algn="r">
              <a:defRPr sz="1300"/>
            </a:lvl1pPr>
          </a:lstStyle>
          <a:p>
            <a:fld id="{C303BD5E-F603-431C-B79D-697385AE35AF}" type="datetimeFigureOut">
              <a:rPr lang="en-GB" smtClean="0"/>
              <a:t>14/11/2017</a:t>
            </a:fld>
            <a:endParaRPr lang="en-GB" dirty="0"/>
          </a:p>
        </p:txBody>
      </p:sp>
      <p:sp>
        <p:nvSpPr>
          <p:cNvPr id="4" name="Slide Image Placeholder 3"/>
          <p:cNvSpPr>
            <a:spLocks noGrp="1" noRot="1" noChangeAspect="1"/>
          </p:cNvSpPr>
          <p:nvPr>
            <p:ph type="sldImg" idx="2"/>
          </p:nvPr>
        </p:nvSpPr>
        <p:spPr>
          <a:xfrm>
            <a:off x="422275" y="1243013"/>
            <a:ext cx="5965825" cy="3355975"/>
          </a:xfrm>
          <a:prstGeom prst="rect">
            <a:avLst/>
          </a:prstGeom>
          <a:noFill/>
          <a:ln w="12700">
            <a:solidFill>
              <a:prstClr val="black"/>
            </a:solidFill>
          </a:ln>
        </p:spPr>
        <p:txBody>
          <a:bodyPr vert="horz" lIns="95720" tIns="47860" rIns="95720" bIns="47860" rtlCol="0" anchor="ctr"/>
          <a:lstStyle/>
          <a:p>
            <a:endParaRPr lang="en-GB" dirty="0"/>
          </a:p>
        </p:txBody>
      </p:sp>
      <p:sp>
        <p:nvSpPr>
          <p:cNvPr id="5" name="Notes Placeholder 4"/>
          <p:cNvSpPr>
            <a:spLocks noGrp="1"/>
          </p:cNvSpPr>
          <p:nvPr>
            <p:ph type="body" sz="quarter" idx="3"/>
          </p:nvPr>
        </p:nvSpPr>
        <p:spPr>
          <a:xfrm>
            <a:off x="681038" y="4784834"/>
            <a:ext cx="5448300" cy="3914865"/>
          </a:xfrm>
          <a:prstGeom prst="rect">
            <a:avLst/>
          </a:prstGeom>
        </p:spPr>
        <p:txBody>
          <a:bodyPr vert="horz" lIns="95720" tIns="47860" rIns="95720" bIns="4786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443663"/>
            <a:ext cx="2951162" cy="498851"/>
          </a:xfrm>
          <a:prstGeom prst="rect">
            <a:avLst/>
          </a:prstGeom>
        </p:spPr>
        <p:txBody>
          <a:bodyPr vert="horz" lIns="95720" tIns="47860" rIns="95720" bIns="47860" rtlCol="0" anchor="b"/>
          <a:lstStyle>
            <a:lvl1pPr algn="l">
              <a:defRPr sz="1300"/>
            </a:lvl1pPr>
          </a:lstStyle>
          <a:p>
            <a:endParaRPr lang="en-GB" dirty="0"/>
          </a:p>
        </p:txBody>
      </p:sp>
      <p:sp>
        <p:nvSpPr>
          <p:cNvPr id="7" name="Slide Number Placeholder 6"/>
          <p:cNvSpPr>
            <a:spLocks noGrp="1"/>
          </p:cNvSpPr>
          <p:nvPr>
            <p:ph type="sldNum" sz="quarter" idx="5"/>
          </p:nvPr>
        </p:nvSpPr>
        <p:spPr>
          <a:xfrm>
            <a:off x="3857637" y="9443663"/>
            <a:ext cx="2951162" cy="498851"/>
          </a:xfrm>
          <a:prstGeom prst="rect">
            <a:avLst/>
          </a:prstGeom>
        </p:spPr>
        <p:txBody>
          <a:bodyPr vert="horz" lIns="95720" tIns="47860" rIns="95720" bIns="47860" rtlCol="0" anchor="b"/>
          <a:lstStyle>
            <a:lvl1pPr algn="r">
              <a:defRPr sz="1300"/>
            </a:lvl1pPr>
          </a:lstStyle>
          <a:p>
            <a:fld id="{DC59FDB4-792A-4C30-B3CA-9A37EF575B96}" type="slidenum">
              <a:rPr lang="en-GB" smtClean="0"/>
              <a:t>‹#›</a:t>
            </a:fld>
            <a:endParaRPr lang="en-GB" dirty="0"/>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2</a:t>
            </a:fld>
            <a:endParaRPr lang="en-GB" dirty="0"/>
          </a:p>
        </p:txBody>
      </p:sp>
    </p:spTree>
    <p:extLst>
      <p:ext uri="{BB962C8B-B14F-4D97-AF65-F5344CB8AC3E}">
        <p14:creationId xmlns:p14="http://schemas.microsoft.com/office/powerpoint/2010/main" val="1966971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com.endava.concurrency.executorservice.ZooInfoSingleThreadExecutor.java</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12</a:t>
            </a:fld>
            <a:endParaRPr lang="en-GB" dirty="0"/>
          </a:p>
        </p:txBody>
      </p:sp>
    </p:spTree>
    <p:extLst>
      <p:ext uri="{BB962C8B-B14F-4D97-AF65-F5344CB8AC3E}">
        <p14:creationId xmlns:p14="http://schemas.microsoft.com/office/powerpoint/2010/main" val="1956106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13</a:t>
            </a:fld>
            <a:endParaRPr lang="en-GB" dirty="0"/>
          </a:p>
        </p:txBody>
      </p:sp>
    </p:spTree>
    <p:extLst>
      <p:ext uri="{BB962C8B-B14F-4D97-AF65-F5344CB8AC3E}">
        <p14:creationId xmlns:p14="http://schemas.microsoft.com/office/powerpoint/2010/main" val="69879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14</a:t>
            </a:fld>
            <a:endParaRPr lang="en-GB" dirty="0"/>
          </a:p>
        </p:txBody>
      </p:sp>
    </p:spTree>
    <p:extLst>
      <p:ext uri="{BB962C8B-B14F-4D97-AF65-F5344CB8AC3E}">
        <p14:creationId xmlns:p14="http://schemas.microsoft.com/office/powerpoint/2010/main" val="33012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15</a:t>
            </a:fld>
            <a:endParaRPr lang="en-GB" dirty="0"/>
          </a:p>
        </p:txBody>
      </p:sp>
    </p:spTree>
    <p:extLst>
      <p:ext uri="{BB962C8B-B14F-4D97-AF65-F5344CB8AC3E}">
        <p14:creationId xmlns:p14="http://schemas.microsoft.com/office/powerpoint/2010/main" val="989462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16</a:t>
            </a:fld>
            <a:endParaRPr lang="en-GB" dirty="0"/>
          </a:p>
        </p:txBody>
      </p:sp>
    </p:spTree>
    <p:extLst>
      <p:ext uri="{BB962C8B-B14F-4D97-AF65-F5344CB8AC3E}">
        <p14:creationId xmlns:p14="http://schemas.microsoft.com/office/powerpoint/2010/main" val="3748793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17</a:t>
            </a:fld>
            <a:endParaRPr lang="en-GB" dirty="0"/>
          </a:p>
        </p:txBody>
      </p:sp>
    </p:spTree>
    <p:extLst>
      <p:ext uri="{BB962C8B-B14F-4D97-AF65-F5344CB8AC3E}">
        <p14:creationId xmlns:p14="http://schemas.microsoft.com/office/powerpoint/2010/main" val="502737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com.endava.concurrency.executorservice.CheckResultsExecutorService.java</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18</a:t>
            </a:fld>
            <a:endParaRPr lang="en-GB" dirty="0"/>
          </a:p>
        </p:txBody>
      </p:sp>
    </p:spTree>
    <p:extLst>
      <p:ext uri="{BB962C8B-B14F-4D97-AF65-F5344CB8AC3E}">
        <p14:creationId xmlns:p14="http://schemas.microsoft.com/office/powerpoint/2010/main" val="1729576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com.endava.concurrency.executorservice.AddDataExecutorServiceCallable.java</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19</a:t>
            </a:fld>
            <a:endParaRPr lang="en-GB" dirty="0"/>
          </a:p>
        </p:txBody>
      </p:sp>
    </p:spTree>
    <p:extLst>
      <p:ext uri="{BB962C8B-B14F-4D97-AF65-F5344CB8AC3E}">
        <p14:creationId xmlns:p14="http://schemas.microsoft.com/office/powerpoint/2010/main" val="2995962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com.endava.concurrency.executorservice.CallableVsRunnableExecutorService.java</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20</a:t>
            </a:fld>
            <a:endParaRPr lang="en-GB" dirty="0"/>
          </a:p>
        </p:txBody>
      </p:sp>
    </p:spTree>
    <p:extLst>
      <p:ext uri="{BB962C8B-B14F-4D97-AF65-F5344CB8AC3E}">
        <p14:creationId xmlns:p14="http://schemas.microsoft.com/office/powerpoint/2010/main" val="4169633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com.endava.concurrency.executorservice.AwaitTerminationExecutorService.java</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21</a:t>
            </a:fld>
            <a:endParaRPr lang="en-GB" dirty="0"/>
          </a:p>
        </p:txBody>
      </p:sp>
    </p:spTree>
    <p:extLst>
      <p:ext uri="{BB962C8B-B14F-4D97-AF65-F5344CB8AC3E}">
        <p14:creationId xmlns:p14="http://schemas.microsoft.com/office/powerpoint/2010/main" val="1128201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3</a:t>
            </a:fld>
            <a:endParaRPr lang="en-GB" dirty="0"/>
          </a:p>
        </p:txBody>
      </p:sp>
    </p:spTree>
    <p:extLst>
      <p:ext uri="{BB962C8B-B14F-4D97-AF65-F5344CB8AC3E}">
        <p14:creationId xmlns:p14="http://schemas.microsoft.com/office/powerpoint/2010/main" val="1430696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com.endava.concurrency.executorservice.scheduled.SimpleScheduleDelay.java</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22</a:t>
            </a:fld>
            <a:endParaRPr lang="en-GB" dirty="0"/>
          </a:p>
        </p:txBody>
      </p:sp>
    </p:spTree>
    <p:extLst>
      <p:ext uri="{BB962C8B-B14F-4D97-AF65-F5344CB8AC3E}">
        <p14:creationId xmlns:p14="http://schemas.microsoft.com/office/powerpoint/2010/main" val="384330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com.endava.concurrency.executorservice.scheduled.FixedRateAndFixedDelay.java</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23</a:t>
            </a:fld>
            <a:endParaRPr lang="en-GB" dirty="0"/>
          </a:p>
        </p:txBody>
      </p:sp>
    </p:spTree>
    <p:extLst>
      <p:ext uri="{BB962C8B-B14F-4D97-AF65-F5344CB8AC3E}">
        <p14:creationId xmlns:p14="http://schemas.microsoft.com/office/powerpoint/2010/main" val="1048589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24</a:t>
            </a:fld>
            <a:endParaRPr lang="en-GB" dirty="0"/>
          </a:p>
        </p:txBody>
      </p:sp>
    </p:spTree>
    <p:extLst>
      <p:ext uri="{BB962C8B-B14F-4D97-AF65-F5344CB8AC3E}">
        <p14:creationId xmlns:p14="http://schemas.microsoft.com/office/powerpoint/2010/main" val="3405156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com.endava.concurrency.cyclicbarrier.LionPenManagerNoCyclicBarrier.java and com.endava.concurrency.cyclicbarrier.LionPenManagerCyclicBarrier.java</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25</a:t>
            </a:fld>
            <a:endParaRPr lang="en-GB" dirty="0"/>
          </a:p>
        </p:txBody>
      </p:sp>
    </p:spTree>
    <p:extLst>
      <p:ext uri="{BB962C8B-B14F-4D97-AF65-F5344CB8AC3E}">
        <p14:creationId xmlns:p14="http://schemas.microsoft.com/office/powerpoint/2010/main" val="1362177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26</a:t>
            </a:fld>
            <a:endParaRPr lang="en-GB" dirty="0"/>
          </a:p>
        </p:txBody>
      </p:sp>
    </p:spTree>
    <p:extLst>
      <p:ext uri="{BB962C8B-B14F-4D97-AF65-F5344CB8AC3E}">
        <p14:creationId xmlns:p14="http://schemas.microsoft.com/office/powerpoint/2010/main" val="3083073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Any thread trying to access the </a:t>
            </a:r>
            <a:r>
              <a:rPr lang="en-GB" dirty="0" err="1" smtClean="0"/>
              <a:t>sheepCount</a:t>
            </a:r>
            <a:r>
              <a:rPr lang="en-GB" dirty="0" smtClean="0"/>
              <a:t> variable while an atomic operation is in process will have to wait until the atomic operation on the variable is complete. </a:t>
            </a:r>
          </a:p>
          <a:p>
            <a:r>
              <a:rPr lang="en-GB" dirty="0" smtClean="0"/>
              <a:t>Of course, this exclusivity applies only to the threads trying to access the </a:t>
            </a:r>
            <a:r>
              <a:rPr lang="en-GB" dirty="0" err="1" smtClean="0"/>
              <a:t>sheepCount</a:t>
            </a:r>
            <a:r>
              <a:rPr lang="en-GB" dirty="0" smtClean="0"/>
              <a:t> variable, with the rest of the memory space not affected by this operation. </a:t>
            </a:r>
          </a:p>
          <a:p>
            <a:r>
              <a:rPr lang="en-GB" dirty="0" smtClean="0"/>
              <a:t>Since accessing primitives and references in Java is common in shared environments, the Concurrency API includes numerous useful classes that are conceptually the same as our primitive classes but that support atomic operations.</a:t>
            </a:r>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27</a:t>
            </a:fld>
            <a:endParaRPr lang="en-GB" dirty="0"/>
          </a:p>
        </p:txBody>
      </p:sp>
    </p:spTree>
    <p:extLst>
      <p:ext uri="{BB962C8B-B14F-4D97-AF65-F5344CB8AC3E}">
        <p14:creationId xmlns:p14="http://schemas.microsoft.com/office/powerpoint/2010/main" val="1418859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do we use an atomic class? Each class includes numerous methods that are equivalent to many of the primitive built-in operators that we use on primitives, such as the assignment operator = and the increment operators ++. We describe the common atomic methods that you should know for the exam in the next slide.</a:t>
            </a:r>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28</a:t>
            </a:fld>
            <a:endParaRPr lang="en-GB" dirty="0"/>
          </a:p>
        </p:txBody>
      </p:sp>
    </p:spTree>
    <p:extLst>
      <p:ext uri="{BB962C8B-B14F-4D97-AF65-F5344CB8AC3E}">
        <p14:creationId xmlns:p14="http://schemas.microsoft.com/office/powerpoint/2010/main" val="3959608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following example, we update our </a:t>
            </a:r>
            <a:r>
              <a:rPr lang="en-GB" dirty="0" err="1" smtClean="0"/>
              <a:t>SheepManager</a:t>
            </a:r>
            <a:r>
              <a:rPr lang="en-GB" dirty="0" smtClean="0"/>
              <a:t> class with an </a:t>
            </a:r>
            <a:r>
              <a:rPr lang="en-GB" dirty="0" err="1" smtClean="0"/>
              <a:t>AtomicInteger</a:t>
            </a:r>
            <a:r>
              <a:rPr lang="en-GB" dirty="0" smtClean="0"/>
              <a:t> : private </a:t>
            </a:r>
            <a:r>
              <a:rPr lang="en-GB" dirty="0" err="1" smtClean="0"/>
              <a:t>AtomicInteger</a:t>
            </a:r>
            <a:r>
              <a:rPr lang="en-GB" dirty="0" smtClean="0"/>
              <a:t> </a:t>
            </a:r>
            <a:r>
              <a:rPr lang="en-GB" dirty="0" err="1" smtClean="0"/>
              <a:t>sheepCount</a:t>
            </a:r>
            <a:r>
              <a:rPr lang="en-GB" dirty="0" smtClean="0"/>
              <a:t> = new </a:t>
            </a:r>
            <a:r>
              <a:rPr lang="en-GB" dirty="0" err="1" smtClean="0"/>
              <a:t>AtomicInteger</a:t>
            </a:r>
            <a:r>
              <a:rPr lang="en-GB" dirty="0" smtClean="0"/>
              <a:t>(0); private void </a:t>
            </a:r>
            <a:r>
              <a:rPr lang="en-GB" dirty="0" err="1" smtClean="0"/>
              <a:t>incrementAndReport</a:t>
            </a:r>
            <a:r>
              <a:rPr lang="en-GB" dirty="0" smtClean="0"/>
              <a:t>() { </a:t>
            </a:r>
            <a:r>
              <a:rPr lang="en-GB" dirty="0" err="1" smtClean="0"/>
              <a:t>System.out.print</a:t>
            </a:r>
            <a:r>
              <a:rPr lang="en-GB" dirty="0" smtClean="0"/>
              <a:t>(</a:t>
            </a:r>
            <a:r>
              <a:rPr lang="en-GB" dirty="0" err="1" smtClean="0"/>
              <a:t>sheepCount.incrementAndGet</a:t>
            </a:r>
            <a:r>
              <a:rPr lang="en-GB" dirty="0" smtClean="0"/>
              <a:t>()+" "); } </a:t>
            </a:r>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29</a:t>
            </a:fld>
            <a:endParaRPr lang="en-GB" dirty="0"/>
          </a:p>
        </p:txBody>
      </p:sp>
    </p:spTree>
    <p:extLst>
      <p:ext uri="{BB962C8B-B14F-4D97-AF65-F5344CB8AC3E}">
        <p14:creationId xmlns:p14="http://schemas.microsoft.com/office/powerpoint/2010/main" val="67373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example is referred to as a synchronized block . Each thread that arrives will first check if any threads are in the block. In this manner, a thread “acquires the lock” for the monitor. If the lock is available, a single thread will enter the block, acquiring the lock and preventing all other threads from entering. While the first thread is executing the block, all threads that arrive will attempt to acquire the same lock and wait for fi </a:t>
            </a:r>
            <a:r>
              <a:rPr lang="en-GB" dirty="0" err="1" smtClean="0"/>
              <a:t>rst</a:t>
            </a:r>
            <a:r>
              <a:rPr lang="en-GB" dirty="0" smtClean="0"/>
              <a:t> thread to finish. Once a thread finishes executing the block, it will release the lock, allowing one of the waiting threads to proceed. </a:t>
            </a:r>
          </a:p>
          <a:p>
            <a:r>
              <a:rPr lang="en-GB" dirty="0" smtClean="0"/>
              <a:t>Let’s revisit our </a:t>
            </a:r>
            <a:r>
              <a:rPr lang="en-GB" dirty="0" err="1" smtClean="0"/>
              <a:t>SheepManager</a:t>
            </a:r>
            <a:r>
              <a:rPr lang="en-GB" dirty="0" smtClean="0"/>
              <a:t> example and see if we can improve the results so that each worker increments and outputs the counter in order. Let’s say that we replaced our for() loop with the following implementation: for(</a:t>
            </a:r>
            <a:r>
              <a:rPr lang="en-GB" dirty="0" err="1" smtClean="0"/>
              <a:t>int</a:t>
            </a:r>
            <a:r>
              <a:rPr lang="en-GB" dirty="0" smtClean="0"/>
              <a:t> i=0; i </a:t>
            </a:r>
            <a:r>
              <a:rPr lang="en-GB" dirty="0" err="1" smtClean="0"/>
              <a:t>manager.incrementAndReport</a:t>
            </a:r>
            <a:r>
              <a:rPr lang="en-GB" dirty="0" smtClean="0"/>
              <a:t>()); } }</a:t>
            </a:r>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30</a:t>
            </a:fld>
            <a:endParaRPr lang="en-GB" dirty="0"/>
          </a:p>
        </p:txBody>
      </p:sp>
    </p:spTree>
    <p:extLst>
      <p:ext uri="{BB962C8B-B14F-4D97-AF65-F5344CB8AC3E}">
        <p14:creationId xmlns:p14="http://schemas.microsoft.com/office/powerpoint/2010/main" val="1876940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established our monitor using synchronized(this) around the body of the method. Java actually provides a more convenient compiler enhancement for doing so.</a:t>
            </a:r>
          </a:p>
          <a:p>
            <a:r>
              <a:rPr lang="en-GB" dirty="0" smtClean="0"/>
              <a:t>The first uses a synchronized block, whereas the second uses the synchronized method modifier. Which you use is completely up to you. We can also add the synchronized modifier to static methods. What object is used as the monitor when we synchronize on a static method? The class object, of course! For example, the following two methods are equivalent for static synchronization inside our </a:t>
            </a:r>
            <a:r>
              <a:rPr lang="en-GB" dirty="0" err="1" smtClean="0"/>
              <a:t>SheepManager</a:t>
            </a:r>
            <a:r>
              <a:rPr lang="en-GB" dirty="0" smtClean="0"/>
              <a:t> class:</a:t>
            </a:r>
          </a:p>
          <a:p>
            <a:endParaRPr lang="en-GB" dirty="0" smtClean="0"/>
          </a:p>
          <a:p>
            <a:r>
              <a:rPr lang="en-GB" dirty="0" smtClean="0"/>
              <a:t>public static void </a:t>
            </a:r>
            <a:r>
              <a:rPr lang="en-GB" dirty="0" err="1" smtClean="0"/>
              <a:t>printDaysWork</a:t>
            </a:r>
            <a:r>
              <a:rPr lang="en-GB" dirty="0" smtClean="0"/>
              <a:t>() { synchronized(</a:t>
            </a:r>
            <a:r>
              <a:rPr lang="en-GB" dirty="0" err="1" smtClean="0"/>
              <a:t>SheepManager.class</a:t>
            </a:r>
            <a:r>
              <a:rPr lang="en-GB" dirty="0" smtClean="0"/>
              <a:t>) { </a:t>
            </a:r>
            <a:r>
              <a:rPr lang="en-GB" dirty="0" err="1" smtClean="0"/>
              <a:t>System.out.print</a:t>
            </a:r>
            <a:r>
              <a:rPr lang="en-GB" dirty="0" smtClean="0"/>
              <a:t>("Finished work"); } } </a:t>
            </a:r>
          </a:p>
          <a:p>
            <a:r>
              <a:rPr lang="en-GB" dirty="0" smtClean="0"/>
              <a:t>public static synchronized void </a:t>
            </a:r>
            <a:r>
              <a:rPr lang="en-GB" dirty="0" err="1" smtClean="0"/>
              <a:t>printDaysWork</a:t>
            </a:r>
            <a:r>
              <a:rPr lang="en-GB" dirty="0" smtClean="0"/>
              <a:t>() { </a:t>
            </a:r>
            <a:r>
              <a:rPr lang="en-GB" dirty="0" err="1" smtClean="0"/>
              <a:t>System.out.print</a:t>
            </a:r>
            <a:r>
              <a:rPr lang="en-GB" dirty="0" smtClean="0"/>
              <a:t>("Finished work"); }</a:t>
            </a:r>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31</a:t>
            </a:fld>
            <a:endParaRPr lang="en-GB" dirty="0"/>
          </a:p>
        </p:txBody>
      </p:sp>
    </p:spTree>
    <p:extLst>
      <p:ext uri="{BB962C8B-B14F-4D97-AF65-F5344CB8AC3E}">
        <p14:creationId xmlns:p14="http://schemas.microsoft.com/office/powerpoint/2010/main" val="2668984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4</a:t>
            </a:fld>
            <a:endParaRPr lang="en-GB" dirty="0"/>
          </a:p>
        </p:txBody>
      </p:sp>
    </p:spTree>
    <p:extLst>
      <p:ext uri="{BB962C8B-B14F-4D97-AF65-F5344CB8AC3E}">
        <p14:creationId xmlns:p14="http://schemas.microsoft.com/office/powerpoint/2010/main" val="3547049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32</a:t>
            </a:fld>
            <a:endParaRPr lang="en-GB" dirty="0"/>
          </a:p>
        </p:txBody>
      </p:sp>
    </p:spTree>
    <p:extLst>
      <p:ext uri="{BB962C8B-B14F-4D97-AF65-F5344CB8AC3E}">
        <p14:creationId xmlns:p14="http://schemas.microsoft.com/office/powerpoint/2010/main" val="1496162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several factors make them unsuitable for use in highly concurrent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most importantly their single collection-wide lock is an impediment to scalability and it often becomes necessary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lock a collection for a considerable time during iteration to prevent </a:t>
            </a:r>
            <a:r>
              <a:rPr lang="en-US" dirty="0" err="1" smtClean="0"/>
              <a:t>ConcurrentModificationException</a:t>
            </a:r>
            <a:r>
              <a:rPr lang="en-US" dirty="0" smtClean="0"/>
              <a:t>.</a:t>
            </a:r>
            <a:endParaRPr lang="en-GB" dirty="0" smtClean="0"/>
          </a:p>
          <a:p>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35</a:t>
            </a:fld>
            <a:endParaRPr lang="en-GB" dirty="0"/>
          </a:p>
        </p:txBody>
      </p:sp>
    </p:spTree>
    <p:extLst>
      <p:ext uri="{BB962C8B-B14F-4D97-AF65-F5344CB8AC3E}">
        <p14:creationId xmlns:p14="http://schemas.microsoft.com/office/powerpoint/2010/main" val="410580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then, why use a concurrent collection class? Like using </a:t>
            </a:r>
            <a:r>
              <a:rPr lang="en-GB" dirty="0" err="1" smtClean="0"/>
              <a:t>ExecutorService</a:t>
            </a:r>
            <a:r>
              <a:rPr lang="en-GB" dirty="0" smtClean="0"/>
              <a:t> to manage threads for us, using the concurrent collections is extremely convenient in practice. It also prevents us from introducing mistakes in own custom implementation, such as if we forgot to synchronize one of the </a:t>
            </a:r>
            <a:r>
              <a:rPr lang="en-GB" dirty="0" err="1" smtClean="0"/>
              <a:t>accessor</a:t>
            </a:r>
            <a:r>
              <a:rPr lang="en-GB" dirty="0" smtClean="0"/>
              <a:t> methods. In fact, the concurrent collections often include performance enhancements that avoid unnecessary synchronization. Accessing collections from across multiple threads is so common that the writers of Java thought it would be a good idea to have alternate versions of many of the regular collections classes just for multi-threaded access.</a:t>
            </a:r>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36</a:t>
            </a:fld>
            <a:endParaRPr lang="en-GB" dirty="0"/>
          </a:p>
        </p:txBody>
      </p:sp>
    </p:spTree>
    <p:extLst>
      <p:ext uri="{BB962C8B-B14F-4D97-AF65-F5344CB8AC3E}">
        <p14:creationId xmlns:p14="http://schemas.microsoft.com/office/powerpoint/2010/main" val="549136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purpose of the concurrent collection classes is to solve common memory consistency errors. </a:t>
            </a:r>
          </a:p>
          <a:p>
            <a:pPr defTabSz="883676">
              <a:defRPr/>
            </a:pPr>
            <a:r>
              <a:rPr lang="en-GB" dirty="0" smtClean="0"/>
              <a:t>A memory consistency error occurs when two threads have inconsistent views of what should be the same data. Conceptually, we want writes on one thread to be available to another thread if it accesses the concurrent collection after the write has occurred. When two threads try to modify the same non-concurrent collection, the JVM may throw a </a:t>
            </a:r>
            <a:r>
              <a:rPr lang="en-GB" dirty="0" err="1" smtClean="0"/>
              <a:t>ConcurrentModificationException</a:t>
            </a:r>
            <a:r>
              <a:rPr lang="en-GB" dirty="0" smtClean="0"/>
              <a:t> at runtime. In fact, it can happen with a single thread. Take a look at the following code snippet.</a:t>
            </a:r>
          </a:p>
          <a:p>
            <a:pPr defTabSz="883676">
              <a:defRPr/>
            </a:pPr>
            <a:r>
              <a:rPr lang="en-GB" dirty="0" smtClean="0"/>
              <a:t>This snippet will throw a </a:t>
            </a:r>
            <a:r>
              <a:rPr lang="en-GB" dirty="0" err="1" smtClean="0"/>
              <a:t>ConcurrentModificationException</a:t>
            </a:r>
            <a:r>
              <a:rPr lang="en-GB" dirty="0" smtClean="0"/>
              <a:t> at runtime, since the iterator keyset() is not properly updated after the first element is removed. Changing the first line to use a </a:t>
            </a:r>
            <a:r>
              <a:rPr lang="en-GB" dirty="0" err="1" smtClean="0"/>
              <a:t>ConcurrentHashMap</a:t>
            </a:r>
            <a:r>
              <a:rPr lang="en-GB" dirty="0" smtClean="0"/>
              <a:t> will prevent the code from throwing an exception at runtime.</a:t>
            </a:r>
          </a:p>
          <a:p>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37</a:t>
            </a:fld>
            <a:endParaRPr lang="en-GB" dirty="0"/>
          </a:p>
        </p:txBody>
      </p:sp>
    </p:spTree>
    <p:extLst>
      <p:ext uri="{BB962C8B-B14F-4D97-AF65-F5344CB8AC3E}">
        <p14:creationId xmlns:p14="http://schemas.microsoft.com/office/powerpoint/2010/main" val="1879491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41</a:t>
            </a:fld>
            <a:endParaRPr lang="en-GB" dirty="0"/>
          </a:p>
        </p:txBody>
      </p:sp>
    </p:spTree>
    <p:extLst>
      <p:ext uri="{BB962C8B-B14F-4D97-AF65-F5344CB8AC3E}">
        <p14:creationId xmlns:p14="http://schemas.microsoft.com/office/powerpoint/2010/main" val="2021464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Starvation</a:t>
            </a:r>
            <a:r>
              <a:rPr lang="en-US" dirty="0"/>
              <a:t> describes a situation where a thread is unable to gain regular access to shared resources and is unable to make progress. This happens when shared resources are made unavailable for long periods by "greedy" threads.</a:t>
            </a:r>
          </a:p>
          <a:p>
            <a:endParaRPr lang="en-US" dirty="0"/>
          </a:p>
          <a:p>
            <a:r>
              <a:rPr lang="en-US" dirty="0"/>
              <a:t>A thread often acts in response to the action of another thread. If the other thread's action is also a response to the action of another thread, then </a:t>
            </a:r>
            <a:r>
              <a:rPr lang="en-US" i="1"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endParaRPr lang="en-GB" dirty="0"/>
          </a:p>
        </p:txBody>
      </p:sp>
      <p:sp>
        <p:nvSpPr>
          <p:cNvPr id="4" name="Slide Number Placeholder 3"/>
          <p:cNvSpPr>
            <a:spLocks noGrp="1"/>
          </p:cNvSpPr>
          <p:nvPr>
            <p:ph type="sldNum" sz="quarter" idx="10"/>
          </p:nvPr>
        </p:nvSpPr>
        <p:spPr/>
        <p:txBody>
          <a:bodyPr/>
          <a:lstStyle/>
          <a:p>
            <a:fld id="{DC59FDB4-792A-4C30-B3CA-9A37EF575B96}" type="slidenum">
              <a:rPr lang="en-GB" smtClean="0"/>
              <a:t>42</a:t>
            </a:fld>
            <a:endParaRPr lang="en-GB" dirty="0"/>
          </a:p>
        </p:txBody>
      </p:sp>
    </p:spTree>
    <p:extLst>
      <p:ext uri="{BB962C8B-B14F-4D97-AF65-F5344CB8AC3E}">
        <p14:creationId xmlns:p14="http://schemas.microsoft.com/office/powerpoint/2010/main" val="1091024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5</a:t>
            </a:fld>
            <a:endParaRPr lang="en-GB" dirty="0"/>
          </a:p>
        </p:txBody>
      </p:sp>
    </p:spTree>
    <p:extLst>
      <p:ext uri="{BB962C8B-B14F-4D97-AF65-F5344CB8AC3E}">
        <p14:creationId xmlns:p14="http://schemas.microsoft.com/office/powerpoint/2010/main" val="187723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com.endava.concurrency.runnable.PrintData.java, com.endava.concurrency.thread.ReadInventoryThread.java and com.endava.concurrency.ThreadRunnableExamples.java</a:t>
            </a:r>
          </a:p>
        </p:txBody>
      </p:sp>
      <p:sp>
        <p:nvSpPr>
          <p:cNvPr id="4" name="Slide Number Placeholder 3"/>
          <p:cNvSpPr>
            <a:spLocks noGrp="1"/>
          </p:cNvSpPr>
          <p:nvPr>
            <p:ph type="sldNum" sz="quarter" idx="10"/>
          </p:nvPr>
        </p:nvSpPr>
        <p:spPr/>
        <p:txBody>
          <a:bodyPr/>
          <a:lstStyle/>
          <a:p>
            <a:fld id="{DC59FDB4-792A-4C30-B3CA-9A37EF575B96}" type="slidenum">
              <a:rPr lang="en-GB" smtClean="0"/>
              <a:t>6</a:t>
            </a:fld>
            <a:endParaRPr lang="en-GB" dirty="0"/>
          </a:p>
        </p:txBody>
      </p:sp>
    </p:spTree>
    <p:extLst>
      <p:ext uri="{BB962C8B-B14F-4D97-AF65-F5344CB8AC3E}">
        <p14:creationId xmlns:p14="http://schemas.microsoft.com/office/powerpoint/2010/main" val="89544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7</a:t>
            </a:fld>
            <a:endParaRPr lang="en-GB" dirty="0"/>
          </a:p>
        </p:txBody>
      </p:sp>
    </p:spTree>
    <p:extLst>
      <p:ext uri="{BB962C8B-B14F-4D97-AF65-F5344CB8AC3E}">
        <p14:creationId xmlns:p14="http://schemas.microsoft.com/office/powerpoint/2010/main" val="1565680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com.endava.concurrency.polling.CheckResultsBusyWaiting.java and com.endava.concurrency.polling.CheckResultsSleep.java</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8</a:t>
            </a:fld>
            <a:endParaRPr lang="en-GB" dirty="0"/>
          </a:p>
        </p:txBody>
      </p:sp>
    </p:spTree>
    <p:extLst>
      <p:ext uri="{BB962C8B-B14F-4D97-AF65-F5344CB8AC3E}">
        <p14:creationId xmlns:p14="http://schemas.microsoft.com/office/powerpoint/2010/main" val="1847562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r>
              <a:rPr lang="en-US" dirty="0" smtClean="0"/>
              <a:t>Examples at  com.endava.concurrency.polling.CheckResultsBusyWaiting.java and com.endava.concurrency.polling.CheckResultsSleep.java</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9</a:t>
            </a:fld>
            <a:endParaRPr lang="en-GB" dirty="0"/>
          </a:p>
        </p:txBody>
      </p:sp>
    </p:spTree>
    <p:extLst>
      <p:ext uri="{BB962C8B-B14F-4D97-AF65-F5344CB8AC3E}">
        <p14:creationId xmlns:p14="http://schemas.microsoft.com/office/powerpoint/2010/main" val="233987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689" indent="-165689">
              <a:buFontTx/>
              <a:buChar char="-"/>
            </a:pP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11</a:t>
            </a:fld>
            <a:endParaRPr lang="en-GB" dirty="0"/>
          </a:p>
        </p:txBody>
      </p:sp>
    </p:spTree>
    <p:extLst>
      <p:ext uri="{BB962C8B-B14F-4D97-AF65-F5344CB8AC3E}">
        <p14:creationId xmlns:p14="http://schemas.microsoft.com/office/powerpoint/2010/main" val="26046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1394460" y="3404110"/>
            <a:ext cx="7254240" cy="1063387"/>
          </a:xfrm>
        </p:spPr>
        <p:txBody>
          <a:bodyPr wrap="square" lIns="0" anchor="b"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dirty="0" smtClean="0"/>
              <a:t>TITLE GOES HERE. It may stretch to two lines.</a:t>
            </a:r>
            <a:endParaRPr lang="en-GB" dirty="0"/>
          </a:p>
        </p:txBody>
      </p:sp>
      <p:sp>
        <p:nvSpPr>
          <p:cNvPr id="11" name="Content Placeholder 2"/>
          <p:cNvSpPr>
            <a:spLocks noGrp="1"/>
          </p:cNvSpPr>
          <p:nvPr>
            <p:ph idx="13" hasCustomPrompt="1"/>
          </p:nvPr>
        </p:nvSpPr>
        <p:spPr>
          <a:xfrm>
            <a:off x="1394460" y="4533900"/>
            <a:ext cx="7254240" cy="1042606"/>
          </a:xfrm>
        </p:spPr>
        <p:txBody>
          <a:bodyPr lIns="0"/>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2200" b="0" kern="1200" cap="all" baseline="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This is subtitle text it can It can also go to additional lines if necessary. If this goes to multiple lines it looks like this.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pic>
        <p:nvPicPr>
          <p:cNvPr id="12" name="endava-new-logo.png"/>
          <p:cNvPicPr>
            <a:picLocks noChangeAspect="1"/>
          </p:cNvPicPr>
          <p:nvPr userDrawn="1"/>
        </p:nvPicPr>
        <p:blipFill>
          <a:blip r:embed="rId2">
            <a:extLst/>
          </a:blip>
          <a:stretch>
            <a:fillRect/>
          </a:stretch>
        </p:blipFill>
        <p:spPr>
          <a:xfrm>
            <a:off x="785605" y="1190270"/>
            <a:ext cx="2440870" cy="806337"/>
          </a:xfrm>
          <a:prstGeom prst="rect">
            <a:avLst/>
          </a:prstGeom>
          <a:ln w="12700">
            <a:miter lim="400000"/>
          </a:ln>
        </p:spPr>
      </p:pic>
    </p:spTree>
    <p:extLst>
      <p:ext uri="{BB962C8B-B14F-4D97-AF65-F5344CB8AC3E}">
        <p14:creationId xmlns:p14="http://schemas.microsoft.com/office/powerpoint/2010/main" val="26735325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16" name="Content Placeholder 2"/>
          <p:cNvSpPr>
            <a:spLocks noGrp="1"/>
          </p:cNvSpPr>
          <p:nvPr>
            <p:ph idx="22"/>
          </p:nvPr>
        </p:nvSpPr>
        <p:spPr>
          <a:xfrm>
            <a:off x="1218690" y="3360613"/>
            <a:ext cx="9831977" cy="1201232"/>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tx1"/>
                </a:solidFill>
                <a:latin typeface="+mn-lt"/>
                <a:ea typeface="Arial" charset="0"/>
                <a:cs typeface="Arial" charset="0"/>
              </a:defRPr>
            </a:lvl1pPr>
            <a:lvl2pPr marL="0" indent="0" algn="ctr">
              <a:buFontTx/>
              <a:buNone/>
              <a:defRPr sz="1600">
                <a:solidFill>
                  <a:schemeClr val="tx1"/>
                </a:solidFill>
              </a:defRPr>
            </a:lvl2pPr>
            <a:lvl3pPr marL="914400" indent="0" algn="ctr">
              <a:buClr>
                <a:srgbClr val="81ADB5"/>
              </a:buClr>
              <a:buFontTx/>
              <a:buNone/>
              <a:defRPr sz="1600">
                <a:solidFill>
                  <a:schemeClr val="tx1"/>
                </a:solidFill>
              </a:defRPr>
            </a:lvl3pPr>
            <a:lvl4pPr marL="1600200" indent="-228600" algn="ctr">
              <a:buFont typeface="Calibri" panose="020F0502020204030204" pitchFamily="34" charset="0"/>
              <a:buChar char="-"/>
              <a:defRPr sz="1400">
                <a:solidFill>
                  <a:schemeClr val="tx1"/>
                </a:solidFill>
              </a:defRPr>
            </a:lvl4pPr>
            <a:lvl5pPr algn="ct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Tree>
    <p:extLst>
      <p:ext uri="{BB962C8B-B14F-4D97-AF65-F5344CB8AC3E}">
        <p14:creationId xmlns:p14="http://schemas.microsoft.com/office/powerpoint/2010/main" val="7927070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LIDE-RIGH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952246" y="3054273"/>
            <a:ext cx="6401554" cy="3021340"/>
          </a:xfrm>
        </p:spPr>
        <p:txBody>
          <a:bodyPr lIns="0">
            <a:spAutoFit/>
          </a:bodyPr>
          <a:lstStyle>
            <a:lvl1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r">
              <a:buFontTx/>
              <a:buNone/>
              <a:defRPr sz="1600">
                <a:solidFill>
                  <a:schemeClr val="tx1"/>
                </a:solidFill>
              </a:defRPr>
            </a:lvl2pPr>
            <a:lvl3pPr marL="914400" indent="0" algn="r">
              <a:buClr>
                <a:srgbClr val="81ADB5"/>
              </a:buClr>
              <a:buFontTx/>
              <a:buNone/>
              <a:defRPr sz="1600">
                <a:solidFill>
                  <a:schemeClr val="tx1"/>
                </a:solidFill>
              </a:defRPr>
            </a:lvl3pPr>
            <a:lvl4pPr marL="1371600" indent="0" algn="r">
              <a:buFontTx/>
              <a:buNone/>
              <a:defRPr sz="1500">
                <a:solidFill>
                  <a:schemeClr val="tx1"/>
                </a:solidFill>
              </a:defRPr>
            </a:lvl4pPr>
            <a:lvl5pPr marL="1828800" indent="0" algn="r">
              <a:buFontTx/>
              <a:buNone/>
              <a:defRPr>
                <a:solidFill>
                  <a:schemeClr val="tx1"/>
                </a:solidFill>
              </a:defRPr>
            </a:lvl5pPr>
            <a:lvl6pPr algn="r">
              <a:defRPr sz="1200"/>
            </a:lvl6pPr>
            <a:lvl8pPr algn="r">
              <a:defRPr sz="120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Content Placeholder 2"/>
          <p:cNvSpPr>
            <a:spLocks noGrp="1"/>
          </p:cNvSpPr>
          <p:nvPr>
            <p:ph idx="14"/>
          </p:nvPr>
        </p:nvSpPr>
        <p:spPr>
          <a:xfrm>
            <a:off x="806824"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Fifth level</a:t>
            </a:r>
            <a:endParaRPr lang="en-US" dirty="0" smtClean="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4952246" y="2629541"/>
            <a:ext cx="6401554" cy="424732"/>
          </a:xfrm>
        </p:spPr>
        <p:txBody>
          <a:bodyPr lIns="0" anchor="b" anchorCtr="0">
            <a:spAutoFit/>
          </a:bodyPr>
          <a:lstStyle>
            <a:lvl1pPr marL="0" marR="0" indent="0" algn="r"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20"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1"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Tree>
    <p:extLst>
      <p:ext uri="{BB962C8B-B14F-4D97-AF65-F5344CB8AC3E}">
        <p14:creationId xmlns:p14="http://schemas.microsoft.com/office/powerpoint/2010/main" val="30157754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LEFT">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8"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4"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SECTION TITLE</a:t>
            </a:r>
            <a:br>
              <a:rPr lang="en-US" dirty="0" smtClean="0"/>
            </a:br>
            <a:r>
              <a:rPr lang="en-US" dirty="0" smtClean="0"/>
              <a:t>and possibly second row</a:t>
            </a:r>
            <a:endParaRPr lang="en-GB" dirty="0"/>
          </a:p>
        </p:txBody>
      </p:sp>
      <p:sp>
        <p:nvSpPr>
          <p:cNvPr id="11" name="Content Placeholder 2"/>
          <p:cNvSpPr>
            <a:spLocks noGrp="1"/>
          </p:cNvSpPr>
          <p:nvPr>
            <p:ph idx="14"/>
          </p:nvPr>
        </p:nvSpPr>
        <p:spPr>
          <a:xfrm>
            <a:off x="7552410"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Fifth level</a:t>
            </a:r>
            <a:endParaRPr lang="en-US" dirty="0" smtClean="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806824" y="2603655"/>
            <a:ext cx="6401554" cy="424732"/>
          </a:xfrm>
        </p:spPr>
        <p:txBody>
          <a:bodyPr lIns="0" anchor="b" anchorCtr="0">
            <a:spAutoFit/>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20" name="Content Placeholder 2"/>
          <p:cNvSpPr>
            <a:spLocks noGrp="1"/>
          </p:cNvSpPr>
          <p:nvPr>
            <p:ph idx="13" hasCustomPrompt="1"/>
          </p:nvPr>
        </p:nvSpPr>
        <p:spPr>
          <a:xfrm>
            <a:off x="806824" y="3028387"/>
            <a:ext cx="6401554" cy="1347548"/>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27345590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columns_two">
    <p:spTree>
      <p:nvGrpSpPr>
        <p:cNvPr id="1" name=""/>
        <p:cNvGrpSpPr/>
        <p:nvPr/>
      </p:nvGrpSpPr>
      <p:grpSpPr>
        <a:xfrm>
          <a:off x="0" y="0"/>
          <a:ext cx="0" cy="0"/>
          <a:chOff x="0" y="0"/>
          <a:chExt cx="0" cy="0"/>
        </a:xfrm>
      </p:grpSpPr>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
        <p:nvSpPr>
          <p:cNvPr id="23" name="Content Placeholder 2"/>
          <p:cNvSpPr>
            <a:spLocks noGrp="1"/>
          </p:cNvSpPr>
          <p:nvPr>
            <p:ph idx="13" hasCustomPrompt="1"/>
          </p:nvPr>
        </p:nvSpPr>
        <p:spPr>
          <a:xfrm>
            <a:off x="806824" y="2560355"/>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30" name="Content Placeholder 2"/>
          <p:cNvSpPr>
            <a:spLocks noGrp="1"/>
          </p:cNvSpPr>
          <p:nvPr>
            <p:ph idx="19" hasCustomPrompt="1"/>
          </p:nvPr>
        </p:nvSpPr>
        <p:spPr>
          <a:xfrm>
            <a:off x="806824" y="2182749"/>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14" name="Content Placeholder 2"/>
          <p:cNvSpPr>
            <a:spLocks noGrp="1"/>
          </p:cNvSpPr>
          <p:nvPr>
            <p:ph idx="20" hasCustomPrompt="1"/>
          </p:nvPr>
        </p:nvSpPr>
        <p:spPr>
          <a:xfrm>
            <a:off x="6346564" y="2568629"/>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19" name="Content Placeholder 2"/>
          <p:cNvSpPr>
            <a:spLocks noGrp="1"/>
          </p:cNvSpPr>
          <p:nvPr>
            <p:ph idx="21" hasCustomPrompt="1"/>
          </p:nvPr>
        </p:nvSpPr>
        <p:spPr>
          <a:xfrm>
            <a:off x="6346564" y="2191023"/>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Tree>
    <p:extLst>
      <p:ext uri="{BB962C8B-B14F-4D97-AF65-F5344CB8AC3E}">
        <p14:creationId xmlns:p14="http://schemas.microsoft.com/office/powerpoint/2010/main" val="29039837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columns_thre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
        <p:nvSpPr>
          <p:cNvPr id="30" name="Content Placeholder 2"/>
          <p:cNvSpPr>
            <a:spLocks noGrp="1"/>
          </p:cNvSpPr>
          <p:nvPr>
            <p:ph idx="19" hasCustomPrompt="1"/>
          </p:nvPr>
        </p:nvSpPr>
        <p:spPr>
          <a:xfrm>
            <a:off x="806824" y="2103444"/>
            <a:ext cx="3267235" cy="448637"/>
          </a:xfrm>
        </p:spPr>
        <p:txBody>
          <a:bodyPr lIns="0" bIns="0" anchor="b"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16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32" name="Content Placeholder 2"/>
          <p:cNvSpPr>
            <a:spLocks noGrp="1"/>
          </p:cNvSpPr>
          <p:nvPr>
            <p:ph idx="21" hasCustomPrompt="1"/>
          </p:nvPr>
        </p:nvSpPr>
        <p:spPr>
          <a:xfrm>
            <a:off x="4399541" y="2111718"/>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smtClean="0"/>
              <a:t>Insert text here</a:t>
            </a:r>
          </a:p>
        </p:txBody>
      </p:sp>
      <p:sp>
        <p:nvSpPr>
          <p:cNvPr id="34" name="Content Placeholder 2"/>
          <p:cNvSpPr>
            <a:spLocks noGrp="1"/>
          </p:cNvSpPr>
          <p:nvPr>
            <p:ph idx="23" hasCustomPrompt="1"/>
          </p:nvPr>
        </p:nvSpPr>
        <p:spPr>
          <a:xfrm>
            <a:off x="8086565" y="2119992"/>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smtClean="0"/>
              <a:t>Insert text here</a:t>
            </a:r>
          </a:p>
        </p:txBody>
      </p:sp>
      <p:sp>
        <p:nvSpPr>
          <p:cNvPr id="19" name="Content Placeholder 2"/>
          <p:cNvSpPr>
            <a:spLocks noGrp="1"/>
          </p:cNvSpPr>
          <p:nvPr>
            <p:ph idx="13" hasCustomPrompt="1"/>
          </p:nvPr>
        </p:nvSpPr>
        <p:spPr>
          <a:xfrm>
            <a:off x="806824" y="2560355"/>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24" name="Content Placeholder 2"/>
          <p:cNvSpPr>
            <a:spLocks noGrp="1"/>
          </p:cNvSpPr>
          <p:nvPr>
            <p:ph idx="24" hasCustomPrompt="1"/>
          </p:nvPr>
        </p:nvSpPr>
        <p:spPr>
          <a:xfrm>
            <a:off x="4399541" y="2575061"/>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26" name="Content Placeholder 2"/>
          <p:cNvSpPr>
            <a:spLocks noGrp="1"/>
          </p:cNvSpPr>
          <p:nvPr>
            <p:ph idx="25" hasCustomPrompt="1"/>
          </p:nvPr>
        </p:nvSpPr>
        <p:spPr>
          <a:xfrm>
            <a:off x="8093355" y="2586006"/>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Tree>
    <p:extLst>
      <p:ext uri="{BB962C8B-B14F-4D97-AF65-F5344CB8AC3E}">
        <p14:creationId xmlns:p14="http://schemas.microsoft.com/office/powerpoint/2010/main" val="42871152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2" name="Rectangle 1"/>
          <p:cNvSpPr/>
          <p:nvPr userDrawn="1"/>
        </p:nvSpPr>
        <p:spPr>
          <a:xfrm>
            <a:off x="880985" y="1539089"/>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0" name="Content Placeholder 2"/>
          <p:cNvSpPr>
            <a:spLocks noGrp="1"/>
          </p:cNvSpPr>
          <p:nvPr>
            <p:ph idx="15" hasCustomPrompt="1"/>
          </p:nvPr>
        </p:nvSpPr>
        <p:spPr>
          <a:xfrm>
            <a:off x="3647761" y="2337460"/>
            <a:ext cx="7982533" cy="1109009"/>
          </a:xfrm>
        </p:spPr>
        <p:txBody>
          <a:bodyPr l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copy here insert copy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12"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5" name="Picture 14"/>
          <p:cNvPicPr>
            <a:picLocks noChangeAspect="1"/>
          </p:cNvPicPr>
          <p:nvPr userDrawn="1"/>
        </p:nvPicPr>
        <p:blipFill>
          <a:blip r:embed="rId2"/>
          <a:stretch>
            <a:fillRect/>
          </a:stretch>
        </p:blipFill>
        <p:spPr>
          <a:xfrm>
            <a:off x="11058524" y="6445284"/>
            <a:ext cx="812771" cy="268215"/>
          </a:xfrm>
          <a:prstGeom prst="rect">
            <a:avLst/>
          </a:prstGeom>
        </p:spPr>
      </p:pic>
      <p:sp>
        <p:nvSpPr>
          <p:cNvPr id="13" name="Content Placeholder 2"/>
          <p:cNvSpPr>
            <a:spLocks noGrp="1"/>
          </p:cNvSpPr>
          <p:nvPr>
            <p:ph idx="14" hasCustomPrompt="1"/>
          </p:nvPr>
        </p:nvSpPr>
        <p:spPr>
          <a:xfrm>
            <a:off x="1066126" y="1647185"/>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16" name="Content Placeholder 2"/>
          <p:cNvSpPr>
            <a:spLocks noGrp="1"/>
          </p:cNvSpPr>
          <p:nvPr>
            <p:ph idx="16" hasCustomPrompt="1"/>
          </p:nvPr>
        </p:nvSpPr>
        <p:spPr>
          <a:xfrm>
            <a:off x="806824" y="2321982"/>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26"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34" name="Rectangle 33"/>
          <p:cNvSpPr/>
          <p:nvPr userDrawn="1"/>
        </p:nvSpPr>
        <p:spPr>
          <a:xfrm>
            <a:off x="854106" y="3166616"/>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Content Placeholder 2"/>
          <p:cNvSpPr>
            <a:spLocks noGrp="1"/>
          </p:cNvSpPr>
          <p:nvPr>
            <p:ph idx="25" hasCustomPrompt="1"/>
          </p:nvPr>
        </p:nvSpPr>
        <p:spPr>
          <a:xfrm>
            <a:off x="1066126" y="3274712"/>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36" name="Content Placeholder 2"/>
          <p:cNvSpPr>
            <a:spLocks noGrp="1"/>
          </p:cNvSpPr>
          <p:nvPr>
            <p:ph idx="26" hasCustomPrompt="1"/>
          </p:nvPr>
        </p:nvSpPr>
        <p:spPr>
          <a:xfrm>
            <a:off x="806824" y="3949509"/>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40" name="Rectangle 39"/>
          <p:cNvSpPr/>
          <p:nvPr userDrawn="1"/>
        </p:nvSpPr>
        <p:spPr>
          <a:xfrm>
            <a:off x="854106" y="4794143"/>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Content Placeholder 2"/>
          <p:cNvSpPr>
            <a:spLocks noGrp="1"/>
          </p:cNvSpPr>
          <p:nvPr>
            <p:ph idx="27" hasCustomPrompt="1"/>
          </p:nvPr>
        </p:nvSpPr>
        <p:spPr>
          <a:xfrm>
            <a:off x="1066126" y="4902239"/>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42" name="Content Placeholder 2"/>
          <p:cNvSpPr>
            <a:spLocks noGrp="1"/>
          </p:cNvSpPr>
          <p:nvPr>
            <p:ph idx="28" hasCustomPrompt="1"/>
          </p:nvPr>
        </p:nvSpPr>
        <p:spPr>
          <a:xfrm>
            <a:off x="806824" y="5577036"/>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43" name="Content Placeholder 2"/>
          <p:cNvSpPr>
            <a:spLocks noGrp="1"/>
          </p:cNvSpPr>
          <p:nvPr>
            <p:ph idx="29" hasCustomPrompt="1"/>
          </p:nvPr>
        </p:nvSpPr>
        <p:spPr>
          <a:xfrm>
            <a:off x="3647761" y="1539089"/>
            <a:ext cx="7982533" cy="742791"/>
          </a:xfrm>
        </p:spPr>
        <p:txBody>
          <a:bodyPr lIns="0"/>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2000" b="1" kern="1200" cap="all" baseline="0" dirty="0" smtClean="0">
                <a:solidFill>
                  <a:srgbClr val="DE411B"/>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copy here insert copy here</a:t>
            </a:r>
          </a:p>
        </p:txBody>
      </p:sp>
      <p:sp>
        <p:nvSpPr>
          <p:cNvPr id="44" name="Title 1"/>
          <p:cNvSpPr>
            <a:spLocks noGrp="1"/>
          </p:cNvSpPr>
          <p:nvPr>
            <p:ph type="title" hasCustomPrompt="1"/>
          </p:nvPr>
        </p:nvSpPr>
        <p:spPr>
          <a:xfrm>
            <a:off x="3647761" y="159908"/>
            <a:ext cx="7395049" cy="1025980"/>
          </a:xfrm>
        </p:spPr>
        <p:txBody>
          <a:bodyPr lIns="0" anchor="b" anchorCtr="1">
            <a:normAutofit/>
          </a:bodyPr>
          <a:lstStyle>
            <a:lvl1pPr marL="0" algn="l"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TITLE</a:t>
            </a:r>
            <a:endParaRPr lang="en-GB" dirty="0"/>
          </a:p>
        </p:txBody>
      </p:sp>
      <p:sp>
        <p:nvSpPr>
          <p:cNvPr id="19" name="Content Placeholder 2"/>
          <p:cNvSpPr>
            <a:spLocks noGrp="1"/>
          </p:cNvSpPr>
          <p:nvPr>
            <p:ph idx="30" hasCustomPrompt="1"/>
          </p:nvPr>
        </p:nvSpPr>
        <p:spPr>
          <a:xfrm>
            <a:off x="880985" y="648708"/>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tx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logo or icons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7830508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TextBox 19"/>
          <p:cNvSpPr txBox="1"/>
          <p:nvPr/>
        </p:nvSpPr>
        <p:spPr>
          <a:xfrm>
            <a:off x="4862147" y="322509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3206888" y="2379387"/>
            <a:ext cx="7421880" cy="594213"/>
          </a:xfrm>
        </p:spPr>
        <p:txBody>
          <a:bodyPr wrap="square" lIns="0" tIns="0" rIns="0" bIns="0" anchor="t" anchorCtr="0">
            <a:normAutofit/>
          </a:bodyPr>
          <a:lstStyle>
            <a:lvl1pPr marL="0" algn="r" defTabSz="914400" rtl="0" eaLnBrk="1" latinLnBrk="0" hangingPunct="1">
              <a:lnSpc>
                <a:spcPct val="70000"/>
              </a:lnSpc>
              <a:spcBef>
                <a:spcPct val="0"/>
              </a:spcBef>
              <a:buNone/>
              <a:defRPr lang="en-GB" sz="4800" b="1" kern="1200" cap="none" baseline="0" dirty="0">
                <a:solidFill>
                  <a:srgbClr val="000000"/>
                </a:solidFill>
                <a:latin typeface="Arial Narrow" charset="0"/>
                <a:ea typeface="Arial Narrow" charset="0"/>
                <a:cs typeface="Arial Narrow" charset="0"/>
              </a:defRPr>
            </a:lvl1pPr>
          </a:lstStyle>
          <a:p>
            <a:r>
              <a:rPr lang="en-US" dirty="0" smtClean="0"/>
              <a:t>THANK YOU</a:t>
            </a:r>
            <a:endParaRPr lang="en-GB" dirty="0"/>
          </a:p>
        </p:txBody>
      </p:sp>
      <p:sp>
        <p:nvSpPr>
          <p:cNvPr id="4" name="Content Placeholder 2"/>
          <p:cNvSpPr>
            <a:spLocks noGrp="1"/>
          </p:cNvSpPr>
          <p:nvPr>
            <p:ph idx="20" hasCustomPrompt="1"/>
          </p:nvPr>
        </p:nvSpPr>
        <p:spPr>
          <a:xfrm>
            <a:off x="5590243" y="4671588"/>
            <a:ext cx="5038525" cy="216152"/>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mn-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+ 00 000 000 000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5" name="Content Placeholder 2"/>
          <p:cNvSpPr>
            <a:spLocks noGrp="1"/>
          </p:cNvSpPr>
          <p:nvPr>
            <p:ph idx="21" hasCustomPrompt="1"/>
          </p:nvPr>
        </p:nvSpPr>
        <p:spPr>
          <a:xfrm>
            <a:off x="5590244" y="3532872"/>
            <a:ext cx="5038524" cy="448637"/>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Name surname</a:t>
            </a:r>
          </a:p>
        </p:txBody>
      </p:sp>
      <p:sp>
        <p:nvSpPr>
          <p:cNvPr id="6" name="Content Placeholder 2"/>
          <p:cNvSpPr>
            <a:spLocks noGrp="1"/>
          </p:cNvSpPr>
          <p:nvPr>
            <p:ph idx="22" hasCustomPrompt="1"/>
          </p:nvPr>
        </p:nvSpPr>
        <p:spPr>
          <a:xfrm>
            <a:off x="5590244" y="4888429"/>
            <a:ext cx="5020417" cy="290153"/>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name.surname@endava.com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7" name="Content Placeholder 2"/>
          <p:cNvSpPr>
            <a:spLocks noGrp="1"/>
          </p:cNvSpPr>
          <p:nvPr>
            <p:ph idx="23" hasCustomPrompt="1"/>
          </p:nvPr>
        </p:nvSpPr>
        <p:spPr>
          <a:xfrm>
            <a:off x="5590244" y="3981510"/>
            <a:ext cx="5038524" cy="210246"/>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Job title</a:t>
            </a:r>
          </a:p>
        </p:txBody>
      </p:sp>
    </p:spTree>
    <p:extLst>
      <p:ext uri="{BB962C8B-B14F-4D97-AF65-F5344CB8AC3E}">
        <p14:creationId xmlns:p14="http://schemas.microsoft.com/office/powerpoint/2010/main" val="41652810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t>
            </a:r>
            <a:endParaRPr lang="en-GB" dirty="0"/>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dirty="0"/>
          </a:p>
        </p:txBody>
      </p:sp>
    </p:spTree>
    <p:extLst>
      <p:ext uri="{BB962C8B-B14F-4D97-AF65-F5344CB8AC3E}">
        <p14:creationId xmlns:p14="http://schemas.microsoft.com/office/powerpoint/2010/main" val="1608181564"/>
      </p:ext>
    </p:extLst>
  </p:cSld>
  <p:clrMap bg1="lt1" tx1="dk1" bg2="lt2" tx2="dk2" accent1="accent1" accent2="accent2" accent3="accent3" accent4="accent4" accent5="accent5" accent6="accent6" hlink="hlink" folHlink="folHlink"/>
  <p:sldLayoutIdLst>
    <p:sldLayoutId id="2147483685" r:id="rId1"/>
    <p:sldLayoutId id="2147483718" r:id="rId2"/>
    <p:sldLayoutId id="2147483715" r:id="rId3"/>
    <p:sldLayoutId id="2147483716" r:id="rId4"/>
    <p:sldLayoutId id="2147483717" r:id="rId5"/>
    <p:sldLayoutId id="2147483683" r:id="rId6"/>
    <p:sldLayoutId id="2147483714" r:id="rId7"/>
    <p:sldLayoutId id="2147483686"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DE411B"/>
        </a:buClr>
        <a:buFont typeface="Wingdings" panose="05000000000000000000" pitchFamily="2" charset="2"/>
        <a:buChar char="§"/>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afaribooksonline.com/library/view/java-8-in/9781617291999/kindle_split_017.html#ch06"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 Id="rId3" Type="http://schemas.openxmlformats.org/officeDocument/2006/relationships/image" Target="../media/image26.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US" dirty="0">
                <a:solidFill>
                  <a:srgbClr val="DE411B"/>
                </a:solidFill>
              </a:rPr>
              <a:t/>
            </a:r>
            <a:br>
              <a:rPr lang="en-US" dirty="0">
                <a:solidFill>
                  <a:srgbClr val="DE411B"/>
                </a:solidFill>
              </a:rPr>
            </a:br>
            <a:r>
              <a:rPr lang="en-US" spc="-1" dirty="0" smtClean="0">
                <a:solidFill>
                  <a:srgbClr val="DE411B"/>
                </a:solidFill>
                <a:uFill>
                  <a:solidFill>
                    <a:srgbClr val="FFFFFF"/>
                  </a:solidFill>
                </a:uFill>
                <a:latin typeface="Arial Narrow"/>
                <a:ea typeface="Arial Narrow"/>
              </a:rPr>
              <a:t>Concurrency</a:t>
            </a:r>
            <a:endParaRPr lang="en-GB" dirty="0">
              <a:solidFill>
                <a:srgbClr val="DE411B"/>
              </a:solidFill>
            </a:endParaRPr>
          </a:p>
        </p:txBody>
      </p:sp>
      <p:sp>
        <p:nvSpPr>
          <p:cNvPr id="3" name="Content Placeholder 2"/>
          <p:cNvSpPr>
            <a:spLocks noGrp="1"/>
          </p:cNvSpPr>
          <p:nvPr>
            <p:ph idx="13"/>
          </p:nvPr>
        </p:nvSpPr>
        <p:spPr/>
        <p:txBody>
          <a:bodyPr/>
          <a:lstStyle/>
          <a:p>
            <a:pPr marL="0" indent="0">
              <a:buNone/>
            </a:pPr>
            <a:r>
              <a:rPr lang="en-US" dirty="0" smtClean="0"/>
              <a:t>JAVA graduates, NOVEMBER 2017</a:t>
            </a:r>
            <a:endParaRPr lang="en-GB" dirty="0"/>
          </a:p>
        </p:txBody>
      </p:sp>
    </p:spTree>
    <p:extLst>
      <p:ext uri="{BB962C8B-B14F-4D97-AF65-F5344CB8AC3E}">
        <p14:creationId xmlns:p14="http://schemas.microsoft.com/office/powerpoint/2010/main" val="1551720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Java 7 </a:t>
            </a:r>
            <a:r>
              <a:rPr lang="en-GB" dirty="0" err="1"/>
              <a:t>java.util.concurrent</a:t>
            </a:r>
            <a:r>
              <a:rPr lang="en-GB" dirty="0"/>
              <a:t> package</a:t>
            </a:r>
          </a:p>
        </p:txBody>
      </p:sp>
      <p:pic>
        <p:nvPicPr>
          <p:cNvPr id="2050" name="Picture 2" descr="UML class diagram for the Java 7 executors and thread pool managers from the java.util.concurrent package."/>
          <p:cNvPicPr>
            <a:picLocks noGrp="1" noChangeAspect="1" noChangeArrowheads="1"/>
          </p:cNvPicPr>
          <p:nvPr>
            <p:ph idx="22"/>
          </p:nvPr>
        </p:nvPicPr>
        <p:blipFill>
          <a:blip r:embed="rId2">
            <a:extLst>
              <a:ext uri="{28A0092B-C50C-407E-A947-70E740481C1C}">
                <a14:useLocalDpi xmlns:a14="http://schemas.microsoft.com/office/drawing/2010/main" val="0"/>
              </a:ext>
            </a:extLst>
          </a:blip>
          <a:srcRect/>
          <a:stretch>
            <a:fillRect/>
          </a:stretch>
        </p:blipFill>
        <p:spPr bwMode="auto">
          <a:xfrm>
            <a:off x="2571505" y="1324304"/>
            <a:ext cx="7110631" cy="490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280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Creating Threads with the </a:t>
            </a:r>
            <a:r>
              <a:rPr lang="en-US" sz="4000" dirty="0" err="1">
                <a:solidFill>
                  <a:schemeClr val="tx1"/>
                </a:solidFill>
              </a:rPr>
              <a:t>ExecutorService</a:t>
            </a:r>
            <a:endParaRPr lang="en-GB" sz="4000" dirty="0">
              <a:solidFill>
                <a:srgbClr val="DF411C"/>
              </a:solidFill>
            </a:endParaRPr>
          </a:p>
        </p:txBody>
      </p:sp>
      <p:sp>
        <p:nvSpPr>
          <p:cNvPr id="3" name="Rectangle 2"/>
          <p:cNvSpPr/>
          <p:nvPr/>
        </p:nvSpPr>
        <p:spPr>
          <a:xfrm>
            <a:off x="730250" y="1282700"/>
            <a:ext cx="10731500" cy="646331"/>
          </a:xfrm>
          <a:prstGeom prst="rect">
            <a:avLst/>
          </a:prstGeom>
        </p:spPr>
        <p:txBody>
          <a:bodyPr wrap="square">
            <a:spAutoFit/>
          </a:bodyPr>
          <a:lstStyle/>
          <a:p>
            <a:pPr marL="285750" indent="-285750">
              <a:buFont typeface="Wingdings" panose="05000000000000000000" pitchFamily="2" charset="2"/>
              <a:buChar char="§"/>
            </a:pPr>
            <a:r>
              <a:rPr lang="en-US" dirty="0" smtClean="0"/>
              <a:t>The </a:t>
            </a:r>
            <a:r>
              <a:rPr lang="en-US" dirty="0" smtClean="0">
                <a:solidFill>
                  <a:srgbClr val="DC5D2A"/>
                </a:solidFill>
                <a:latin typeface="Consolas" panose="020B0609020204030204" pitchFamily="49" charset="0"/>
              </a:rPr>
              <a:t>Concurrency </a:t>
            </a:r>
            <a:r>
              <a:rPr lang="en-US" dirty="0">
                <a:solidFill>
                  <a:srgbClr val="DC5D2A"/>
                </a:solidFill>
                <a:latin typeface="Consolas" panose="020B0609020204030204" pitchFamily="49" charset="0"/>
              </a:rPr>
              <a:t>API</a:t>
            </a:r>
            <a:r>
              <a:rPr lang="en-US" dirty="0"/>
              <a:t>, </a:t>
            </a:r>
            <a:r>
              <a:rPr lang="en-US" dirty="0" smtClean="0"/>
              <a:t>introduced </a:t>
            </a:r>
            <a:r>
              <a:rPr lang="en-US" dirty="0"/>
              <a:t>the </a:t>
            </a:r>
            <a:r>
              <a:rPr lang="en-US" dirty="0" err="1">
                <a:solidFill>
                  <a:srgbClr val="DC5D2A"/>
                </a:solidFill>
                <a:latin typeface="Consolas" panose="020B0609020204030204" pitchFamily="49" charset="0"/>
              </a:rPr>
              <a:t>ExecutorService</a:t>
            </a:r>
            <a:r>
              <a:rPr lang="en-US" dirty="0" smtClean="0"/>
              <a:t>, which </a:t>
            </a:r>
            <a:r>
              <a:rPr lang="en-US" dirty="0"/>
              <a:t>creates and manages </a:t>
            </a:r>
            <a:r>
              <a:rPr lang="en-US" dirty="0" smtClean="0"/>
              <a:t>threads</a:t>
            </a:r>
          </a:p>
          <a:p>
            <a:pPr marL="285750" indent="-285750">
              <a:buFont typeface="Wingdings" panose="05000000000000000000" pitchFamily="2" charset="2"/>
              <a:buChar char="§"/>
            </a:pPr>
            <a:r>
              <a:rPr lang="en-US" dirty="0" smtClean="0">
                <a:solidFill>
                  <a:srgbClr val="DC5D2A"/>
                </a:solidFill>
              </a:rPr>
              <a:t>Obtain</a:t>
            </a:r>
            <a:r>
              <a:rPr lang="en-US" dirty="0" smtClean="0"/>
              <a:t> an </a:t>
            </a:r>
            <a:r>
              <a:rPr lang="en-US" dirty="0"/>
              <a:t>instance of </a:t>
            </a:r>
            <a:r>
              <a:rPr lang="en-US" dirty="0" smtClean="0"/>
              <a:t>an </a:t>
            </a:r>
            <a:r>
              <a:rPr lang="en-US" dirty="0" err="1">
                <a:solidFill>
                  <a:srgbClr val="DC5D2A"/>
                </a:solidFill>
                <a:latin typeface="Consolas" panose="020B0609020204030204" pitchFamily="49" charset="0"/>
              </a:rPr>
              <a:t>ExecutorService</a:t>
            </a:r>
            <a:r>
              <a:rPr lang="en-US" dirty="0" smtClean="0"/>
              <a:t> interface -&gt; you </a:t>
            </a:r>
            <a:r>
              <a:rPr lang="en-US" dirty="0">
                <a:solidFill>
                  <a:srgbClr val="DC5D2A"/>
                </a:solidFill>
              </a:rPr>
              <a:t>send</a:t>
            </a:r>
            <a:r>
              <a:rPr lang="en-US" dirty="0"/>
              <a:t> the service tasks to </a:t>
            </a:r>
            <a:r>
              <a:rPr lang="en-US" dirty="0" smtClean="0"/>
              <a:t>be processed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112" y="1877470"/>
            <a:ext cx="7609776" cy="4409958"/>
          </a:xfrm>
          <a:prstGeom prst="rect">
            <a:avLst/>
          </a:prstGeom>
        </p:spPr>
      </p:pic>
    </p:spTree>
    <p:extLst>
      <p:ext uri="{BB962C8B-B14F-4D97-AF65-F5344CB8AC3E}">
        <p14:creationId xmlns:p14="http://schemas.microsoft.com/office/powerpoint/2010/main" val="679611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Single-Thread Executor</a:t>
            </a:r>
            <a:endParaRPr lang="en-GB" sz="4000" dirty="0">
              <a:solidFill>
                <a:srgbClr val="DF411C"/>
              </a:solidFill>
            </a:endParaRPr>
          </a:p>
        </p:txBody>
      </p:sp>
      <p:sp>
        <p:nvSpPr>
          <p:cNvPr id="3" name="Rectangle 2"/>
          <p:cNvSpPr/>
          <p:nvPr/>
        </p:nvSpPr>
        <p:spPr>
          <a:xfrm>
            <a:off x="730250" y="1282700"/>
            <a:ext cx="10731500" cy="4247317"/>
          </a:xfrm>
          <a:prstGeom prst="rect">
            <a:avLst/>
          </a:prstGeom>
        </p:spPr>
        <p:txBody>
          <a:bodyPr wrap="square">
            <a:spAutoFit/>
          </a:bodyPr>
          <a:lstStyle/>
          <a:p>
            <a:pPr marL="285750" indent="-285750">
              <a:buFont typeface="Wingdings" panose="05000000000000000000" pitchFamily="2" charset="2"/>
              <a:buChar char="§"/>
            </a:pPr>
            <a:r>
              <a:rPr lang="en-US" dirty="0" smtClean="0"/>
              <a:t>The </a:t>
            </a:r>
            <a:r>
              <a:rPr lang="en-US" dirty="0" smtClean="0">
                <a:latin typeface="Consolas" panose="020B0609020204030204" pitchFamily="49" charset="0"/>
              </a:rPr>
              <a:t>Concurrency</a:t>
            </a:r>
            <a:r>
              <a:rPr lang="en-US" dirty="0" smtClean="0"/>
              <a:t> </a:t>
            </a:r>
            <a:r>
              <a:rPr lang="en-US" dirty="0"/>
              <a:t>API includes the </a:t>
            </a:r>
            <a:r>
              <a:rPr lang="en-US" dirty="0">
                <a:solidFill>
                  <a:srgbClr val="DC5D2A"/>
                </a:solidFill>
                <a:latin typeface="Consolas" panose="020B0609020204030204" pitchFamily="49" charset="0"/>
              </a:rPr>
              <a:t>Executors factory </a:t>
            </a:r>
            <a:r>
              <a:rPr lang="en-US" dirty="0"/>
              <a:t>class that can be used to create </a:t>
            </a:r>
            <a:r>
              <a:rPr lang="en-US" dirty="0" smtClean="0"/>
              <a:t>instances of </a:t>
            </a:r>
            <a:r>
              <a:rPr lang="en-US" dirty="0"/>
              <a:t>the </a:t>
            </a:r>
            <a:r>
              <a:rPr lang="en-US" dirty="0" err="1">
                <a:solidFill>
                  <a:srgbClr val="DC5D2A"/>
                </a:solidFill>
                <a:latin typeface="Consolas" panose="020B0609020204030204" pitchFamily="49" charset="0"/>
              </a:rPr>
              <a:t>ExecutorService</a:t>
            </a:r>
            <a:r>
              <a:rPr lang="en-US" dirty="0"/>
              <a:t> </a:t>
            </a:r>
            <a:r>
              <a:rPr lang="en-US" dirty="0" smtClean="0"/>
              <a:t>object (which supports both </a:t>
            </a:r>
            <a:r>
              <a:rPr lang="en-US" dirty="0">
                <a:solidFill>
                  <a:srgbClr val="DC5D2A"/>
                </a:solidFill>
                <a:latin typeface="Consolas" panose="020B0609020204030204" pitchFamily="49" charset="0"/>
              </a:rPr>
              <a:t>Runnable</a:t>
            </a:r>
            <a:r>
              <a:rPr lang="en-US" dirty="0" smtClean="0"/>
              <a:t> and </a:t>
            </a:r>
            <a:r>
              <a:rPr lang="en-US" dirty="0">
                <a:solidFill>
                  <a:srgbClr val="DC5D2A"/>
                </a:solidFill>
                <a:latin typeface="Consolas" panose="020B0609020204030204" pitchFamily="49" charset="0"/>
              </a:rPr>
              <a:t>Callable</a:t>
            </a:r>
            <a:r>
              <a:rPr lang="en-US" dirty="0" smtClean="0"/>
              <a:t> objects)</a:t>
            </a:r>
          </a:p>
          <a:p>
            <a:endParaRPr lang="en-US" dirty="0" smtClean="0"/>
          </a:p>
          <a:p>
            <a:pPr lvl="1"/>
            <a:r>
              <a:rPr lang="en-US" dirty="0" err="1">
                <a:solidFill>
                  <a:srgbClr val="DC5D2A"/>
                </a:solidFill>
                <a:latin typeface="Consolas" panose="020B0609020204030204" pitchFamily="49" charset="0"/>
              </a:rPr>
              <a:t>ExecutorService</a:t>
            </a:r>
            <a:r>
              <a:rPr lang="en-US" dirty="0">
                <a:solidFill>
                  <a:srgbClr val="DC5D2A"/>
                </a:solidFill>
                <a:latin typeface="Consolas" panose="020B0609020204030204" pitchFamily="49" charset="0"/>
              </a:rPr>
              <a:t> service = null;</a:t>
            </a:r>
          </a:p>
          <a:p>
            <a:pPr lvl="1"/>
            <a:r>
              <a:rPr lang="en-US" dirty="0">
                <a:solidFill>
                  <a:srgbClr val="DC5D2A"/>
                </a:solidFill>
                <a:latin typeface="Consolas" panose="020B0609020204030204" pitchFamily="49" charset="0"/>
              </a:rPr>
              <a:t>try {</a:t>
            </a:r>
          </a:p>
          <a:p>
            <a:pPr lvl="1"/>
            <a:r>
              <a:rPr lang="en-US" dirty="0">
                <a:solidFill>
                  <a:srgbClr val="DC5D2A"/>
                </a:solidFill>
                <a:latin typeface="Consolas" panose="020B0609020204030204" pitchFamily="49" charset="0"/>
              </a:rPr>
              <a:t>	service = </a:t>
            </a:r>
            <a:r>
              <a:rPr lang="en-US" dirty="0" err="1">
                <a:solidFill>
                  <a:srgbClr val="DC5D2A"/>
                </a:solidFill>
                <a:latin typeface="Consolas" panose="020B0609020204030204" pitchFamily="49" charset="0"/>
              </a:rPr>
              <a:t>Executors.newSingleThreadExecutor</a:t>
            </a:r>
            <a:r>
              <a:rPr lang="en-US" dirty="0">
                <a:solidFill>
                  <a:srgbClr val="DC5D2A"/>
                </a:solidFill>
                <a:latin typeface="Consolas" panose="020B0609020204030204" pitchFamily="49" charset="0"/>
              </a:rPr>
              <a:t>();</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System.out.println</a:t>
            </a:r>
            <a:r>
              <a:rPr lang="en-US" dirty="0">
                <a:solidFill>
                  <a:srgbClr val="DC5D2A"/>
                </a:solidFill>
                <a:latin typeface="Consolas" panose="020B0609020204030204" pitchFamily="49" charset="0"/>
              </a:rPr>
              <a:t>("begin");</a:t>
            </a:r>
          </a:p>
          <a:p>
            <a:pPr lvl="1"/>
            <a:r>
              <a:rPr lang="en-US" dirty="0">
                <a:solidFill>
                  <a:srgbClr val="DC5D2A"/>
                </a:solidFill>
                <a:latin typeface="Consolas" panose="020B0609020204030204" pitchFamily="49" charset="0"/>
              </a:rPr>
              <a:t>	</a:t>
            </a:r>
            <a:r>
              <a:rPr lang="en-US" b="1" dirty="0" err="1">
                <a:solidFill>
                  <a:srgbClr val="DC5D2A"/>
                </a:solidFill>
                <a:latin typeface="Consolas" panose="020B0609020204030204" pitchFamily="49" charset="0"/>
              </a:rPr>
              <a:t>service.execute</a:t>
            </a:r>
            <a:r>
              <a:rPr lang="en-US" dirty="0">
                <a:solidFill>
                  <a:srgbClr val="DC5D2A"/>
                </a:solidFill>
                <a:latin typeface="Consolas" panose="020B0609020204030204" pitchFamily="49" charset="0"/>
              </a:rPr>
              <a:t>(new </a:t>
            </a:r>
            <a:r>
              <a:rPr lang="en-US" dirty="0" err="1">
                <a:solidFill>
                  <a:srgbClr val="DC5D2A"/>
                </a:solidFill>
                <a:latin typeface="Consolas" panose="020B0609020204030204" pitchFamily="49" charset="0"/>
              </a:rPr>
              <a:t>PrintInput</a:t>
            </a:r>
            <a:r>
              <a:rPr lang="en-US" dirty="0">
                <a:solidFill>
                  <a:srgbClr val="DC5D2A"/>
                </a:solidFill>
                <a:latin typeface="Consolas" panose="020B0609020204030204" pitchFamily="49" charset="0"/>
              </a:rPr>
              <a:t>("Printing zoo inventory"));</a:t>
            </a:r>
          </a:p>
          <a:p>
            <a:pPr lvl="1"/>
            <a:r>
              <a:rPr lang="en-US" dirty="0">
                <a:solidFill>
                  <a:srgbClr val="DC5D2A"/>
                </a:solidFill>
                <a:latin typeface="Consolas" panose="020B0609020204030204" pitchFamily="49" charset="0"/>
              </a:rPr>
              <a:t>	</a:t>
            </a:r>
            <a:r>
              <a:rPr lang="en-US" b="1" dirty="0" err="1">
                <a:solidFill>
                  <a:srgbClr val="DC5D2A"/>
                </a:solidFill>
                <a:latin typeface="Consolas" panose="020B0609020204030204" pitchFamily="49" charset="0"/>
              </a:rPr>
              <a:t>service.execute</a:t>
            </a:r>
            <a:r>
              <a:rPr lang="en-US" dirty="0">
                <a:solidFill>
                  <a:srgbClr val="DC5D2A"/>
                </a:solidFill>
                <a:latin typeface="Consolas" panose="020B0609020204030204" pitchFamily="49" charset="0"/>
              </a:rPr>
              <a:t>(new </a:t>
            </a:r>
            <a:r>
              <a:rPr lang="en-US" dirty="0" err="1">
                <a:solidFill>
                  <a:srgbClr val="DC5D2A"/>
                </a:solidFill>
                <a:latin typeface="Consolas" panose="020B0609020204030204" pitchFamily="49" charset="0"/>
              </a:rPr>
              <a:t>PrintRecords</a:t>
            </a:r>
            <a:r>
              <a:rPr lang="en-US" dirty="0">
                <a:solidFill>
                  <a:srgbClr val="DC5D2A"/>
                </a:solidFill>
                <a:latin typeface="Consolas" panose="020B0609020204030204" pitchFamily="49" charset="0"/>
              </a:rPr>
              <a:t>());</a:t>
            </a:r>
          </a:p>
          <a:p>
            <a:pPr lvl="1"/>
            <a:r>
              <a:rPr lang="en-US" dirty="0">
                <a:solidFill>
                  <a:srgbClr val="DC5D2A"/>
                </a:solidFill>
                <a:latin typeface="Consolas" panose="020B0609020204030204" pitchFamily="49" charset="0"/>
              </a:rPr>
              <a:t>	</a:t>
            </a:r>
            <a:r>
              <a:rPr lang="en-US" b="1" dirty="0" err="1">
                <a:solidFill>
                  <a:srgbClr val="DC5D2A"/>
                </a:solidFill>
                <a:latin typeface="Consolas" panose="020B0609020204030204" pitchFamily="49" charset="0"/>
              </a:rPr>
              <a:t>service.execute</a:t>
            </a:r>
            <a:r>
              <a:rPr lang="en-US" dirty="0">
                <a:solidFill>
                  <a:srgbClr val="DC5D2A"/>
                </a:solidFill>
                <a:latin typeface="Consolas" panose="020B0609020204030204" pitchFamily="49" charset="0"/>
              </a:rPr>
              <a:t>(new </a:t>
            </a:r>
            <a:r>
              <a:rPr lang="en-US" dirty="0" err="1">
                <a:solidFill>
                  <a:srgbClr val="DC5D2A"/>
                </a:solidFill>
                <a:latin typeface="Consolas" panose="020B0609020204030204" pitchFamily="49" charset="0"/>
              </a:rPr>
              <a:t>PrintInput</a:t>
            </a:r>
            <a:r>
              <a:rPr lang="en-US" dirty="0">
                <a:solidFill>
                  <a:srgbClr val="DC5D2A"/>
                </a:solidFill>
                <a:latin typeface="Consolas" panose="020B0609020204030204" pitchFamily="49" charset="0"/>
              </a:rPr>
              <a:t>("Printing zoo inventory</a:t>
            </a:r>
            <a:r>
              <a:rPr lang="en-US" dirty="0" smtClean="0">
                <a:solidFill>
                  <a:srgbClr val="DC5D2A"/>
                </a:solidFill>
                <a:latin typeface="Consolas" panose="020B0609020204030204" pitchFamily="49" charset="0"/>
              </a:rPr>
              <a:t>"));</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System.out.println</a:t>
            </a:r>
            <a:r>
              <a:rPr lang="en-US" dirty="0">
                <a:solidFill>
                  <a:srgbClr val="DC5D2A"/>
                </a:solidFill>
                <a:latin typeface="Consolas" panose="020B0609020204030204" pitchFamily="49" charset="0"/>
              </a:rPr>
              <a:t>("end");</a:t>
            </a:r>
          </a:p>
          <a:p>
            <a:pPr lvl="1"/>
            <a:r>
              <a:rPr lang="en-US" dirty="0" smtClean="0">
                <a:solidFill>
                  <a:srgbClr val="DC5D2A"/>
                </a:solidFill>
                <a:latin typeface="Consolas" panose="020B0609020204030204" pitchFamily="49" charset="0"/>
              </a:rPr>
              <a:t>} </a:t>
            </a:r>
            <a:r>
              <a:rPr lang="en-US" dirty="0">
                <a:solidFill>
                  <a:srgbClr val="DC5D2A"/>
                </a:solidFill>
                <a:latin typeface="Consolas" panose="020B0609020204030204" pitchFamily="49" charset="0"/>
              </a:rPr>
              <a:t>finally {</a:t>
            </a:r>
          </a:p>
          <a:p>
            <a:pPr lvl="1"/>
            <a:r>
              <a:rPr lang="en-US" dirty="0">
                <a:solidFill>
                  <a:srgbClr val="DC5D2A"/>
                </a:solidFill>
                <a:latin typeface="Consolas" panose="020B0609020204030204" pitchFamily="49" charset="0"/>
              </a:rPr>
              <a:t>	if (service != null)</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service.shutdown</a:t>
            </a:r>
            <a:r>
              <a:rPr lang="en-US" dirty="0">
                <a:solidFill>
                  <a:srgbClr val="DC5D2A"/>
                </a:solidFill>
                <a:latin typeface="Consolas" panose="020B0609020204030204" pitchFamily="49" charset="0"/>
              </a:rPr>
              <a:t>();</a:t>
            </a:r>
          </a:p>
          <a:p>
            <a:pPr lvl="1"/>
            <a:r>
              <a:rPr lang="en-US" dirty="0">
                <a:solidFill>
                  <a:srgbClr val="DC5D2A"/>
                </a:solidFill>
                <a:latin typeface="Consolas" panose="020B0609020204030204" pitchFamily="49" charset="0"/>
              </a:rPr>
              <a:t>}</a:t>
            </a:r>
          </a:p>
        </p:txBody>
      </p:sp>
    </p:spTree>
    <p:extLst>
      <p:ext uri="{BB962C8B-B14F-4D97-AF65-F5344CB8AC3E}">
        <p14:creationId xmlns:p14="http://schemas.microsoft.com/office/powerpoint/2010/main" val="1047633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Shutting Down a Thread Executor</a:t>
            </a:r>
            <a:endParaRPr lang="en-GB" sz="4000" dirty="0">
              <a:solidFill>
                <a:srgbClr val="DF411C"/>
              </a:solidFill>
            </a:endParaRPr>
          </a:p>
        </p:txBody>
      </p:sp>
      <p:sp>
        <p:nvSpPr>
          <p:cNvPr id="3" name="Rectangle 2"/>
          <p:cNvSpPr/>
          <p:nvPr/>
        </p:nvSpPr>
        <p:spPr>
          <a:xfrm>
            <a:off x="730250" y="1282700"/>
            <a:ext cx="10731500" cy="2862322"/>
          </a:xfrm>
          <a:prstGeom prst="rect">
            <a:avLst/>
          </a:prstGeom>
        </p:spPr>
        <p:txBody>
          <a:bodyPr wrap="square">
            <a:spAutoFit/>
          </a:bodyPr>
          <a:lstStyle/>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Once </a:t>
            </a:r>
            <a:r>
              <a:rPr lang="en-US" dirty="0"/>
              <a:t>you have finished using a thread executor, it is important that you call </a:t>
            </a:r>
            <a:r>
              <a:rPr lang="en-US" dirty="0" smtClean="0"/>
              <a:t>the </a:t>
            </a:r>
            <a:r>
              <a:rPr lang="en-US" dirty="0" smtClean="0">
                <a:solidFill>
                  <a:srgbClr val="DC5D2A"/>
                </a:solidFill>
                <a:latin typeface="Consolas" panose="020B0609020204030204" pitchFamily="49" charset="0"/>
              </a:rPr>
              <a:t>shutdown</a:t>
            </a:r>
            <a:r>
              <a:rPr lang="en-US" dirty="0">
                <a:solidFill>
                  <a:srgbClr val="DC5D2A"/>
                </a:solidFill>
                <a:latin typeface="Consolas" panose="020B0609020204030204" pitchFamily="49" charset="0"/>
              </a:rPr>
              <a:t>() </a:t>
            </a:r>
            <a:r>
              <a:rPr lang="en-US" dirty="0"/>
              <a:t>method. </a:t>
            </a:r>
            <a:endParaRPr lang="en-US" dirty="0" smtClean="0"/>
          </a:p>
          <a:p>
            <a:pPr marL="285750" indent="-285750">
              <a:buFont typeface="Wingdings" panose="05000000000000000000" pitchFamily="2" charset="2"/>
              <a:buChar char="§"/>
            </a:pPr>
            <a:r>
              <a:rPr lang="en-US" dirty="0" smtClean="0"/>
              <a:t>A </a:t>
            </a:r>
            <a:r>
              <a:rPr lang="en-US" dirty="0">
                <a:solidFill>
                  <a:srgbClr val="DC5D2A"/>
                </a:solidFill>
              </a:rPr>
              <a:t>thread executor </a:t>
            </a:r>
            <a:r>
              <a:rPr lang="en-US" dirty="0"/>
              <a:t>creates a </a:t>
            </a:r>
            <a:r>
              <a:rPr lang="en-US" dirty="0">
                <a:solidFill>
                  <a:srgbClr val="DC5D2A"/>
                </a:solidFill>
              </a:rPr>
              <a:t>non-daemon thread </a:t>
            </a:r>
            <a:r>
              <a:rPr lang="en-US" dirty="0"/>
              <a:t>on the first task </a:t>
            </a:r>
            <a:r>
              <a:rPr lang="en-US" dirty="0" smtClean="0"/>
              <a:t>that is </a:t>
            </a:r>
            <a:r>
              <a:rPr lang="en-US" dirty="0"/>
              <a:t>executed, so failing to call </a:t>
            </a:r>
            <a:r>
              <a:rPr lang="en-US" dirty="0">
                <a:solidFill>
                  <a:srgbClr val="DC5D2A"/>
                </a:solidFill>
                <a:latin typeface="Consolas" panose="020B0609020204030204" pitchFamily="49" charset="0"/>
              </a:rPr>
              <a:t>shutdown() </a:t>
            </a:r>
            <a:r>
              <a:rPr lang="en-US" dirty="0"/>
              <a:t>will result in your application never </a:t>
            </a:r>
            <a:r>
              <a:rPr lang="en-US" dirty="0" smtClean="0"/>
              <a:t>terminating</a:t>
            </a:r>
          </a:p>
          <a:p>
            <a:pPr marL="285750" indent="-285750">
              <a:buFont typeface="Wingdings" panose="05000000000000000000" pitchFamily="2" charset="2"/>
              <a:buChar char="§"/>
            </a:pPr>
            <a:r>
              <a:rPr lang="en-US" dirty="0">
                <a:solidFill>
                  <a:srgbClr val="DC5D2A"/>
                </a:solidFill>
                <a:latin typeface="Consolas" panose="020B0609020204030204" pitchFamily="49" charset="0"/>
              </a:rPr>
              <a:t>shutdown() </a:t>
            </a:r>
            <a:r>
              <a:rPr lang="en-US" dirty="0"/>
              <a:t>does </a:t>
            </a:r>
            <a:r>
              <a:rPr lang="en-US" dirty="0">
                <a:solidFill>
                  <a:srgbClr val="DC5D2A"/>
                </a:solidFill>
              </a:rPr>
              <a:t>not actually stop </a:t>
            </a:r>
            <a:r>
              <a:rPr lang="en-US" dirty="0"/>
              <a:t>any tasks </a:t>
            </a:r>
            <a:r>
              <a:rPr lang="en-US" dirty="0" smtClean="0"/>
              <a:t>that have </a:t>
            </a:r>
            <a:r>
              <a:rPr lang="en-US" dirty="0"/>
              <a:t>already been submitted to the thread </a:t>
            </a:r>
            <a:r>
              <a:rPr lang="en-US" dirty="0" smtClean="0"/>
              <a:t>executor</a:t>
            </a:r>
          </a:p>
          <a:p>
            <a:pPr marL="285750" indent="-285750">
              <a:buFont typeface="Wingdings" panose="05000000000000000000" pitchFamily="2" charset="2"/>
              <a:buChar char="§"/>
            </a:pPr>
            <a:r>
              <a:rPr lang="en-US" dirty="0" err="1">
                <a:solidFill>
                  <a:srgbClr val="DC5D2A"/>
                </a:solidFill>
                <a:latin typeface="Consolas" panose="020B0609020204030204" pitchFamily="49" charset="0"/>
              </a:rPr>
              <a:t>shutdownNow</a:t>
            </a:r>
            <a:r>
              <a:rPr lang="en-US" dirty="0">
                <a:solidFill>
                  <a:srgbClr val="DC5D2A"/>
                </a:solidFill>
                <a:latin typeface="Consolas" panose="020B0609020204030204" pitchFamily="49" charset="0"/>
              </a:rPr>
              <a:t>() </a:t>
            </a:r>
            <a:r>
              <a:rPr lang="en-US" dirty="0">
                <a:solidFill>
                  <a:srgbClr val="DC5D2A"/>
                </a:solidFill>
              </a:rPr>
              <a:t>attempts to stop</a:t>
            </a:r>
            <a:r>
              <a:rPr lang="en-US" dirty="0"/>
              <a:t> all running tasks </a:t>
            </a:r>
            <a:r>
              <a:rPr lang="en-US" dirty="0" smtClean="0"/>
              <a:t>and </a:t>
            </a:r>
            <a:r>
              <a:rPr lang="en-US" dirty="0">
                <a:solidFill>
                  <a:srgbClr val="DC5D2A"/>
                </a:solidFill>
              </a:rPr>
              <a:t>discards any that have not been started yet </a:t>
            </a:r>
            <a:r>
              <a:rPr lang="en-US" dirty="0"/>
              <a:t>-&gt; returns a </a:t>
            </a:r>
            <a:r>
              <a:rPr lang="en-US" dirty="0">
                <a:solidFill>
                  <a:srgbClr val="DC5D2A"/>
                </a:solidFill>
                <a:latin typeface="Consolas" panose="020B0609020204030204" pitchFamily="49" charset="0"/>
              </a:rPr>
              <a:t>List&lt;Runnable&gt; </a:t>
            </a:r>
            <a:r>
              <a:rPr lang="en-US" dirty="0"/>
              <a:t>of tasks that were submitted to the thread executor but that </a:t>
            </a:r>
            <a:r>
              <a:rPr lang="en-US" dirty="0" smtClean="0"/>
              <a:t>were never started</a:t>
            </a:r>
            <a:endParaRPr lang="en-US" dirty="0"/>
          </a:p>
          <a:p>
            <a:pPr marL="285750" indent="-285750">
              <a:buFont typeface="Wingdings" panose="05000000000000000000" pitchFamily="2" charset="2"/>
              <a:buChar char="§"/>
            </a:pPr>
            <a:r>
              <a:rPr lang="en-US" dirty="0"/>
              <a:t>G</a:t>
            </a:r>
            <a:r>
              <a:rPr lang="en-US" dirty="0" smtClean="0"/>
              <a:t>ood practice to </a:t>
            </a:r>
            <a:r>
              <a:rPr lang="en-US" dirty="0" smtClean="0">
                <a:solidFill>
                  <a:srgbClr val="DC5D2A"/>
                </a:solidFill>
              </a:rPr>
              <a:t>close</a:t>
            </a:r>
            <a:r>
              <a:rPr lang="en-US" dirty="0" smtClean="0"/>
              <a:t> a thread executor in a </a:t>
            </a:r>
            <a:r>
              <a:rPr lang="en-US" dirty="0">
                <a:solidFill>
                  <a:srgbClr val="DC5D2A"/>
                </a:solidFill>
                <a:latin typeface="Consolas" panose="020B0609020204030204" pitchFamily="49" charset="0"/>
              </a:rPr>
              <a:t>finally</a:t>
            </a:r>
            <a:r>
              <a:rPr lang="en-US" dirty="0" smtClean="0"/>
              <a:t> block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941" y="4077643"/>
            <a:ext cx="9812119" cy="2219635"/>
          </a:xfrm>
          <a:prstGeom prst="rect">
            <a:avLst/>
          </a:prstGeom>
        </p:spPr>
      </p:pic>
    </p:spTree>
    <p:extLst>
      <p:ext uri="{BB962C8B-B14F-4D97-AF65-F5344CB8AC3E}">
        <p14:creationId xmlns:p14="http://schemas.microsoft.com/office/powerpoint/2010/main" val="430164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Executor Lifecycle</a:t>
            </a:r>
            <a:endParaRPr lang="en-GB" sz="4000" dirty="0">
              <a:solidFill>
                <a:srgbClr val="DF411C"/>
              </a:solidFill>
            </a:endParaRPr>
          </a:p>
        </p:txBody>
      </p:sp>
      <p:sp>
        <p:nvSpPr>
          <p:cNvPr id="3" name="Rectangle 2"/>
          <p:cNvSpPr/>
          <p:nvPr/>
        </p:nvSpPr>
        <p:spPr>
          <a:xfrm>
            <a:off x="730250" y="1282700"/>
            <a:ext cx="10731500" cy="3416320"/>
          </a:xfrm>
          <a:prstGeom prst="rect">
            <a:avLst/>
          </a:prstGeom>
        </p:spPr>
        <p:txBody>
          <a:bodyPr wrap="square">
            <a:spAutoFit/>
          </a:bodyPr>
          <a:lstStyle/>
          <a:p>
            <a:r>
              <a:rPr lang="en-US" dirty="0"/>
              <a:t>The lifecycle implied by </a:t>
            </a:r>
            <a:r>
              <a:rPr lang="en-US" dirty="0" err="1"/>
              <a:t>ExecutorService</a:t>
            </a:r>
            <a:r>
              <a:rPr lang="en-US" dirty="0"/>
              <a:t> has three </a:t>
            </a:r>
            <a:r>
              <a:rPr lang="en-US" dirty="0" smtClean="0"/>
              <a:t>states - </a:t>
            </a:r>
            <a:r>
              <a:rPr lang="en-US" i="1" u="sng" dirty="0" smtClean="0">
                <a:solidFill>
                  <a:srgbClr val="DC5D2A"/>
                </a:solidFill>
              </a:rPr>
              <a:t>running</a:t>
            </a:r>
            <a:r>
              <a:rPr lang="en-US" i="1" u="sng" dirty="0">
                <a:solidFill>
                  <a:srgbClr val="DC5D2A"/>
                </a:solidFill>
              </a:rPr>
              <a:t>, shutting down, and terminated</a:t>
            </a:r>
            <a:r>
              <a:rPr lang="en-US" dirty="0"/>
              <a:t>. </a:t>
            </a:r>
            <a:r>
              <a:rPr lang="en-US" dirty="0" err="1"/>
              <a:t>ExecutorServices</a:t>
            </a:r>
            <a:r>
              <a:rPr lang="en-US" dirty="0"/>
              <a:t> are initially created in the running state. The shutdown method initiates a graceful shutdown: no new tasks are accepted but previously submitted tasks are allowed to </a:t>
            </a:r>
            <a:r>
              <a:rPr lang="en-US" dirty="0" smtClean="0"/>
              <a:t>complete - including </a:t>
            </a:r>
            <a:r>
              <a:rPr lang="en-US" dirty="0"/>
              <a:t>those that have not yet begun execution. The </a:t>
            </a:r>
            <a:r>
              <a:rPr lang="en-US" dirty="0" err="1"/>
              <a:t>shutdownNow</a:t>
            </a:r>
            <a:r>
              <a:rPr lang="en-US" dirty="0"/>
              <a:t> method initiates an abrupt shutdown: it attempts to cancel outstanding tasks and does not start any tasks that are queued but not begun</a:t>
            </a:r>
            <a:r>
              <a:rPr lang="en-US" dirty="0" smtClean="0"/>
              <a:t>.</a:t>
            </a:r>
          </a:p>
          <a:p>
            <a:endParaRPr lang="en-US" dirty="0" smtClean="0"/>
          </a:p>
          <a:p>
            <a:endParaRPr lang="en-US" dirty="0"/>
          </a:p>
          <a:p>
            <a:r>
              <a:rPr lang="en-US" dirty="0"/>
              <a:t>Tasks submitted to an </a:t>
            </a:r>
            <a:r>
              <a:rPr lang="en-US" dirty="0" err="1"/>
              <a:t>ExecutorService</a:t>
            </a:r>
            <a:r>
              <a:rPr lang="en-US" dirty="0"/>
              <a:t> after it has been shut down are handled by the rejected </a:t>
            </a:r>
            <a:r>
              <a:rPr lang="en-US"/>
              <a:t>execution </a:t>
            </a:r>
            <a:r>
              <a:rPr lang="en-US" smtClean="0"/>
              <a:t>handler, </a:t>
            </a:r>
            <a:r>
              <a:rPr lang="en-US" dirty="0"/>
              <a:t>which might silently discard the task or might cause execute to throw the unchecked </a:t>
            </a:r>
            <a:r>
              <a:rPr lang="en-US" dirty="0" err="1"/>
              <a:t>RejectedExecutionException</a:t>
            </a:r>
            <a:r>
              <a:rPr lang="en-US" dirty="0"/>
              <a:t>. Once all tasks have completed, the </a:t>
            </a:r>
            <a:r>
              <a:rPr lang="en-US" dirty="0" err="1"/>
              <a:t>ExecutorService</a:t>
            </a:r>
            <a:r>
              <a:rPr lang="en-US" dirty="0"/>
              <a:t> transitions to the terminated state.</a:t>
            </a:r>
            <a:endParaRPr lang="en-US" dirty="0" smtClean="0"/>
          </a:p>
          <a:p>
            <a:endParaRPr lang="en-US" dirty="0" smtClean="0"/>
          </a:p>
        </p:txBody>
      </p:sp>
    </p:spTree>
    <p:extLst>
      <p:ext uri="{BB962C8B-B14F-4D97-AF65-F5344CB8AC3E}">
        <p14:creationId xmlns:p14="http://schemas.microsoft.com/office/powerpoint/2010/main" val="508812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Submitting Tasks</a:t>
            </a:r>
            <a:endParaRPr lang="en-GB" sz="4000" dirty="0">
              <a:solidFill>
                <a:srgbClr val="DF411C"/>
              </a:solidFill>
            </a:endParaRPr>
          </a:p>
        </p:txBody>
      </p:sp>
      <p:grpSp>
        <p:nvGrpSpPr>
          <p:cNvPr id="6" name="Group 5"/>
          <p:cNvGrpSpPr/>
          <p:nvPr/>
        </p:nvGrpSpPr>
        <p:grpSpPr>
          <a:xfrm>
            <a:off x="1973752" y="1392701"/>
            <a:ext cx="8244497" cy="4867422"/>
            <a:chOff x="927639" y="1748844"/>
            <a:chExt cx="9774014" cy="586821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39" y="1748844"/>
              <a:ext cx="9774014" cy="111458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007" y="2863425"/>
              <a:ext cx="9507277" cy="4753638"/>
            </a:xfrm>
            <a:prstGeom prst="rect">
              <a:avLst/>
            </a:prstGeom>
          </p:spPr>
        </p:pic>
      </p:grpSp>
    </p:spTree>
    <p:extLst>
      <p:ext uri="{BB962C8B-B14F-4D97-AF65-F5344CB8AC3E}">
        <p14:creationId xmlns:p14="http://schemas.microsoft.com/office/powerpoint/2010/main" val="1256766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Submitting Task </a:t>
            </a:r>
            <a:r>
              <a:rPr lang="en-GB" sz="4000" dirty="0" smtClean="0">
                <a:solidFill>
                  <a:schemeClr val="tx1"/>
                </a:solidFill>
              </a:rPr>
              <a:t>Collections</a:t>
            </a:r>
            <a:endParaRPr lang="en-GB" sz="4000" dirty="0">
              <a:solidFill>
                <a:srgbClr val="DF411C"/>
              </a:solidFill>
            </a:endParaRPr>
          </a:p>
        </p:txBody>
      </p:sp>
      <p:sp>
        <p:nvSpPr>
          <p:cNvPr id="3" name="Rectangle 2"/>
          <p:cNvSpPr/>
          <p:nvPr/>
        </p:nvSpPr>
        <p:spPr>
          <a:xfrm>
            <a:off x="730250" y="1282700"/>
            <a:ext cx="10731500" cy="4247317"/>
          </a:xfrm>
          <a:prstGeom prst="rect">
            <a:avLst/>
          </a:prstGeom>
        </p:spPr>
        <p:txBody>
          <a:bodyPr wrap="square">
            <a:spAutoFit/>
          </a:bodyPr>
          <a:lstStyle/>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Both </a:t>
            </a:r>
            <a:r>
              <a:rPr lang="en-US" dirty="0" err="1">
                <a:solidFill>
                  <a:srgbClr val="DC5D2A"/>
                </a:solidFill>
                <a:latin typeface="Consolas" panose="020B0609020204030204" pitchFamily="49" charset="0"/>
              </a:rPr>
              <a:t>invokeAll</a:t>
            </a:r>
            <a:r>
              <a:rPr lang="en-US" dirty="0">
                <a:solidFill>
                  <a:srgbClr val="DC5D2A"/>
                </a:solidFill>
                <a:latin typeface="Consolas" panose="020B0609020204030204" pitchFamily="49" charset="0"/>
              </a:rPr>
              <a:t>() </a:t>
            </a:r>
            <a:r>
              <a:rPr lang="en-US" dirty="0" smtClean="0"/>
              <a:t>and </a:t>
            </a:r>
            <a:r>
              <a:rPr lang="en-US" dirty="0" err="1">
                <a:solidFill>
                  <a:srgbClr val="DC5D2A"/>
                </a:solidFill>
                <a:latin typeface="Consolas" panose="020B0609020204030204" pitchFamily="49" charset="0"/>
              </a:rPr>
              <a:t>invokeAny</a:t>
            </a:r>
            <a:r>
              <a:rPr lang="en-US" dirty="0">
                <a:solidFill>
                  <a:srgbClr val="DC5D2A"/>
                </a:solidFill>
                <a:latin typeface="Consolas" panose="020B0609020204030204" pitchFamily="49" charset="0"/>
              </a:rPr>
              <a:t>() </a:t>
            </a:r>
            <a:r>
              <a:rPr lang="en-US" dirty="0"/>
              <a:t>take a </a:t>
            </a:r>
            <a:r>
              <a:rPr lang="en-US" dirty="0">
                <a:latin typeface="Consolas" panose="020B0609020204030204" pitchFamily="49" charset="0"/>
              </a:rPr>
              <a:t>Collection</a:t>
            </a:r>
            <a:r>
              <a:rPr lang="en-US" dirty="0"/>
              <a:t> object containing a list of </a:t>
            </a:r>
            <a:r>
              <a:rPr lang="en-US" dirty="0" smtClean="0"/>
              <a:t>tasks to execute</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t>Both of </a:t>
            </a:r>
            <a:r>
              <a:rPr lang="en-US" dirty="0" smtClean="0"/>
              <a:t>these </a:t>
            </a:r>
            <a:r>
              <a:rPr lang="en-US" dirty="0"/>
              <a:t>methods execute </a:t>
            </a:r>
            <a:r>
              <a:rPr lang="en-US" dirty="0">
                <a:solidFill>
                  <a:srgbClr val="DC5D2A"/>
                </a:solidFill>
              </a:rPr>
              <a:t>synchronously</a:t>
            </a:r>
            <a:r>
              <a:rPr lang="en-US" dirty="0"/>
              <a:t> -&gt; will </a:t>
            </a:r>
            <a:r>
              <a:rPr lang="en-US" dirty="0" smtClean="0">
                <a:solidFill>
                  <a:srgbClr val="DC5D2A"/>
                </a:solidFill>
              </a:rPr>
              <a:t>wait until </a:t>
            </a:r>
            <a:r>
              <a:rPr lang="en-US" dirty="0">
                <a:solidFill>
                  <a:srgbClr val="DC5D2A"/>
                </a:solidFill>
              </a:rPr>
              <a:t>the results are available</a:t>
            </a:r>
            <a:r>
              <a:rPr lang="en-US" dirty="0"/>
              <a:t> before returning </a:t>
            </a:r>
            <a:r>
              <a:rPr lang="en-US" dirty="0" smtClean="0"/>
              <a:t>control</a:t>
            </a:r>
          </a:p>
          <a:p>
            <a:endParaRPr lang="en-US" dirty="0"/>
          </a:p>
          <a:p>
            <a:pPr marL="285750" indent="-285750">
              <a:buFont typeface="Wingdings" panose="05000000000000000000" pitchFamily="2" charset="2"/>
              <a:buChar char="§"/>
            </a:pPr>
            <a:r>
              <a:rPr lang="en-US" dirty="0" err="1">
                <a:solidFill>
                  <a:srgbClr val="DC5D2A"/>
                </a:solidFill>
                <a:latin typeface="Consolas" panose="020B0609020204030204" pitchFamily="49" charset="0"/>
              </a:rPr>
              <a:t>invokeAll</a:t>
            </a:r>
            <a:r>
              <a:rPr lang="en-US" dirty="0" smtClean="0">
                <a:solidFill>
                  <a:srgbClr val="DC5D2A"/>
                </a:solidFill>
                <a:latin typeface="Consolas" panose="020B0609020204030204" pitchFamily="49" charset="0"/>
              </a:rPr>
              <a:t>()</a:t>
            </a:r>
            <a:r>
              <a:rPr lang="en-US" dirty="0" smtClean="0"/>
              <a:t>:</a:t>
            </a:r>
          </a:p>
          <a:p>
            <a:endParaRPr lang="en-US" dirty="0" smtClean="0"/>
          </a:p>
          <a:p>
            <a:pPr marL="742950" lvl="1" indent="-285750">
              <a:buFont typeface="Wingdings" panose="05000000000000000000" pitchFamily="2" charset="2"/>
              <a:buChar char="Ø"/>
            </a:pPr>
            <a:r>
              <a:rPr lang="en-US" dirty="0"/>
              <a:t>E</a:t>
            </a:r>
            <a:r>
              <a:rPr lang="en-US" dirty="0" smtClean="0"/>
              <a:t>xecutes </a:t>
            </a:r>
            <a:r>
              <a:rPr lang="en-US" dirty="0">
                <a:solidFill>
                  <a:srgbClr val="DC5D2A"/>
                </a:solidFill>
              </a:rPr>
              <a:t>all</a:t>
            </a:r>
            <a:r>
              <a:rPr lang="en-US" dirty="0"/>
              <a:t> </a:t>
            </a:r>
            <a:r>
              <a:rPr lang="en-US" dirty="0" smtClean="0"/>
              <a:t>tasks; </a:t>
            </a:r>
          </a:p>
          <a:p>
            <a:pPr marL="742950" lvl="1" indent="-285750">
              <a:buFont typeface="Wingdings" panose="05000000000000000000" pitchFamily="2" charset="2"/>
              <a:buChar char="Ø"/>
            </a:pPr>
            <a:r>
              <a:rPr lang="en-US" dirty="0"/>
              <a:t>R</a:t>
            </a:r>
            <a:r>
              <a:rPr lang="en-US" dirty="0" smtClean="0"/>
              <a:t>eturns </a:t>
            </a:r>
            <a:r>
              <a:rPr lang="en-US" dirty="0"/>
              <a:t>a </a:t>
            </a:r>
            <a:r>
              <a:rPr lang="en-US" dirty="0">
                <a:solidFill>
                  <a:srgbClr val="DC5D2A"/>
                </a:solidFill>
                <a:latin typeface="Consolas" panose="020B0609020204030204" pitchFamily="49" charset="0"/>
              </a:rPr>
              <a:t>List</a:t>
            </a:r>
            <a:r>
              <a:rPr lang="en-US" dirty="0">
                <a:solidFill>
                  <a:srgbClr val="DC5D2A"/>
                </a:solidFill>
              </a:rPr>
              <a:t> </a:t>
            </a:r>
            <a:r>
              <a:rPr lang="en-US" dirty="0" smtClean="0">
                <a:solidFill>
                  <a:srgbClr val="DC5D2A"/>
                </a:solidFill>
              </a:rPr>
              <a:t>of ordered </a:t>
            </a:r>
            <a:r>
              <a:rPr lang="en-US" dirty="0">
                <a:solidFill>
                  <a:srgbClr val="DC5D2A"/>
                </a:solidFill>
                <a:latin typeface="Consolas" panose="020B0609020204030204" pitchFamily="49" charset="0"/>
              </a:rPr>
              <a:t>Future</a:t>
            </a:r>
            <a:r>
              <a:rPr lang="en-US" dirty="0"/>
              <a:t> </a:t>
            </a:r>
            <a:r>
              <a:rPr lang="en-US" dirty="0" smtClean="0"/>
              <a:t>objects with one </a:t>
            </a:r>
            <a:r>
              <a:rPr lang="en-US" dirty="0">
                <a:latin typeface="Consolas" panose="020B0609020204030204" pitchFamily="49" charset="0"/>
              </a:rPr>
              <a:t>Future</a:t>
            </a:r>
            <a:r>
              <a:rPr lang="en-US" dirty="0"/>
              <a:t> </a:t>
            </a:r>
            <a:r>
              <a:rPr lang="en-US" dirty="0" smtClean="0"/>
              <a:t>object corresponding </a:t>
            </a:r>
            <a:r>
              <a:rPr lang="en-US" dirty="0"/>
              <a:t>to </a:t>
            </a:r>
            <a:r>
              <a:rPr lang="en-US" dirty="0" smtClean="0"/>
              <a:t>each submitted </a:t>
            </a:r>
            <a:r>
              <a:rPr lang="en-US" dirty="0"/>
              <a:t>task, </a:t>
            </a:r>
            <a:r>
              <a:rPr lang="en-US" dirty="0" smtClean="0"/>
              <a:t>in the order </a:t>
            </a:r>
            <a:r>
              <a:rPr lang="en-US" dirty="0"/>
              <a:t>they were in the original </a:t>
            </a:r>
            <a:r>
              <a:rPr lang="en-US" dirty="0" smtClean="0"/>
              <a:t>collection</a:t>
            </a:r>
          </a:p>
          <a:p>
            <a:pPr marL="742950" lvl="1" indent="-285750">
              <a:buFont typeface="Wingdings" panose="05000000000000000000" pitchFamily="2" charset="2"/>
              <a:buChar char="Ø"/>
            </a:pPr>
            <a:r>
              <a:rPr lang="en-US" dirty="0" err="1" smtClean="0">
                <a:solidFill>
                  <a:srgbClr val="DC5D2A"/>
                </a:solidFill>
                <a:latin typeface="Consolas" panose="020B0609020204030204" pitchFamily="49" charset="0"/>
              </a:rPr>
              <a:t>Future.isDone</a:t>
            </a:r>
            <a:r>
              <a:rPr lang="en-US" dirty="0">
                <a:solidFill>
                  <a:srgbClr val="DC5D2A"/>
                </a:solidFill>
                <a:latin typeface="Consolas" panose="020B0609020204030204" pitchFamily="49" charset="0"/>
              </a:rPr>
              <a:t>() </a:t>
            </a:r>
            <a:r>
              <a:rPr lang="en-US" dirty="0"/>
              <a:t>returns true for </a:t>
            </a:r>
            <a:r>
              <a:rPr lang="en-US" dirty="0" smtClean="0"/>
              <a:t>each element </a:t>
            </a:r>
            <a:r>
              <a:rPr lang="en-US" dirty="0"/>
              <a:t>in the returned </a:t>
            </a:r>
            <a:r>
              <a:rPr lang="en-US" dirty="0">
                <a:latin typeface="Consolas" panose="020B0609020204030204" pitchFamily="49" charset="0"/>
              </a:rPr>
              <a:t>List</a:t>
            </a:r>
          </a:p>
          <a:p>
            <a:pPr marL="742950" lvl="1" indent="-285750">
              <a:buFont typeface="Wingdings" panose="05000000000000000000" pitchFamily="2" charset="2"/>
              <a:buChar char="Ø"/>
            </a:pPr>
            <a:r>
              <a:rPr lang="en-US" dirty="0"/>
              <a:t>A</a:t>
            </a:r>
            <a:r>
              <a:rPr lang="en-US" dirty="0" smtClean="0"/>
              <a:t> </a:t>
            </a:r>
            <a:r>
              <a:rPr lang="en-US" dirty="0"/>
              <a:t>task could have </a:t>
            </a:r>
            <a:r>
              <a:rPr lang="en-US" dirty="0">
                <a:solidFill>
                  <a:srgbClr val="DC5D2A"/>
                </a:solidFill>
              </a:rPr>
              <a:t>completed</a:t>
            </a:r>
            <a:r>
              <a:rPr lang="en-US" dirty="0"/>
              <a:t> normally or </a:t>
            </a:r>
            <a:r>
              <a:rPr lang="en-US" dirty="0">
                <a:solidFill>
                  <a:srgbClr val="DC5D2A"/>
                </a:solidFill>
              </a:rPr>
              <a:t>thrown an </a:t>
            </a:r>
            <a:r>
              <a:rPr lang="en-US" dirty="0" smtClean="0">
                <a:solidFill>
                  <a:srgbClr val="DC5D2A"/>
                </a:solidFill>
              </a:rPr>
              <a:t>exception</a:t>
            </a:r>
          </a:p>
          <a:p>
            <a:pPr marL="742950" lvl="1" indent="-285750">
              <a:buFont typeface="Wingdings" panose="05000000000000000000" pitchFamily="2" charset="2"/>
              <a:buChar char="Ø"/>
            </a:pPr>
            <a:r>
              <a:rPr lang="en-US" dirty="0" smtClean="0"/>
              <a:t>Will </a:t>
            </a:r>
            <a:r>
              <a:rPr lang="en-US" dirty="0">
                <a:solidFill>
                  <a:srgbClr val="DC5D2A"/>
                </a:solidFill>
              </a:rPr>
              <a:t>wait</a:t>
            </a:r>
            <a:r>
              <a:rPr lang="en-US" dirty="0"/>
              <a:t> indefinitely until </a:t>
            </a:r>
            <a:r>
              <a:rPr lang="en-US" dirty="0">
                <a:solidFill>
                  <a:srgbClr val="DC5D2A"/>
                </a:solidFill>
              </a:rPr>
              <a:t>all tasks </a:t>
            </a:r>
            <a:r>
              <a:rPr lang="en-US" dirty="0"/>
              <a:t>are </a:t>
            </a:r>
            <a:r>
              <a:rPr lang="en-US" dirty="0" smtClean="0"/>
              <a:t>complete</a:t>
            </a:r>
          </a:p>
          <a:p>
            <a:pPr marL="742950" lvl="1" indent="-285750">
              <a:buFont typeface="Wingdings" panose="05000000000000000000" pitchFamily="2" charset="2"/>
              <a:buChar char="Ø"/>
            </a:pPr>
            <a:r>
              <a:rPr lang="en-US" dirty="0" smtClean="0"/>
              <a:t>An </a:t>
            </a:r>
            <a:r>
              <a:rPr lang="en-US" dirty="0" smtClean="0">
                <a:solidFill>
                  <a:srgbClr val="DC5D2A"/>
                </a:solidFill>
              </a:rPr>
              <a:t>overloaded</a:t>
            </a:r>
            <a:r>
              <a:rPr lang="en-US" dirty="0" smtClean="0"/>
              <a:t> version exists that takes </a:t>
            </a:r>
            <a:r>
              <a:rPr lang="en-US" dirty="0"/>
              <a:t>a </a:t>
            </a:r>
            <a:r>
              <a:rPr lang="en-US" dirty="0">
                <a:solidFill>
                  <a:srgbClr val="DC5D2A"/>
                </a:solidFill>
              </a:rPr>
              <a:t>timeout</a:t>
            </a:r>
            <a:r>
              <a:rPr lang="en-US" dirty="0"/>
              <a:t> value and </a:t>
            </a:r>
            <a:r>
              <a:rPr lang="en-US" dirty="0" err="1">
                <a:solidFill>
                  <a:srgbClr val="DC5D2A"/>
                </a:solidFill>
                <a:latin typeface="Consolas" panose="020B0609020204030204" pitchFamily="49" charset="0"/>
              </a:rPr>
              <a:t>TimeUnit</a:t>
            </a:r>
            <a:r>
              <a:rPr lang="en-US" dirty="0"/>
              <a:t> parameter</a:t>
            </a:r>
            <a:endParaRPr lang="en-US" dirty="0" smtClean="0"/>
          </a:p>
        </p:txBody>
      </p:sp>
    </p:spTree>
    <p:extLst>
      <p:ext uri="{BB962C8B-B14F-4D97-AF65-F5344CB8AC3E}">
        <p14:creationId xmlns:p14="http://schemas.microsoft.com/office/powerpoint/2010/main" val="1081501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Submitting Task </a:t>
            </a:r>
            <a:r>
              <a:rPr lang="en-GB" sz="4000" dirty="0" smtClean="0">
                <a:solidFill>
                  <a:schemeClr val="tx1"/>
                </a:solidFill>
              </a:rPr>
              <a:t>Collections</a:t>
            </a:r>
            <a:endParaRPr lang="en-GB" sz="4000" dirty="0">
              <a:solidFill>
                <a:srgbClr val="DF411C"/>
              </a:solidFill>
            </a:endParaRPr>
          </a:p>
        </p:txBody>
      </p:sp>
      <p:sp>
        <p:nvSpPr>
          <p:cNvPr id="3" name="Rectangle 2"/>
          <p:cNvSpPr/>
          <p:nvPr/>
        </p:nvSpPr>
        <p:spPr>
          <a:xfrm>
            <a:off x="730250" y="1282700"/>
            <a:ext cx="10731500" cy="4247317"/>
          </a:xfrm>
          <a:prstGeom prst="rect">
            <a:avLst/>
          </a:prstGeom>
        </p:spPr>
        <p:txBody>
          <a:bodyPr wrap="square">
            <a:spAutoFit/>
          </a:bodyPr>
          <a:lstStyle/>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Both </a:t>
            </a:r>
            <a:r>
              <a:rPr lang="en-US" dirty="0" err="1">
                <a:solidFill>
                  <a:srgbClr val="DC5D2A"/>
                </a:solidFill>
                <a:latin typeface="Consolas" panose="020B0609020204030204" pitchFamily="49" charset="0"/>
              </a:rPr>
              <a:t>invokeAll</a:t>
            </a:r>
            <a:r>
              <a:rPr lang="en-US" dirty="0">
                <a:solidFill>
                  <a:srgbClr val="DC5D2A"/>
                </a:solidFill>
                <a:latin typeface="Consolas" panose="020B0609020204030204" pitchFamily="49" charset="0"/>
              </a:rPr>
              <a:t>() </a:t>
            </a:r>
            <a:r>
              <a:rPr lang="en-US" dirty="0"/>
              <a:t>and </a:t>
            </a:r>
            <a:r>
              <a:rPr lang="en-US" dirty="0" err="1">
                <a:solidFill>
                  <a:srgbClr val="DC5D2A"/>
                </a:solidFill>
                <a:latin typeface="Consolas" panose="020B0609020204030204" pitchFamily="49" charset="0"/>
              </a:rPr>
              <a:t>invokeAny</a:t>
            </a:r>
            <a:r>
              <a:rPr lang="en-US" dirty="0">
                <a:solidFill>
                  <a:srgbClr val="DC5D2A"/>
                </a:solidFill>
                <a:latin typeface="Consolas" panose="020B0609020204030204" pitchFamily="49" charset="0"/>
              </a:rPr>
              <a:t>() </a:t>
            </a:r>
            <a:r>
              <a:rPr lang="en-US" dirty="0"/>
              <a:t>take a </a:t>
            </a:r>
            <a:r>
              <a:rPr lang="en-US" dirty="0">
                <a:latin typeface="Consolas" panose="020B0609020204030204" pitchFamily="49" charset="0"/>
              </a:rPr>
              <a:t>Collection</a:t>
            </a:r>
            <a:r>
              <a:rPr lang="en-US" dirty="0"/>
              <a:t> object containing a list of tasks to execute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Both of these methods execute </a:t>
            </a:r>
            <a:r>
              <a:rPr lang="en-US" dirty="0">
                <a:solidFill>
                  <a:srgbClr val="DC5D2A"/>
                </a:solidFill>
              </a:rPr>
              <a:t>synchronously</a:t>
            </a:r>
            <a:r>
              <a:rPr lang="en-US" dirty="0"/>
              <a:t> -&gt; will </a:t>
            </a:r>
            <a:r>
              <a:rPr lang="en-US" dirty="0">
                <a:solidFill>
                  <a:srgbClr val="DC5D2A"/>
                </a:solidFill>
              </a:rPr>
              <a:t>wait until the results are available</a:t>
            </a:r>
            <a:r>
              <a:rPr lang="en-US" dirty="0"/>
              <a:t> before returning control</a:t>
            </a:r>
          </a:p>
          <a:p>
            <a:endParaRPr lang="en-US" dirty="0" smtClean="0"/>
          </a:p>
          <a:p>
            <a:pPr marL="285750" indent="-285750">
              <a:buFont typeface="Wingdings" panose="05000000000000000000" pitchFamily="2" charset="2"/>
              <a:buChar char="§"/>
            </a:pPr>
            <a:r>
              <a:rPr lang="en-US" dirty="0" err="1" smtClean="0">
                <a:solidFill>
                  <a:srgbClr val="DC5D2A"/>
                </a:solidFill>
                <a:latin typeface="Consolas" panose="020B0609020204030204" pitchFamily="49" charset="0"/>
              </a:rPr>
              <a:t>invokeAny</a:t>
            </a:r>
            <a:r>
              <a:rPr lang="en-US" dirty="0" smtClean="0">
                <a:solidFill>
                  <a:srgbClr val="DC5D2A"/>
                </a:solidFill>
                <a:latin typeface="Consolas" panose="020B0609020204030204" pitchFamily="49" charset="0"/>
              </a:rPr>
              <a:t>():</a:t>
            </a:r>
            <a:endParaRPr lang="en-US" dirty="0">
              <a:solidFill>
                <a:srgbClr val="DC5D2A"/>
              </a:solidFill>
              <a:latin typeface="Consolas" panose="020B0609020204030204" pitchFamily="49" charset="0"/>
            </a:endParaRPr>
          </a:p>
          <a:p>
            <a:endParaRPr lang="en-US" dirty="0" smtClean="0"/>
          </a:p>
          <a:p>
            <a:pPr marL="742950" lvl="1" indent="-285750">
              <a:buFont typeface="Wingdings" panose="05000000000000000000" pitchFamily="2" charset="2"/>
              <a:buChar char="Ø"/>
            </a:pPr>
            <a:r>
              <a:rPr lang="en-US" dirty="0" smtClean="0"/>
              <a:t>Executes </a:t>
            </a:r>
            <a:r>
              <a:rPr lang="en-US" dirty="0"/>
              <a:t>a </a:t>
            </a:r>
            <a:r>
              <a:rPr lang="en-US" dirty="0">
                <a:solidFill>
                  <a:srgbClr val="DC5D2A"/>
                </a:solidFill>
              </a:rPr>
              <a:t>collection</a:t>
            </a:r>
            <a:r>
              <a:rPr lang="en-US" dirty="0"/>
              <a:t> of tasks </a:t>
            </a:r>
            <a:endParaRPr lang="en-US" dirty="0" smtClean="0"/>
          </a:p>
          <a:p>
            <a:pPr marL="742950" lvl="1" indent="-285750">
              <a:buFont typeface="Wingdings" panose="05000000000000000000" pitchFamily="2" charset="2"/>
              <a:buChar char="Ø"/>
            </a:pPr>
            <a:r>
              <a:rPr lang="en-US" dirty="0" smtClean="0"/>
              <a:t>Returns </a:t>
            </a:r>
            <a:r>
              <a:rPr lang="en-US" dirty="0"/>
              <a:t>the </a:t>
            </a:r>
            <a:r>
              <a:rPr lang="en-US" dirty="0">
                <a:solidFill>
                  <a:srgbClr val="DC5D2A"/>
                </a:solidFill>
              </a:rPr>
              <a:t>result of one </a:t>
            </a:r>
            <a:r>
              <a:rPr lang="en-US" dirty="0" smtClean="0">
                <a:solidFill>
                  <a:srgbClr val="DC5D2A"/>
                </a:solidFill>
              </a:rPr>
              <a:t>of the </a:t>
            </a:r>
            <a:r>
              <a:rPr lang="en-US" dirty="0">
                <a:solidFill>
                  <a:srgbClr val="DC5D2A"/>
                </a:solidFill>
              </a:rPr>
              <a:t>tasks</a:t>
            </a:r>
            <a:r>
              <a:rPr lang="en-US" dirty="0"/>
              <a:t> that </a:t>
            </a:r>
            <a:r>
              <a:rPr lang="en-US" dirty="0">
                <a:solidFill>
                  <a:srgbClr val="DC5D2A"/>
                </a:solidFill>
              </a:rPr>
              <a:t>successfully completes</a:t>
            </a:r>
            <a:r>
              <a:rPr lang="en-US" dirty="0"/>
              <a:t> execution, </a:t>
            </a:r>
            <a:r>
              <a:rPr lang="en-US" dirty="0">
                <a:solidFill>
                  <a:srgbClr val="DC5D2A"/>
                </a:solidFill>
              </a:rPr>
              <a:t>cancelling</a:t>
            </a:r>
            <a:r>
              <a:rPr lang="en-US" dirty="0"/>
              <a:t> </a:t>
            </a:r>
            <a:r>
              <a:rPr lang="en-US" dirty="0">
                <a:solidFill>
                  <a:srgbClr val="DC5D2A"/>
                </a:solidFill>
              </a:rPr>
              <a:t>all</a:t>
            </a:r>
            <a:r>
              <a:rPr lang="en-US" dirty="0"/>
              <a:t> </a:t>
            </a:r>
            <a:r>
              <a:rPr lang="en-US" dirty="0" smtClean="0">
                <a:solidFill>
                  <a:srgbClr val="DC5D2A"/>
                </a:solidFill>
              </a:rPr>
              <a:t>unfinished</a:t>
            </a:r>
            <a:r>
              <a:rPr lang="en-US" dirty="0" smtClean="0"/>
              <a:t> tasks</a:t>
            </a:r>
          </a:p>
          <a:p>
            <a:pPr marL="742950" lvl="1" indent="-285750">
              <a:buFont typeface="Wingdings" panose="05000000000000000000" pitchFamily="2" charset="2"/>
              <a:buChar char="Ø"/>
            </a:pPr>
            <a:r>
              <a:rPr lang="en-US" dirty="0" smtClean="0">
                <a:solidFill>
                  <a:srgbClr val="DC5D2A"/>
                </a:solidFill>
              </a:rPr>
              <a:t>Any</a:t>
            </a:r>
            <a:r>
              <a:rPr lang="en-US" dirty="0" smtClean="0"/>
              <a:t> </a:t>
            </a:r>
            <a:r>
              <a:rPr lang="en-US" dirty="0"/>
              <a:t>completed </a:t>
            </a:r>
            <a:r>
              <a:rPr lang="en-US" dirty="0" smtClean="0"/>
              <a:t>task can </a:t>
            </a:r>
            <a:r>
              <a:rPr lang="en-US" dirty="0"/>
              <a:t>be </a:t>
            </a:r>
            <a:r>
              <a:rPr lang="en-US" dirty="0" smtClean="0"/>
              <a:t>returned</a:t>
            </a:r>
          </a:p>
          <a:p>
            <a:pPr marL="742950" lvl="1" indent="-285750">
              <a:buFont typeface="Wingdings" panose="05000000000000000000" pitchFamily="2" charset="2"/>
              <a:buChar char="Ø"/>
            </a:pPr>
            <a:r>
              <a:rPr lang="en-US" dirty="0" smtClean="0"/>
              <a:t>Will </a:t>
            </a:r>
            <a:r>
              <a:rPr lang="en-US" dirty="0">
                <a:solidFill>
                  <a:srgbClr val="DC5D2A"/>
                </a:solidFill>
              </a:rPr>
              <a:t>wait</a:t>
            </a:r>
            <a:r>
              <a:rPr lang="en-US" dirty="0"/>
              <a:t> indefinitely </a:t>
            </a:r>
            <a:r>
              <a:rPr lang="en-US" dirty="0">
                <a:solidFill>
                  <a:srgbClr val="DC5D2A"/>
                </a:solidFill>
              </a:rPr>
              <a:t>until at least one </a:t>
            </a:r>
            <a:r>
              <a:rPr lang="en-US" dirty="0"/>
              <a:t>task </a:t>
            </a:r>
            <a:r>
              <a:rPr lang="en-US" dirty="0" smtClean="0"/>
              <a:t>completes</a:t>
            </a:r>
          </a:p>
          <a:p>
            <a:pPr marL="742950" lvl="1" indent="-285750">
              <a:buFont typeface="Wingdings" panose="05000000000000000000" pitchFamily="2" charset="2"/>
              <a:buChar char="Ø"/>
            </a:pPr>
            <a:r>
              <a:rPr lang="en-US" dirty="0"/>
              <a:t>An </a:t>
            </a:r>
            <a:r>
              <a:rPr lang="en-US" dirty="0">
                <a:solidFill>
                  <a:srgbClr val="DC5D2A"/>
                </a:solidFill>
              </a:rPr>
              <a:t>overloaded</a:t>
            </a:r>
            <a:r>
              <a:rPr lang="en-US" dirty="0"/>
              <a:t> version exists that takes a </a:t>
            </a:r>
            <a:r>
              <a:rPr lang="en-US" dirty="0">
                <a:solidFill>
                  <a:srgbClr val="DC5D2A"/>
                </a:solidFill>
              </a:rPr>
              <a:t>timeout</a:t>
            </a:r>
            <a:r>
              <a:rPr lang="en-US" dirty="0"/>
              <a:t> value and </a:t>
            </a:r>
            <a:r>
              <a:rPr lang="en-US" dirty="0" err="1">
                <a:solidFill>
                  <a:srgbClr val="DC5D2A"/>
                </a:solidFill>
                <a:latin typeface="Consolas" panose="020B0609020204030204" pitchFamily="49" charset="0"/>
              </a:rPr>
              <a:t>TimeUnit</a:t>
            </a:r>
            <a:r>
              <a:rPr lang="en-US" dirty="0"/>
              <a:t> parameter</a:t>
            </a:r>
          </a:p>
          <a:p>
            <a:endParaRPr lang="en-US" dirty="0" smtClean="0"/>
          </a:p>
        </p:txBody>
      </p:sp>
    </p:spTree>
    <p:extLst>
      <p:ext uri="{BB962C8B-B14F-4D97-AF65-F5344CB8AC3E}">
        <p14:creationId xmlns:p14="http://schemas.microsoft.com/office/powerpoint/2010/main" val="1351567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Waiting for Results</a:t>
            </a:r>
            <a:endParaRPr lang="en-GB" sz="4000" dirty="0">
              <a:solidFill>
                <a:srgbClr val="DF411C"/>
              </a:solidFill>
            </a:endParaRPr>
          </a:p>
        </p:txBody>
      </p:sp>
      <p:sp>
        <p:nvSpPr>
          <p:cNvPr id="3" name="Rectangle 2"/>
          <p:cNvSpPr/>
          <p:nvPr/>
        </p:nvSpPr>
        <p:spPr>
          <a:xfrm>
            <a:off x="730250" y="1282700"/>
            <a:ext cx="10731500" cy="646331"/>
          </a:xfrm>
          <a:prstGeom prst="rect">
            <a:avLst/>
          </a:prstGeom>
        </p:spPr>
        <p:txBody>
          <a:bodyPr wrap="square">
            <a:spAutoFit/>
          </a:bodyPr>
          <a:lstStyle/>
          <a:p>
            <a:pPr marL="285750" indent="-285750">
              <a:buFont typeface="Wingdings" panose="05000000000000000000" pitchFamily="2" charset="2"/>
              <a:buChar char="§"/>
            </a:pPr>
            <a:endParaRPr lang="en-US" dirty="0" smtClean="0">
              <a:solidFill>
                <a:srgbClr val="DC5D2A"/>
              </a:solidFill>
              <a:latin typeface="Consolas" panose="020B0609020204030204" pitchFamily="49" charset="0"/>
            </a:endParaRPr>
          </a:p>
          <a:p>
            <a:pPr marL="285750" indent="-285750">
              <a:buFont typeface="Wingdings" panose="05000000000000000000" pitchFamily="2" charset="2"/>
              <a:buChar char="§"/>
            </a:pPr>
            <a:r>
              <a:rPr lang="en-US" dirty="0" smtClean="0">
                <a:solidFill>
                  <a:srgbClr val="DC5D2A"/>
                </a:solidFill>
                <a:latin typeface="Consolas" panose="020B0609020204030204" pitchFamily="49" charset="0"/>
              </a:rPr>
              <a:t>Future</a:t>
            </a:r>
            <a:r>
              <a:rPr lang="en-US" dirty="0">
                <a:solidFill>
                  <a:srgbClr val="DC5D2A"/>
                </a:solidFill>
                <a:latin typeface="Consolas" panose="020B0609020204030204" pitchFamily="49" charset="0"/>
              </a:rPr>
              <a:t>&lt;?&gt; future = </a:t>
            </a:r>
            <a:r>
              <a:rPr lang="en-US" dirty="0" err="1">
                <a:solidFill>
                  <a:srgbClr val="DC5D2A"/>
                </a:solidFill>
                <a:latin typeface="Consolas" panose="020B0609020204030204" pitchFamily="49" charset="0"/>
              </a:rPr>
              <a:t>service.submit</a:t>
            </a:r>
            <a:r>
              <a:rPr lang="en-US" dirty="0">
                <a:solidFill>
                  <a:srgbClr val="DC5D2A"/>
                </a:solidFill>
                <a:latin typeface="Consolas" panose="020B0609020204030204" pitchFamily="49" charset="0"/>
              </a:rPr>
              <a:t>(() -&gt; </a:t>
            </a:r>
            <a:r>
              <a:rPr lang="en-US" dirty="0" err="1">
                <a:solidFill>
                  <a:srgbClr val="DC5D2A"/>
                </a:solidFill>
                <a:latin typeface="Consolas" panose="020B0609020204030204" pitchFamily="49" charset="0"/>
              </a:rPr>
              <a:t>System.out.println</a:t>
            </a:r>
            <a:r>
              <a:rPr lang="en-US" dirty="0">
                <a:solidFill>
                  <a:srgbClr val="DC5D2A"/>
                </a:solidFill>
                <a:latin typeface="Consolas" panose="020B0609020204030204" pitchFamily="49" charset="0"/>
              </a:rPr>
              <a:t>("Hello Zoo"));</a:t>
            </a:r>
            <a:endParaRPr lang="en-US" dirty="0" smtClean="0">
              <a:solidFill>
                <a:srgbClr val="DC5D2A"/>
              </a:solidFill>
              <a:latin typeface="Consolas" panose="020B060902020403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366" y="2191164"/>
            <a:ext cx="9618288" cy="3824482"/>
          </a:xfrm>
          <a:prstGeom prst="rect">
            <a:avLst/>
          </a:prstGeom>
        </p:spPr>
      </p:pic>
    </p:spTree>
    <p:extLst>
      <p:ext uri="{BB962C8B-B14F-4D97-AF65-F5344CB8AC3E}">
        <p14:creationId xmlns:p14="http://schemas.microsoft.com/office/powerpoint/2010/main" val="2395424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Introducing Callable</a:t>
            </a:r>
            <a:endParaRPr lang="en-GB" sz="4000" dirty="0">
              <a:solidFill>
                <a:srgbClr val="DF411C"/>
              </a:solidFill>
            </a:endParaRPr>
          </a:p>
        </p:txBody>
      </p:sp>
      <p:sp>
        <p:nvSpPr>
          <p:cNvPr id="3" name="Rectangle 2"/>
          <p:cNvSpPr/>
          <p:nvPr/>
        </p:nvSpPr>
        <p:spPr>
          <a:xfrm>
            <a:off x="730250" y="1282700"/>
            <a:ext cx="10731500" cy="5509200"/>
          </a:xfrm>
          <a:prstGeom prst="rect">
            <a:avLst/>
          </a:prstGeom>
        </p:spPr>
        <p:txBody>
          <a:bodyPr wrap="square">
            <a:spAutoFit/>
          </a:bodyPr>
          <a:lstStyle/>
          <a:p>
            <a:pPr marL="285750" indent="-285750">
              <a:buFont typeface="Wingdings" panose="05000000000000000000" pitchFamily="2" charset="2"/>
              <a:buChar char="§"/>
            </a:pPr>
            <a:r>
              <a:rPr lang="en-US" dirty="0" smtClean="0">
                <a:latin typeface="Consolas" panose="020B0609020204030204" pitchFamily="49" charset="0"/>
              </a:rPr>
              <a:t>Callable</a:t>
            </a:r>
            <a:r>
              <a:rPr lang="en-US" dirty="0" smtClean="0"/>
              <a:t> is </a:t>
            </a:r>
            <a:r>
              <a:rPr lang="en-US" dirty="0"/>
              <a:t>similar to </a:t>
            </a:r>
            <a:r>
              <a:rPr lang="en-US" dirty="0">
                <a:latin typeface="Consolas" panose="020B0609020204030204" pitchFamily="49" charset="0"/>
              </a:rPr>
              <a:t>Runnable</a:t>
            </a:r>
            <a:r>
              <a:rPr lang="en-US" dirty="0"/>
              <a:t> </a:t>
            </a:r>
            <a:r>
              <a:rPr lang="en-US" dirty="0" smtClean="0"/>
              <a:t>except that </a:t>
            </a:r>
            <a:r>
              <a:rPr lang="en-US" dirty="0"/>
              <a:t>its </a:t>
            </a:r>
            <a:r>
              <a:rPr lang="en-US" dirty="0">
                <a:solidFill>
                  <a:srgbClr val="DC5D2A"/>
                </a:solidFill>
                <a:latin typeface="Consolas" panose="020B0609020204030204" pitchFamily="49" charset="0"/>
              </a:rPr>
              <a:t>call() </a:t>
            </a:r>
            <a:r>
              <a:rPr lang="en-US" dirty="0"/>
              <a:t>method </a:t>
            </a:r>
            <a:r>
              <a:rPr lang="en-US" dirty="0">
                <a:solidFill>
                  <a:srgbClr val="DC5D2A"/>
                </a:solidFill>
              </a:rPr>
              <a:t>returns a value </a:t>
            </a:r>
            <a:r>
              <a:rPr lang="en-US" dirty="0"/>
              <a:t>and can </a:t>
            </a:r>
            <a:r>
              <a:rPr lang="en-US" dirty="0">
                <a:solidFill>
                  <a:srgbClr val="DC5D2A"/>
                </a:solidFill>
              </a:rPr>
              <a:t>throw a </a:t>
            </a:r>
            <a:r>
              <a:rPr lang="en-US" dirty="0" smtClean="0">
                <a:solidFill>
                  <a:srgbClr val="DC5D2A"/>
                </a:solidFill>
              </a:rPr>
              <a:t>checked exception </a:t>
            </a:r>
            <a:r>
              <a:rPr lang="en-US" dirty="0" smtClean="0"/>
              <a:t>-&gt; allows </a:t>
            </a:r>
            <a:r>
              <a:rPr lang="en-US" dirty="0"/>
              <a:t>more details to be retrieved easily from the task after it is </a:t>
            </a:r>
            <a:r>
              <a:rPr lang="en-US" dirty="0" smtClean="0"/>
              <a:t>completed</a:t>
            </a:r>
          </a:p>
          <a:p>
            <a:pPr marL="285750" indent="-285750">
              <a:buFont typeface="Wingdings" panose="05000000000000000000" pitchFamily="2" charset="2"/>
              <a:buChar char="§"/>
            </a:pPr>
            <a:r>
              <a:rPr lang="en-US" dirty="0"/>
              <a:t>Unlike </a:t>
            </a:r>
            <a:r>
              <a:rPr lang="en-US" dirty="0">
                <a:latin typeface="Consolas" panose="020B0609020204030204" pitchFamily="49" charset="0"/>
              </a:rPr>
              <a:t>Runnable</a:t>
            </a:r>
            <a:r>
              <a:rPr lang="en-US" dirty="0"/>
              <a:t>, in which the </a:t>
            </a:r>
            <a:r>
              <a:rPr lang="en-US" dirty="0">
                <a:latin typeface="Consolas" panose="020B0609020204030204" pitchFamily="49" charset="0"/>
              </a:rPr>
              <a:t>get() </a:t>
            </a:r>
            <a:r>
              <a:rPr lang="en-US" dirty="0"/>
              <a:t>methods always return </a:t>
            </a:r>
            <a:r>
              <a:rPr lang="en-US" dirty="0">
                <a:latin typeface="Consolas" panose="020B0609020204030204" pitchFamily="49" charset="0"/>
              </a:rPr>
              <a:t>null</a:t>
            </a:r>
            <a:r>
              <a:rPr lang="en-US" dirty="0" smtClean="0"/>
              <a:t>, </a:t>
            </a:r>
            <a:r>
              <a:rPr lang="en-US" dirty="0"/>
              <a:t>the </a:t>
            </a:r>
            <a:r>
              <a:rPr lang="en-US" dirty="0">
                <a:solidFill>
                  <a:srgbClr val="DC5D2A"/>
                </a:solidFill>
                <a:latin typeface="Consolas" panose="020B0609020204030204" pitchFamily="49" charset="0"/>
              </a:rPr>
              <a:t>get()</a:t>
            </a:r>
            <a:r>
              <a:rPr lang="en-US" dirty="0">
                <a:latin typeface="Consolas" panose="020B0609020204030204" pitchFamily="49" charset="0"/>
              </a:rPr>
              <a:t> </a:t>
            </a:r>
            <a:r>
              <a:rPr lang="en-US" dirty="0"/>
              <a:t>methods on </a:t>
            </a:r>
            <a:r>
              <a:rPr lang="en-US" dirty="0" smtClean="0"/>
              <a:t>a </a:t>
            </a:r>
            <a:r>
              <a:rPr lang="en-US" dirty="0">
                <a:latin typeface="Consolas" panose="020B0609020204030204" pitchFamily="49" charset="0"/>
              </a:rPr>
              <a:t>Future</a:t>
            </a:r>
            <a:r>
              <a:rPr lang="en-US" dirty="0"/>
              <a:t> object </a:t>
            </a:r>
            <a:r>
              <a:rPr lang="en-US" dirty="0" smtClean="0">
                <a:solidFill>
                  <a:srgbClr val="DC5D2A"/>
                </a:solidFill>
              </a:rPr>
              <a:t>return </a:t>
            </a:r>
            <a:r>
              <a:rPr lang="en-US" dirty="0">
                <a:solidFill>
                  <a:srgbClr val="DC5D2A"/>
                </a:solidFill>
              </a:rPr>
              <a:t>the matching generic type or </a:t>
            </a:r>
            <a:r>
              <a:rPr lang="en-US" dirty="0">
                <a:solidFill>
                  <a:srgbClr val="DC5D2A"/>
                </a:solidFill>
                <a:latin typeface="Consolas" panose="020B0609020204030204" pitchFamily="49" charset="0"/>
              </a:rPr>
              <a:t>null</a:t>
            </a:r>
          </a:p>
          <a:p>
            <a:pPr lvl="1"/>
            <a:r>
              <a:rPr lang="en-US" dirty="0" smtClean="0">
                <a:solidFill>
                  <a:srgbClr val="DC5D2A"/>
                </a:solidFill>
                <a:latin typeface="Consolas" panose="020B0609020204030204" pitchFamily="49" charset="0"/>
              </a:rPr>
              <a:t>public </a:t>
            </a:r>
            <a:r>
              <a:rPr lang="en-US" dirty="0">
                <a:solidFill>
                  <a:srgbClr val="DC5D2A"/>
                </a:solidFill>
                <a:latin typeface="Consolas" panose="020B0609020204030204" pitchFamily="49" charset="0"/>
              </a:rPr>
              <a:t>interface Callable&lt;V&gt; {</a:t>
            </a:r>
          </a:p>
          <a:p>
            <a:pPr lvl="1"/>
            <a:r>
              <a:rPr lang="en-US" dirty="0" smtClean="0">
                <a:solidFill>
                  <a:srgbClr val="DC5D2A"/>
                </a:solidFill>
                <a:latin typeface="Consolas" panose="020B0609020204030204" pitchFamily="49" charset="0"/>
              </a:rPr>
              <a:t>	V </a:t>
            </a:r>
            <a:r>
              <a:rPr lang="en-US" dirty="0">
                <a:solidFill>
                  <a:srgbClr val="DC5D2A"/>
                </a:solidFill>
                <a:latin typeface="Consolas" panose="020B0609020204030204" pitchFamily="49" charset="0"/>
              </a:rPr>
              <a:t>call() throws Exception;</a:t>
            </a:r>
          </a:p>
          <a:p>
            <a:pPr lvl="1"/>
            <a:r>
              <a:rPr lang="en-US" dirty="0" smtClean="0">
                <a:solidFill>
                  <a:srgbClr val="DC5D2A"/>
                </a:solidFill>
                <a:latin typeface="Consolas" panose="020B0609020204030204" pitchFamily="49" charset="0"/>
              </a:rPr>
              <a:t>}</a:t>
            </a:r>
          </a:p>
          <a:p>
            <a:pPr lvl="1"/>
            <a:endParaRPr lang="en-US" dirty="0" smtClean="0">
              <a:solidFill>
                <a:srgbClr val="DC5D2A"/>
              </a:solidFill>
              <a:latin typeface="Consolas" panose="020B0609020204030204" pitchFamily="49" charset="0"/>
            </a:endParaRPr>
          </a:p>
          <a:p>
            <a:r>
              <a:rPr lang="en-US" sz="1600" dirty="0">
                <a:solidFill>
                  <a:srgbClr val="DC5D2A"/>
                </a:solidFill>
                <a:latin typeface="Consolas" panose="020B0609020204030204" pitchFamily="49" charset="0"/>
                <a:cs typeface="Consolas" panose="020B0609020204030204" pitchFamily="49" charset="0"/>
              </a:rPr>
              <a:t> </a:t>
            </a:r>
            <a:r>
              <a:rPr lang="en-US" sz="1600" dirty="0" smtClean="0">
                <a:solidFill>
                  <a:srgbClr val="DC5D2A"/>
                </a:solidFill>
                <a:latin typeface="Consolas" panose="020B0609020204030204" pitchFamily="49" charset="0"/>
                <a:cs typeface="Consolas" panose="020B0609020204030204" pitchFamily="49" charset="0"/>
              </a:rPr>
              <a:t>   class </a:t>
            </a:r>
            <a:r>
              <a:rPr lang="en-US" sz="1600" dirty="0" err="1">
                <a:solidFill>
                  <a:srgbClr val="DC5D2A"/>
                </a:solidFill>
                <a:latin typeface="Consolas" panose="020B0609020204030204" pitchFamily="49" charset="0"/>
                <a:cs typeface="Consolas" panose="020B0609020204030204" pitchFamily="49" charset="0"/>
              </a:rPr>
              <a:t>CallableSum</a:t>
            </a:r>
            <a:r>
              <a:rPr lang="en-US" sz="1600" dirty="0">
                <a:solidFill>
                  <a:srgbClr val="DC5D2A"/>
                </a:solidFill>
                <a:latin typeface="Consolas" panose="020B0609020204030204" pitchFamily="49" charset="0"/>
                <a:cs typeface="Consolas" panose="020B0609020204030204" pitchFamily="49" charset="0"/>
              </a:rPr>
              <a:t> implements Callable&lt;Integer&gt; </a:t>
            </a:r>
            <a:r>
              <a:rPr lang="en-US" sz="1600" dirty="0" smtClean="0">
                <a:solidFill>
                  <a:srgbClr val="DC5D2A"/>
                </a:solidFill>
                <a:latin typeface="Consolas" panose="020B0609020204030204" pitchFamily="49" charset="0"/>
                <a:cs typeface="Consolas" panose="020B0609020204030204" pitchFamily="49" charset="0"/>
              </a:rPr>
              <a:t>{</a:t>
            </a:r>
            <a:endParaRPr lang="en-US" sz="1600" dirty="0">
              <a:solidFill>
                <a:srgbClr val="DC5D2A"/>
              </a:solidFill>
              <a:latin typeface="Consolas" panose="020B0609020204030204" pitchFamily="49" charset="0"/>
              <a:cs typeface="Consolas" panose="020B0609020204030204" pitchFamily="49" charset="0"/>
            </a:endParaRPr>
          </a:p>
          <a:p>
            <a:r>
              <a:rPr lang="en-US" sz="1600" dirty="0" smtClean="0">
                <a:solidFill>
                  <a:srgbClr val="DC5D2A"/>
                </a:solidFill>
                <a:latin typeface="Consolas" panose="020B0609020204030204" pitchFamily="49" charset="0"/>
                <a:cs typeface="Consolas" panose="020B0609020204030204" pitchFamily="49" charset="0"/>
              </a:rPr>
              <a:t>	</a:t>
            </a:r>
            <a:r>
              <a:rPr lang="en-US" sz="1600" dirty="0" err="1" smtClean="0">
                <a:solidFill>
                  <a:srgbClr val="DC5D2A"/>
                </a:solidFill>
                <a:latin typeface="Consolas" panose="020B0609020204030204" pitchFamily="49" charset="0"/>
                <a:cs typeface="Consolas" panose="020B0609020204030204" pitchFamily="49" charset="0"/>
              </a:rPr>
              <a:t>int</a:t>
            </a:r>
            <a:r>
              <a:rPr lang="en-US" sz="1600" dirty="0" smtClean="0">
                <a:solidFill>
                  <a:srgbClr val="DC5D2A"/>
                </a:solidFill>
                <a:latin typeface="Consolas" panose="020B0609020204030204" pitchFamily="49" charset="0"/>
                <a:cs typeface="Consolas" panose="020B0609020204030204" pitchFamily="49" charset="0"/>
              </a:rPr>
              <a:t> </a:t>
            </a:r>
            <a:r>
              <a:rPr lang="en-US" sz="1600" dirty="0">
                <a:solidFill>
                  <a:srgbClr val="DC5D2A"/>
                </a:solidFill>
                <a:latin typeface="Consolas" panose="020B0609020204030204" pitchFamily="49" charset="0"/>
                <a:cs typeface="Consolas" panose="020B0609020204030204" pitchFamily="49" charset="0"/>
              </a:rPr>
              <a:t>value1</a:t>
            </a:r>
            <a:r>
              <a:rPr lang="en-US" sz="1600" dirty="0" smtClean="0">
                <a:solidFill>
                  <a:srgbClr val="DC5D2A"/>
                </a:solidFill>
                <a:latin typeface="Consolas" panose="020B0609020204030204" pitchFamily="49" charset="0"/>
                <a:cs typeface="Consolas" panose="020B0609020204030204" pitchFamily="49" charset="0"/>
              </a:rPr>
              <a:t>; </a:t>
            </a:r>
            <a:r>
              <a:rPr lang="en-US" sz="1600" dirty="0" err="1" smtClean="0">
                <a:solidFill>
                  <a:srgbClr val="DC5D2A"/>
                </a:solidFill>
                <a:latin typeface="Consolas" panose="020B0609020204030204" pitchFamily="49" charset="0"/>
                <a:cs typeface="Consolas" panose="020B0609020204030204" pitchFamily="49" charset="0"/>
              </a:rPr>
              <a:t>int</a:t>
            </a:r>
            <a:r>
              <a:rPr lang="en-US" sz="1600" dirty="0" smtClean="0">
                <a:solidFill>
                  <a:srgbClr val="DC5D2A"/>
                </a:solidFill>
                <a:latin typeface="Consolas" panose="020B0609020204030204" pitchFamily="49" charset="0"/>
                <a:cs typeface="Consolas" panose="020B0609020204030204" pitchFamily="49" charset="0"/>
              </a:rPr>
              <a:t> </a:t>
            </a:r>
            <a:r>
              <a:rPr lang="en-US" sz="1600" dirty="0">
                <a:solidFill>
                  <a:srgbClr val="DC5D2A"/>
                </a:solidFill>
                <a:latin typeface="Consolas" panose="020B0609020204030204" pitchFamily="49" charset="0"/>
                <a:cs typeface="Consolas" panose="020B0609020204030204" pitchFamily="49" charset="0"/>
              </a:rPr>
              <a:t>value2;</a:t>
            </a:r>
          </a:p>
          <a:p>
            <a:endParaRPr lang="en-US" sz="1600" dirty="0">
              <a:solidFill>
                <a:srgbClr val="DC5D2A"/>
              </a:solidFill>
              <a:latin typeface="Consolas" panose="020B0609020204030204" pitchFamily="49" charset="0"/>
              <a:cs typeface="Consolas" panose="020B0609020204030204" pitchFamily="49" charset="0"/>
            </a:endParaRPr>
          </a:p>
          <a:p>
            <a:r>
              <a:rPr lang="en-US" sz="1600" dirty="0" smtClean="0">
                <a:solidFill>
                  <a:srgbClr val="DC5D2A"/>
                </a:solidFill>
                <a:latin typeface="Consolas" panose="020B0609020204030204" pitchFamily="49" charset="0"/>
                <a:cs typeface="Consolas" panose="020B0609020204030204" pitchFamily="49" charset="0"/>
              </a:rPr>
              <a:t>	</a:t>
            </a:r>
            <a:r>
              <a:rPr lang="en-US" sz="1600" dirty="0" err="1" smtClean="0">
                <a:solidFill>
                  <a:srgbClr val="DC5D2A"/>
                </a:solidFill>
                <a:latin typeface="Consolas" panose="020B0609020204030204" pitchFamily="49" charset="0"/>
                <a:cs typeface="Consolas" panose="020B0609020204030204" pitchFamily="49" charset="0"/>
              </a:rPr>
              <a:t>CallableSum</a:t>
            </a:r>
            <a:r>
              <a:rPr lang="en-US" sz="1600" dirty="0" smtClean="0">
                <a:solidFill>
                  <a:srgbClr val="DC5D2A"/>
                </a:solidFill>
                <a:latin typeface="Consolas" panose="020B0609020204030204" pitchFamily="49" charset="0"/>
                <a:cs typeface="Consolas" panose="020B0609020204030204" pitchFamily="49" charset="0"/>
              </a:rPr>
              <a:t>(</a:t>
            </a:r>
            <a:r>
              <a:rPr lang="en-US" sz="1600" dirty="0" err="1" smtClean="0">
                <a:solidFill>
                  <a:srgbClr val="DC5D2A"/>
                </a:solidFill>
                <a:latin typeface="Consolas" panose="020B0609020204030204" pitchFamily="49" charset="0"/>
                <a:cs typeface="Consolas" panose="020B0609020204030204" pitchFamily="49" charset="0"/>
              </a:rPr>
              <a:t>int</a:t>
            </a:r>
            <a:r>
              <a:rPr lang="en-US" sz="1600" dirty="0" smtClean="0">
                <a:solidFill>
                  <a:srgbClr val="DC5D2A"/>
                </a:solidFill>
                <a:latin typeface="Consolas" panose="020B0609020204030204" pitchFamily="49" charset="0"/>
                <a:cs typeface="Consolas" panose="020B0609020204030204" pitchFamily="49" charset="0"/>
              </a:rPr>
              <a:t> </a:t>
            </a:r>
            <a:r>
              <a:rPr lang="en-US" sz="1600" dirty="0">
                <a:solidFill>
                  <a:srgbClr val="DC5D2A"/>
                </a:solidFill>
                <a:latin typeface="Consolas" panose="020B0609020204030204" pitchFamily="49" charset="0"/>
                <a:cs typeface="Consolas" panose="020B0609020204030204" pitchFamily="49" charset="0"/>
              </a:rPr>
              <a:t>value1, </a:t>
            </a:r>
            <a:r>
              <a:rPr lang="en-US" sz="1600" dirty="0" err="1" smtClean="0">
                <a:solidFill>
                  <a:srgbClr val="DC5D2A"/>
                </a:solidFill>
                <a:latin typeface="Consolas" panose="020B0609020204030204" pitchFamily="49" charset="0"/>
                <a:cs typeface="Consolas" panose="020B0609020204030204" pitchFamily="49" charset="0"/>
              </a:rPr>
              <a:t>int</a:t>
            </a:r>
            <a:r>
              <a:rPr lang="en-US" sz="1600" dirty="0" smtClean="0">
                <a:solidFill>
                  <a:srgbClr val="DC5D2A"/>
                </a:solidFill>
                <a:latin typeface="Consolas" panose="020B0609020204030204" pitchFamily="49" charset="0"/>
                <a:cs typeface="Consolas" panose="020B0609020204030204" pitchFamily="49" charset="0"/>
              </a:rPr>
              <a:t> </a:t>
            </a:r>
            <a:r>
              <a:rPr lang="en-US" sz="1600" dirty="0">
                <a:solidFill>
                  <a:srgbClr val="DC5D2A"/>
                </a:solidFill>
                <a:latin typeface="Consolas" panose="020B0609020204030204" pitchFamily="49" charset="0"/>
                <a:cs typeface="Consolas" panose="020B0609020204030204" pitchFamily="49" charset="0"/>
              </a:rPr>
              <a:t>value2) {</a:t>
            </a:r>
          </a:p>
          <a:p>
            <a:r>
              <a:rPr lang="en-US" sz="1600" dirty="0" smtClean="0">
                <a:solidFill>
                  <a:srgbClr val="DC5D2A"/>
                </a:solidFill>
                <a:latin typeface="Consolas" panose="020B0609020204030204" pitchFamily="49" charset="0"/>
                <a:cs typeface="Consolas" panose="020B0609020204030204" pitchFamily="49" charset="0"/>
              </a:rPr>
              <a:t>  </a:t>
            </a:r>
            <a:r>
              <a:rPr lang="en-US" sz="1600" dirty="0">
                <a:solidFill>
                  <a:srgbClr val="DC5D2A"/>
                </a:solidFill>
                <a:latin typeface="Consolas" panose="020B0609020204030204" pitchFamily="49" charset="0"/>
                <a:cs typeface="Consolas" panose="020B0609020204030204" pitchFamily="49" charset="0"/>
              </a:rPr>
              <a:t>	</a:t>
            </a:r>
            <a:r>
              <a:rPr lang="en-US" sz="1600" dirty="0" smtClean="0">
                <a:solidFill>
                  <a:srgbClr val="DC5D2A"/>
                </a:solidFill>
                <a:latin typeface="Consolas" panose="020B0609020204030204" pitchFamily="49" charset="0"/>
                <a:cs typeface="Consolas" panose="020B0609020204030204" pitchFamily="49" charset="0"/>
              </a:rPr>
              <a:t>    this.value1 </a:t>
            </a:r>
            <a:r>
              <a:rPr lang="en-US" sz="1600" dirty="0">
                <a:solidFill>
                  <a:srgbClr val="DC5D2A"/>
                </a:solidFill>
                <a:latin typeface="Consolas" panose="020B0609020204030204" pitchFamily="49" charset="0"/>
                <a:cs typeface="Consolas" panose="020B0609020204030204" pitchFamily="49" charset="0"/>
              </a:rPr>
              <a:t>= value1;</a:t>
            </a:r>
          </a:p>
          <a:p>
            <a:r>
              <a:rPr lang="en-US" sz="1600" dirty="0" smtClean="0">
                <a:solidFill>
                  <a:srgbClr val="DC5D2A"/>
                </a:solidFill>
                <a:latin typeface="Consolas" panose="020B0609020204030204" pitchFamily="49" charset="0"/>
                <a:cs typeface="Consolas" panose="020B0609020204030204" pitchFamily="49" charset="0"/>
              </a:rPr>
              <a:t>	    this.value2 </a:t>
            </a:r>
            <a:r>
              <a:rPr lang="en-US" sz="1600" dirty="0">
                <a:solidFill>
                  <a:srgbClr val="DC5D2A"/>
                </a:solidFill>
                <a:latin typeface="Consolas" panose="020B0609020204030204" pitchFamily="49" charset="0"/>
                <a:cs typeface="Consolas" panose="020B0609020204030204" pitchFamily="49" charset="0"/>
              </a:rPr>
              <a:t>= value2;</a:t>
            </a:r>
          </a:p>
          <a:p>
            <a:r>
              <a:rPr lang="en-US" sz="1600" dirty="0" smtClean="0">
                <a:solidFill>
                  <a:srgbClr val="DC5D2A"/>
                </a:solidFill>
                <a:latin typeface="Consolas" panose="020B0609020204030204" pitchFamily="49" charset="0"/>
                <a:cs typeface="Consolas" panose="020B0609020204030204" pitchFamily="49" charset="0"/>
              </a:rPr>
              <a:t>	}</a:t>
            </a:r>
            <a:endParaRPr lang="en-US" sz="1600" dirty="0">
              <a:solidFill>
                <a:srgbClr val="DC5D2A"/>
              </a:solidFill>
              <a:latin typeface="Consolas" panose="020B0609020204030204" pitchFamily="49" charset="0"/>
              <a:cs typeface="Consolas" panose="020B0609020204030204" pitchFamily="49" charset="0"/>
            </a:endParaRPr>
          </a:p>
          <a:p>
            <a:endParaRPr lang="en-US" sz="1600" dirty="0">
              <a:solidFill>
                <a:srgbClr val="DC5D2A"/>
              </a:solidFill>
              <a:latin typeface="Consolas" panose="020B0609020204030204" pitchFamily="49" charset="0"/>
              <a:cs typeface="Consolas" panose="020B0609020204030204" pitchFamily="49" charset="0"/>
            </a:endParaRPr>
          </a:p>
          <a:p>
            <a:r>
              <a:rPr lang="en-US" sz="1600" dirty="0" smtClean="0">
                <a:solidFill>
                  <a:srgbClr val="DC5D2A"/>
                </a:solidFill>
                <a:latin typeface="Consolas" panose="020B0609020204030204" pitchFamily="49" charset="0"/>
                <a:cs typeface="Consolas" panose="020B0609020204030204" pitchFamily="49" charset="0"/>
              </a:rPr>
              <a:t>	@</a:t>
            </a:r>
            <a:r>
              <a:rPr lang="en-US" sz="1600" dirty="0">
                <a:solidFill>
                  <a:srgbClr val="DC5D2A"/>
                </a:solidFill>
                <a:latin typeface="Consolas" panose="020B0609020204030204" pitchFamily="49" charset="0"/>
                <a:cs typeface="Consolas" panose="020B0609020204030204" pitchFamily="49" charset="0"/>
              </a:rPr>
              <a:t>Override</a:t>
            </a:r>
          </a:p>
          <a:p>
            <a:r>
              <a:rPr lang="en-US" sz="1600" dirty="0" smtClean="0">
                <a:solidFill>
                  <a:srgbClr val="DC5D2A"/>
                </a:solidFill>
                <a:latin typeface="Consolas" panose="020B0609020204030204" pitchFamily="49" charset="0"/>
                <a:cs typeface="Consolas" panose="020B0609020204030204" pitchFamily="49" charset="0"/>
              </a:rPr>
              <a:t>	public </a:t>
            </a:r>
            <a:r>
              <a:rPr lang="en-US" sz="1600" dirty="0">
                <a:solidFill>
                  <a:srgbClr val="DC5D2A"/>
                </a:solidFill>
                <a:latin typeface="Consolas" panose="020B0609020204030204" pitchFamily="49" charset="0"/>
                <a:cs typeface="Consolas" panose="020B0609020204030204" pitchFamily="49" charset="0"/>
              </a:rPr>
              <a:t>Integer call() throws Exception {</a:t>
            </a:r>
          </a:p>
          <a:p>
            <a:r>
              <a:rPr lang="en-US" sz="1600" dirty="0" smtClean="0">
                <a:solidFill>
                  <a:srgbClr val="DC5D2A"/>
                </a:solidFill>
                <a:latin typeface="Consolas" panose="020B0609020204030204" pitchFamily="49" charset="0"/>
                <a:cs typeface="Consolas" panose="020B0609020204030204" pitchFamily="49" charset="0"/>
              </a:rPr>
              <a:t>	    return </a:t>
            </a:r>
            <a:r>
              <a:rPr lang="en-US" sz="1600" dirty="0">
                <a:solidFill>
                  <a:srgbClr val="DC5D2A"/>
                </a:solidFill>
                <a:latin typeface="Consolas" panose="020B0609020204030204" pitchFamily="49" charset="0"/>
                <a:cs typeface="Consolas" panose="020B0609020204030204" pitchFamily="49" charset="0"/>
              </a:rPr>
              <a:t>value1 + value2;</a:t>
            </a:r>
          </a:p>
          <a:p>
            <a:r>
              <a:rPr lang="en-US" sz="1600" dirty="0" smtClean="0">
                <a:solidFill>
                  <a:srgbClr val="DC5D2A"/>
                </a:solidFill>
                <a:latin typeface="Consolas" panose="020B0609020204030204" pitchFamily="49" charset="0"/>
                <a:cs typeface="Consolas" panose="020B0609020204030204" pitchFamily="49" charset="0"/>
              </a:rPr>
              <a:t>    	}</a:t>
            </a:r>
          </a:p>
          <a:p>
            <a:r>
              <a:rPr lang="en-US" sz="1600" dirty="0" smtClean="0">
                <a:solidFill>
                  <a:srgbClr val="DC5D2A"/>
                </a:solidFill>
                <a:latin typeface="Consolas" panose="020B0609020204030204" pitchFamily="49" charset="0"/>
                <a:cs typeface="Consolas" panose="020B0609020204030204" pitchFamily="49" charset="0"/>
              </a:rPr>
              <a:t>    }</a:t>
            </a:r>
            <a:endParaRPr lang="en-US" sz="1600" dirty="0">
              <a:solidFill>
                <a:srgbClr val="DC5D2A"/>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05122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Introducing Threads</a:t>
            </a:r>
            <a:endParaRPr lang="en-GB" sz="4000" dirty="0">
              <a:solidFill>
                <a:srgbClr val="DF411C"/>
              </a:solidFill>
            </a:endParaRPr>
          </a:p>
        </p:txBody>
      </p:sp>
      <p:sp>
        <p:nvSpPr>
          <p:cNvPr id="3" name="Rectangle 2"/>
          <p:cNvSpPr/>
          <p:nvPr/>
        </p:nvSpPr>
        <p:spPr>
          <a:xfrm>
            <a:off x="730250" y="1282700"/>
            <a:ext cx="10731500" cy="1477328"/>
          </a:xfrm>
          <a:prstGeom prst="rect">
            <a:avLst/>
          </a:prstGeom>
        </p:spPr>
        <p:txBody>
          <a:bodyPr wrap="square">
            <a:spAutoFit/>
          </a:bodyPr>
          <a:lstStyle/>
          <a:p>
            <a:pPr marL="285750" indent="-285750">
              <a:buFont typeface="Wingdings" panose="05000000000000000000" pitchFamily="2" charset="2"/>
              <a:buChar char="§"/>
            </a:pPr>
            <a:r>
              <a:rPr lang="en-US" dirty="0"/>
              <a:t>A </a:t>
            </a:r>
            <a:r>
              <a:rPr lang="en-US" dirty="0" smtClean="0">
                <a:solidFill>
                  <a:srgbClr val="DC5D2A"/>
                </a:solidFill>
              </a:rPr>
              <a:t>thread</a:t>
            </a:r>
            <a:r>
              <a:rPr lang="en-US" dirty="0" smtClean="0"/>
              <a:t> is </a:t>
            </a:r>
            <a:r>
              <a:rPr lang="en-US" dirty="0"/>
              <a:t>the </a:t>
            </a:r>
            <a:r>
              <a:rPr lang="en-US" dirty="0">
                <a:solidFill>
                  <a:srgbClr val="DC5D2A"/>
                </a:solidFill>
              </a:rPr>
              <a:t>smallest unit of execution </a:t>
            </a:r>
            <a:r>
              <a:rPr lang="en-US" dirty="0"/>
              <a:t>that can be scheduled by the operating </a:t>
            </a:r>
            <a:r>
              <a:rPr lang="en-US" dirty="0" smtClean="0"/>
              <a:t>system </a:t>
            </a:r>
          </a:p>
          <a:p>
            <a:pPr marL="285750" indent="-285750">
              <a:buFont typeface="Wingdings" panose="05000000000000000000" pitchFamily="2" charset="2"/>
              <a:buChar char="§"/>
            </a:pPr>
            <a:r>
              <a:rPr lang="en-US" dirty="0" smtClean="0"/>
              <a:t>A </a:t>
            </a:r>
            <a:r>
              <a:rPr lang="en-US" dirty="0" smtClean="0">
                <a:solidFill>
                  <a:srgbClr val="DC5D2A"/>
                </a:solidFill>
              </a:rPr>
              <a:t>process</a:t>
            </a:r>
            <a:r>
              <a:rPr lang="en-US" dirty="0" smtClean="0"/>
              <a:t> is </a:t>
            </a:r>
            <a:r>
              <a:rPr lang="en-US" dirty="0"/>
              <a:t>a </a:t>
            </a:r>
            <a:r>
              <a:rPr lang="en-US" dirty="0">
                <a:solidFill>
                  <a:srgbClr val="DC5D2A"/>
                </a:solidFill>
              </a:rPr>
              <a:t>group of associated threads </a:t>
            </a:r>
            <a:r>
              <a:rPr lang="en-US" dirty="0"/>
              <a:t>that execute in the same, shared </a:t>
            </a:r>
            <a:r>
              <a:rPr lang="en-US" dirty="0" smtClean="0"/>
              <a:t>environment</a:t>
            </a:r>
          </a:p>
          <a:p>
            <a:pPr marL="285750" indent="-285750">
              <a:buFont typeface="Wingdings" panose="05000000000000000000" pitchFamily="2" charset="2"/>
              <a:buChar char="§"/>
            </a:pPr>
            <a:r>
              <a:rPr lang="en-US" dirty="0"/>
              <a:t>A </a:t>
            </a:r>
            <a:r>
              <a:rPr lang="en-US" dirty="0">
                <a:solidFill>
                  <a:srgbClr val="DC5D2A"/>
                </a:solidFill>
              </a:rPr>
              <a:t>system thread </a:t>
            </a:r>
            <a:r>
              <a:rPr lang="en-US" dirty="0"/>
              <a:t>is created by the JVM and runs in the background of the </a:t>
            </a:r>
            <a:r>
              <a:rPr lang="en-US" dirty="0" smtClean="0"/>
              <a:t>application (ex: garbage collection)</a:t>
            </a:r>
          </a:p>
          <a:p>
            <a:pPr marL="285750" indent="-285750">
              <a:buFont typeface="Wingdings" panose="05000000000000000000" pitchFamily="2" charset="2"/>
              <a:buChar char="§"/>
            </a:pPr>
            <a:r>
              <a:rPr lang="en-US" dirty="0" smtClean="0"/>
              <a:t>A </a:t>
            </a:r>
            <a:r>
              <a:rPr lang="en-US" dirty="0" smtClean="0">
                <a:solidFill>
                  <a:srgbClr val="DC5D2A"/>
                </a:solidFill>
              </a:rPr>
              <a:t>user-defined</a:t>
            </a:r>
            <a:r>
              <a:rPr lang="en-US" dirty="0" smtClean="0"/>
              <a:t> </a:t>
            </a:r>
            <a:r>
              <a:rPr lang="en-US" dirty="0"/>
              <a:t>thread is one created by the application developer </a:t>
            </a:r>
            <a:r>
              <a:rPr lang="en-US" dirty="0" smtClean="0"/>
              <a:t>to accomplish </a:t>
            </a:r>
            <a:r>
              <a:rPr lang="en-US" dirty="0"/>
              <a:t>a </a:t>
            </a:r>
            <a:r>
              <a:rPr lang="en-US" dirty="0" smtClean="0"/>
              <a:t>specific task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271" y="2789251"/>
            <a:ext cx="4505458" cy="3414602"/>
          </a:xfrm>
          <a:prstGeom prst="rect">
            <a:avLst/>
          </a:prstGeom>
        </p:spPr>
      </p:pic>
    </p:spTree>
    <p:extLst>
      <p:ext uri="{BB962C8B-B14F-4D97-AF65-F5344CB8AC3E}">
        <p14:creationId xmlns:p14="http://schemas.microsoft.com/office/powerpoint/2010/main" val="756837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Checked exceptions in Callable and Runnable</a:t>
            </a:r>
            <a:endParaRPr lang="en-GB" sz="4000" dirty="0">
              <a:solidFill>
                <a:srgbClr val="DF411C"/>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214" t="16007" r="4619" b="4544"/>
          <a:stretch/>
        </p:blipFill>
        <p:spPr>
          <a:xfrm>
            <a:off x="823043" y="1336431"/>
            <a:ext cx="10545915" cy="4896889"/>
          </a:xfrm>
          <a:prstGeom prst="rect">
            <a:avLst/>
          </a:prstGeom>
        </p:spPr>
      </p:pic>
    </p:spTree>
    <p:extLst>
      <p:ext uri="{BB962C8B-B14F-4D97-AF65-F5344CB8AC3E}">
        <p14:creationId xmlns:p14="http://schemas.microsoft.com/office/powerpoint/2010/main" val="3317557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Waiting for All Tasks to Finish</a:t>
            </a:r>
            <a:endParaRPr lang="en-GB" sz="4000" dirty="0">
              <a:solidFill>
                <a:srgbClr val="DF411C"/>
              </a:solidFill>
            </a:endParaRPr>
          </a:p>
        </p:txBody>
      </p:sp>
      <p:sp>
        <p:nvSpPr>
          <p:cNvPr id="3" name="Rectangle 2"/>
          <p:cNvSpPr/>
          <p:nvPr/>
        </p:nvSpPr>
        <p:spPr>
          <a:xfrm>
            <a:off x="730250" y="1282700"/>
            <a:ext cx="10731500" cy="5078313"/>
          </a:xfrm>
          <a:prstGeom prst="rect">
            <a:avLst/>
          </a:prstGeom>
        </p:spPr>
        <p:txBody>
          <a:bodyPr wrap="square">
            <a:spAutoFit/>
          </a:bodyPr>
          <a:lstStyle/>
          <a:p>
            <a:pPr marL="285750" indent="-285750">
              <a:buFont typeface="Wingdings" panose="05000000000000000000" pitchFamily="2" charset="2"/>
              <a:buChar char="§"/>
            </a:pPr>
            <a:r>
              <a:rPr lang="en-US" dirty="0"/>
              <a:t>After submitting a set of tasks to a thread executor, it is common to wait for the </a:t>
            </a:r>
            <a:r>
              <a:rPr lang="en-US" dirty="0" smtClean="0"/>
              <a:t>results</a:t>
            </a:r>
          </a:p>
          <a:p>
            <a:pPr marL="285750" indent="-285750">
              <a:buFont typeface="Wingdings" panose="05000000000000000000" pitchFamily="2" charset="2"/>
              <a:buChar char="§"/>
            </a:pPr>
            <a:r>
              <a:rPr lang="en-US" dirty="0" smtClean="0"/>
              <a:t>One </a:t>
            </a:r>
            <a:r>
              <a:rPr lang="en-US" dirty="0"/>
              <a:t>solution is to call </a:t>
            </a:r>
            <a:r>
              <a:rPr lang="en-US" dirty="0">
                <a:solidFill>
                  <a:srgbClr val="DC5D2A"/>
                </a:solidFill>
                <a:latin typeface="Consolas" panose="020B0609020204030204" pitchFamily="49" charset="0"/>
              </a:rPr>
              <a:t>get() </a:t>
            </a:r>
            <a:r>
              <a:rPr lang="en-US" dirty="0"/>
              <a:t>on each </a:t>
            </a:r>
            <a:r>
              <a:rPr lang="en-US" dirty="0">
                <a:solidFill>
                  <a:srgbClr val="DC5D2A"/>
                </a:solidFill>
                <a:latin typeface="Consolas" panose="020B0609020204030204" pitchFamily="49" charset="0"/>
              </a:rPr>
              <a:t>Future</a:t>
            </a:r>
            <a:r>
              <a:rPr lang="en-US" dirty="0"/>
              <a:t> </a:t>
            </a:r>
            <a:r>
              <a:rPr lang="en-US" dirty="0" smtClean="0"/>
              <a:t>object returned </a:t>
            </a:r>
            <a:r>
              <a:rPr lang="en-US" dirty="0"/>
              <a:t>by the </a:t>
            </a:r>
            <a:r>
              <a:rPr lang="en-US" dirty="0">
                <a:solidFill>
                  <a:srgbClr val="DC5D2A"/>
                </a:solidFill>
                <a:latin typeface="Consolas" panose="020B0609020204030204" pitchFamily="49" charset="0"/>
              </a:rPr>
              <a:t>submit() </a:t>
            </a:r>
            <a:r>
              <a:rPr lang="en-US" dirty="0" smtClean="0"/>
              <a:t>method</a:t>
            </a:r>
          </a:p>
          <a:p>
            <a:pPr marL="285750" indent="-285750">
              <a:buFont typeface="Wingdings" panose="05000000000000000000" pitchFamily="2" charset="2"/>
              <a:buChar char="§"/>
            </a:pPr>
            <a:r>
              <a:rPr lang="en-US" dirty="0" smtClean="0"/>
              <a:t>Another solution is to pass a </a:t>
            </a:r>
            <a:r>
              <a:rPr lang="en-US" dirty="0">
                <a:solidFill>
                  <a:srgbClr val="DC5D2A"/>
                </a:solidFill>
                <a:latin typeface="Consolas" panose="020B0609020204030204" pitchFamily="49" charset="0"/>
              </a:rPr>
              <a:t>List</a:t>
            </a:r>
            <a:r>
              <a:rPr lang="en-US" dirty="0" smtClean="0"/>
              <a:t> of </a:t>
            </a:r>
            <a:r>
              <a:rPr lang="en-US" dirty="0">
                <a:solidFill>
                  <a:srgbClr val="DC5D2A"/>
                </a:solidFill>
                <a:latin typeface="Consolas" panose="020B0609020204030204" pitchFamily="49" charset="0"/>
              </a:rPr>
              <a:t>Callable</a:t>
            </a:r>
            <a:r>
              <a:rPr lang="en-US" dirty="0" smtClean="0"/>
              <a:t> objects to the </a:t>
            </a:r>
            <a:r>
              <a:rPr lang="en-US" dirty="0" err="1">
                <a:solidFill>
                  <a:srgbClr val="DC5D2A"/>
                </a:solidFill>
                <a:latin typeface="Consolas" panose="020B0609020204030204" pitchFamily="49" charset="0"/>
              </a:rPr>
              <a:t>invokeAll</a:t>
            </a:r>
            <a:r>
              <a:rPr lang="en-US" dirty="0">
                <a:solidFill>
                  <a:srgbClr val="DC5D2A"/>
                </a:solidFill>
                <a:latin typeface="Consolas" panose="020B0609020204030204" pitchFamily="49" charset="0"/>
              </a:rPr>
              <a:t>() </a:t>
            </a:r>
            <a:r>
              <a:rPr lang="en-US" dirty="0" smtClean="0"/>
              <a:t>method to the </a:t>
            </a:r>
            <a:r>
              <a:rPr lang="en-US" dirty="0" err="1" smtClean="0">
                <a:latin typeface="Consolas" panose="020B0609020204030204" pitchFamily="49" charset="0"/>
              </a:rPr>
              <a:t>ExecutorService</a:t>
            </a:r>
            <a:endParaRPr lang="en-US" dirty="0" smtClean="0">
              <a:latin typeface="Consolas" panose="020B0609020204030204" pitchFamily="49" charset="0"/>
            </a:endParaRPr>
          </a:p>
          <a:p>
            <a:pPr marL="285750" indent="-285750">
              <a:buFont typeface="Wingdings" panose="05000000000000000000" pitchFamily="2" charset="2"/>
              <a:buChar char="§"/>
            </a:pPr>
            <a:r>
              <a:rPr lang="en-US" dirty="0" smtClean="0"/>
              <a:t>We could also use </a:t>
            </a:r>
            <a:r>
              <a:rPr lang="en-US" dirty="0"/>
              <a:t>the </a:t>
            </a:r>
            <a:r>
              <a:rPr lang="en-US" dirty="0" err="1">
                <a:solidFill>
                  <a:srgbClr val="DC5D2A"/>
                </a:solidFill>
                <a:latin typeface="Consolas" panose="020B0609020204030204" pitchFamily="49" charset="0"/>
              </a:rPr>
              <a:t>awaitTermination</a:t>
            </a:r>
            <a:r>
              <a:rPr lang="en-US" dirty="0">
                <a:solidFill>
                  <a:srgbClr val="DC5D2A"/>
                </a:solidFill>
                <a:latin typeface="Consolas" panose="020B0609020204030204" pitchFamily="49" charset="0"/>
              </a:rPr>
              <a:t>(long timeout, </a:t>
            </a:r>
            <a:r>
              <a:rPr lang="en-US" dirty="0" err="1">
                <a:solidFill>
                  <a:srgbClr val="DC5D2A"/>
                </a:solidFill>
                <a:latin typeface="Consolas" panose="020B0609020204030204" pitchFamily="49" charset="0"/>
              </a:rPr>
              <a:t>TimeUnit</a:t>
            </a:r>
            <a:r>
              <a:rPr lang="en-US" dirty="0">
                <a:solidFill>
                  <a:srgbClr val="DC5D2A"/>
                </a:solidFill>
                <a:latin typeface="Consolas" panose="020B0609020204030204" pitchFamily="49" charset="0"/>
              </a:rPr>
              <a:t> unit) </a:t>
            </a:r>
            <a:r>
              <a:rPr lang="en-US" dirty="0" smtClean="0"/>
              <a:t>method</a:t>
            </a:r>
          </a:p>
          <a:p>
            <a:pPr lvl="1"/>
            <a:r>
              <a:rPr lang="en-US" dirty="0">
                <a:solidFill>
                  <a:srgbClr val="DC5D2A"/>
                </a:solidFill>
                <a:latin typeface="Consolas" panose="020B0609020204030204" pitchFamily="49" charset="0"/>
              </a:rPr>
              <a:t>// ...</a:t>
            </a:r>
          </a:p>
          <a:p>
            <a:pPr lvl="1"/>
            <a:r>
              <a:rPr lang="en-US" dirty="0">
                <a:solidFill>
                  <a:srgbClr val="DC5D2A"/>
                </a:solidFill>
                <a:latin typeface="Consolas" panose="020B0609020204030204" pitchFamily="49" charset="0"/>
              </a:rPr>
              <a:t>} finally {</a:t>
            </a:r>
          </a:p>
          <a:p>
            <a:pPr lvl="1"/>
            <a:r>
              <a:rPr lang="en-US" dirty="0">
                <a:solidFill>
                  <a:srgbClr val="DC5D2A"/>
                </a:solidFill>
                <a:latin typeface="Consolas" panose="020B0609020204030204" pitchFamily="49" charset="0"/>
              </a:rPr>
              <a:t>	if (service != null)</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service.</a:t>
            </a:r>
            <a:r>
              <a:rPr lang="en-US" b="1" dirty="0" err="1">
                <a:solidFill>
                  <a:srgbClr val="DC5D2A"/>
                </a:solidFill>
                <a:latin typeface="Consolas" panose="020B0609020204030204" pitchFamily="49" charset="0"/>
              </a:rPr>
              <a:t>shutdown</a:t>
            </a:r>
            <a:r>
              <a:rPr lang="en-US" b="1" dirty="0">
                <a:solidFill>
                  <a:srgbClr val="DC5D2A"/>
                </a:solidFill>
                <a:latin typeface="Consolas" panose="020B0609020204030204" pitchFamily="49" charset="0"/>
              </a:rPr>
              <a:t>()</a:t>
            </a:r>
            <a:r>
              <a:rPr lang="en-US" dirty="0">
                <a:solidFill>
                  <a:srgbClr val="DC5D2A"/>
                </a:solidFill>
                <a:latin typeface="Consolas" panose="020B0609020204030204" pitchFamily="49" charset="0"/>
              </a:rPr>
              <a:t>;</a:t>
            </a:r>
          </a:p>
          <a:p>
            <a:pPr lvl="1"/>
            <a:r>
              <a:rPr lang="en-US" dirty="0">
                <a:solidFill>
                  <a:srgbClr val="DC5D2A"/>
                </a:solidFill>
                <a:latin typeface="Consolas" panose="020B0609020204030204" pitchFamily="49" charset="0"/>
              </a:rPr>
              <a:t>	}</a:t>
            </a:r>
          </a:p>
          <a:p>
            <a:pPr lvl="1"/>
            <a:r>
              <a:rPr lang="en-US" dirty="0">
                <a:solidFill>
                  <a:srgbClr val="DC5D2A"/>
                </a:solidFill>
                <a:latin typeface="Consolas" panose="020B0609020204030204" pitchFamily="49" charset="0"/>
              </a:rPr>
              <a:t>if (service != null) {</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service.</a:t>
            </a:r>
            <a:r>
              <a:rPr lang="en-US" b="1" dirty="0" err="1">
                <a:solidFill>
                  <a:srgbClr val="DC5D2A"/>
                </a:solidFill>
                <a:latin typeface="Consolas" panose="020B0609020204030204" pitchFamily="49" charset="0"/>
              </a:rPr>
              <a:t>awaitTermination</a:t>
            </a:r>
            <a:r>
              <a:rPr lang="en-US" b="1" dirty="0">
                <a:solidFill>
                  <a:srgbClr val="DC5D2A"/>
                </a:solidFill>
                <a:latin typeface="Consolas" panose="020B0609020204030204" pitchFamily="49" charset="0"/>
              </a:rPr>
              <a:t>(1, </a:t>
            </a:r>
            <a:r>
              <a:rPr lang="en-US" b="1" dirty="0" err="1">
                <a:solidFill>
                  <a:srgbClr val="DC5D2A"/>
                </a:solidFill>
                <a:latin typeface="Consolas" panose="020B0609020204030204" pitchFamily="49" charset="0"/>
              </a:rPr>
              <a:t>TimeUnit.MINUTES</a:t>
            </a:r>
            <a:r>
              <a:rPr lang="en-US" b="1" dirty="0">
                <a:solidFill>
                  <a:srgbClr val="DC5D2A"/>
                </a:solidFill>
                <a:latin typeface="Consolas" panose="020B0609020204030204" pitchFamily="49" charset="0"/>
              </a:rPr>
              <a:t>)</a:t>
            </a:r>
            <a:r>
              <a:rPr lang="en-US" dirty="0">
                <a:solidFill>
                  <a:srgbClr val="DC5D2A"/>
                </a:solidFill>
                <a:latin typeface="Consolas" panose="020B0609020204030204" pitchFamily="49" charset="0"/>
              </a:rPr>
              <a:t>;</a:t>
            </a:r>
          </a:p>
          <a:p>
            <a:pPr lvl="1"/>
            <a:r>
              <a:rPr lang="en-US" dirty="0">
                <a:solidFill>
                  <a:srgbClr val="DC5D2A"/>
                </a:solidFill>
                <a:latin typeface="Consolas" panose="020B0609020204030204" pitchFamily="49" charset="0"/>
              </a:rPr>
              <a:t>	// Check whether all tasks are finished</a:t>
            </a:r>
          </a:p>
          <a:p>
            <a:pPr lvl="1"/>
            <a:r>
              <a:rPr lang="en-US" dirty="0">
                <a:solidFill>
                  <a:srgbClr val="DC5D2A"/>
                </a:solidFill>
                <a:latin typeface="Consolas" panose="020B0609020204030204" pitchFamily="49" charset="0"/>
              </a:rPr>
              <a:t>	if (</a:t>
            </a:r>
            <a:r>
              <a:rPr lang="en-US" dirty="0" err="1">
                <a:solidFill>
                  <a:srgbClr val="DC5D2A"/>
                </a:solidFill>
                <a:latin typeface="Consolas" panose="020B0609020204030204" pitchFamily="49" charset="0"/>
              </a:rPr>
              <a:t>service.</a:t>
            </a:r>
            <a:r>
              <a:rPr lang="en-US" b="1" dirty="0" err="1">
                <a:solidFill>
                  <a:srgbClr val="DC5D2A"/>
                </a:solidFill>
                <a:latin typeface="Consolas" panose="020B0609020204030204" pitchFamily="49" charset="0"/>
              </a:rPr>
              <a:t>isTerminated</a:t>
            </a:r>
            <a:r>
              <a:rPr lang="en-US" b="1" dirty="0">
                <a:solidFill>
                  <a:srgbClr val="DC5D2A"/>
                </a:solidFill>
                <a:latin typeface="Consolas" panose="020B0609020204030204" pitchFamily="49" charset="0"/>
              </a:rPr>
              <a:t>()</a:t>
            </a:r>
            <a:r>
              <a:rPr lang="en-US" dirty="0">
                <a:solidFill>
                  <a:srgbClr val="DC5D2A"/>
                </a:solidFill>
                <a:latin typeface="Consolas" panose="020B0609020204030204" pitchFamily="49" charset="0"/>
              </a:rPr>
              <a:t>)</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System.out.println</a:t>
            </a:r>
            <a:r>
              <a:rPr lang="en-US" dirty="0">
                <a:solidFill>
                  <a:srgbClr val="DC5D2A"/>
                </a:solidFill>
                <a:latin typeface="Consolas" panose="020B0609020204030204" pitchFamily="49" charset="0"/>
              </a:rPr>
              <a:t>("All tasks finished");</a:t>
            </a:r>
          </a:p>
          <a:p>
            <a:pPr lvl="1"/>
            <a:r>
              <a:rPr lang="en-US" dirty="0">
                <a:solidFill>
                  <a:srgbClr val="DC5D2A"/>
                </a:solidFill>
                <a:latin typeface="Consolas" panose="020B0609020204030204" pitchFamily="49" charset="0"/>
              </a:rPr>
              <a:t>	else</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System.out.println</a:t>
            </a:r>
            <a:r>
              <a:rPr lang="en-US" dirty="0">
                <a:solidFill>
                  <a:srgbClr val="DC5D2A"/>
                </a:solidFill>
                <a:latin typeface="Consolas" panose="020B0609020204030204" pitchFamily="49" charset="0"/>
              </a:rPr>
              <a:t>("At least one task is still running");</a:t>
            </a:r>
          </a:p>
          <a:p>
            <a:pPr lvl="1"/>
            <a:r>
              <a:rPr lang="en-US" dirty="0">
                <a:solidFill>
                  <a:srgbClr val="DC5D2A"/>
                </a:solidFill>
                <a:latin typeface="Consolas" panose="020B0609020204030204" pitchFamily="49" charset="0"/>
              </a:rPr>
              <a:t>}</a:t>
            </a:r>
          </a:p>
        </p:txBody>
      </p:sp>
    </p:spTree>
    <p:extLst>
      <p:ext uri="{BB962C8B-B14F-4D97-AF65-F5344CB8AC3E}">
        <p14:creationId xmlns:p14="http://schemas.microsoft.com/office/powerpoint/2010/main" val="1985435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Scheduling </a:t>
            </a:r>
            <a:r>
              <a:rPr lang="en-GB" sz="4000" dirty="0" smtClean="0">
                <a:solidFill>
                  <a:schemeClr val="tx1"/>
                </a:solidFill>
              </a:rPr>
              <a:t>Tasks</a:t>
            </a:r>
            <a:endParaRPr lang="en-GB" sz="4000" dirty="0">
              <a:solidFill>
                <a:srgbClr val="DF411C"/>
              </a:solidFill>
            </a:endParaRPr>
          </a:p>
        </p:txBody>
      </p:sp>
      <p:sp>
        <p:nvSpPr>
          <p:cNvPr id="3" name="Rectangle 2"/>
          <p:cNvSpPr/>
          <p:nvPr/>
        </p:nvSpPr>
        <p:spPr>
          <a:xfrm>
            <a:off x="730250" y="1282700"/>
            <a:ext cx="10731500" cy="923330"/>
          </a:xfrm>
          <a:prstGeom prst="rect">
            <a:avLst/>
          </a:prstGeom>
        </p:spPr>
        <p:txBody>
          <a:bodyPr wrap="square">
            <a:spAutoFit/>
          </a:bodyPr>
          <a:lstStyle/>
          <a:p>
            <a:pPr marL="285750" indent="-285750">
              <a:buFont typeface="Wingdings" panose="05000000000000000000" pitchFamily="2" charset="2"/>
              <a:buChar char="§"/>
            </a:pPr>
            <a:r>
              <a:rPr lang="en-US" dirty="0"/>
              <a:t>The </a:t>
            </a:r>
            <a:r>
              <a:rPr lang="en-US" dirty="0" err="1" smtClean="0"/>
              <a:t>ScheduledExecutorService</a:t>
            </a:r>
            <a:r>
              <a:rPr lang="en-US" dirty="0" smtClean="0"/>
              <a:t>, which </a:t>
            </a:r>
            <a:r>
              <a:rPr lang="en-US" dirty="0"/>
              <a:t>is a </a:t>
            </a:r>
            <a:r>
              <a:rPr lang="en-US" dirty="0" err="1"/>
              <a:t>subinterface</a:t>
            </a:r>
            <a:r>
              <a:rPr lang="en-US" dirty="0"/>
              <a:t> of </a:t>
            </a:r>
            <a:r>
              <a:rPr lang="en-US" dirty="0" err="1" smtClean="0"/>
              <a:t>ExecutorService</a:t>
            </a:r>
            <a:r>
              <a:rPr lang="en-US" dirty="0" smtClean="0"/>
              <a:t>, can </a:t>
            </a:r>
            <a:r>
              <a:rPr lang="en-US" dirty="0"/>
              <a:t>be used </a:t>
            </a:r>
            <a:r>
              <a:rPr lang="en-US" dirty="0" smtClean="0"/>
              <a:t>to schedule </a:t>
            </a:r>
            <a:r>
              <a:rPr lang="en-US" dirty="0"/>
              <a:t>a task to happen at some future </a:t>
            </a:r>
            <a:r>
              <a:rPr lang="en-US" dirty="0" smtClean="0"/>
              <a:t>time or </a:t>
            </a:r>
            <a:r>
              <a:rPr lang="en-US" dirty="0"/>
              <a:t>to happen repeatedly, at some set </a:t>
            </a:r>
            <a:r>
              <a:rPr lang="en-US" dirty="0" smtClean="0"/>
              <a:t>interval</a:t>
            </a:r>
          </a:p>
          <a:p>
            <a:pPr lvl="1"/>
            <a:r>
              <a:rPr lang="en-US" dirty="0" err="1" smtClean="0">
                <a:solidFill>
                  <a:srgbClr val="DC5D2A"/>
                </a:solidFill>
                <a:latin typeface="Consolas" panose="020B0609020204030204" pitchFamily="49" charset="0"/>
              </a:rPr>
              <a:t>ScheduledExecutorService</a:t>
            </a:r>
            <a:r>
              <a:rPr lang="en-US" dirty="0" smtClean="0">
                <a:solidFill>
                  <a:srgbClr val="DC5D2A"/>
                </a:solidFill>
                <a:latin typeface="Consolas" panose="020B0609020204030204" pitchFamily="49" charset="0"/>
              </a:rPr>
              <a:t> </a:t>
            </a:r>
            <a:r>
              <a:rPr lang="en-US" dirty="0">
                <a:solidFill>
                  <a:srgbClr val="DC5D2A"/>
                </a:solidFill>
                <a:latin typeface="Consolas" panose="020B0609020204030204" pitchFamily="49" charset="0"/>
              </a:rPr>
              <a:t>service = </a:t>
            </a:r>
            <a:r>
              <a:rPr lang="en-US" dirty="0" err="1">
                <a:solidFill>
                  <a:srgbClr val="DC5D2A"/>
                </a:solidFill>
                <a:latin typeface="Consolas" panose="020B0609020204030204" pitchFamily="49" charset="0"/>
              </a:rPr>
              <a:t>Executors.newSingleThreadScheduledExecutor</a:t>
            </a:r>
            <a:r>
              <a:rPr lang="en-US" dirty="0" smtClean="0">
                <a:solidFill>
                  <a:srgbClr val="DC5D2A"/>
                </a:solidFill>
                <a:latin typeface="Consolas" panose="020B0609020204030204" pitchFamily="49" charset="0"/>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378" y="2302842"/>
            <a:ext cx="7951244" cy="3995015"/>
          </a:xfrm>
          <a:prstGeom prst="rect">
            <a:avLst/>
          </a:prstGeom>
        </p:spPr>
      </p:pic>
    </p:spTree>
    <p:extLst>
      <p:ext uri="{BB962C8B-B14F-4D97-AF65-F5344CB8AC3E}">
        <p14:creationId xmlns:p14="http://schemas.microsoft.com/office/powerpoint/2010/main" val="967983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Scheduling </a:t>
            </a:r>
            <a:r>
              <a:rPr lang="en-GB" sz="4000" dirty="0" smtClean="0">
                <a:solidFill>
                  <a:schemeClr val="tx1"/>
                </a:solidFill>
              </a:rPr>
              <a:t>Tasks</a:t>
            </a:r>
            <a:endParaRPr lang="en-GB" sz="4000" dirty="0">
              <a:solidFill>
                <a:srgbClr val="DF411C"/>
              </a:solidFill>
            </a:endParaRPr>
          </a:p>
        </p:txBody>
      </p:sp>
      <p:sp>
        <p:nvSpPr>
          <p:cNvPr id="3" name="Rectangle 2"/>
          <p:cNvSpPr/>
          <p:nvPr/>
        </p:nvSpPr>
        <p:spPr>
          <a:xfrm>
            <a:off x="730250" y="1282700"/>
            <a:ext cx="10731500" cy="5078313"/>
          </a:xfrm>
          <a:prstGeom prst="rect">
            <a:avLst/>
          </a:prstGeom>
        </p:spPr>
        <p:txBody>
          <a:bodyPr wrap="square">
            <a:spAutoFit/>
          </a:bodyPr>
          <a:lstStyle/>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The </a:t>
            </a:r>
            <a:r>
              <a:rPr lang="en-US" dirty="0" err="1">
                <a:solidFill>
                  <a:srgbClr val="DC5D2A"/>
                </a:solidFill>
                <a:latin typeface="Consolas" panose="020B0609020204030204" pitchFamily="49" charset="0"/>
              </a:rPr>
              <a:t>scheduleAtFixedRate</a:t>
            </a:r>
            <a:r>
              <a:rPr lang="en-US" dirty="0">
                <a:solidFill>
                  <a:srgbClr val="DC5D2A"/>
                </a:solidFill>
                <a:latin typeface="Consolas" panose="020B0609020204030204" pitchFamily="49" charset="0"/>
              </a:rPr>
              <a:t>() </a:t>
            </a:r>
            <a:r>
              <a:rPr lang="en-US" dirty="0"/>
              <a:t>method creates a new task and </a:t>
            </a:r>
            <a:r>
              <a:rPr lang="en-US" dirty="0">
                <a:solidFill>
                  <a:srgbClr val="DC5D2A"/>
                </a:solidFill>
              </a:rPr>
              <a:t>submits</a:t>
            </a:r>
            <a:r>
              <a:rPr lang="en-US" dirty="0"/>
              <a:t> it to the </a:t>
            </a:r>
            <a:r>
              <a:rPr lang="en-US" dirty="0" smtClean="0"/>
              <a:t>executor </a:t>
            </a:r>
            <a:r>
              <a:rPr lang="en-US" dirty="0" smtClean="0">
                <a:solidFill>
                  <a:srgbClr val="DC5D2A"/>
                </a:solidFill>
              </a:rPr>
              <a:t>every </a:t>
            </a:r>
            <a:r>
              <a:rPr lang="en-US" dirty="0">
                <a:solidFill>
                  <a:srgbClr val="DC5D2A"/>
                </a:solidFill>
              </a:rPr>
              <a:t>period, regardless</a:t>
            </a:r>
            <a:r>
              <a:rPr lang="en-US" dirty="0"/>
              <a:t> of whether or not the previous task </a:t>
            </a:r>
            <a:r>
              <a:rPr lang="en-US" dirty="0" smtClean="0"/>
              <a:t>finished</a:t>
            </a:r>
          </a:p>
          <a:p>
            <a:endParaRPr lang="en-US" dirty="0" smtClean="0"/>
          </a:p>
          <a:p>
            <a:pPr lvl="1"/>
            <a:r>
              <a:rPr lang="en-US" dirty="0">
                <a:solidFill>
                  <a:srgbClr val="DC5D2A"/>
                </a:solidFill>
                <a:latin typeface="Consolas" panose="020B0609020204030204" pitchFamily="49" charset="0"/>
              </a:rPr>
              <a:t>// wait 5 minutes and then run every 1 minute</a:t>
            </a:r>
          </a:p>
          <a:p>
            <a:pPr lvl="1"/>
            <a:r>
              <a:rPr lang="en-US" dirty="0" err="1">
                <a:solidFill>
                  <a:srgbClr val="DC5D2A"/>
                </a:solidFill>
                <a:latin typeface="Consolas" panose="020B0609020204030204" pitchFamily="49" charset="0"/>
              </a:rPr>
              <a:t>service.scheduleAtFixedRate</a:t>
            </a:r>
            <a:r>
              <a:rPr lang="en-US" dirty="0">
                <a:solidFill>
                  <a:srgbClr val="DC5D2A"/>
                </a:solidFill>
                <a:latin typeface="Consolas" panose="020B0609020204030204" pitchFamily="49" charset="0"/>
              </a:rPr>
              <a:t>(command,5,1,TimeUnit.MINUTE);</a:t>
            </a:r>
          </a:p>
          <a:p>
            <a:endParaRPr lang="en-US" dirty="0"/>
          </a:p>
          <a:p>
            <a:pPr marL="285750" indent="-285750">
              <a:buFont typeface="Wingdings" panose="05000000000000000000" pitchFamily="2" charset="2"/>
              <a:buChar char="§"/>
            </a:pPr>
            <a:r>
              <a:rPr lang="en-US" dirty="0"/>
              <a:t>One risk of using this method is the possibility a task could consistently take </a:t>
            </a:r>
            <a:r>
              <a:rPr lang="en-US" dirty="0" smtClean="0"/>
              <a:t>longer </a:t>
            </a:r>
            <a:r>
              <a:rPr lang="en-US" dirty="0"/>
              <a:t>to run than </a:t>
            </a:r>
            <a:r>
              <a:rPr lang="en-US" dirty="0" smtClean="0"/>
              <a:t>the period </a:t>
            </a:r>
            <a:r>
              <a:rPr lang="en-US" dirty="0"/>
              <a:t>between </a:t>
            </a:r>
            <a:r>
              <a:rPr lang="en-US" dirty="0" smtClean="0"/>
              <a:t>tasks</a:t>
            </a:r>
          </a:p>
          <a:p>
            <a:endParaRPr lang="en-US" dirty="0"/>
          </a:p>
          <a:p>
            <a:pPr marL="285750" indent="-285750">
              <a:buFont typeface="Wingdings" panose="05000000000000000000" pitchFamily="2" charset="2"/>
              <a:buChar char="§"/>
            </a:pPr>
            <a:r>
              <a:rPr lang="en-US" dirty="0" smtClean="0"/>
              <a:t>The </a:t>
            </a:r>
            <a:r>
              <a:rPr lang="en-US" dirty="0" err="1">
                <a:solidFill>
                  <a:srgbClr val="DC5D2A"/>
                </a:solidFill>
                <a:latin typeface="Consolas" panose="020B0609020204030204" pitchFamily="49" charset="0"/>
              </a:rPr>
              <a:t>scheduleAtFixedDelay</a:t>
            </a:r>
            <a:r>
              <a:rPr lang="en-US" dirty="0">
                <a:solidFill>
                  <a:srgbClr val="DC5D2A"/>
                </a:solidFill>
                <a:latin typeface="Consolas" panose="020B0609020204030204" pitchFamily="49" charset="0"/>
              </a:rPr>
              <a:t>() </a:t>
            </a:r>
            <a:r>
              <a:rPr lang="en-US" dirty="0"/>
              <a:t>method creates a new task after </a:t>
            </a:r>
            <a:r>
              <a:rPr lang="en-US" dirty="0" smtClean="0"/>
              <a:t>the previous </a:t>
            </a:r>
            <a:r>
              <a:rPr lang="en-US" dirty="0"/>
              <a:t>task has </a:t>
            </a:r>
            <a:r>
              <a:rPr lang="en-US" dirty="0" smtClean="0"/>
              <a:t>finished</a:t>
            </a:r>
          </a:p>
          <a:p>
            <a:endParaRPr lang="en-US" dirty="0" smtClean="0"/>
          </a:p>
          <a:p>
            <a:pPr lvl="1"/>
            <a:r>
              <a:rPr lang="en-US" dirty="0">
                <a:solidFill>
                  <a:srgbClr val="DC5D2A"/>
                </a:solidFill>
                <a:latin typeface="Consolas" panose="020B0609020204030204" pitchFamily="49" charset="0"/>
              </a:rPr>
              <a:t>// wait 0 minutes, then run a task, wait for it to finish, wait 2 minutes, run </a:t>
            </a:r>
            <a:r>
              <a:rPr lang="en-US" dirty="0" smtClean="0">
                <a:solidFill>
                  <a:srgbClr val="DC5D2A"/>
                </a:solidFill>
                <a:latin typeface="Consolas" panose="020B0609020204030204" pitchFamily="49" charset="0"/>
              </a:rPr>
              <a:t>// another </a:t>
            </a:r>
            <a:r>
              <a:rPr lang="en-US" dirty="0">
                <a:solidFill>
                  <a:srgbClr val="DC5D2A"/>
                </a:solidFill>
                <a:latin typeface="Consolas" panose="020B0609020204030204" pitchFamily="49" charset="0"/>
              </a:rPr>
              <a:t>time, etc… </a:t>
            </a:r>
          </a:p>
          <a:p>
            <a:pPr lvl="1"/>
            <a:r>
              <a:rPr lang="en-US" dirty="0" err="1">
                <a:solidFill>
                  <a:srgbClr val="DC5D2A"/>
                </a:solidFill>
                <a:latin typeface="Consolas" panose="020B0609020204030204" pitchFamily="49" charset="0"/>
              </a:rPr>
              <a:t>service.scheduleAtFixedDelay</a:t>
            </a:r>
            <a:r>
              <a:rPr lang="en-US" dirty="0">
                <a:solidFill>
                  <a:srgbClr val="DC5D2A"/>
                </a:solidFill>
                <a:latin typeface="Consolas" panose="020B0609020204030204" pitchFamily="49" charset="0"/>
              </a:rPr>
              <a:t>(command,0,2,TimeUnit.MINUTE);</a:t>
            </a:r>
          </a:p>
          <a:p>
            <a:endParaRPr lang="en-US" dirty="0"/>
          </a:p>
          <a:p>
            <a:pPr marL="285750" indent="-285750">
              <a:buFont typeface="Wingdings" panose="05000000000000000000" pitchFamily="2" charset="2"/>
              <a:buChar char="§"/>
            </a:pPr>
            <a:r>
              <a:rPr lang="en-US" dirty="0" smtClean="0">
                <a:solidFill>
                  <a:srgbClr val="DC5D2A"/>
                </a:solidFill>
              </a:rPr>
              <a:t>Neither</a:t>
            </a:r>
            <a:r>
              <a:rPr lang="en-US" dirty="0" smtClean="0"/>
              <a:t> of the above methods use </a:t>
            </a:r>
            <a:r>
              <a:rPr lang="en-US" dirty="0">
                <a:solidFill>
                  <a:srgbClr val="DC5D2A"/>
                </a:solidFill>
                <a:latin typeface="Consolas" panose="020B0609020204030204" pitchFamily="49" charset="0"/>
              </a:rPr>
              <a:t>Callable</a:t>
            </a:r>
            <a:r>
              <a:rPr lang="en-US" dirty="0" smtClean="0"/>
              <a:t> because they would generate an </a:t>
            </a:r>
            <a:r>
              <a:rPr lang="en-US" dirty="0" smtClean="0">
                <a:solidFill>
                  <a:srgbClr val="DC5D2A"/>
                </a:solidFill>
              </a:rPr>
              <a:t>infinite number of </a:t>
            </a:r>
            <a:r>
              <a:rPr lang="en-US" dirty="0">
                <a:solidFill>
                  <a:srgbClr val="DC5D2A"/>
                </a:solidFill>
                <a:latin typeface="Consolas" panose="020B0609020204030204" pitchFamily="49" charset="0"/>
              </a:rPr>
              <a:t>Future</a:t>
            </a:r>
            <a:r>
              <a:rPr lang="en-US" dirty="0" smtClean="0"/>
              <a:t> objects</a:t>
            </a:r>
          </a:p>
        </p:txBody>
      </p:sp>
    </p:spTree>
    <p:extLst>
      <p:ext uri="{BB962C8B-B14F-4D97-AF65-F5344CB8AC3E}">
        <p14:creationId xmlns:p14="http://schemas.microsoft.com/office/powerpoint/2010/main" val="847983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Increasing Concurrency with Pools</a:t>
            </a:r>
            <a:endParaRPr lang="en-GB" sz="4000" dirty="0">
              <a:solidFill>
                <a:srgbClr val="DF411C"/>
              </a:solidFill>
            </a:endParaRPr>
          </a:p>
        </p:txBody>
      </p:sp>
      <p:sp>
        <p:nvSpPr>
          <p:cNvPr id="3" name="Rectangle 2"/>
          <p:cNvSpPr/>
          <p:nvPr/>
        </p:nvSpPr>
        <p:spPr>
          <a:xfrm>
            <a:off x="730250" y="1282700"/>
            <a:ext cx="10731500" cy="4247317"/>
          </a:xfrm>
          <a:prstGeom prst="rect">
            <a:avLst/>
          </a:prstGeom>
        </p:spPr>
        <p:txBody>
          <a:bodyPr wrap="square">
            <a:spAutoFit/>
          </a:bodyPr>
          <a:lstStyle/>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All </a:t>
            </a:r>
            <a:r>
              <a:rPr lang="en-US" dirty="0"/>
              <a:t>of our </a:t>
            </a:r>
            <a:r>
              <a:rPr lang="en-US" dirty="0">
                <a:solidFill>
                  <a:srgbClr val="DC5D2A"/>
                </a:solidFill>
              </a:rPr>
              <a:t>previous examples </a:t>
            </a:r>
            <a:r>
              <a:rPr lang="en-US" dirty="0"/>
              <a:t>are </a:t>
            </a:r>
            <a:r>
              <a:rPr lang="en-US" dirty="0">
                <a:solidFill>
                  <a:srgbClr val="DC5D2A"/>
                </a:solidFill>
              </a:rPr>
              <a:t>compatible</a:t>
            </a:r>
            <a:r>
              <a:rPr lang="en-US" dirty="0"/>
              <a:t> with </a:t>
            </a:r>
            <a:r>
              <a:rPr lang="en-US" dirty="0" smtClean="0"/>
              <a:t>the </a:t>
            </a:r>
            <a:r>
              <a:rPr lang="en-US" dirty="0"/>
              <a:t>new </a:t>
            </a:r>
            <a:r>
              <a:rPr lang="en-US" dirty="0" smtClean="0">
                <a:solidFill>
                  <a:srgbClr val="DC5D2A"/>
                </a:solidFill>
              </a:rPr>
              <a:t>pooled-thread executors</a:t>
            </a:r>
            <a:r>
              <a:rPr lang="en-US" dirty="0" smtClean="0"/>
              <a:t> from </a:t>
            </a:r>
            <a:r>
              <a:rPr lang="en-US" dirty="0" smtClean="0">
                <a:solidFill>
                  <a:srgbClr val="DC5D2A"/>
                </a:solidFill>
              </a:rPr>
              <a:t>slide 11</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A </a:t>
            </a:r>
            <a:r>
              <a:rPr lang="en-US" dirty="0">
                <a:solidFill>
                  <a:srgbClr val="DC5D2A"/>
                </a:solidFill>
              </a:rPr>
              <a:t>single-thread executor </a:t>
            </a:r>
            <a:r>
              <a:rPr lang="en-US" dirty="0"/>
              <a:t>will </a:t>
            </a:r>
            <a:r>
              <a:rPr lang="en-US" dirty="0">
                <a:solidFill>
                  <a:srgbClr val="DC5D2A"/>
                </a:solidFill>
              </a:rPr>
              <a:t>wait</a:t>
            </a:r>
            <a:r>
              <a:rPr lang="en-US" dirty="0"/>
              <a:t> for an </a:t>
            </a:r>
            <a:r>
              <a:rPr lang="en-US" dirty="0" smtClean="0"/>
              <a:t>available thread </a:t>
            </a:r>
            <a:r>
              <a:rPr lang="en-US" dirty="0"/>
              <a:t>to become available before running the </a:t>
            </a:r>
            <a:r>
              <a:rPr lang="en-US" dirty="0" smtClean="0"/>
              <a:t>next task -&gt; </a:t>
            </a:r>
            <a:r>
              <a:rPr lang="en-US" dirty="0"/>
              <a:t>a </a:t>
            </a:r>
            <a:r>
              <a:rPr lang="en-US" dirty="0">
                <a:solidFill>
                  <a:srgbClr val="DC5D2A"/>
                </a:solidFill>
              </a:rPr>
              <a:t>pooled-thread</a:t>
            </a:r>
            <a:r>
              <a:rPr lang="en-US" dirty="0"/>
              <a:t> executor </a:t>
            </a:r>
            <a:r>
              <a:rPr lang="en-US" dirty="0" smtClean="0"/>
              <a:t>can execute </a:t>
            </a:r>
            <a:r>
              <a:rPr lang="en-US" dirty="0"/>
              <a:t>the next task </a:t>
            </a:r>
            <a:r>
              <a:rPr lang="en-US" dirty="0" smtClean="0">
                <a:solidFill>
                  <a:srgbClr val="DC5D2A"/>
                </a:solidFill>
              </a:rPr>
              <a:t>concurrently</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t>If the </a:t>
            </a:r>
            <a:r>
              <a:rPr lang="en-US" dirty="0">
                <a:solidFill>
                  <a:srgbClr val="DC5D2A"/>
                </a:solidFill>
              </a:rPr>
              <a:t>pool runs out of available threads</a:t>
            </a:r>
            <a:r>
              <a:rPr lang="en-US" dirty="0"/>
              <a:t>, the </a:t>
            </a:r>
            <a:r>
              <a:rPr lang="en-US" dirty="0">
                <a:solidFill>
                  <a:srgbClr val="DC5D2A"/>
                </a:solidFill>
              </a:rPr>
              <a:t>task will </a:t>
            </a:r>
            <a:r>
              <a:rPr lang="en-US" dirty="0" smtClean="0">
                <a:solidFill>
                  <a:srgbClr val="DC5D2A"/>
                </a:solidFill>
              </a:rPr>
              <a:t>be queued </a:t>
            </a:r>
            <a:r>
              <a:rPr lang="en-US" dirty="0"/>
              <a:t>by the thread executor and wait to be </a:t>
            </a:r>
            <a:r>
              <a:rPr lang="en-US" dirty="0" smtClean="0"/>
              <a:t>completed</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t>The </a:t>
            </a:r>
            <a:r>
              <a:rPr lang="en-US" dirty="0" err="1">
                <a:solidFill>
                  <a:srgbClr val="DC5D2A"/>
                </a:solidFill>
                <a:latin typeface="Consolas" panose="020B0609020204030204" pitchFamily="49" charset="0"/>
              </a:rPr>
              <a:t>newCachedThreadPool</a:t>
            </a:r>
            <a:r>
              <a:rPr lang="en-US" dirty="0">
                <a:solidFill>
                  <a:srgbClr val="DC5D2A"/>
                </a:solidFill>
                <a:latin typeface="Consolas" panose="020B0609020204030204" pitchFamily="49" charset="0"/>
              </a:rPr>
              <a:t>() </a:t>
            </a:r>
            <a:r>
              <a:rPr lang="en-US" dirty="0"/>
              <a:t>method will create a thread </a:t>
            </a:r>
            <a:r>
              <a:rPr lang="en-US" dirty="0">
                <a:solidFill>
                  <a:srgbClr val="DC5D2A"/>
                </a:solidFill>
              </a:rPr>
              <a:t>pool of unbounded </a:t>
            </a:r>
            <a:r>
              <a:rPr lang="en-US" dirty="0" smtClean="0">
                <a:solidFill>
                  <a:srgbClr val="DC5D2A"/>
                </a:solidFill>
              </a:rPr>
              <a:t>size</a:t>
            </a:r>
            <a:r>
              <a:rPr lang="en-US" dirty="0" smtClean="0"/>
              <a:t>, allocating </a:t>
            </a:r>
            <a:r>
              <a:rPr lang="en-US" dirty="0"/>
              <a:t>a </a:t>
            </a:r>
            <a:r>
              <a:rPr lang="en-US" dirty="0">
                <a:solidFill>
                  <a:srgbClr val="DC5D2A"/>
                </a:solidFill>
              </a:rPr>
              <a:t>new thread</a:t>
            </a:r>
            <a:r>
              <a:rPr lang="en-US" dirty="0"/>
              <a:t> anytime </a:t>
            </a:r>
            <a:r>
              <a:rPr lang="en-US" dirty="0">
                <a:solidFill>
                  <a:srgbClr val="DC5D2A"/>
                </a:solidFill>
              </a:rPr>
              <a:t>one is required </a:t>
            </a:r>
            <a:r>
              <a:rPr lang="en-US" dirty="0"/>
              <a:t>or </a:t>
            </a:r>
            <a:r>
              <a:rPr lang="en-US" dirty="0">
                <a:solidFill>
                  <a:srgbClr val="DC5D2A"/>
                </a:solidFill>
              </a:rPr>
              <a:t>all existing threads are busy</a:t>
            </a:r>
            <a:r>
              <a:rPr lang="en-US" dirty="0"/>
              <a:t> (pools that require executing many </a:t>
            </a:r>
            <a:r>
              <a:rPr lang="en-US" dirty="0" smtClean="0"/>
              <a:t>short-lived </a:t>
            </a:r>
            <a:r>
              <a:rPr lang="en-US" dirty="0"/>
              <a:t>asynchronous tasks</a:t>
            </a:r>
            <a:r>
              <a:rPr lang="en-US" dirty="0" smtClean="0"/>
              <a:t>)</a:t>
            </a:r>
          </a:p>
          <a:p>
            <a:pPr marL="285750" indent="-285750">
              <a:buFont typeface="Wingdings" panose="05000000000000000000" pitchFamily="2" charset="2"/>
              <a:buChar char="§"/>
            </a:pPr>
            <a:endParaRPr lang="en-US" dirty="0"/>
          </a:p>
          <a:p>
            <a:pPr lvl="1"/>
            <a:r>
              <a:rPr lang="en-US" dirty="0" err="1">
                <a:solidFill>
                  <a:srgbClr val="DC5D2A"/>
                </a:solidFill>
                <a:latin typeface="Consolas" panose="020B0609020204030204" pitchFamily="49" charset="0"/>
              </a:rPr>
              <a:t>ScheduledExecutorService</a:t>
            </a:r>
            <a:r>
              <a:rPr lang="en-US" dirty="0">
                <a:solidFill>
                  <a:srgbClr val="DC5D2A"/>
                </a:solidFill>
                <a:latin typeface="Consolas" panose="020B0609020204030204" pitchFamily="49" charset="0"/>
              </a:rPr>
              <a:t> service = </a:t>
            </a:r>
            <a:r>
              <a:rPr lang="en-US" dirty="0" err="1">
                <a:solidFill>
                  <a:srgbClr val="DC5D2A"/>
                </a:solidFill>
                <a:latin typeface="Consolas" panose="020B0609020204030204" pitchFamily="49" charset="0"/>
              </a:rPr>
              <a:t>Executors.newScheduledThreadPool</a:t>
            </a:r>
            <a:r>
              <a:rPr lang="en-US" dirty="0">
                <a:solidFill>
                  <a:srgbClr val="DC5D2A"/>
                </a:solidFill>
                <a:latin typeface="Consolas" panose="020B0609020204030204" pitchFamily="49" charset="0"/>
              </a:rPr>
              <a:t>(10);</a:t>
            </a:r>
          </a:p>
          <a:p>
            <a:pPr lvl="1"/>
            <a:r>
              <a:rPr lang="en-US" dirty="0" err="1">
                <a:solidFill>
                  <a:srgbClr val="DC5D2A"/>
                </a:solidFill>
                <a:latin typeface="Consolas" panose="020B0609020204030204" pitchFamily="49" charset="0"/>
              </a:rPr>
              <a:t>service.scheduleAtFixedRate</a:t>
            </a:r>
            <a:r>
              <a:rPr lang="en-US" dirty="0">
                <a:solidFill>
                  <a:srgbClr val="DC5D2A"/>
                </a:solidFill>
                <a:latin typeface="Consolas" panose="020B0609020204030204" pitchFamily="49" charset="0"/>
              </a:rPr>
              <a:t>(command,3,1,TimeUnit.MINUTE);</a:t>
            </a:r>
            <a:endParaRPr lang="en-US" dirty="0" smtClean="0">
              <a:solidFill>
                <a:srgbClr val="DC5D2A"/>
              </a:solidFill>
              <a:latin typeface="Consolas" panose="020B0609020204030204" pitchFamily="49" charset="0"/>
            </a:endParaRPr>
          </a:p>
        </p:txBody>
      </p:sp>
    </p:spTree>
    <p:extLst>
      <p:ext uri="{BB962C8B-B14F-4D97-AF65-F5344CB8AC3E}">
        <p14:creationId xmlns:p14="http://schemas.microsoft.com/office/powerpoint/2010/main" val="2825378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Managing Concurrent </a:t>
            </a:r>
            <a:r>
              <a:rPr lang="en-GB" sz="4000" dirty="0" smtClean="0">
                <a:solidFill>
                  <a:schemeClr val="tx1"/>
                </a:solidFill>
              </a:rPr>
              <a:t>Processes – Cyclic Barrier</a:t>
            </a:r>
            <a:endParaRPr lang="en-GB" sz="4000" dirty="0">
              <a:solidFill>
                <a:srgbClr val="DF411C"/>
              </a:solidFill>
            </a:endParaRPr>
          </a:p>
        </p:txBody>
      </p:sp>
      <p:sp>
        <p:nvSpPr>
          <p:cNvPr id="3" name="Rectangle 2"/>
          <p:cNvSpPr/>
          <p:nvPr/>
        </p:nvSpPr>
        <p:spPr>
          <a:xfrm>
            <a:off x="730250" y="1282700"/>
            <a:ext cx="10731500" cy="4801314"/>
          </a:xfrm>
          <a:prstGeom prst="rect">
            <a:avLst/>
          </a:prstGeom>
        </p:spPr>
        <p:txBody>
          <a:bodyPr wrap="square">
            <a:spAutoFit/>
          </a:bodyPr>
          <a:lstStyle/>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The </a:t>
            </a:r>
            <a:r>
              <a:rPr lang="en-US" dirty="0"/>
              <a:t>Concurrency API includes classes that can be used to </a:t>
            </a:r>
            <a:r>
              <a:rPr lang="en-US" dirty="0">
                <a:solidFill>
                  <a:srgbClr val="DC5D2A"/>
                </a:solidFill>
              </a:rPr>
              <a:t>coordinate tasks </a:t>
            </a:r>
            <a:r>
              <a:rPr lang="en-US" dirty="0"/>
              <a:t>among a </a:t>
            </a:r>
            <a:r>
              <a:rPr lang="en-US" dirty="0" smtClean="0"/>
              <a:t>group of </a:t>
            </a:r>
            <a:r>
              <a:rPr lang="en-US" dirty="0"/>
              <a:t>related threads -&gt; </a:t>
            </a:r>
            <a:r>
              <a:rPr lang="en-US" dirty="0" err="1" smtClean="0">
                <a:solidFill>
                  <a:srgbClr val="DC5D2A"/>
                </a:solidFill>
                <a:latin typeface="Consolas" panose="020B0609020204030204" pitchFamily="49" charset="0"/>
              </a:rPr>
              <a:t>CyclicBarrier</a:t>
            </a:r>
            <a:endParaRPr lang="en-US" dirty="0" smtClean="0">
              <a:solidFill>
                <a:srgbClr val="DC5D2A"/>
              </a:solidFill>
              <a:latin typeface="Consolas" panose="020B0609020204030204" pitchFamily="49" charset="0"/>
            </a:endParaRP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Allows </a:t>
            </a:r>
            <a:r>
              <a:rPr lang="en-US" dirty="0"/>
              <a:t>us to perform complex, </a:t>
            </a:r>
            <a:r>
              <a:rPr lang="en-US" dirty="0">
                <a:solidFill>
                  <a:srgbClr val="DC5D2A"/>
                </a:solidFill>
              </a:rPr>
              <a:t>multi-threaded tasks</a:t>
            </a:r>
            <a:r>
              <a:rPr lang="en-US" dirty="0"/>
              <a:t>, while all threads </a:t>
            </a:r>
            <a:r>
              <a:rPr lang="en-US" dirty="0">
                <a:solidFill>
                  <a:srgbClr val="DC5D2A"/>
                </a:solidFill>
              </a:rPr>
              <a:t>stop and wait at logical barriers</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t>The </a:t>
            </a:r>
            <a:r>
              <a:rPr lang="en-US" dirty="0" err="1" smtClean="0">
                <a:latin typeface="Consolas" panose="020B0609020204030204" pitchFamily="49" charset="0"/>
              </a:rPr>
              <a:t>CyclicBarrier</a:t>
            </a:r>
            <a:r>
              <a:rPr lang="en-US" dirty="0" smtClean="0"/>
              <a:t> takes </a:t>
            </a:r>
            <a:r>
              <a:rPr lang="en-US" dirty="0"/>
              <a:t>in its constructors </a:t>
            </a:r>
            <a:r>
              <a:rPr lang="en-US" dirty="0">
                <a:solidFill>
                  <a:srgbClr val="DC5D2A"/>
                </a:solidFill>
              </a:rPr>
              <a:t>a limit value</a:t>
            </a:r>
            <a:r>
              <a:rPr lang="en-US" dirty="0"/>
              <a:t>, indicating the </a:t>
            </a:r>
            <a:r>
              <a:rPr lang="en-US" dirty="0">
                <a:solidFill>
                  <a:srgbClr val="DC5D2A"/>
                </a:solidFill>
              </a:rPr>
              <a:t>number of threads to wait </a:t>
            </a:r>
            <a:r>
              <a:rPr lang="en-US" dirty="0" smtClean="0"/>
              <a:t>for</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As each </a:t>
            </a:r>
            <a:r>
              <a:rPr lang="en-US" dirty="0" smtClean="0">
                <a:solidFill>
                  <a:srgbClr val="DC5D2A"/>
                </a:solidFill>
              </a:rPr>
              <a:t>thread </a:t>
            </a:r>
            <a:r>
              <a:rPr lang="en-US" dirty="0">
                <a:solidFill>
                  <a:srgbClr val="DC5D2A"/>
                </a:solidFill>
              </a:rPr>
              <a:t>finishes</a:t>
            </a:r>
            <a:r>
              <a:rPr lang="en-US" dirty="0"/>
              <a:t>, it calls the </a:t>
            </a:r>
            <a:r>
              <a:rPr lang="en-US" dirty="0">
                <a:solidFill>
                  <a:srgbClr val="DC5D2A"/>
                </a:solidFill>
                <a:latin typeface="Consolas" panose="020B0609020204030204" pitchFamily="49" charset="0"/>
              </a:rPr>
              <a:t>await() </a:t>
            </a:r>
            <a:r>
              <a:rPr lang="en-US" dirty="0"/>
              <a:t>method on the cyclic </a:t>
            </a:r>
            <a:r>
              <a:rPr lang="en-US" dirty="0" smtClean="0"/>
              <a:t>barrier</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Once </a:t>
            </a:r>
            <a:r>
              <a:rPr lang="en-US" dirty="0"/>
              <a:t>the </a:t>
            </a:r>
            <a:r>
              <a:rPr lang="en-US" dirty="0">
                <a:solidFill>
                  <a:srgbClr val="DC5D2A"/>
                </a:solidFill>
              </a:rPr>
              <a:t>specified </a:t>
            </a:r>
            <a:r>
              <a:rPr lang="en-US" dirty="0" smtClean="0">
                <a:solidFill>
                  <a:srgbClr val="DC5D2A"/>
                </a:solidFill>
              </a:rPr>
              <a:t>number of </a:t>
            </a:r>
            <a:r>
              <a:rPr lang="en-US" dirty="0">
                <a:solidFill>
                  <a:srgbClr val="DC5D2A"/>
                </a:solidFill>
              </a:rPr>
              <a:t>threads </a:t>
            </a:r>
            <a:r>
              <a:rPr lang="en-US" dirty="0"/>
              <a:t>have each called </a:t>
            </a:r>
            <a:r>
              <a:rPr lang="en-US" dirty="0">
                <a:solidFill>
                  <a:srgbClr val="DC5D2A"/>
                </a:solidFill>
                <a:latin typeface="Consolas" panose="020B0609020204030204" pitchFamily="49" charset="0"/>
              </a:rPr>
              <a:t>await</a:t>
            </a:r>
            <a:r>
              <a:rPr lang="en-US" dirty="0" smtClean="0">
                <a:solidFill>
                  <a:srgbClr val="DC5D2A"/>
                </a:solidFill>
                <a:latin typeface="Consolas" panose="020B0609020204030204" pitchFamily="49" charset="0"/>
              </a:rPr>
              <a:t>()</a:t>
            </a:r>
            <a:r>
              <a:rPr lang="en-US" dirty="0" smtClean="0"/>
              <a:t>, </a:t>
            </a:r>
            <a:r>
              <a:rPr lang="en-US" dirty="0"/>
              <a:t>the barrier is </a:t>
            </a:r>
            <a:r>
              <a:rPr lang="en-US" dirty="0" smtClean="0">
                <a:solidFill>
                  <a:srgbClr val="DC5D2A"/>
                </a:solidFill>
              </a:rPr>
              <a:t>released/broken</a:t>
            </a:r>
            <a:r>
              <a:rPr lang="en-US" dirty="0" smtClean="0"/>
              <a:t> </a:t>
            </a:r>
            <a:r>
              <a:rPr lang="en-US" dirty="0"/>
              <a:t>and all </a:t>
            </a:r>
            <a:r>
              <a:rPr lang="en-US" dirty="0" smtClean="0"/>
              <a:t>threads can </a:t>
            </a:r>
            <a:r>
              <a:rPr lang="en-US" dirty="0" smtClean="0">
                <a:solidFill>
                  <a:srgbClr val="DC5D2A"/>
                </a:solidFill>
              </a:rPr>
              <a:t>continue</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Number </a:t>
            </a:r>
            <a:r>
              <a:rPr lang="en-US" dirty="0"/>
              <a:t>of </a:t>
            </a:r>
            <a:r>
              <a:rPr lang="en-US" dirty="0">
                <a:solidFill>
                  <a:srgbClr val="DC5D2A"/>
                </a:solidFill>
              </a:rPr>
              <a:t>available </a:t>
            </a:r>
            <a:r>
              <a:rPr lang="en-US" dirty="0" smtClean="0">
                <a:solidFill>
                  <a:srgbClr val="DC5D2A"/>
                </a:solidFill>
              </a:rPr>
              <a:t>threads </a:t>
            </a:r>
            <a:r>
              <a:rPr lang="en-US" dirty="0" smtClean="0"/>
              <a:t>must to be </a:t>
            </a:r>
            <a:r>
              <a:rPr lang="en-US" dirty="0"/>
              <a:t>at </a:t>
            </a:r>
            <a:r>
              <a:rPr lang="en-US" dirty="0">
                <a:solidFill>
                  <a:srgbClr val="DC5D2A"/>
                </a:solidFill>
              </a:rPr>
              <a:t>least as large </a:t>
            </a:r>
            <a:r>
              <a:rPr lang="en-US" dirty="0" smtClean="0"/>
              <a:t>the </a:t>
            </a:r>
            <a:r>
              <a:rPr lang="en-US" dirty="0" err="1">
                <a:latin typeface="Consolas" panose="020B0609020204030204" pitchFamily="49" charset="0"/>
              </a:rPr>
              <a:t>CyclicBarrier</a:t>
            </a:r>
            <a:r>
              <a:rPr lang="en-US" dirty="0" smtClean="0"/>
              <a:t> </a:t>
            </a:r>
            <a:r>
              <a:rPr lang="en-US" dirty="0">
                <a:solidFill>
                  <a:srgbClr val="DC5D2A"/>
                </a:solidFill>
              </a:rPr>
              <a:t>limit</a:t>
            </a:r>
            <a:r>
              <a:rPr lang="en-US" dirty="0"/>
              <a:t> </a:t>
            </a:r>
            <a:r>
              <a:rPr lang="en-US" dirty="0" smtClean="0"/>
              <a:t>value</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After </a:t>
            </a:r>
            <a:r>
              <a:rPr lang="en-US" dirty="0"/>
              <a:t>a </a:t>
            </a:r>
            <a:r>
              <a:rPr lang="en-US" dirty="0" err="1">
                <a:latin typeface="Consolas" panose="020B0609020204030204" pitchFamily="49" charset="0"/>
              </a:rPr>
              <a:t>CyclicBarrier</a:t>
            </a:r>
            <a:r>
              <a:rPr lang="en-US" dirty="0"/>
              <a:t> is </a:t>
            </a:r>
            <a:r>
              <a:rPr lang="en-US" dirty="0">
                <a:solidFill>
                  <a:srgbClr val="DC5D2A"/>
                </a:solidFill>
              </a:rPr>
              <a:t>broken</a:t>
            </a:r>
            <a:r>
              <a:rPr lang="en-US" dirty="0"/>
              <a:t>, all threads are released and the number of threads </a:t>
            </a:r>
            <a:r>
              <a:rPr lang="en-US" dirty="0" smtClean="0"/>
              <a:t>waiting </a:t>
            </a:r>
            <a:r>
              <a:rPr lang="en-US" dirty="0"/>
              <a:t>on </a:t>
            </a:r>
            <a:r>
              <a:rPr lang="en-US" dirty="0" smtClean="0"/>
              <a:t>the </a:t>
            </a:r>
            <a:r>
              <a:rPr lang="en-US" dirty="0" err="1">
                <a:latin typeface="Consolas" panose="020B0609020204030204" pitchFamily="49" charset="0"/>
              </a:rPr>
              <a:t>CyclicBarrier</a:t>
            </a:r>
            <a:r>
              <a:rPr lang="en-US" dirty="0" smtClean="0"/>
              <a:t> </a:t>
            </a:r>
            <a:r>
              <a:rPr lang="en-US" dirty="0"/>
              <a:t>goes back to </a:t>
            </a:r>
            <a:r>
              <a:rPr lang="en-US" dirty="0" smtClean="0"/>
              <a:t>zero -&gt; </a:t>
            </a:r>
            <a:r>
              <a:rPr lang="en-US" dirty="0" smtClean="0">
                <a:solidFill>
                  <a:srgbClr val="DC5D2A"/>
                </a:solidFill>
              </a:rPr>
              <a:t>reusable</a:t>
            </a:r>
          </a:p>
        </p:txBody>
      </p:sp>
    </p:spTree>
    <p:extLst>
      <p:ext uri="{BB962C8B-B14F-4D97-AF65-F5344CB8AC3E}">
        <p14:creationId xmlns:p14="http://schemas.microsoft.com/office/powerpoint/2010/main" val="3902862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Protecting Data with Atomic Classes</a:t>
            </a:r>
          </a:p>
        </p:txBody>
      </p:sp>
      <p:sp>
        <p:nvSpPr>
          <p:cNvPr id="8" name="Content Placeholder 7"/>
          <p:cNvSpPr>
            <a:spLocks noGrp="1"/>
          </p:cNvSpPr>
          <p:nvPr>
            <p:ph idx="22"/>
          </p:nvPr>
        </p:nvSpPr>
        <p:spPr>
          <a:xfrm>
            <a:off x="1210832" y="1849855"/>
            <a:ext cx="9831977" cy="3571232"/>
          </a:xfrm>
        </p:spPr>
        <p:txBody>
          <a:bodyPr/>
          <a:lstStyle/>
          <a:p>
            <a:pPr marL="285750" indent="-285750" algn="just">
              <a:buFont typeface="Arial" pitchFamily="34" charset="0"/>
              <a:buChar char="•"/>
            </a:pPr>
            <a:r>
              <a:rPr lang="en-GB" sz="2000" dirty="0" err="1">
                <a:solidFill>
                  <a:srgbClr val="DC5D2A"/>
                </a:solidFill>
                <a:latin typeface="Consolas" panose="020B0609020204030204" pitchFamily="49" charset="0"/>
                <a:cs typeface="Consolas" panose="020B0609020204030204" pitchFamily="49" charset="0"/>
              </a:rPr>
              <a:t>java.util.concurrent.atomic</a:t>
            </a:r>
            <a:r>
              <a:rPr lang="en-GB" sz="2000" dirty="0">
                <a:solidFill>
                  <a:srgbClr val="DC5D2A"/>
                </a:solidFill>
              </a:rPr>
              <a:t> </a:t>
            </a:r>
            <a:r>
              <a:rPr lang="en-GB" sz="2000" dirty="0"/>
              <a:t>package used to help coordinate access to primitive values and object </a:t>
            </a:r>
            <a:r>
              <a:rPr lang="en-GB" sz="2000" dirty="0" smtClean="0"/>
              <a:t>references</a:t>
            </a:r>
          </a:p>
          <a:p>
            <a:pPr algn="just"/>
            <a:endParaRPr lang="en-GB" sz="2000" dirty="0" smtClean="0"/>
          </a:p>
          <a:p>
            <a:pPr marL="285750" indent="-285750" algn="just">
              <a:buFont typeface="Arial" pitchFamily="34" charset="0"/>
              <a:buChar char="•"/>
            </a:pPr>
            <a:r>
              <a:rPr lang="en-GB" sz="2000" dirty="0"/>
              <a:t>Atomic is the property of an operation to be carried out as a single unit of execution without any interference by another thread. </a:t>
            </a:r>
            <a:endParaRPr lang="en-GB" sz="2000" dirty="0" smtClean="0"/>
          </a:p>
          <a:p>
            <a:pPr marL="285750" indent="-285750" algn="just">
              <a:buFont typeface="Arial" pitchFamily="34" charset="0"/>
              <a:buChar char="•"/>
            </a:pPr>
            <a:endParaRPr lang="en-GB" sz="2000" dirty="0" smtClean="0"/>
          </a:p>
          <a:p>
            <a:pPr marL="285750" indent="-285750" algn="just">
              <a:buFont typeface="Arial" pitchFamily="34" charset="0"/>
              <a:buChar char="•"/>
            </a:pPr>
            <a:r>
              <a:rPr lang="en-GB" sz="2000" dirty="0" smtClean="0"/>
              <a:t>A </a:t>
            </a:r>
            <a:r>
              <a:rPr lang="en-GB" sz="2000" dirty="0"/>
              <a:t>thread-safe atomic version of the increment operator would be one that performed the read and write of the variable as a single operation, not allowing any other threads to access the variable during the operation. </a:t>
            </a:r>
          </a:p>
        </p:txBody>
      </p:sp>
    </p:spTree>
    <p:extLst>
      <p:ext uri="{BB962C8B-B14F-4D97-AF65-F5344CB8AC3E}">
        <p14:creationId xmlns:p14="http://schemas.microsoft.com/office/powerpoint/2010/main" val="3884027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Thread synchronization using atomic operations</a:t>
            </a:r>
            <a:endParaRPr lang="en-GB" dirty="0"/>
          </a:p>
        </p:txBody>
      </p:sp>
      <p:sp>
        <p:nvSpPr>
          <p:cNvPr id="8" name="Content Placeholder 7"/>
          <p:cNvSpPr>
            <a:spLocks noGrp="1"/>
          </p:cNvSpPr>
          <p:nvPr>
            <p:ph idx="22"/>
          </p:nvPr>
        </p:nvSpPr>
        <p:spPr>
          <a:xfrm>
            <a:off x="1286928" y="1408982"/>
            <a:ext cx="9831977" cy="4664271"/>
          </a:xfrm>
        </p:spPr>
        <p:txBody>
          <a:bodyPr/>
          <a:lstStyle/>
          <a:p>
            <a:endParaRPr lang="en-GB"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015" y="1397615"/>
            <a:ext cx="10006011" cy="491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86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Atomic classes</a:t>
            </a:r>
            <a:endParaRPr lang="en-GB" dirty="0"/>
          </a:p>
        </p:txBody>
      </p:sp>
      <p:pic>
        <p:nvPicPr>
          <p:cNvPr id="2050" name="Picture 2"/>
          <p:cNvPicPr>
            <a:picLocks noGrp="1" noChangeAspect="1" noChangeArrowheads="1"/>
          </p:cNvPicPr>
          <p:nvPr>
            <p:ph idx="22"/>
          </p:nvPr>
        </p:nvPicPr>
        <p:blipFill>
          <a:blip r:embed="rId3">
            <a:extLst>
              <a:ext uri="{28A0092B-C50C-407E-A947-70E740481C1C}">
                <a14:useLocalDpi xmlns:a14="http://schemas.microsoft.com/office/drawing/2010/main" val="0"/>
              </a:ext>
            </a:extLst>
          </a:blip>
          <a:srcRect/>
          <a:stretch>
            <a:fillRect/>
          </a:stretch>
        </p:blipFill>
        <p:spPr bwMode="auto">
          <a:xfrm>
            <a:off x="1340502" y="1390055"/>
            <a:ext cx="9692749" cy="503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520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Atomic methods</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403" y="1385177"/>
            <a:ext cx="8845668" cy="4804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88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Understanding Thread Concurrency</a:t>
            </a:r>
            <a:endParaRPr lang="en-GB" sz="4000" dirty="0">
              <a:solidFill>
                <a:srgbClr val="DF411C"/>
              </a:solidFill>
            </a:endParaRPr>
          </a:p>
        </p:txBody>
      </p:sp>
      <p:sp>
        <p:nvSpPr>
          <p:cNvPr id="3" name="Rectangle 2"/>
          <p:cNvSpPr/>
          <p:nvPr/>
        </p:nvSpPr>
        <p:spPr>
          <a:xfrm>
            <a:off x="730250" y="1282700"/>
            <a:ext cx="10731500" cy="2308324"/>
          </a:xfrm>
          <a:prstGeom prst="rect">
            <a:avLst/>
          </a:prstGeom>
        </p:spPr>
        <p:txBody>
          <a:bodyPr wrap="square">
            <a:spAutoFit/>
          </a:bodyPr>
          <a:lstStyle/>
          <a:p>
            <a:pPr marL="285750" indent="-285750">
              <a:buFont typeface="Wingdings" panose="05000000000000000000" pitchFamily="2" charset="2"/>
              <a:buChar char="§"/>
            </a:pPr>
            <a:r>
              <a:rPr lang="en-US" dirty="0"/>
              <a:t>The property of executing </a:t>
            </a:r>
            <a:r>
              <a:rPr lang="en-US" dirty="0">
                <a:solidFill>
                  <a:srgbClr val="DC5D2A"/>
                </a:solidFill>
              </a:rPr>
              <a:t>multiple </a:t>
            </a:r>
            <a:r>
              <a:rPr lang="en-US" dirty="0" smtClean="0">
                <a:solidFill>
                  <a:srgbClr val="DC5D2A"/>
                </a:solidFill>
              </a:rPr>
              <a:t>threads and </a:t>
            </a:r>
            <a:r>
              <a:rPr lang="en-US" dirty="0">
                <a:solidFill>
                  <a:srgbClr val="DC5D2A"/>
                </a:solidFill>
              </a:rPr>
              <a:t>processes</a:t>
            </a:r>
            <a:r>
              <a:rPr lang="en-US" dirty="0"/>
              <a:t> at the same time is referred to as </a:t>
            </a:r>
            <a:r>
              <a:rPr lang="en-US" dirty="0" smtClean="0">
                <a:solidFill>
                  <a:srgbClr val="DC5D2A"/>
                </a:solidFill>
              </a:rPr>
              <a:t>concurrency</a:t>
            </a:r>
          </a:p>
          <a:p>
            <a:pPr marL="285750" indent="-285750">
              <a:buFont typeface="Wingdings" panose="05000000000000000000" pitchFamily="2" charset="2"/>
              <a:buChar char="§"/>
            </a:pPr>
            <a:r>
              <a:rPr lang="en-US" dirty="0"/>
              <a:t>Operating systems use a </a:t>
            </a:r>
            <a:r>
              <a:rPr lang="en-US" dirty="0">
                <a:solidFill>
                  <a:srgbClr val="DC5D2A"/>
                </a:solidFill>
              </a:rPr>
              <a:t>thread scheduler </a:t>
            </a:r>
            <a:r>
              <a:rPr lang="en-US" dirty="0"/>
              <a:t>to determine which threads should be </a:t>
            </a:r>
            <a:r>
              <a:rPr lang="en-US" dirty="0" smtClean="0"/>
              <a:t>currently executing (ex. round-robin scheduler)</a:t>
            </a:r>
          </a:p>
          <a:p>
            <a:pPr marL="285750" indent="-285750">
              <a:buFont typeface="Wingdings" panose="05000000000000000000" pitchFamily="2" charset="2"/>
              <a:buChar char="§"/>
            </a:pPr>
            <a:r>
              <a:rPr lang="en-US" dirty="0"/>
              <a:t> A </a:t>
            </a:r>
            <a:r>
              <a:rPr lang="en-US" dirty="0">
                <a:solidFill>
                  <a:srgbClr val="DC5D2A"/>
                </a:solidFill>
              </a:rPr>
              <a:t>context switch </a:t>
            </a:r>
            <a:r>
              <a:rPr lang="en-US" dirty="0"/>
              <a:t>is the process of </a:t>
            </a:r>
            <a:r>
              <a:rPr lang="en-US" dirty="0">
                <a:solidFill>
                  <a:srgbClr val="DC5D2A"/>
                </a:solidFill>
              </a:rPr>
              <a:t>storing a thread’s current state </a:t>
            </a:r>
            <a:r>
              <a:rPr lang="en-US" dirty="0" smtClean="0"/>
              <a:t>and later </a:t>
            </a:r>
            <a:r>
              <a:rPr lang="en-US" dirty="0">
                <a:solidFill>
                  <a:srgbClr val="DC5D2A"/>
                </a:solidFill>
              </a:rPr>
              <a:t>restoring</a:t>
            </a:r>
            <a:r>
              <a:rPr lang="en-US" dirty="0"/>
              <a:t> the state of the thread to continue </a:t>
            </a:r>
            <a:r>
              <a:rPr lang="en-US" dirty="0" smtClean="0"/>
              <a:t>execution -&gt; allows multiple threads to access the CPU</a:t>
            </a:r>
          </a:p>
          <a:p>
            <a:pPr marL="285750" indent="-285750">
              <a:buFont typeface="Wingdings" panose="05000000000000000000" pitchFamily="2" charset="2"/>
              <a:buChar char="§"/>
            </a:pPr>
            <a:r>
              <a:rPr lang="en-US" dirty="0"/>
              <a:t>A</a:t>
            </a:r>
            <a:r>
              <a:rPr lang="en-US" dirty="0">
                <a:solidFill>
                  <a:srgbClr val="DC5D2A"/>
                </a:solidFill>
              </a:rPr>
              <a:t> thread priority </a:t>
            </a:r>
            <a:r>
              <a:rPr lang="en-US" dirty="0"/>
              <a:t>is a numeric value associated with a </a:t>
            </a:r>
            <a:r>
              <a:rPr lang="en-US" dirty="0" smtClean="0"/>
              <a:t>thread that </a:t>
            </a:r>
            <a:r>
              <a:rPr lang="en-US" dirty="0"/>
              <a:t>is taken into consideration by </a:t>
            </a:r>
            <a:r>
              <a:rPr lang="en-US" dirty="0" smtClean="0"/>
              <a:t>the thread </a:t>
            </a:r>
            <a:r>
              <a:rPr lang="en-US" dirty="0"/>
              <a:t>scheduler when determining which </a:t>
            </a:r>
            <a:r>
              <a:rPr lang="en-US" dirty="0" smtClean="0"/>
              <a:t>threads should </a:t>
            </a:r>
            <a:r>
              <a:rPr lang="en-US" dirty="0"/>
              <a:t>currently be executing</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31" y="3585136"/>
            <a:ext cx="6399339" cy="2682016"/>
          </a:xfrm>
          <a:prstGeom prst="rect">
            <a:avLst/>
          </a:prstGeom>
        </p:spPr>
      </p:pic>
    </p:spTree>
    <p:extLst>
      <p:ext uri="{BB962C8B-B14F-4D97-AF65-F5344CB8AC3E}">
        <p14:creationId xmlns:p14="http://schemas.microsoft.com/office/powerpoint/2010/main" val="557680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Improving Access with Synchronized Blocks </a:t>
            </a:r>
          </a:p>
        </p:txBody>
      </p:sp>
      <p:sp>
        <p:nvSpPr>
          <p:cNvPr id="8" name="Content Placeholder 7"/>
          <p:cNvSpPr>
            <a:spLocks noGrp="1"/>
          </p:cNvSpPr>
          <p:nvPr>
            <p:ph idx="22"/>
          </p:nvPr>
        </p:nvSpPr>
        <p:spPr>
          <a:xfrm>
            <a:off x="1210833" y="1970456"/>
            <a:ext cx="9831977" cy="4664271"/>
          </a:xfrm>
        </p:spPr>
        <p:txBody>
          <a:bodyPr/>
          <a:lstStyle/>
          <a:p>
            <a:pPr marL="285750" indent="-285750" algn="l">
              <a:buFont typeface="Arial" pitchFamily="34" charset="0"/>
              <a:buChar char="•"/>
            </a:pPr>
            <a:r>
              <a:rPr lang="en-GB" dirty="0"/>
              <a:t>A monitor is a structure that supports mutual exclusion or the property that at most one thread is executing a particular segment of code at a given time. </a:t>
            </a:r>
            <a:endParaRPr lang="en-GB" dirty="0" smtClean="0"/>
          </a:p>
          <a:p>
            <a:pPr marL="285750" indent="-285750" algn="l">
              <a:buFont typeface="Arial" pitchFamily="34" charset="0"/>
              <a:buChar char="•"/>
            </a:pPr>
            <a:r>
              <a:rPr lang="en-GB" dirty="0"/>
              <a:t>In Java, any Object can be used as a monitor, along with the synchronized keyword, as shown in the following example</a:t>
            </a:r>
            <a:r>
              <a:rPr lang="en-GB" dirty="0" smtClean="0"/>
              <a:t>:</a:t>
            </a:r>
          </a:p>
          <a:p>
            <a:pPr marL="285750" indent="-285750" algn="l">
              <a:buFont typeface="Arial" pitchFamily="34" charset="0"/>
              <a:buChar char="•"/>
            </a:pPr>
            <a:endParaRPr lang="en-GB" dirty="0" smtClean="0"/>
          </a:p>
          <a:p>
            <a:pPr lvl="2" algn="l"/>
            <a:r>
              <a:rPr lang="en-GB" sz="2000" dirty="0" err="1">
                <a:solidFill>
                  <a:srgbClr val="DC5D2A"/>
                </a:solidFill>
                <a:latin typeface="Consolas" panose="020B0609020204030204" pitchFamily="49" charset="0"/>
                <a:cs typeface="Consolas" panose="020B0609020204030204" pitchFamily="49" charset="0"/>
              </a:rPr>
              <a:t>SheepManager</a:t>
            </a:r>
            <a:r>
              <a:rPr lang="en-GB" sz="2000" dirty="0">
                <a:solidFill>
                  <a:srgbClr val="DC5D2A"/>
                </a:solidFill>
                <a:latin typeface="Consolas" panose="020B0609020204030204" pitchFamily="49" charset="0"/>
                <a:cs typeface="Consolas" panose="020B0609020204030204" pitchFamily="49" charset="0"/>
              </a:rPr>
              <a:t> manager = new </a:t>
            </a:r>
            <a:r>
              <a:rPr lang="en-GB" sz="2000" dirty="0" err="1">
                <a:solidFill>
                  <a:srgbClr val="DC5D2A"/>
                </a:solidFill>
                <a:latin typeface="Consolas" panose="020B0609020204030204" pitchFamily="49" charset="0"/>
                <a:cs typeface="Consolas" panose="020B0609020204030204" pitchFamily="49" charset="0"/>
              </a:rPr>
              <a:t>SheepManager</a:t>
            </a:r>
            <a:r>
              <a:rPr lang="en-GB" sz="2000" dirty="0">
                <a:solidFill>
                  <a:srgbClr val="DC5D2A"/>
                </a:solidFill>
                <a:latin typeface="Consolas" panose="020B0609020204030204" pitchFamily="49" charset="0"/>
                <a:cs typeface="Consolas" panose="020B0609020204030204" pitchFamily="49" charset="0"/>
              </a:rPr>
              <a:t>(); </a:t>
            </a:r>
            <a:endParaRPr lang="en-GB" sz="2000" dirty="0" smtClean="0">
              <a:solidFill>
                <a:srgbClr val="DC5D2A"/>
              </a:solidFill>
              <a:latin typeface="Consolas" panose="020B0609020204030204" pitchFamily="49" charset="0"/>
              <a:cs typeface="Consolas" panose="020B0609020204030204" pitchFamily="49" charset="0"/>
            </a:endParaRPr>
          </a:p>
          <a:p>
            <a:pPr lvl="2" algn="l"/>
            <a:r>
              <a:rPr lang="en-GB" sz="2000" dirty="0" smtClean="0">
                <a:solidFill>
                  <a:srgbClr val="DC5D2A"/>
                </a:solidFill>
                <a:latin typeface="Consolas" panose="020B0609020204030204" pitchFamily="49" charset="0"/>
                <a:cs typeface="Consolas" panose="020B0609020204030204" pitchFamily="49" charset="0"/>
              </a:rPr>
              <a:t>synchronized(manager</a:t>
            </a:r>
            <a:r>
              <a:rPr lang="en-GB" sz="2000" dirty="0">
                <a:solidFill>
                  <a:srgbClr val="DC5D2A"/>
                </a:solidFill>
                <a:latin typeface="Consolas" panose="020B0609020204030204" pitchFamily="49" charset="0"/>
                <a:cs typeface="Consolas" panose="020B0609020204030204" pitchFamily="49" charset="0"/>
              </a:rPr>
              <a:t>) { </a:t>
            </a:r>
            <a:endParaRPr lang="en-GB" sz="2000" dirty="0" smtClean="0">
              <a:solidFill>
                <a:srgbClr val="DC5D2A"/>
              </a:solidFill>
              <a:latin typeface="Consolas" panose="020B0609020204030204" pitchFamily="49" charset="0"/>
              <a:cs typeface="Consolas" panose="020B0609020204030204" pitchFamily="49" charset="0"/>
            </a:endParaRPr>
          </a:p>
          <a:p>
            <a:pPr lvl="2" algn="l"/>
            <a:r>
              <a:rPr lang="en-GB" sz="2000" dirty="0" smtClean="0">
                <a:solidFill>
                  <a:srgbClr val="DC5D2A"/>
                </a:solidFill>
                <a:latin typeface="Consolas" panose="020B0609020204030204" pitchFamily="49" charset="0"/>
                <a:cs typeface="Consolas" panose="020B0609020204030204" pitchFamily="49" charset="0"/>
              </a:rPr>
              <a:t>	// </a:t>
            </a:r>
            <a:r>
              <a:rPr lang="en-GB" sz="2000" dirty="0">
                <a:solidFill>
                  <a:srgbClr val="DC5D2A"/>
                </a:solidFill>
                <a:latin typeface="Consolas" panose="020B0609020204030204" pitchFamily="49" charset="0"/>
                <a:cs typeface="Consolas" panose="020B0609020204030204" pitchFamily="49" charset="0"/>
              </a:rPr>
              <a:t>Work to be completed by one thread at a time </a:t>
            </a:r>
            <a:endParaRPr lang="en-GB" sz="2000" dirty="0" smtClean="0">
              <a:solidFill>
                <a:srgbClr val="DC5D2A"/>
              </a:solidFill>
              <a:latin typeface="Consolas" panose="020B0609020204030204" pitchFamily="49" charset="0"/>
              <a:cs typeface="Consolas" panose="020B0609020204030204" pitchFamily="49" charset="0"/>
            </a:endParaRPr>
          </a:p>
          <a:p>
            <a:pPr lvl="2" algn="l"/>
            <a:r>
              <a:rPr lang="en-GB" sz="2000" dirty="0" smtClean="0">
                <a:solidFill>
                  <a:srgbClr val="DC5D2A"/>
                </a:solidFill>
                <a:latin typeface="Consolas" panose="020B0609020204030204" pitchFamily="49" charset="0"/>
                <a:cs typeface="Consolas" panose="020B0609020204030204" pitchFamily="49" charset="0"/>
              </a:rPr>
              <a:t>} </a:t>
            </a:r>
            <a:endParaRPr lang="en-GB" sz="2000" dirty="0">
              <a:solidFill>
                <a:srgbClr val="DC5D2A"/>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1137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Synchronizing Methods </a:t>
            </a:r>
          </a:p>
        </p:txBody>
      </p:sp>
      <p:sp>
        <p:nvSpPr>
          <p:cNvPr id="8" name="Content Placeholder 7"/>
          <p:cNvSpPr>
            <a:spLocks noGrp="1"/>
          </p:cNvSpPr>
          <p:nvPr>
            <p:ph idx="22"/>
          </p:nvPr>
        </p:nvSpPr>
        <p:spPr>
          <a:xfrm>
            <a:off x="1286928" y="1408982"/>
            <a:ext cx="9831977" cy="4664271"/>
          </a:xfrm>
        </p:spPr>
        <p:txBody>
          <a:bodyPr/>
          <a:lstStyle/>
          <a:p>
            <a:pPr algn="l"/>
            <a:r>
              <a:rPr lang="en-GB" dirty="0"/>
              <a:t>We can add the synchronized </a:t>
            </a:r>
            <a:r>
              <a:rPr lang="en-GB" dirty="0" smtClean="0"/>
              <a:t>modifi</a:t>
            </a:r>
            <a:r>
              <a:rPr lang="en-GB" dirty="0"/>
              <a:t>e</a:t>
            </a:r>
            <a:r>
              <a:rPr lang="en-GB" dirty="0" smtClean="0"/>
              <a:t>r </a:t>
            </a:r>
            <a:r>
              <a:rPr lang="en-GB" dirty="0"/>
              <a:t>to any instance method to synchronize automatically on the object itself. For example, the following two method </a:t>
            </a:r>
            <a:r>
              <a:rPr lang="en-GB" dirty="0" smtClean="0"/>
              <a:t>definitions </a:t>
            </a:r>
            <a:r>
              <a:rPr lang="en-GB" dirty="0"/>
              <a:t>are equivalent: </a:t>
            </a:r>
            <a:endParaRPr lang="en-GB" dirty="0" smtClean="0"/>
          </a:p>
          <a:p>
            <a:pPr algn="l"/>
            <a:endParaRPr lang="en-GB" dirty="0" smtClean="0">
              <a:solidFill>
                <a:srgbClr val="DC5D2A"/>
              </a:solidFill>
              <a:latin typeface="Consolas" panose="020B0609020204030204" pitchFamily="49" charset="0"/>
              <a:cs typeface="Consolas" panose="020B0609020204030204" pitchFamily="49" charset="0"/>
            </a:endParaRPr>
          </a:p>
          <a:p>
            <a:pPr lvl="2" algn="l"/>
            <a:r>
              <a:rPr lang="en-GB" sz="1800" b="1" dirty="0">
                <a:solidFill>
                  <a:srgbClr val="DC5D2A"/>
                </a:solidFill>
                <a:latin typeface="Consolas" panose="020B0609020204030204" pitchFamily="49" charset="0"/>
                <a:cs typeface="Consolas" panose="020B0609020204030204" pitchFamily="49" charset="0"/>
              </a:rPr>
              <a:t>private void </a:t>
            </a:r>
            <a:r>
              <a:rPr lang="en-GB" sz="1800" b="1" dirty="0" err="1">
                <a:solidFill>
                  <a:srgbClr val="DC5D2A"/>
                </a:solidFill>
                <a:latin typeface="Consolas" panose="020B0609020204030204" pitchFamily="49" charset="0"/>
                <a:cs typeface="Consolas" panose="020B0609020204030204" pitchFamily="49" charset="0"/>
              </a:rPr>
              <a:t>incrementAndReport</a:t>
            </a:r>
            <a:r>
              <a:rPr lang="en-GB" sz="1800" b="1" dirty="0">
                <a:solidFill>
                  <a:srgbClr val="DC5D2A"/>
                </a:solidFill>
                <a:latin typeface="Consolas" panose="020B0609020204030204" pitchFamily="49" charset="0"/>
                <a:cs typeface="Consolas" panose="020B0609020204030204" pitchFamily="49" charset="0"/>
              </a:rPr>
              <a:t>() </a:t>
            </a:r>
            <a:r>
              <a:rPr lang="en-GB" sz="1800" b="1" dirty="0" smtClean="0">
                <a:solidFill>
                  <a:srgbClr val="DC5D2A"/>
                </a:solidFill>
                <a:latin typeface="Consolas" panose="020B0609020204030204" pitchFamily="49" charset="0"/>
                <a:cs typeface="Consolas" panose="020B0609020204030204" pitchFamily="49" charset="0"/>
              </a:rPr>
              <a:t>{</a:t>
            </a:r>
          </a:p>
          <a:p>
            <a:pPr lvl="2" algn="l"/>
            <a:r>
              <a:rPr lang="en-GB" sz="1800" b="1" dirty="0">
                <a:solidFill>
                  <a:srgbClr val="DC5D2A"/>
                </a:solidFill>
                <a:latin typeface="Consolas" panose="020B0609020204030204" pitchFamily="49" charset="0"/>
                <a:cs typeface="Consolas" panose="020B0609020204030204" pitchFamily="49" charset="0"/>
              </a:rPr>
              <a:t>	</a:t>
            </a:r>
            <a:r>
              <a:rPr lang="en-GB" sz="1800" b="1" dirty="0" smtClean="0">
                <a:solidFill>
                  <a:srgbClr val="DC5D2A"/>
                </a:solidFill>
                <a:latin typeface="Consolas" panose="020B0609020204030204" pitchFamily="49" charset="0"/>
                <a:cs typeface="Consolas" panose="020B0609020204030204" pitchFamily="49" charset="0"/>
              </a:rPr>
              <a:t> </a:t>
            </a:r>
            <a:r>
              <a:rPr lang="en-GB" sz="1800" b="1" dirty="0">
                <a:solidFill>
                  <a:srgbClr val="DC5D2A"/>
                </a:solidFill>
                <a:latin typeface="Consolas" panose="020B0609020204030204" pitchFamily="49" charset="0"/>
                <a:cs typeface="Consolas" panose="020B0609020204030204" pitchFamily="49" charset="0"/>
              </a:rPr>
              <a:t>synchronized(this) </a:t>
            </a:r>
            <a:r>
              <a:rPr lang="en-GB" sz="1800" b="1" dirty="0" smtClean="0">
                <a:solidFill>
                  <a:srgbClr val="DC5D2A"/>
                </a:solidFill>
                <a:latin typeface="Consolas" panose="020B0609020204030204" pitchFamily="49" charset="0"/>
                <a:cs typeface="Consolas" panose="020B0609020204030204" pitchFamily="49" charset="0"/>
              </a:rPr>
              <a:t>{</a:t>
            </a:r>
          </a:p>
          <a:p>
            <a:pPr lvl="2" algn="l"/>
            <a:r>
              <a:rPr lang="en-GB" sz="1800" b="1" dirty="0">
                <a:solidFill>
                  <a:srgbClr val="DC5D2A"/>
                </a:solidFill>
                <a:latin typeface="Consolas" panose="020B0609020204030204" pitchFamily="49" charset="0"/>
                <a:cs typeface="Consolas" panose="020B0609020204030204" pitchFamily="49" charset="0"/>
              </a:rPr>
              <a:t>	</a:t>
            </a:r>
            <a:r>
              <a:rPr lang="en-GB" sz="1800" b="1" dirty="0" smtClean="0">
                <a:solidFill>
                  <a:srgbClr val="DC5D2A"/>
                </a:solidFill>
                <a:latin typeface="Consolas" panose="020B0609020204030204" pitchFamily="49" charset="0"/>
                <a:cs typeface="Consolas" panose="020B0609020204030204" pitchFamily="49" charset="0"/>
              </a:rPr>
              <a:t>	 </a:t>
            </a:r>
            <a:r>
              <a:rPr lang="en-GB" sz="1800" b="1" dirty="0" err="1">
                <a:solidFill>
                  <a:srgbClr val="DC5D2A"/>
                </a:solidFill>
                <a:latin typeface="Consolas" panose="020B0609020204030204" pitchFamily="49" charset="0"/>
                <a:cs typeface="Consolas" panose="020B0609020204030204" pitchFamily="49" charset="0"/>
              </a:rPr>
              <a:t>System.out.print</a:t>
            </a:r>
            <a:r>
              <a:rPr lang="en-GB" sz="1800" b="1" dirty="0">
                <a:solidFill>
                  <a:srgbClr val="DC5D2A"/>
                </a:solidFill>
                <a:latin typeface="Consolas" panose="020B0609020204030204" pitchFamily="49" charset="0"/>
                <a:cs typeface="Consolas" panose="020B0609020204030204" pitchFamily="49" charset="0"/>
              </a:rPr>
              <a:t>((++</a:t>
            </a:r>
            <a:r>
              <a:rPr lang="en-GB" sz="1800" b="1" dirty="0" err="1">
                <a:solidFill>
                  <a:srgbClr val="DC5D2A"/>
                </a:solidFill>
                <a:latin typeface="Consolas" panose="020B0609020204030204" pitchFamily="49" charset="0"/>
                <a:cs typeface="Consolas" panose="020B0609020204030204" pitchFamily="49" charset="0"/>
              </a:rPr>
              <a:t>sheepCount</a:t>
            </a:r>
            <a:r>
              <a:rPr lang="en-GB" sz="1800" b="1" dirty="0">
                <a:solidFill>
                  <a:srgbClr val="DC5D2A"/>
                </a:solidFill>
                <a:latin typeface="Consolas" panose="020B0609020204030204" pitchFamily="49" charset="0"/>
                <a:cs typeface="Consolas" panose="020B0609020204030204" pitchFamily="49" charset="0"/>
              </a:rPr>
              <a:t>)+" </a:t>
            </a:r>
            <a:r>
              <a:rPr lang="en-GB" sz="1800" b="1" dirty="0" smtClean="0">
                <a:solidFill>
                  <a:srgbClr val="DC5D2A"/>
                </a:solidFill>
                <a:latin typeface="Consolas" panose="020B0609020204030204" pitchFamily="49" charset="0"/>
                <a:cs typeface="Consolas" panose="020B0609020204030204" pitchFamily="49" charset="0"/>
              </a:rPr>
              <a:t>");</a:t>
            </a:r>
          </a:p>
          <a:p>
            <a:pPr lvl="2" algn="l"/>
            <a:r>
              <a:rPr lang="en-GB" sz="1800" b="1" dirty="0">
                <a:solidFill>
                  <a:srgbClr val="DC5D2A"/>
                </a:solidFill>
                <a:latin typeface="Consolas" panose="020B0609020204030204" pitchFamily="49" charset="0"/>
                <a:cs typeface="Consolas" panose="020B0609020204030204" pitchFamily="49" charset="0"/>
              </a:rPr>
              <a:t>	</a:t>
            </a:r>
            <a:r>
              <a:rPr lang="en-GB" sz="1800" b="1" dirty="0" smtClean="0">
                <a:solidFill>
                  <a:srgbClr val="DC5D2A"/>
                </a:solidFill>
                <a:latin typeface="Consolas" panose="020B0609020204030204" pitchFamily="49" charset="0"/>
                <a:cs typeface="Consolas" panose="020B0609020204030204" pitchFamily="49" charset="0"/>
              </a:rPr>
              <a:t> } </a:t>
            </a:r>
          </a:p>
          <a:p>
            <a:pPr lvl="2" algn="l"/>
            <a:r>
              <a:rPr lang="en-GB" sz="1800" b="1" dirty="0" smtClean="0">
                <a:solidFill>
                  <a:srgbClr val="DC5D2A"/>
                </a:solidFill>
                <a:latin typeface="Consolas" panose="020B0609020204030204" pitchFamily="49" charset="0"/>
                <a:cs typeface="Consolas" panose="020B0609020204030204" pitchFamily="49" charset="0"/>
              </a:rPr>
              <a:t>} </a:t>
            </a:r>
          </a:p>
          <a:p>
            <a:pPr algn="l"/>
            <a:endParaRPr lang="en-GB" dirty="0">
              <a:solidFill>
                <a:srgbClr val="DC5D2A"/>
              </a:solidFill>
              <a:latin typeface="Consolas" panose="020B0609020204030204" pitchFamily="49" charset="0"/>
              <a:cs typeface="Consolas" panose="020B0609020204030204" pitchFamily="49" charset="0"/>
            </a:endParaRPr>
          </a:p>
          <a:p>
            <a:pPr lvl="2" algn="l"/>
            <a:r>
              <a:rPr lang="en-GB" sz="1800" b="1" i="1" dirty="0" smtClean="0">
                <a:solidFill>
                  <a:srgbClr val="DC5D2A"/>
                </a:solidFill>
                <a:latin typeface="Consolas" panose="020B0609020204030204" pitchFamily="49" charset="0"/>
                <a:cs typeface="Consolas" panose="020B0609020204030204" pitchFamily="49" charset="0"/>
              </a:rPr>
              <a:t>private </a:t>
            </a:r>
            <a:r>
              <a:rPr lang="en-GB" sz="1800" b="1" i="1" dirty="0">
                <a:solidFill>
                  <a:srgbClr val="DC5D2A"/>
                </a:solidFill>
                <a:latin typeface="Consolas" panose="020B0609020204030204" pitchFamily="49" charset="0"/>
                <a:cs typeface="Consolas" panose="020B0609020204030204" pitchFamily="49" charset="0"/>
              </a:rPr>
              <a:t>synchronized void </a:t>
            </a:r>
            <a:r>
              <a:rPr lang="en-GB" sz="1800" b="1" i="1" dirty="0" err="1">
                <a:solidFill>
                  <a:srgbClr val="DC5D2A"/>
                </a:solidFill>
                <a:latin typeface="Consolas" panose="020B0609020204030204" pitchFamily="49" charset="0"/>
                <a:cs typeface="Consolas" panose="020B0609020204030204" pitchFamily="49" charset="0"/>
              </a:rPr>
              <a:t>incrementAndReport</a:t>
            </a:r>
            <a:r>
              <a:rPr lang="en-GB" sz="1800" b="1" i="1" dirty="0">
                <a:solidFill>
                  <a:srgbClr val="DC5D2A"/>
                </a:solidFill>
                <a:latin typeface="Consolas" panose="020B0609020204030204" pitchFamily="49" charset="0"/>
                <a:cs typeface="Consolas" panose="020B0609020204030204" pitchFamily="49" charset="0"/>
              </a:rPr>
              <a:t>() </a:t>
            </a:r>
            <a:r>
              <a:rPr lang="en-GB" sz="1800" b="1" i="1" dirty="0" smtClean="0">
                <a:solidFill>
                  <a:srgbClr val="DC5D2A"/>
                </a:solidFill>
                <a:latin typeface="Consolas" panose="020B0609020204030204" pitchFamily="49" charset="0"/>
                <a:cs typeface="Consolas" panose="020B0609020204030204" pitchFamily="49" charset="0"/>
              </a:rPr>
              <a:t>{</a:t>
            </a:r>
          </a:p>
          <a:p>
            <a:pPr lvl="2" algn="l"/>
            <a:r>
              <a:rPr lang="en-GB" sz="1800" b="1" i="1" dirty="0">
                <a:solidFill>
                  <a:srgbClr val="DC5D2A"/>
                </a:solidFill>
                <a:latin typeface="Consolas" panose="020B0609020204030204" pitchFamily="49" charset="0"/>
                <a:cs typeface="Consolas" panose="020B0609020204030204" pitchFamily="49" charset="0"/>
              </a:rPr>
              <a:t>	</a:t>
            </a:r>
            <a:r>
              <a:rPr lang="en-GB" sz="1800" b="1" i="1" dirty="0" smtClean="0">
                <a:solidFill>
                  <a:srgbClr val="DC5D2A"/>
                </a:solidFill>
                <a:latin typeface="Consolas" panose="020B0609020204030204" pitchFamily="49" charset="0"/>
                <a:cs typeface="Consolas" panose="020B0609020204030204" pitchFamily="49" charset="0"/>
              </a:rPr>
              <a:t> </a:t>
            </a:r>
            <a:r>
              <a:rPr lang="en-GB" sz="1800" b="1" i="1" dirty="0" err="1">
                <a:solidFill>
                  <a:srgbClr val="DC5D2A"/>
                </a:solidFill>
                <a:latin typeface="Consolas" panose="020B0609020204030204" pitchFamily="49" charset="0"/>
                <a:cs typeface="Consolas" panose="020B0609020204030204" pitchFamily="49" charset="0"/>
              </a:rPr>
              <a:t>System.out.print</a:t>
            </a:r>
            <a:r>
              <a:rPr lang="en-GB" sz="1800" b="1" i="1" dirty="0">
                <a:solidFill>
                  <a:srgbClr val="DC5D2A"/>
                </a:solidFill>
                <a:latin typeface="Consolas" panose="020B0609020204030204" pitchFamily="49" charset="0"/>
                <a:cs typeface="Consolas" panose="020B0609020204030204" pitchFamily="49" charset="0"/>
              </a:rPr>
              <a:t>((++</a:t>
            </a:r>
            <a:r>
              <a:rPr lang="en-GB" sz="1800" b="1" i="1" dirty="0" err="1">
                <a:solidFill>
                  <a:srgbClr val="DC5D2A"/>
                </a:solidFill>
                <a:latin typeface="Consolas" panose="020B0609020204030204" pitchFamily="49" charset="0"/>
                <a:cs typeface="Consolas" panose="020B0609020204030204" pitchFamily="49" charset="0"/>
              </a:rPr>
              <a:t>sheepCount</a:t>
            </a:r>
            <a:r>
              <a:rPr lang="en-GB" sz="1800" b="1" i="1" dirty="0">
                <a:solidFill>
                  <a:srgbClr val="DC5D2A"/>
                </a:solidFill>
                <a:latin typeface="Consolas" panose="020B0609020204030204" pitchFamily="49" charset="0"/>
                <a:cs typeface="Consolas" panose="020B0609020204030204" pitchFamily="49" charset="0"/>
              </a:rPr>
              <a:t>)+" "); </a:t>
            </a:r>
            <a:endParaRPr lang="en-GB" sz="1800" b="1" i="1" dirty="0" smtClean="0">
              <a:solidFill>
                <a:srgbClr val="DC5D2A"/>
              </a:solidFill>
              <a:latin typeface="Consolas" panose="020B0609020204030204" pitchFamily="49" charset="0"/>
              <a:cs typeface="Consolas" panose="020B0609020204030204" pitchFamily="49" charset="0"/>
            </a:endParaRPr>
          </a:p>
          <a:p>
            <a:pPr lvl="2" algn="l"/>
            <a:r>
              <a:rPr lang="en-GB" sz="1800" b="1" i="1" dirty="0" smtClean="0">
                <a:solidFill>
                  <a:srgbClr val="DC5D2A"/>
                </a:solidFill>
                <a:latin typeface="Consolas" panose="020B0609020204030204" pitchFamily="49" charset="0"/>
                <a:cs typeface="Consolas" panose="020B0609020204030204" pitchFamily="49" charset="0"/>
              </a:rPr>
              <a:t>} </a:t>
            </a:r>
            <a:endParaRPr lang="en-GB" b="1" i="1" dirty="0">
              <a:solidFill>
                <a:srgbClr val="DC5D2A"/>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9135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Understanding the Cost of Synchronization</a:t>
            </a:r>
          </a:p>
        </p:txBody>
      </p:sp>
      <p:sp>
        <p:nvSpPr>
          <p:cNvPr id="8" name="Content Placeholder 7"/>
          <p:cNvSpPr>
            <a:spLocks noGrp="1"/>
          </p:cNvSpPr>
          <p:nvPr>
            <p:ph idx="22"/>
          </p:nvPr>
        </p:nvSpPr>
        <p:spPr>
          <a:xfrm>
            <a:off x="1210832" y="2002540"/>
            <a:ext cx="9831977" cy="3419691"/>
          </a:xfrm>
        </p:spPr>
        <p:txBody>
          <a:bodyPr/>
          <a:lstStyle/>
          <a:p>
            <a:pPr marL="285750" indent="-285750" algn="l">
              <a:buFont typeface="Arial" pitchFamily="34" charset="0"/>
              <a:buChar char="•"/>
            </a:pPr>
            <a:r>
              <a:rPr lang="en-GB" dirty="0"/>
              <a:t>While multi-threaded programming is about doing multiple things at the same time, synchronization is about taking multiple threads and making them perform in a more single-threaded manner</a:t>
            </a:r>
            <a:r>
              <a:rPr lang="en-GB" dirty="0" smtClean="0"/>
              <a:t>.</a:t>
            </a:r>
          </a:p>
          <a:p>
            <a:pPr marL="285750" indent="-285750" algn="l">
              <a:buFont typeface="Arial" pitchFamily="34" charset="0"/>
              <a:buChar char="•"/>
            </a:pPr>
            <a:endParaRPr lang="en-GB" dirty="0"/>
          </a:p>
          <a:p>
            <a:pPr marL="285750" indent="-285750" algn="l">
              <a:buFont typeface="Arial" pitchFamily="34" charset="0"/>
              <a:buChar char="•"/>
            </a:pPr>
            <a:r>
              <a:rPr lang="en-GB" dirty="0"/>
              <a:t>For example, let’s say that we have a highly concurrent class with numerous methods that synchronize on the same object. Let’s say that 50 concurrent threads access it. Let’s also say that, on average, each thread takes a modest 100 milliseconds to execute. In this example, if all of the threads try to access the monitor at the same time, how long will it take for them to complete their work, assuming that 50 threads are available in the thread pool? </a:t>
            </a:r>
            <a:endParaRPr lang="en-GB" dirty="0" smtClean="0"/>
          </a:p>
          <a:p>
            <a:pPr marL="285750" indent="-285750" algn="l">
              <a:buFont typeface="Arial" pitchFamily="34" charset="0"/>
              <a:buChar char="•"/>
            </a:pPr>
            <a:endParaRPr lang="en-GB" dirty="0" smtClean="0"/>
          </a:p>
          <a:p>
            <a:pPr marL="285750" indent="-285750" algn="l">
              <a:buFont typeface="Arial" pitchFamily="34" charset="0"/>
              <a:buChar char="•"/>
            </a:pPr>
            <a:r>
              <a:rPr lang="en-GB" b="1" dirty="0" smtClean="0"/>
              <a:t>50 </a:t>
            </a:r>
            <a:r>
              <a:rPr lang="en-GB" b="1" dirty="0"/>
              <a:t>threads x 100 milliseconds = 5,000 milliseconds = 5 seconds</a:t>
            </a:r>
          </a:p>
        </p:txBody>
      </p:sp>
    </p:spTree>
    <p:extLst>
      <p:ext uri="{BB962C8B-B14F-4D97-AF65-F5344CB8AC3E}">
        <p14:creationId xmlns:p14="http://schemas.microsoft.com/office/powerpoint/2010/main" val="3642425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Wait-and-Notify API </a:t>
            </a:r>
            <a:r>
              <a:rPr lang="en-US" dirty="0" smtClean="0"/>
              <a:t>Tour</a:t>
            </a:r>
            <a:endParaRPr lang="en-GB" dirty="0"/>
          </a:p>
        </p:txBody>
      </p:sp>
      <p:sp>
        <p:nvSpPr>
          <p:cNvPr id="8" name="Content Placeholder 7"/>
          <p:cNvSpPr>
            <a:spLocks noGrp="1"/>
          </p:cNvSpPr>
          <p:nvPr>
            <p:ph idx="22"/>
          </p:nvPr>
        </p:nvSpPr>
        <p:spPr>
          <a:xfrm>
            <a:off x="1210832" y="1471448"/>
            <a:ext cx="9831977" cy="4908331"/>
          </a:xfrm>
        </p:spPr>
        <p:txBody>
          <a:bodyPr/>
          <a:lstStyle/>
          <a:p>
            <a:pPr algn="just"/>
            <a:r>
              <a:rPr lang="en-US" dirty="0"/>
              <a:t>The java.lang.Object class provides a Wait-and-Notify API that consists of three wait()methods, one notify() method, and one notifyAll() method. The wait() methods wait for a condition to exist; the notify() and notifyAll() methods notify waiting threads when the condition exists</a:t>
            </a:r>
            <a:r>
              <a:rPr lang="en-US" dirty="0" smtClean="0"/>
              <a:t>:</a:t>
            </a:r>
          </a:p>
          <a:p>
            <a:pPr algn="l"/>
            <a:endParaRPr lang="en-US" dirty="0"/>
          </a:p>
          <a:p>
            <a:pPr marL="285750" indent="-285750" algn="just">
              <a:buClr>
                <a:srgbClr val="DE412F"/>
              </a:buClr>
              <a:buFont typeface="Wingdings" panose="05000000000000000000" pitchFamily="2" charset="2"/>
              <a:buChar char="q"/>
            </a:pPr>
            <a:r>
              <a:rPr lang="en-US" dirty="0"/>
              <a:t>void wait(): Cause the current thread to wait until another thread invokes the notify() or notifyAll() method for this object, or for some other thread to interrupt the current thread while waiting.</a:t>
            </a:r>
          </a:p>
          <a:p>
            <a:pPr marL="285750" indent="-285750" algn="just">
              <a:buClr>
                <a:srgbClr val="DE412F"/>
              </a:buClr>
              <a:buFont typeface="Wingdings" panose="05000000000000000000" pitchFamily="2" charset="2"/>
              <a:buChar char="q"/>
            </a:pPr>
            <a:r>
              <a:rPr lang="en-US" dirty="0"/>
              <a:t>void wait(long timeout): Cause the current thread to wait until another thread invokes the notify() or notifyAll() method for this object, or for the specified amount of time measured in milliseconds (identified by timeout) to pass, or for some other thread to interrupt the current thread while waiting. This method throws java.lang.IllegalArgumentException when timeout is negative.</a:t>
            </a:r>
          </a:p>
          <a:p>
            <a:pPr marL="285750" indent="-285750" algn="l">
              <a:buClr>
                <a:srgbClr val="DE412F"/>
              </a:buClr>
              <a:buFont typeface="Wingdings" panose="05000000000000000000" pitchFamily="2" charset="2"/>
              <a:buChar char="q"/>
            </a:pPr>
            <a:r>
              <a:rPr lang="en-US" dirty="0"/>
              <a:t>void wait(long timeout, </a:t>
            </a:r>
            <a:r>
              <a:rPr lang="en-US" dirty="0" err="1"/>
              <a:t>int</a:t>
            </a:r>
            <a:r>
              <a:rPr lang="en-US" dirty="0"/>
              <a:t> </a:t>
            </a:r>
            <a:r>
              <a:rPr lang="en-US" dirty="0" err="1"/>
              <a:t>nanos</a:t>
            </a:r>
            <a:r>
              <a:rPr lang="en-US" dirty="0"/>
              <a:t>): Cause the current thread to wait until another thread invokes the notify() or </a:t>
            </a:r>
            <a:r>
              <a:rPr lang="en-US" dirty="0" err="1"/>
              <a:t>notifyAll</a:t>
            </a:r>
            <a:r>
              <a:rPr lang="en-US" dirty="0"/>
              <a:t>() method for this object, or for the specified amount of time measured in milliseconds (identified by timeout) plus nanoseconds (identified by </a:t>
            </a:r>
            <a:r>
              <a:rPr lang="en-US" dirty="0" err="1"/>
              <a:t>nanos</a:t>
            </a:r>
            <a:r>
              <a:rPr lang="en-US" dirty="0"/>
              <a:t>) to pass, or for some other thread to interrupt the current thread while waiting. This method throws </a:t>
            </a:r>
            <a:r>
              <a:rPr lang="en-US" dirty="0" err="1"/>
              <a:t>IllegalArgumentException</a:t>
            </a:r>
            <a:r>
              <a:rPr lang="en-US" dirty="0"/>
              <a:t> when timeout is negative, </a:t>
            </a:r>
            <a:r>
              <a:rPr lang="en-US" dirty="0" err="1"/>
              <a:t>nanos</a:t>
            </a:r>
            <a:r>
              <a:rPr lang="en-US" dirty="0"/>
              <a:t> is negative, or </a:t>
            </a:r>
            <a:r>
              <a:rPr lang="en-US" dirty="0" err="1"/>
              <a:t>nanos</a:t>
            </a:r>
            <a:r>
              <a:rPr lang="en-US" dirty="0"/>
              <a:t> is greater than 999999.</a:t>
            </a:r>
          </a:p>
          <a:p>
            <a:pPr algn="l"/>
            <a:r>
              <a:rPr lang="en-US" dirty="0"/>
              <a:t/>
            </a:r>
            <a:br>
              <a:rPr lang="en-US" dirty="0"/>
            </a:br>
            <a:endParaRPr lang="en-GB" b="1" dirty="0"/>
          </a:p>
        </p:txBody>
      </p:sp>
    </p:spTree>
    <p:extLst>
      <p:ext uri="{BB962C8B-B14F-4D97-AF65-F5344CB8AC3E}">
        <p14:creationId xmlns:p14="http://schemas.microsoft.com/office/powerpoint/2010/main" val="424668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Wait-and-Notify API </a:t>
            </a:r>
            <a:r>
              <a:rPr lang="en-US" dirty="0" smtClean="0"/>
              <a:t>Tour</a:t>
            </a:r>
            <a:endParaRPr lang="en-GB" dirty="0"/>
          </a:p>
        </p:txBody>
      </p:sp>
      <p:sp>
        <p:nvSpPr>
          <p:cNvPr id="8" name="Content Placeholder 7"/>
          <p:cNvSpPr>
            <a:spLocks noGrp="1"/>
          </p:cNvSpPr>
          <p:nvPr>
            <p:ph idx="22"/>
          </p:nvPr>
        </p:nvSpPr>
        <p:spPr>
          <a:xfrm>
            <a:off x="1210832" y="1471448"/>
            <a:ext cx="9831977" cy="4855780"/>
          </a:xfrm>
        </p:spPr>
        <p:txBody>
          <a:bodyPr/>
          <a:lstStyle/>
          <a:p>
            <a:pPr marL="285750" indent="-285750" algn="just">
              <a:buClr>
                <a:srgbClr val="DE412F"/>
              </a:buClr>
              <a:buFont typeface="Wingdings" panose="05000000000000000000" pitchFamily="2" charset="2"/>
              <a:buChar char="q"/>
            </a:pPr>
            <a:r>
              <a:rPr lang="en-US" dirty="0" smtClean="0"/>
              <a:t>void </a:t>
            </a:r>
            <a:r>
              <a:rPr lang="en-US" dirty="0"/>
              <a:t>notify(): Wake up a single thread that’s waiting on this object’s monitor. If any threads are waiting on this object, one of them is chosen to be awakened. The choice is arbitrary and occurs at the discretion of the implementation. The awakened thread will not be able to proceed until the current thread relinquishes the lock on this object. The awakened thread will compete in the usual manner with any other threads that might be actively competing to synchronize on this object; for example, the awakened thread enjoys no reliable privilege or disadvantage in being the next thread to lock this object.</a:t>
            </a:r>
          </a:p>
          <a:p>
            <a:pPr marL="285750" indent="-285750" algn="just">
              <a:buClr>
                <a:srgbClr val="DE412F"/>
              </a:buClr>
              <a:buFont typeface="Wingdings" panose="05000000000000000000" pitchFamily="2" charset="2"/>
              <a:buChar char="q"/>
            </a:pPr>
            <a:r>
              <a:rPr lang="en-US" dirty="0"/>
              <a:t>void notifyAll(): Wake up all threads that are waiting on this object’s monitor. The awakened threads will not be able to proceed until the current thread relinquishes the lock on this object. The awakened threads will compete in the usual manner with any other threads that might be actively competing to synchronize on this object; for example, the awakened threads enjoy no reliable privilege or disadvantage in being the next thread to lock this object</a:t>
            </a:r>
            <a:r>
              <a:rPr lang="en-US" dirty="0" smtClean="0"/>
              <a:t>.</a:t>
            </a:r>
          </a:p>
          <a:p>
            <a:pPr marL="285750" indent="-285750" algn="just">
              <a:buClr>
                <a:srgbClr val="DE412F"/>
              </a:buClr>
              <a:buFont typeface="Wingdings" panose="05000000000000000000" pitchFamily="2" charset="2"/>
              <a:buChar char="q"/>
            </a:pPr>
            <a:endParaRPr lang="en-US" dirty="0"/>
          </a:p>
          <a:p>
            <a:pPr algn="just">
              <a:buClr>
                <a:srgbClr val="DE412F"/>
              </a:buClr>
            </a:pPr>
            <a:r>
              <a:rPr lang="en-US" dirty="0"/>
              <a:t>The three wait() methods throw java.lang.InterruptedException when any thread interrupted the current thread before or while the current thread was waiting for a notification. The interrupted status of the current thread is cleared when this exception is thrown.</a:t>
            </a:r>
          </a:p>
        </p:txBody>
      </p:sp>
    </p:spTree>
    <p:extLst>
      <p:ext uri="{BB962C8B-B14F-4D97-AF65-F5344CB8AC3E}">
        <p14:creationId xmlns:p14="http://schemas.microsoft.com/office/powerpoint/2010/main" val="250690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Synchronized </a:t>
            </a:r>
            <a:r>
              <a:rPr lang="en-GB" dirty="0" smtClean="0"/>
              <a:t>Collections</a:t>
            </a:r>
            <a:endParaRPr lang="en-GB" dirty="0"/>
          </a:p>
        </p:txBody>
      </p:sp>
      <p:sp>
        <p:nvSpPr>
          <p:cNvPr id="8" name="Content Placeholder 7"/>
          <p:cNvSpPr>
            <a:spLocks noGrp="1"/>
          </p:cNvSpPr>
          <p:nvPr>
            <p:ph idx="22"/>
          </p:nvPr>
        </p:nvSpPr>
        <p:spPr>
          <a:xfrm>
            <a:off x="1286928" y="1408983"/>
            <a:ext cx="9831977" cy="1654257"/>
          </a:xfrm>
        </p:spPr>
        <p:txBody>
          <a:bodyPr/>
          <a:lstStyle/>
          <a:p>
            <a:pPr algn="l"/>
            <a:r>
              <a:rPr lang="en-US" dirty="0"/>
              <a:t>The synchronized collections classes, Hashtable and Vector, and the synchronized wrapper classes, Collections.synchronizedMap() and Collections.synchronizedList</a:t>
            </a:r>
            <a:r>
              <a:rPr lang="en-US" dirty="0"/>
              <a:t>(), provides a basic conditionally thread-safe implementation of Map and List.</a:t>
            </a:r>
            <a:br>
              <a:rPr lang="en-US" dirty="0"/>
            </a:br>
            <a:endParaRPr lang="en-US" dirty="0" smtClean="0"/>
          </a:p>
          <a:p>
            <a:pPr algn="l"/>
            <a:r>
              <a:rPr lang="en-US" dirty="0"/>
              <a:t>You can get a synchronized version of a Java Collection </a:t>
            </a:r>
            <a:r>
              <a:rPr lang="en-US" dirty="0" smtClean="0"/>
              <a:t>with:</a:t>
            </a:r>
          </a:p>
        </p:txBody>
      </p:sp>
      <p:graphicFrame>
        <p:nvGraphicFramePr>
          <p:cNvPr id="5" name="Table 4"/>
          <p:cNvGraphicFramePr>
            <a:graphicFrameLocks noGrp="1"/>
          </p:cNvGraphicFramePr>
          <p:nvPr>
            <p:extLst>
              <p:ext uri="{D42A27DB-BD31-4B8C-83A1-F6EECF244321}">
                <p14:modId xmlns:p14="http://schemas.microsoft.com/office/powerpoint/2010/main" val="1568938799"/>
              </p:ext>
            </p:extLst>
          </p:nvPr>
        </p:nvGraphicFramePr>
        <p:xfrm>
          <a:off x="2945097" y="3286335"/>
          <a:ext cx="6363447" cy="2275840"/>
        </p:xfrm>
        <a:graphic>
          <a:graphicData uri="http://schemas.openxmlformats.org/drawingml/2006/table">
            <a:tbl>
              <a:tblPr/>
              <a:tblGrid>
                <a:gridCol w="6363447"/>
              </a:tblGrid>
              <a:tr h="0">
                <a:tc>
                  <a:txBody>
                    <a:bodyPr/>
                    <a:lstStyle/>
                    <a:p>
                      <a:pPr algn="l"/>
                      <a:r>
                        <a:rPr lang="en-US" b="1">
                          <a:effectLst/>
                        </a:rPr>
                        <a:t>Synchronized Collection Methods of Collections class</a:t>
                      </a:r>
                    </a:p>
                  </a:txBody>
                  <a:tcPr marL="25400" marR="25400" marT="25400" marB="25400" anchor="ctr">
                    <a:lnL>
                      <a:noFill/>
                    </a:lnL>
                    <a:lnR>
                      <a:noFill/>
                    </a:lnR>
                    <a:lnT>
                      <a:noFill/>
                    </a:lnT>
                    <a:lnB>
                      <a:noFill/>
                    </a:lnB>
                  </a:tcPr>
                </a:tc>
              </a:tr>
              <a:tr h="0">
                <a:tc>
                  <a:txBody>
                    <a:bodyPr/>
                    <a:lstStyle/>
                    <a:p>
                      <a:r>
                        <a:rPr lang="en-US" dirty="0" err="1">
                          <a:effectLst/>
                        </a:rPr>
                        <a:t>Collections.synchronizedCollection</a:t>
                      </a:r>
                      <a:r>
                        <a:rPr lang="en-US" dirty="0">
                          <a:effectLst/>
                        </a:rPr>
                        <a:t>(Collection&lt;T&gt; c) </a:t>
                      </a:r>
                    </a:p>
                  </a:txBody>
                  <a:tcPr marL="25400" marR="25400" marT="25400" marB="25400" anchor="ctr">
                    <a:lnL>
                      <a:noFill/>
                    </a:lnL>
                    <a:lnR>
                      <a:noFill/>
                    </a:lnR>
                    <a:lnT>
                      <a:noFill/>
                    </a:lnT>
                    <a:lnB>
                      <a:noFill/>
                    </a:lnB>
                  </a:tcPr>
                </a:tc>
              </a:tr>
              <a:tr h="0">
                <a:tc>
                  <a:txBody>
                    <a:bodyPr/>
                    <a:lstStyle/>
                    <a:p>
                      <a:r>
                        <a:rPr lang="en-US" dirty="0" err="1">
                          <a:effectLst/>
                        </a:rPr>
                        <a:t>Collections.synchronizedList</a:t>
                      </a:r>
                      <a:r>
                        <a:rPr lang="en-US" dirty="0">
                          <a:effectLst/>
                        </a:rPr>
                        <a:t>(List&lt;T&gt; list) </a:t>
                      </a:r>
                    </a:p>
                  </a:txBody>
                  <a:tcPr marL="25400" marR="25400" marT="25400" marB="25400" anchor="ctr">
                    <a:lnL>
                      <a:noFill/>
                    </a:lnL>
                    <a:lnR>
                      <a:noFill/>
                    </a:lnR>
                    <a:lnT>
                      <a:noFill/>
                    </a:lnT>
                    <a:lnB>
                      <a:noFill/>
                    </a:lnB>
                  </a:tcPr>
                </a:tc>
              </a:tr>
              <a:tr h="0">
                <a:tc>
                  <a:txBody>
                    <a:bodyPr/>
                    <a:lstStyle/>
                    <a:p>
                      <a:r>
                        <a:rPr lang="en-US">
                          <a:effectLst/>
                        </a:rPr>
                        <a:t>Collections.synchronizedMap(Map&lt;K,V&gt; m) </a:t>
                      </a:r>
                    </a:p>
                  </a:txBody>
                  <a:tcPr marL="25400" marR="25400" marT="25400" marB="25400" anchor="ctr">
                    <a:lnL>
                      <a:noFill/>
                    </a:lnL>
                    <a:lnR>
                      <a:noFill/>
                    </a:lnR>
                    <a:lnT>
                      <a:noFill/>
                    </a:lnT>
                    <a:lnB>
                      <a:noFill/>
                    </a:lnB>
                  </a:tcPr>
                </a:tc>
              </a:tr>
              <a:tr h="0">
                <a:tc>
                  <a:txBody>
                    <a:bodyPr/>
                    <a:lstStyle/>
                    <a:p>
                      <a:r>
                        <a:rPr lang="en-US">
                          <a:effectLst/>
                        </a:rPr>
                        <a:t>Collections.synchronizedSet(Set&lt;T&gt; s) </a:t>
                      </a:r>
                    </a:p>
                  </a:txBody>
                  <a:tcPr marL="25400" marR="25400" marT="25400" marB="25400" anchor="ctr">
                    <a:lnL>
                      <a:noFill/>
                    </a:lnL>
                    <a:lnR>
                      <a:noFill/>
                    </a:lnR>
                    <a:lnT>
                      <a:noFill/>
                    </a:lnT>
                    <a:lnB>
                      <a:noFill/>
                    </a:lnB>
                  </a:tcPr>
                </a:tc>
              </a:tr>
              <a:tr h="0">
                <a:tc>
                  <a:txBody>
                    <a:bodyPr/>
                    <a:lstStyle/>
                    <a:p>
                      <a:r>
                        <a:rPr lang="en-US">
                          <a:effectLst/>
                        </a:rPr>
                        <a:t>Collections.synchronizedSortedMap(SortedMap&lt;K,V&gt; m) </a:t>
                      </a:r>
                    </a:p>
                  </a:txBody>
                  <a:tcPr marL="25400" marR="25400" marT="25400" marB="25400" anchor="ctr">
                    <a:lnL>
                      <a:noFill/>
                    </a:lnL>
                    <a:lnR>
                      <a:noFill/>
                    </a:lnR>
                    <a:lnT>
                      <a:noFill/>
                    </a:lnT>
                    <a:lnB>
                      <a:noFill/>
                    </a:lnB>
                  </a:tcPr>
                </a:tc>
              </a:tr>
              <a:tr h="0">
                <a:tc>
                  <a:txBody>
                    <a:bodyPr/>
                    <a:lstStyle/>
                    <a:p>
                      <a:r>
                        <a:rPr lang="en-US" dirty="0" err="1">
                          <a:effectLst/>
                        </a:rPr>
                        <a:t>Collections.synchronizedSortedSet</a:t>
                      </a:r>
                      <a:r>
                        <a:rPr lang="en-US" dirty="0">
                          <a:effectLst/>
                        </a:rPr>
                        <a:t>(</a:t>
                      </a:r>
                      <a:r>
                        <a:rPr lang="en-US" dirty="0" err="1">
                          <a:effectLst/>
                        </a:rPr>
                        <a:t>SortedSet</a:t>
                      </a:r>
                      <a:r>
                        <a:rPr lang="en-US" dirty="0">
                          <a:effectLst/>
                        </a:rPr>
                        <a:t>&lt;T&gt; s)</a:t>
                      </a:r>
                    </a:p>
                  </a:txBody>
                  <a:tcPr marL="25400" marR="25400" marT="25400" marB="25400" anchor="ctr">
                    <a:lnL>
                      <a:noFill/>
                    </a:lnL>
                    <a:lnR>
                      <a:noFill/>
                    </a:lnR>
                    <a:lnT>
                      <a:noFill/>
                    </a:lnT>
                    <a:lnB>
                      <a:noFill/>
                    </a:lnB>
                  </a:tcPr>
                </a:tc>
              </a:tr>
            </a:tbl>
          </a:graphicData>
        </a:graphic>
      </p:graphicFrame>
    </p:spTree>
    <p:extLst>
      <p:ext uri="{BB962C8B-B14F-4D97-AF65-F5344CB8AC3E}">
        <p14:creationId xmlns:p14="http://schemas.microsoft.com/office/powerpoint/2010/main" val="555709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Concurrent Collections</a:t>
            </a:r>
          </a:p>
        </p:txBody>
      </p:sp>
      <p:sp>
        <p:nvSpPr>
          <p:cNvPr id="8" name="Content Placeholder 7"/>
          <p:cNvSpPr>
            <a:spLocks noGrp="1"/>
          </p:cNvSpPr>
          <p:nvPr>
            <p:ph idx="22"/>
          </p:nvPr>
        </p:nvSpPr>
        <p:spPr>
          <a:xfrm>
            <a:off x="1286928" y="1408982"/>
            <a:ext cx="9831977" cy="4664271"/>
          </a:xfrm>
        </p:spPr>
        <p:txBody>
          <a:bodyPr/>
          <a:lstStyle/>
          <a:p>
            <a:pPr algn="l"/>
            <a:r>
              <a:rPr lang="en-GB" dirty="0" smtClean="0"/>
              <a:t>The </a:t>
            </a:r>
            <a:r>
              <a:rPr lang="en-GB" dirty="0"/>
              <a:t>Concurrency API includes interfaces and classes that help you coordinate access to collections across multiple tasks. By collections, we are of course referring to the Java Collections </a:t>
            </a:r>
            <a:r>
              <a:rPr lang="en-GB" dirty="0" smtClean="0"/>
              <a:t>Framework.</a:t>
            </a:r>
            <a:endParaRPr lang="en-GB" dirty="0"/>
          </a:p>
        </p:txBody>
      </p:sp>
      <p:sp>
        <p:nvSpPr>
          <p:cNvPr id="2" name="Rectangle 1"/>
          <p:cNvSpPr/>
          <p:nvPr/>
        </p:nvSpPr>
        <p:spPr>
          <a:xfrm>
            <a:off x="373040" y="2601863"/>
            <a:ext cx="6268392" cy="2246769"/>
          </a:xfrm>
          <a:prstGeom prst="rect">
            <a:avLst/>
          </a:prstGeom>
          <a:solidFill>
            <a:schemeClr val="bg2">
              <a:lumMod val="95000"/>
            </a:schemeClr>
          </a:solidFill>
        </p:spPr>
        <p:txBody>
          <a:bodyPr wrap="square">
            <a:spAutoFit/>
          </a:bodyPr>
          <a:lstStyle/>
          <a:p>
            <a:r>
              <a:rPr lang="en-GB" sz="1400" dirty="0">
                <a:solidFill>
                  <a:srgbClr val="DC5D2A"/>
                </a:solidFill>
                <a:latin typeface="Consolas" panose="020B0609020204030204" pitchFamily="49" charset="0"/>
                <a:cs typeface="Consolas" panose="020B0609020204030204" pitchFamily="49" charset="0"/>
              </a:rPr>
              <a:t>public class </a:t>
            </a:r>
            <a:r>
              <a:rPr lang="en-GB" sz="1400" dirty="0" err="1">
                <a:solidFill>
                  <a:srgbClr val="DC5D2A"/>
                </a:solidFill>
                <a:latin typeface="Consolas" panose="020B0609020204030204" pitchFamily="49" charset="0"/>
                <a:cs typeface="Consolas" panose="020B0609020204030204" pitchFamily="49" charset="0"/>
              </a:rPr>
              <a:t>ZooManager</a:t>
            </a:r>
            <a:r>
              <a:rPr lang="en-GB" sz="1400" dirty="0">
                <a:solidFill>
                  <a:srgbClr val="DC5D2A"/>
                </a:solidFill>
                <a:latin typeface="Consolas" panose="020B0609020204030204" pitchFamily="49" charset="0"/>
                <a:cs typeface="Consolas" panose="020B0609020204030204" pitchFamily="49" charset="0"/>
              </a:rPr>
              <a:t> {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a:solidFill>
                  <a:srgbClr val="DC5D2A"/>
                </a:solidFill>
                <a:latin typeface="Consolas" panose="020B0609020204030204" pitchFamily="49" charset="0"/>
                <a:cs typeface="Consolas" panose="020B0609020204030204" pitchFamily="49" charset="0"/>
              </a:rPr>
              <a:t> </a:t>
            </a:r>
            <a:r>
              <a:rPr lang="en-GB" sz="1400" dirty="0" smtClean="0">
                <a:solidFill>
                  <a:srgbClr val="DC5D2A"/>
                </a:solidFill>
                <a:latin typeface="Consolas" panose="020B0609020204030204" pitchFamily="49" charset="0"/>
                <a:cs typeface="Consolas" panose="020B0609020204030204" pitchFamily="49" charset="0"/>
              </a:rPr>
              <a:t>   private </a:t>
            </a:r>
            <a:r>
              <a:rPr lang="en-GB" sz="1400" dirty="0">
                <a:solidFill>
                  <a:srgbClr val="DC5D2A"/>
                </a:solidFill>
                <a:latin typeface="Consolas" panose="020B0609020204030204" pitchFamily="49" charset="0"/>
                <a:cs typeface="Consolas" panose="020B0609020204030204" pitchFamily="49" charset="0"/>
              </a:rPr>
              <a:t>Map </a:t>
            </a:r>
            <a:r>
              <a:rPr lang="en-GB" sz="1400" dirty="0" err="1">
                <a:solidFill>
                  <a:srgbClr val="DC5D2A"/>
                </a:solidFill>
                <a:latin typeface="Consolas" panose="020B0609020204030204" pitchFamily="49" charset="0"/>
                <a:cs typeface="Consolas" panose="020B0609020204030204" pitchFamily="49" charset="0"/>
              </a:rPr>
              <a:t>foodData</a:t>
            </a:r>
            <a:r>
              <a:rPr lang="en-GB" sz="1400" dirty="0">
                <a:solidFill>
                  <a:srgbClr val="DC5D2A"/>
                </a:solidFill>
                <a:latin typeface="Consolas" panose="020B0609020204030204" pitchFamily="49" charset="0"/>
                <a:cs typeface="Consolas" panose="020B0609020204030204" pitchFamily="49" charset="0"/>
              </a:rPr>
              <a:t> = new HashMap();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smtClean="0">
                <a:solidFill>
                  <a:srgbClr val="DC5D2A"/>
                </a:solidFill>
                <a:latin typeface="Consolas" panose="020B0609020204030204" pitchFamily="49" charset="0"/>
                <a:cs typeface="Consolas" panose="020B0609020204030204" pitchFamily="49" charset="0"/>
              </a:rPr>
              <a:t>    public </a:t>
            </a:r>
            <a:r>
              <a:rPr lang="en-GB" sz="1400" dirty="0">
                <a:solidFill>
                  <a:srgbClr val="DC5D2A"/>
                </a:solidFill>
                <a:latin typeface="Consolas" panose="020B0609020204030204" pitchFamily="49" charset="0"/>
                <a:cs typeface="Consolas" panose="020B0609020204030204" pitchFamily="49" charset="0"/>
              </a:rPr>
              <a:t>synchronized void put(String key, String value) {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a:solidFill>
                  <a:srgbClr val="DC5D2A"/>
                </a:solidFill>
                <a:latin typeface="Consolas" panose="020B0609020204030204" pitchFamily="49" charset="0"/>
                <a:cs typeface="Consolas" panose="020B0609020204030204" pitchFamily="49" charset="0"/>
              </a:rPr>
              <a:t>	</a:t>
            </a:r>
            <a:r>
              <a:rPr lang="en-GB" sz="1400" dirty="0" err="1" smtClean="0">
                <a:solidFill>
                  <a:srgbClr val="DC5D2A"/>
                </a:solidFill>
                <a:latin typeface="Consolas" panose="020B0609020204030204" pitchFamily="49" charset="0"/>
                <a:cs typeface="Consolas" panose="020B0609020204030204" pitchFamily="49" charset="0"/>
              </a:rPr>
              <a:t>foodData.put</a:t>
            </a:r>
            <a:r>
              <a:rPr lang="en-GB" sz="1400" dirty="0" smtClean="0">
                <a:solidFill>
                  <a:srgbClr val="DC5D2A"/>
                </a:solidFill>
                <a:latin typeface="Consolas" panose="020B0609020204030204" pitchFamily="49" charset="0"/>
                <a:cs typeface="Consolas" panose="020B0609020204030204" pitchFamily="49" charset="0"/>
              </a:rPr>
              <a:t>(key</a:t>
            </a:r>
            <a:r>
              <a:rPr lang="en-GB" sz="1400" dirty="0">
                <a:solidFill>
                  <a:srgbClr val="DC5D2A"/>
                </a:solidFill>
                <a:latin typeface="Consolas" panose="020B0609020204030204" pitchFamily="49" charset="0"/>
                <a:cs typeface="Consolas" panose="020B0609020204030204" pitchFamily="49" charset="0"/>
              </a:rPr>
              <a:t>, value);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a:solidFill>
                  <a:srgbClr val="DC5D2A"/>
                </a:solidFill>
                <a:latin typeface="Consolas" panose="020B0609020204030204" pitchFamily="49" charset="0"/>
                <a:cs typeface="Consolas" panose="020B0609020204030204" pitchFamily="49" charset="0"/>
              </a:rPr>
              <a:t> </a:t>
            </a:r>
            <a:r>
              <a:rPr lang="en-GB" sz="1400" dirty="0" smtClean="0">
                <a:solidFill>
                  <a:srgbClr val="DC5D2A"/>
                </a:solidFill>
                <a:latin typeface="Consolas" panose="020B0609020204030204" pitchFamily="49" charset="0"/>
                <a:cs typeface="Consolas" panose="020B0609020204030204" pitchFamily="49" charset="0"/>
              </a:rPr>
              <a:t>   } </a:t>
            </a:r>
          </a:p>
          <a:p>
            <a:r>
              <a:rPr lang="en-GB" sz="1400" dirty="0" smtClean="0">
                <a:solidFill>
                  <a:srgbClr val="DC5D2A"/>
                </a:solidFill>
                <a:latin typeface="Consolas" panose="020B0609020204030204" pitchFamily="49" charset="0"/>
                <a:cs typeface="Consolas" panose="020B0609020204030204" pitchFamily="49" charset="0"/>
              </a:rPr>
              <a:t>    </a:t>
            </a:r>
          </a:p>
          <a:p>
            <a:r>
              <a:rPr lang="en-GB" sz="1400" dirty="0" smtClean="0">
                <a:solidFill>
                  <a:srgbClr val="DC5D2A"/>
                </a:solidFill>
                <a:latin typeface="Consolas" panose="020B0609020204030204" pitchFamily="49" charset="0"/>
                <a:cs typeface="Consolas" panose="020B0609020204030204" pitchFamily="49" charset="0"/>
              </a:rPr>
              <a:t>    public </a:t>
            </a:r>
            <a:r>
              <a:rPr lang="en-GB" sz="1400" dirty="0">
                <a:solidFill>
                  <a:srgbClr val="DC5D2A"/>
                </a:solidFill>
                <a:latin typeface="Consolas" panose="020B0609020204030204" pitchFamily="49" charset="0"/>
                <a:cs typeface="Consolas" panose="020B0609020204030204" pitchFamily="49" charset="0"/>
              </a:rPr>
              <a:t>synchronized Object get(String key) {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smtClean="0">
                <a:solidFill>
                  <a:srgbClr val="DC5D2A"/>
                </a:solidFill>
                <a:latin typeface="Consolas" panose="020B0609020204030204" pitchFamily="49" charset="0"/>
                <a:cs typeface="Consolas" panose="020B0609020204030204" pitchFamily="49" charset="0"/>
              </a:rPr>
              <a:t>	return </a:t>
            </a:r>
            <a:r>
              <a:rPr lang="en-GB" sz="1400" dirty="0" err="1">
                <a:solidFill>
                  <a:srgbClr val="DC5D2A"/>
                </a:solidFill>
                <a:latin typeface="Consolas" panose="020B0609020204030204" pitchFamily="49" charset="0"/>
                <a:cs typeface="Consolas" panose="020B0609020204030204" pitchFamily="49" charset="0"/>
              </a:rPr>
              <a:t>foodData.get</a:t>
            </a:r>
            <a:r>
              <a:rPr lang="en-GB" sz="1400" dirty="0">
                <a:solidFill>
                  <a:srgbClr val="DC5D2A"/>
                </a:solidFill>
                <a:latin typeface="Consolas" panose="020B0609020204030204" pitchFamily="49" charset="0"/>
                <a:cs typeface="Consolas" panose="020B0609020204030204" pitchFamily="49" charset="0"/>
              </a:rPr>
              <a:t>(key);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smtClean="0">
                <a:solidFill>
                  <a:srgbClr val="DC5D2A"/>
                </a:solidFill>
                <a:latin typeface="Consolas" panose="020B0609020204030204" pitchFamily="49" charset="0"/>
                <a:cs typeface="Consolas" panose="020B0609020204030204" pitchFamily="49" charset="0"/>
              </a:rPr>
              <a:t>    } </a:t>
            </a:r>
          </a:p>
          <a:p>
            <a:r>
              <a:rPr lang="en-GB" sz="1400" dirty="0" smtClean="0">
                <a:solidFill>
                  <a:srgbClr val="DC5D2A"/>
                </a:solidFill>
                <a:latin typeface="Consolas" panose="020B0609020204030204" pitchFamily="49" charset="0"/>
                <a:cs typeface="Consolas" panose="020B0609020204030204" pitchFamily="49" charset="0"/>
              </a:rPr>
              <a:t>}</a:t>
            </a:r>
            <a:endParaRPr lang="en-GB" sz="1400" dirty="0">
              <a:solidFill>
                <a:srgbClr val="DC5D2A"/>
              </a:solidFill>
              <a:latin typeface="Consolas" panose="020B0609020204030204" pitchFamily="49" charset="0"/>
              <a:cs typeface="Consolas" panose="020B0609020204030204" pitchFamily="49" charset="0"/>
            </a:endParaRPr>
          </a:p>
        </p:txBody>
      </p:sp>
      <p:sp>
        <p:nvSpPr>
          <p:cNvPr id="3" name="Rectangle 2"/>
          <p:cNvSpPr/>
          <p:nvPr/>
        </p:nvSpPr>
        <p:spPr>
          <a:xfrm>
            <a:off x="5902922" y="3981747"/>
            <a:ext cx="5754806" cy="2246769"/>
          </a:xfrm>
          <a:prstGeom prst="rect">
            <a:avLst/>
          </a:prstGeom>
          <a:solidFill>
            <a:schemeClr val="accent3">
              <a:lumMod val="20000"/>
              <a:lumOff val="80000"/>
            </a:schemeClr>
          </a:solidFill>
        </p:spPr>
        <p:txBody>
          <a:bodyPr wrap="square">
            <a:spAutoFit/>
          </a:bodyPr>
          <a:lstStyle/>
          <a:p>
            <a:r>
              <a:rPr lang="en-GB" sz="1400" dirty="0">
                <a:solidFill>
                  <a:srgbClr val="DC5D2A"/>
                </a:solidFill>
                <a:latin typeface="Consolas" panose="020B0609020204030204" pitchFamily="49" charset="0"/>
                <a:cs typeface="Consolas" panose="020B0609020204030204" pitchFamily="49" charset="0"/>
              </a:rPr>
              <a:t>public class </a:t>
            </a:r>
            <a:r>
              <a:rPr lang="en-GB" sz="1400" dirty="0" err="1">
                <a:solidFill>
                  <a:srgbClr val="DC5D2A"/>
                </a:solidFill>
                <a:latin typeface="Consolas" panose="020B0609020204030204" pitchFamily="49" charset="0"/>
                <a:cs typeface="Consolas" panose="020B0609020204030204" pitchFamily="49" charset="0"/>
              </a:rPr>
              <a:t>ZooManager</a:t>
            </a:r>
            <a:r>
              <a:rPr lang="en-GB" sz="1400" dirty="0">
                <a:solidFill>
                  <a:srgbClr val="DC5D2A"/>
                </a:solidFill>
                <a:latin typeface="Consolas" panose="020B0609020204030204" pitchFamily="49" charset="0"/>
                <a:cs typeface="Consolas" panose="020B0609020204030204" pitchFamily="49" charset="0"/>
              </a:rPr>
              <a:t> {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a:solidFill>
                  <a:srgbClr val="DC5D2A"/>
                </a:solidFill>
                <a:latin typeface="Consolas" panose="020B0609020204030204" pitchFamily="49" charset="0"/>
                <a:cs typeface="Consolas" panose="020B0609020204030204" pitchFamily="49" charset="0"/>
              </a:rPr>
              <a:t> </a:t>
            </a:r>
            <a:r>
              <a:rPr lang="en-GB" sz="1400" dirty="0" smtClean="0">
                <a:solidFill>
                  <a:srgbClr val="DC5D2A"/>
                </a:solidFill>
                <a:latin typeface="Consolas" panose="020B0609020204030204" pitchFamily="49" charset="0"/>
                <a:cs typeface="Consolas" panose="020B0609020204030204" pitchFamily="49" charset="0"/>
              </a:rPr>
              <a:t>   private </a:t>
            </a:r>
            <a:r>
              <a:rPr lang="en-GB" sz="1400" dirty="0">
                <a:solidFill>
                  <a:srgbClr val="DC5D2A"/>
                </a:solidFill>
                <a:latin typeface="Consolas" panose="020B0609020204030204" pitchFamily="49" charset="0"/>
                <a:cs typeface="Consolas" panose="020B0609020204030204" pitchFamily="49" charset="0"/>
              </a:rPr>
              <a:t>Map </a:t>
            </a:r>
            <a:r>
              <a:rPr lang="en-GB" sz="1400" dirty="0" err="1">
                <a:solidFill>
                  <a:srgbClr val="DC5D2A"/>
                </a:solidFill>
                <a:latin typeface="Consolas" panose="020B0609020204030204" pitchFamily="49" charset="0"/>
                <a:cs typeface="Consolas" panose="020B0609020204030204" pitchFamily="49" charset="0"/>
              </a:rPr>
              <a:t>foodData</a:t>
            </a:r>
            <a:r>
              <a:rPr lang="en-GB" sz="1400" dirty="0">
                <a:solidFill>
                  <a:srgbClr val="DC5D2A"/>
                </a:solidFill>
                <a:latin typeface="Consolas" panose="020B0609020204030204" pitchFamily="49" charset="0"/>
                <a:cs typeface="Consolas" panose="020B0609020204030204" pitchFamily="49" charset="0"/>
              </a:rPr>
              <a:t> = new </a:t>
            </a:r>
            <a:r>
              <a:rPr lang="en-GB" sz="1400" dirty="0" err="1">
                <a:solidFill>
                  <a:srgbClr val="DC5D2A"/>
                </a:solidFill>
                <a:latin typeface="Consolas" panose="020B0609020204030204" pitchFamily="49" charset="0"/>
                <a:cs typeface="Consolas" panose="020B0609020204030204" pitchFamily="49" charset="0"/>
              </a:rPr>
              <a:t>ConcurrentHashMap</a:t>
            </a:r>
            <a:r>
              <a:rPr lang="en-GB" sz="1400" dirty="0" smtClean="0">
                <a:solidFill>
                  <a:srgbClr val="DC5D2A"/>
                </a:solidFill>
                <a:latin typeface="Consolas" panose="020B0609020204030204" pitchFamily="49" charset="0"/>
                <a:cs typeface="Consolas" panose="020B0609020204030204" pitchFamily="49" charset="0"/>
              </a:rPr>
              <a:t>();</a:t>
            </a:r>
          </a:p>
          <a:p>
            <a:r>
              <a:rPr lang="en-GB" sz="1400" dirty="0" smtClean="0">
                <a:solidFill>
                  <a:srgbClr val="DC5D2A"/>
                </a:solidFill>
                <a:latin typeface="Consolas" panose="020B0609020204030204" pitchFamily="49" charset="0"/>
                <a:cs typeface="Consolas" panose="020B0609020204030204" pitchFamily="49" charset="0"/>
              </a:rPr>
              <a:t>    public </a:t>
            </a:r>
            <a:r>
              <a:rPr lang="en-GB" sz="1400" dirty="0">
                <a:solidFill>
                  <a:srgbClr val="DC5D2A"/>
                </a:solidFill>
                <a:latin typeface="Consolas" panose="020B0609020204030204" pitchFamily="49" charset="0"/>
                <a:cs typeface="Consolas" panose="020B0609020204030204" pitchFamily="49" charset="0"/>
              </a:rPr>
              <a:t>void put(String key, String value) {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smtClean="0">
                <a:solidFill>
                  <a:srgbClr val="DC5D2A"/>
                </a:solidFill>
                <a:latin typeface="Consolas" panose="020B0609020204030204" pitchFamily="49" charset="0"/>
                <a:cs typeface="Consolas" panose="020B0609020204030204" pitchFamily="49" charset="0"/>
              </a:rPr>
              <a:t>	</a:t>
            </a:r>
            <a:r>
              <a:rPr lang="en-GB" sz="1400" dirty="0" err="1" smtClean="0">
                <a:solidFill>
                  <a:srgbClr val="DC5D2A"/>
                </a:solidFill>
                <a:latin typeface="Consolas" panose="020B0609020204030204" pitchFamily="49" charset="0"/>
                <a:cs typeface="Consolas" panose="020B0609020204030204" pitchFamily="49" charset="0"/>
              </a:rPr>
              <a:t>foodData.put</a:t>
            </a:r>
            <a:r>
              <a:rPr lang="en-GB" sz="1400" dirty="0" smtClean="0">
                <a:solidFill>
                  <a:srgbClr val="DC5D2A"/>
                </a:solidFill>
                <a:latin typeface="Consolas" panose="020B0609020204030204" pitchFamily="49" charset="0"/>
                <a:cs typeface="Consolas" panose="020B0609020204030204" pitchFamily="49" charset="0"/>
              </a:rPr>
              <a:t>(key</a:t>
            </a:r>
            <a:r>
              <a:rPr lang="en-GB" sz="1400" dirty="0">
                <a:solidFill>
                  <a:srgbClr val="DC5D2A"/>
                </a:solidFill>
                <a:latin typeface="Consolas" panose="020B0609020204030204" pitchFamily="49" charset="0"/>
                <a:cs typeface="Consolas" panose="020B0609020204030204" pitchFamily="49" charset="0"/>
              </a:rPr>
              <a:t>, value);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smtClean="0">
                <a:solidFill>
                  <a:srgbClr val="DC5D2A"/>
                </a:solidFill>
                <a:latin typeface="Consolas" panose="020B0609020204030204" pitchFamily="49" charset="0"/>
                <a:cs typeface="Consolas" panose="020B0609020204030204" pitchFamily="49" charset="0"/>
              </a:rPr>
              <a:t>    } </a:t>
            </a:r>
          </a:p>
          <a:p>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smtClean="0">
                <a:solidFill>
                  <a:srgbClr val="DC5D2A"/>
                </a:solidFill>
                <a:latin typeface="Consolas" panose="020B0609020204030204" pitchFamily="49" charset="0"/>
                <a:cs typeface="Consolas" panose="020B0609020204030204" pitchFamily="49" charset="0"/>
              </a:rPr>
              <a:t>    public </a:t>
            </a:r>
            <a:r>
              <a:rPr lang="en-GB" sz="1400" dirty="0">
                <a:solidFill>
                  <a:srgbClr val="DC5D2A"/>
                </a:solidFill>
                <a:latin typeface="Consolas" panose="020B0609020204030204" pitchFamily="49" charset="0"/>
                <a:cs typeface="Consolas" panose="020B0609020204030204" pitchFamily="49" charset="0"/>
              </a:rPr>
              <a:t>Object get(String key) {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smtClean="0">
                <a:solidFill>
                  <a:srgbClr val="DC5D2A"/>
                </a:solidFill>
                <a:latin typeface="Consolas" panose="020B0609020204030204" pitchFamily="49" charset="0"/>
                <a:cs typeface="Consolas" panose="020B0609020204030204" pitchFamily="49" charset="0"/>
              </a:rPr>
              <a:t>	return </a:t>
            </a:r>
            <a:r>
              <a:rPr lang="en-GB" sz="1400" dirty="0" err="1">
                <a:solidFill>
                  <a:srgbClr val="DC5D2A"/>
                </a:solidFill>
                <a:latin typeface="Consolas" panose="020B0609020204030204" pitchFamily="49" charset="0"/>
                <a:cs typeface="Consolas" panose="020B0609020204030204" pitchFamily="49" charset="0"/>
              </a:rPr>
              <a:t>foodData.get</a:t>
            </a:r>
            <a:r>
              <a:rPr lang="en-GB" sz="1400" dirty="0">
                <a:solidFill>
                  <a:srgbClr val="DC5D2A"/>
                </a:solidFill>
                <a:latin typeface="Consolas" panose="020B0609020204030204" pitchFamily="49" charset="0"/>
                <a:cs typeface="Consolas" panose="020B0609020204030204" pitchFamily="49" charset="0"/>
              </a:rPr>
              <a:t>(key); </a:t>
            </a:r>
            <a:endParaRPr lang="en-GB" sz="1400" dirty="0" smtClean="0">
              <a:solidFill>
                <a:srgbClr val="DC5D2A"/>
              </a:solidFill>
              <a:latin typeface="Consolas" panose="020B0609020204030204" pitchFamily="49" charset="0"/>
              <a:cs typeface="Consolas" panose="020B0609020204030204" pitchFamily="49" charset="0"/>
            </a:endParaRPr>
          </a:p>
          <a:p>
            <a:r>
              <a:rPr lang="en-GB" sz="1400" dirty="0" smtClean="0">
                <a:solidFill>
                  <a:srgbClr val="DC5D2A"/>
                </a:solidFill>
                <a:latin typeface="Consolas" panose="020B0609020204030204" pitchFamily="49" charset="0"/>
                <a:cs typeface="Consolas" panose="020B0609020204030204" pitchFamily="49" charset="0"/>
              </a:rPr>
              <a:t>    }</a:t>
            </a:r>
          </a:p>
          <a:p>
            <a:r>
              <a:rPr lang="en-GB" sz="1400" dirty="0" smtClean="0">
                <a:solidFill>
                  <a:srgbClr val="DC5D2A"/>
                </a:solidFill>
                <a:latin typeface="Consolas" panose="020B0609020204030204" pitchFamily="49" charset="0"/>
                <a:cs typeface="Consolas" panose="020B0609020204030204" pitchFamily="49" charset="0"/>
              </a:rPr>
              <a:t> </a:t>
            </a:r>
            <a:r>
              <a:rPr lang="en-GB" sz="1400" dirty="0">
                <a:solidFill>
                  <a:srgbClr val="DC5D2A"/>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51665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Understanding Memory Consistency Errors</a:t>
            </a:r>
          </a:p>
        </p:txBody>
      </p:sp>
      <p:sp>
        <p:nvSpPr>
          <p:cNvPr id="8" name="Content Placeholder 7"/>
          <p:cNvSpPr>
            <a:spLocks noGrp="1"/>
          </p:cNvSpPr>
          <p:nvPr>
            <p:ph idx="22"/>
          </p:nvPr>
        </p:nvSpPr>
        <p:spPr>
          <a:xfrm>
            <a:off x="1286928" y="1408982"/>
            <a:ext cx="9831977" cy="4664271"/>
          </a:xfrm>
        </p:spPr>
        <p:txBody>
          <a:bodyPr/>
          <a:lstStyle/>
          <a:p>
            <a:pPr marL="285750" indent="-285750" algn="l">
              <a:buFont typeface="Arial" pitchFamily="34" charset="0"/>
              <a:buChar char="•"/>
            </a:pPr>
            <a:r>
              <a:rPr lang="en-GB" dirty="0"/>
              <a:t>A </a:t>
            </a:r>
            <a:r>
              <a:rPr lang="en-GB" b="1" dirty="0"/>
              <a:t>memory consistency error </a:t>
            </a:r>
            <a:r>
              <a:rPr lang="en-GB" dirty="0"/>
              <a:t>occurs when two threads have inconsistent views of what should be the same data. </a:t>
            </a:r>
            <a:endParaRPr lang="en-GB" dirty="0" smtClean="0"/>
          </a:p>
          <a:p>
            <a:pPr algn="just"/>
            <a:r>
              <a:rPr lang="en-GB" dirty="0" smtClean="0"/>
              <a:t>	Conceptually</a:t>
            </a:r>
            <a:r>
              <a:rPr lang="en-GB" dirty="0"/>
              <a:t>, we want </a:t>
            </a:r>
            <a:r>
              <a:rPr lang="en-GB" dirty="0" smtClean="0"/>
              <a:t>what we write </a:t>
            </a:r>
            <a:r>
              <a:rPr lang="en-GB" dirty="0"/>
              <a:t>on one thread to be available to another thread if it accesses the concurrent collection after the write has occurred. When two threads try to modify the same non-concurrent collection, the JVM may throw a </a:t>
            </a:r>
            <a:r>
              <a:rPr lang="en-GB" dirty="0" err="1"/>
              <a:t>ConcurrentModificationException</a:t>
            </a:r>
            <a:r>
              <a:rPr lang="en-GB" dirty="0"/>
              <a:t> at runtime. In fact, it can happen </a:t>
            </a:r>
            <a:r>
              <a:rPr lang="en-GB" dirty="0" smtClean="0"/>
              <a:t>with </a:t>
            </a:r>
            <a:r>
              <a:rPr lang="en-GB" dirty="0"/>
              <a:t>a single thread. </a:t>
            </a:r>
            <a:r>
              <a:rPr lang="en-GB" dirty="0" smtClean="0"/>
              <a:t>(not really but still as an example)</a:t>
            </a:r>
          </a:p>
        </p:txBody>
      </p:sp>
      <p:sp>
        <p:nvSpPr>
          <p:cNvPr id="2" name="Rectangle 1"/>
          <p:cNvSpPr/>
          <p:nvPr/>
        </p:nvSpPr>
        <p:spPr>
          <a:xfrm>
            <a:off x="1210833" y="3505399"/>
            <a:ext cx="4467605" cy="1569660"/>
          </a:xfrm>
          <a:prstGeom prst="rect">
            <a:avLst/>
          </a:prstGeom>
          <a:solidFill>
            <a:schemeClr val="bg2">
              <a:lumMod val="95000"/>
            </a:schemeClr>
          </a:solidFill>
        </p:spPr>
        <p:txBody>
          <a:bodyPr wrap="square">
            <a:spAutoFit/>
          </a:bodyPr>
          <a:lstStyle/>
          <a:p>
            <a:r>
              <a:rPr lang="en-GB" sz="1600" dirty="0" smtClean="0">
                <a:solidFill>
                  <a:srgbClr val="DC5D2A"/>
                </a:solidFill>
                <a:latin typeface="Consolas" panose="020B0609020204030204" pitchFamily="49" charset="0"/>
                <a:cs typeface="Consolas" panose="020B0609020204030204" pitchFamily="49" charset="0"/>
              </a:rPr>
              <a:t>Map </a:t>
            </a:r>
            <a:r>
              <a:rPr lang="en-GB" sz="1600" dirty="0" err="1" smtClean="0">
                <a:solidFill>
                  <a:srgbClr val="DC5D2A"/>
                </a:solidFill>
                <a:latin typeface="Consolas" panose="020B0609020204030204" pitchFamily="49" charset="0"/>
                <a:cs typeface="Consolas" panose="020B0609020204030204" pitchFamily="49" charset="0"/>
              </a:rPr>
              <a:t>foodData</a:t>
            </a:r>
            <a:r>
              <a:rPr lang="en-GB" sz="1600" dirty="0" smtClean="0">
                <a:solidFill>
                  <a:srgbClr val="DC5D2A"/>
                </a:solidFill>
                <a:latin typeface="Consolas" panose="020B0609020204030204" pitchFamily="49" charset="0"/>
                <a:cs typeface="Consolas" panose="020B0609020204030204" pitchFamily="49" charset="0"/>
              </a:rPr>
              <a:t> = new </a:t>
            </a:r>
            <a:r>
              <a:rPr lang="en-GB" sz="1600" dirty="0" err="1" smtClean="0">
                <a:solidFill>
                  <a:srgbClr val="DC5D2A"/>
                </a:solidFill>
                <a:latin typeface="Consolas" panose="020B0609020204030204" pitchFamily="49" charset="0"/>
                <a:cs typeface="Consolas" panose="020B0609020204030204" pitchFamily="49" charset="0"/>
              </a:rPr>
              <a:t>HashMap</a:t>
            </a:r>
            <a:r>
              <a:rPr lang="en-GB" sz="1600" dirty="0" smtClean="0">
                <a:solidFill>
                  <a:srgbClr val="DC5D2A"/>
                </a:solidFill>
                <a:latin typeface="Consolas" panose="020B0609020204030204" pitchFamily="49" charset="0"/>
                <a:cs typeface="Consolas" panose="020B0609020204030204" pitchFamily="49" charset="0"/>
              </a:rPr>
              <a:t>(); </a:t>
            </a:r>
          </a:p>
          <a:p>
            <a:r>
              <a:rPr lang="en-GB" sz="1600" dirty="0" err="1" smtClean="0">
                <a:solidFill>
                  <a:srgbClr val="DC5D2A"/>
                </a:solidFill>
                <a:latin typeface="Consolas" panose="020B0609020204030204" pitchFamily="49" charset="0"/>
                <a:cs typeface="Consolas" panose="020B0609020204030204" pitchFamily="49" charset="0"/>
              </a:rPr>
              <a:t>foodData.put</a:t>
            </a:r>
            <a:r>
              <a:rPr lang="en-GB" sz="1600" dirty="0" smtClean="0">
                <a:solidFill>
                  <a:srgbClr val="DC5D2A"/>
                </a:solidFill>
                <a:latin typeface="Consolas" panose="020B0609020204030204" pitchFamily="49" charset="0"/>
                <a:cs typeface="Consolas" panose="020B0609020204030204" pitchFamily="49" charset="0"/>
              </a:rPr>
              <a:t>("penguin", 1); </a:t>
            </a:r>
          </a:p>
          <a:p>
            <a:r>
              <a:rPr lang="en-GB" sz="1600" dirty="0" err="1" smtClean="0">
                <a:solidFill>
                  <a:srgbClr val="DC5D2A"/>
                </a:solidFill>
                <a:latin typeface="Consolas" panose="020B0609020204030204" pitchFamily="49" charset="0"/>
                <a:cs typeface="Consolas" panose="020B0609020204030204" pitchFamily="49" charset="0"/>
              </a:rPr>
              <a:t>foodData.put</a:t>
            </a:r>
            <a:r>
              <a:rPr lang="en-GB" sz="1600" dirty="0" smtClean="0">
                <a:solidFill>
                  <a:srgbClr val="DC5D2A"/>
                </a:solidFill>
                <a:latin typeface="Consolas" panose="020B0609020204030204" pitchFamily="49" charset="0"/>
                <a:cs typeface="Consolas" panose="020B0609020204030204" pitchFamily="49" charset="0"/>
              </a:rPr>
              <a:t>("flamingo", 2);</a:t>
            </a:r>
          </a:p>
          <a:p>
            <a:endParaRPr lang="en-GB" sz="1600" dirty="0" smtClean="0">
              <a:solidFill>
                <a:srgbClr val="DC5D2A"/>
              </a:solidFill>
              <a:latin typeface="Consolas" panose="020B0609020204030204" pitchFamily="49" charset="0"/>
              <a:cs typeface="Consolas" panose="020B0609020204030204" pitchFamily="49" charset="0"/>
            </a:endParaRPr>
          </a:p>
          <a:p>
            <a:r>
              <a:rPr lang="en-GB" sz="1600" dirty="0" smtClean="0">
                <a:solidFill>
                  <a:srgbClr val="DC5D2A"/>
                </a:solidFill>
                <a:latin typeface="Consolas" panose="020B0609020204030204" pitchFamily="49" charset="0"/>
                <a:cs typeface="Consolas" panose="020B0609020204030204" pitchFamily="49" charset="0"/>
              </a:rPr>
              <a:t>for(String key: </a:t>
            </a:r>
            <a:r>
              <a:rPr lang="en-GB" sz="1600" dirty="0" err="1" smtClean="0">
                <a:solidFill>
                  <a:srgbClr val="DC5D2A"/>
                </a:solidFill>
                <a:latin typeface="Consolas" panose="020B0609020204030204" pitchFamily="49" charset="0"/>
                <a:cs typeface="Consolas" panose="020B0609020204030204" pitchFamily="49" charset="0"/>
              </a:rPr>
              <a:t>foodData.keySet</a:t>
            </a:r>
            <a:r>
              <a:rPr lang="en-GB" sz="1600" dirty="0" smtClean="0">
                <a:solidFill>
                  <a:srgbClr val="DC5D2A"/>
                </a:solidFill>
                <a:latin typeface="Consolas" panose="020B0609020204030204" pitchFamily="49" charset="0"/>
                <a:cs typeface="Consolas" panose="020B0609020204030204" pitchFamily="49" charset="0"/>
              </a:rPr>
              <a:t>()) </a:t>
            </a:r>
          </a:p>
          <a:p>
            <a:r>
              <a:rPr lang="en-GB" sz="1600" dirty="0" smtClean="0">
                <a:solidFill>
                  <a:srgbClr val="DC5D2A"/>
                </a:solidFill>
                <a:latin typeface="Consolas" panose="020B0609020204030204" pitchFamily="49" charset="0"/>
                <a:cs typeface="Consolas" panose="020B0609020204030204" pitchFamily="49" charset="0"/>
              </a:rPr>
              <a:t>    </a:t>
            </a:r>
            <a:r>
              <a:rPr lang="en-GB" sz="1600" dirty="0" err="1" smtClean="0">
                <a:solidFill>
                  <a:srgbClr val="DC5D2A"/>
                </a:solidFill>
                <a:latin typeface="Consolas" panose="020B0609020204030204" pitchFamily="49" charset="0"/>
                <a:cs typeface="Consolas" panose="020B0609020204030204" pitchFamily="49" charset="0"/>
              </a:rPr>
              <a:t>foodData.remove</a:t>
            </a:r>
            <a:r>
              <a:rPr lang="en-GB" sz="1600" dirty="0" smtClean="0">
                <a:solidFill>
                  <a:srgbClr val="DC5D2A"/>
                </a:solidFill>
                <a:latin typeface="Consolas" panose="020B0609020204030204" pitchFamily="49" charset="0"/>
                <a:cs typeface="Consolas" panose="020B0609020204030204" pitchFamily="49" charset="0"/>
              </a:rPr>
              <a:t>(key);</a:t>
            </a:r>
            <a:endParaRPr lang="en-GB" sz="1600" dirty="0">
              <a:solidFill>
                <a:srgbClr val="DC5D2A"/>
              </a:solidFill>
              <a:latin typeface="Consolas" panose="020B0609020204030204" pitchFamily="49" charset="0"/>
              <a:cs typeface="Consolas" panose="020B0609020204030204" pitchFamily="49" charset="0"/>
            </a:endParaRPr>
          </a:p>
        </p:txBody>
      </p:sp>
      <p:sp>
        <p:nvSpPr>
          <p:cNvPr id="3" name="Rectangle 2"/>
          <p:cNvSpPr/>
          <p:nvPr/>
        </p:nvSpPr>
        <p:spPr>
          <a:xfrm>
            <a:off x="5995917" y="3505399"/>
            <a:ext cx="5046893" cy="1569660"/>
          </a:xfrm>
          <a:prstGeom prst="rect">
            <a:avLst/>
          </a:prstGeom>
          <a:solidFill>
            <a:schemeClr val="accent3">
              <a:lumMod val="20000"/>
              <a:lumOff val="80000"/>
            </a:schemeClr>
          </a:solidFill>
        </p:spPr>
        <p:txBody>
          <a:bodyPr wrap="square">
            <a:spAutoFit/>
          </a:bodyPr>
          <a:lstStyle/>
          <a:p>
            <a:r>
              <a:rPr lang="en-GB" sz="1600" dirty="0">
                <a:solidFill>
                  <a:srgbClr val="DC5D2A"/>
                </a:solidFill>
                <a:latin typeface="Consolas" panose="020B0609020204030204" pitchFamily="49" charset="0"/>
                <a:cs typeface="Consolas" panose="020B0609020204030204" pitchFamily="49" charset="0"/>
              </a:rPr>
              <a:t>Map </a:t>
            </a:r>
            <a:r>
              <a:rPr lang="en-GB" sz="1600" dirty="0" err="1">
                <a:solidFill>
                  <a:srgbClr val="DC5D2A"/>
                </a:solidFill>
                <a:latin typeface="Consolas" panose="020B0609020204030204" pitchFamily="49" charset="0"/>
                <a:cs typeface="Consolas" panose="020B0609020204030204" pitchFamily="49" charset="0"/>
              </a:rPr>
              <a:t>foodData</a:t>
            </a:r>
            <a:r>
              <a:rPr lang="en-GB" sz="1600" dirty="0">
                <a:solidFill>
                  <a:srgbClr val="DC5D2A"/>
                </a:solidFill>
                <a:latin typeface="Consolas" panose="020B0609020204030204" pitchFamily="49" charset="0"/>
                <a:cs typeface="Consolas" panose="020B0609020204030204" pitchFamily="49" charset="0"/>
              </a:rPr>
              <a:t> = new </a:t>
            </a:r>
            <a:r>
              <a:rPr lang="en-GB" sz="1600" dirty="0" err="1">
                <a:solidFill>
                  <a:srgbClr val="DC5D2A"/>
                </a:solidFill>
                <a:latin typeface="Consolas" panose="020B0609020204030204" pitchFamily="49" charset="0"/>
                <a:cs typeface="Consolas" panose="020B0609020204030204" pitchFamily="49" charset="0"/>
              </a:rPr>
              <a:t>ConcurrentHashMap</a:t>
            </a:r>
            <a:r>
              <a:rPr lang="en-GB" sz="1600" dirty="0">
                <a:solidFill>
                  <a:srgbClr val="DC5D2A"/>
                </a:solidFill>
                <a:latin typeface="Consolas" panose="020B0609020204030204" pitchFamily="49" charset="0"/>
                <a:cs typeface="Consolas" panose="020B0609020204030204" pitchFamily="49" charset="0"/>
              </a:rPr>
              <a:t>(); </a:t>
            </a:r>
            <a:r>
              <a:rPr lang="en-GB" sz="1600" dirty="0" err="1">
                <a:solidFill>
                  <a:srgbClr val="DC5D2A"/>
                </a:solidFill>
                <a:latin typeface="Consolas" panose="020B0609020204030204" pitchFamily="49" charset="0"/>
                <a:cs typeface="Consolas" panose="020B0609020204030204" pitchFamily="49" charset="0"/>
              </a:rPr>
              <a:t>foodData.put</a:t>
            </a:r>
            <a:r>
              <a:rPr lang="en-GB" sz="1600" dirty="0">
                <a:solidFill>
                  <a:srgbClr val="DC5D2A"/>
                </a:solidFill>
                <a:latin typeface="Consolas" panose="020B0609020204030204" pitchFamily="49" charset="0"/>
                <a:cs typeface="Consolas" panose="020B0609020204030204" pitchFamily="49" charset="0"/>
              </a:rPr>
              <a:t>("penguin", 1); </a:t>
            </a:r>
            <a:endParaRPr lang="en-GB" sz="1600" dirty="0" smtClean="0">
              <a:solidFill>
                <a:srgbClr val="DC5D2A"/>
              </a:solidFill>
              <a:latin typeface="Consolas" panose="020B0609020204030204" pitchFamily="49" charset="0"/>
              <a:cs typeface="Consolas" panose="020B0609020204030204" pitchFamily="49" charset="0"/>
            </a:endParaRPr>
          </a:p>
          <a:p>
            <a:r>
              <a:rPr lang="en-GB" sz="1600" dirty="0" err="1" smtClean="0">
                <a:solidFill>
                  <a:srgbClr val="DC5D2A"/>
                </a:solidFill>
                <a:latin typeface="Consolas" panose="020B0609020204030204" pitchFamily="49" charset="0"/>
                <a:cs typeface="Consolas" panose="020B0609020204030204" pitchFamily="49" charset="0"/>
              </a:rPr>
              <a:t>foodData.put</a:t>
            </a:r>
            <a:r>
              <a:rPr lang="en-GB" sz="1600" dirty="0">
                <a:solidFill>
                  <a:srgbClr val="DC5D2A"/>
                </a:solidFill>
                <a:latin typeface="Consolas" panose="020B0609020204030204" pitchFamily="49" charset="0"/>
                <a:cs typeface="Consolas" panose="020B0609020204030204" pitchFamily="49" charset="0"/>
              </a:rPr>
              <a:t>("flamingo", 2); </a:t>
            </a:r>
            <a:endParaRPr lang="en-GB" sz="1600" dirty="0" smtClean="0">
              <a:solidFill>
                <a:srgbClr val="DC5D2A"/>
              </a:solidFill>
              <a:latin typeface="Consolas" panose="020B0609020204030204" pitchFamily="49" charset="0"/>
              <a:cs typeface="Consolas" panose="020B0609020204030204" pitchFamily="49" charset="0"/>
            </a:endParaRPr>
          </a:p>
          <a:p>
            <a:endParaRPr lang="en-GB" sz="1600" dirty="0">
              <a:solidFill>
                <a:srgbClr val="DC5D2A"/>
              </a:solidFill>
              <a:latin typeface="Consolas" panose="020B0609020204030204" pitchFamily="49" charset="0"/>
              <a:cs typeface="Consolas" panose="020B0609020204030204" pitchFamily="49" charset="0"/>
            </a:endParaRPr>
          </a:p>
          <a:p>
            <a:r>
              <a:rPr lang="en-GB" sz="1600" dirty="0" smtClean="0">
                <a:solidFill>
                  <a:srgbClr val="DC5D2A"/>
                </a:solidFill>
                <a:latin typeface="Consolas" panose="020B0609020204030204" pitchFamily="49" charset="0"/>
                <a:cs typeface="Consolas" panose="020B0609020204030204" pitchFamily="49" charset="0"/>
              </a:rPr>
              <a:t>for(String </a:t>
            </a:r>
            <a:r>
              <a:rPr lang="en-GB" sz="1600" dirty="0">
                <a:solidFill>
                  <a:srgbClr val="DC5D2A"/>
                </a:solidFill>
                <a:latin typeface="Consolas" panose="020B0609020204030204" pitchFamily="49" charset="0"/>
                <a:cs typeface="Consolas" panose="020B0609020204030204" pitchFamily="49" charset="0"/>
              </a:rPr>
              <a:t>key: </a:t>
            </a:r>
            <a:r>
              <a:rPr lang="en-GB" sz="1600" dirty="0" err="1">
                <a:solidFill>
                  <a:srgbClr val="DC5D2A"/>
                </a:solidFill>
                <a:latin typeface="Consolas" panose="020B0609020204030204" pitchFamily="49" charset="0"/>
                <a:cs typeface="Consolas" panose="020B0609020204030204" pitchFamily="49" charset="0"/>
              </a:rPr>
              <a:t>foodData.keySet</a:t>
            </a:r>
            <a:r>
              <a:rPr lang="en-GB" sz="1600" dirty="0">
                <a:solidFill>
                  <a:srgbClr val="DC5D2A"/>
                </a:solidFill>
                <a:latin typeface="Consolas" panose="020B0609020204030204" pitchFamily="49" charset="0"/>
                <a:cs typeface="Consolas" panose="020B0609020204030204" pitchFamily="49" charset="0"/>
              </a:rPr>
              <a:t>()) </a:t>
            </a:r>
            <a:endParaRPr lang="en-GB" sz="1600" dirty="0" smtClean="0">
              <a:solidFill>
                <a:srgbClr val="DC5D2A"/>
              </a:solidFill>
              <a:latin typeface="Consolas" panose="020B0609020204030204" pitchFamily="49" charset="0"/>
              <a:cs typeface="Consolas" panose="020B0609020204030204" pitchFamily="49" charset="0"/>
            </a:endParaRPr>
          </a:p>
          <a:p>
            <a:r>
              <a:rPr lang="en-GB" sz="1600" dirty="0" smtClean="0">
                <a:solidFill>
                  <a:srgbClr val="DC5D2A"/>
                </a:solidFill>
                <a:latin typeface="Consolas" panose="020B0609020204030204" pitchFamily="49" charset="0"/>
                <a:cs typeface="Consolas" panose="020B0609020204030204" pitchFamily="49" charset="0"/>
              </a:rPr>
              <a:t>    </a:t>
            </a:r>
            <a:r>
              <a:rPr lang="en-GB" sz="1600" dirty="0" err="1" smtClean="0">
                <a:solidFill>
                  <a:srgbClr val="DC5D2A"/>
                </a:solidFill>
                <a:latin typeface="Consolas" panose="020B0609020204030204" pitchFamily="49" charset="0"/>
                <a:cs typeface="Consolas" panose="020B0609020204030204" pitchFamily="49" charset="0"/>
              </a:rPr>
              <a:t>foodData.remove</a:t>
            </a:r>
            <a:r>
              <a:rPr lang="en-GB" sz="1600" dirty="0" smtClean="0">
                <a:solidFill>
                  <a:srgbClr val="DC5D2A"/>
                </a:solidFill>
                <a:latin typeface="Consolas" panose="020B0609020204030204" pitchFamily="49" charset="0"/>
                <a:cs typeface="Consolas" panose="020B0609020204030204" pitchFamily="49" charset="0"/>
              </a:rPr>
              <a:t>(key</a:t>
            </a:r>
            <a:r>
              <a:rPr lang="en-GB" sz="1600" dirty="0">
                <a:solidFill>
                  <a:srgbClr val="DC5D2A"/>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57443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Working with Concurrent Classes</a:t>
            </a:r>
          </a:p>
        </p:txBody>
      </p:sp>
      <p:pic>
        <p:nvPicPr>
          <p:cNvPr id="4098" name="Picture 2"/>
          <p:cNvPicPr>
            <a:picLocks noGrp="1" noChangeAspect="1" noChangeArrowheads="1"/>
          </p:cNvPicPr>
          <p:nvPr>
            <p:ph idx="22"/>
          </p:nvPr>
        </p:nvPicPr>
        <p:blipFill>
          <a:blip r:embed="rId2">
            <a:extLst>
              <a:ext uri="{28A0092B-C50C-407E-A947-70E740481C1C}">
                <a14:useLocalDpi xmlns:a14="http://schemas.microsoft.com/office/drawing/2010/main" val="0"/>
              </a:ext>
            </a:extLst>
          </a:blip>
          <a:srcRect/>
          <a:stretch>
            <a:fillRect/>
          </a:stretch>
        </p:blipFill>
        <p:spPr bwMode="auto">
          <a:xfrm>
            <a:off x="2174294" y="1353451"/>
            <a:ext cx="7843162" cy="50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9041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Working with Concurrent Classes</a:t>
            </a:r>
          </a:p>
        </p:txBody>
      </p:sp>
      <p:pic>
        <p:nvPicPr>
          <p:cNvPr id="1026" name="Picture 2" descr="UML class diagram for concurrent collections from the Java 7 java.util.concurrent package."/>
          <p:cNvPicPr>
            <a:picLocks noGrp="1" noChangeAspect="1" noChangeArrowheads="1"/>
          </p:cNvPicPr>
          <p:nvPr>
            <p:ph idx="22"/>
          </p:nvPr>
        </p:nvPicPr>
        <p:blipFill>
          <a:blip r:embed="rId2">
            <a:extLst>
              <a:ext uri="{28A0092B-C50C-407E-A947-70E740481C1C}">
                <a14:useLocalDpi xmlns:a14="http://schemas.microsoft.com/office/drawing/2010/main" val="0"/>
              </a:ext>
            </a:extLst>
          </a:blip>
          <a:srcRect/>
          <a:stretch>
            <a:fillRect/>
          </a:stretch>
        </p:blipFill>
        <p:spPr bwMode="auto">
          <a:xfrm>
            <a:off x="2903992" y="1404699"/>
            <a:ext cx="6445657" cy="483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84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Introducing Runnable</a:t>
            </a:r>
            <a:endParaRPr lang="en-GB" sz="4000" dirty="0">
              <a:solidFill>
                <a:srgbClr val="DF411C"/>
              </a:solidFill>
            </a:endParaRPr>
          </a:p>
        </p:txBody>
      </p:sp>
      <p:sp>
        <p:nvSpPr>
          <p:cNvPr id="3" name="Rectangle 2"/>
          <p:cNvSpPr/>
          <p:nvPr/>
        </p:nvSpPr>
        <p:spPr>
          <a:xfrm>
            <a:off x="761071" y="2020637"/>
            <a:ext cx="10731500" cy="3416320"/>
          </a:xfrm>
          <a:prstGeom prst="rect">
            <a:avLst/>
          </a:prstGeom>
        </p:spPr>
        <p:txBody>
          <a:bodyPr wrap="square">
            <a:spAutoFit/>
          </a:bodyPr>
          <a:lstStyle/>
          <a:p>
            <a:pPr marL="285750" indent="-285750" algn="just">
              <a:buFont typeface="Wingdings" panose="05000000000000000000" pitchFamily="2" charset="2"/>
              <a:buChar char="§"/>
            </a:pPr>
            <a:r>
              <a:rPr lang="en-US" dirty="0"/>
              <a:t>The interface </a:t>
            </a:r>
            <a:r>
              <a:rPr lang="en-US" sz="1600" dirty="0">
                <a:solidFill>
                  <a:srgbClr val="DC5D2A"/>
                </a:solidFill>
                <a:latin typeface="Consolas" panose="020B0609020204030204" pitchFamily="49" charset="0"/>
                <a:cs typeface="Consolas" panose="020B0609020204030204" pitchFamily="49" charset="0"/>
              </a:rPr>
              <a:t>Runnable </a:t>
            </a:r>
            <a:r>
              <a:rPr lang="en-US" dirty="0"/>
              <a:t>has existed since the very first version of Java and is commonly used to define the work a thread will execute, separate from the main application thread (method is void)</a:t>
            </a:r>
          </a:p>
          <a:p>
            <a:endParaRPr lang="en-US" dirty="0" smtClean="0"/>
          </a:p>
          <a:p>
            <a:pPr lvl="1"/>
            <a:r>
              <a:rPr lang="en-US" smtClean="0">
                <a:solidFill>
                  <a:srgbClr val="DC5D2A"/>
                </a:solidFill>
                <a:latin typeface="Consolas" panose="020B0609020204030204" pitchFamily="49" charset="0"/>
              </a:rPr>
              <a:t>public </a:t>
            </a:r>
            <a:r>
              <a:rPr lang="en-US" dirty="0">
                <a:solidFill>
                  <a:srgbClr val="DC5D2A"/>
                </a:solidFill>
                <a:latin typeface="Consolas" panose="020B0609020204030204" pitchFamily="49" charset="0"/>
              </a:rPr>
              <a:t>interface Runnable {</a:t>
            </a:r>
          </a:p>
          <a:p>
            <a:pPr lvl="2"/>
            <a:r>
              <a:rPr lang="en-US" dirty="0">
                <a:solidFill>
                  <a:srgbClr val="DC5D2A"/>
                </a:solidFill>
                <a:latin typeface="Consolas" panose="020B0609020204030204" pitchFamily="49" charset="0"/>
              </a:rPr>
              <a:t>void run();</a:t>
            </a:r>
          </a:p>
          <a:p>
            <a:pPr lvl="1"/>
            <a:r>
              <a:rPr lang="en-US" dirty="0">
                <a:solidFill>
                  <a:srgbClr val="DC5D2A"/>
                </a:solidFill>
                <a:latin typeface="Consolas" panose="020B0609020204030204" pitchFamily="49" charset="0"/>
              </a:rPr>
              <a:t>}</a:t>
            </a:r>
          </a:p>
          <a:p>
            <a:endParaRPr lang="en-US" dirty="0"/>
          </a:p>
          <a:p>
            <a:pPr lvl="1"/>
            <a:r>
              <a:rPr lang="en-US" dirty="0">
                <a:solidFill>
                  <a:srgbClr val="DC5D2A"/>
                </a:solidFill>
                <a:latin typeface="Consolas" panose="020B0609020204030204" pitchFamily="49" charset="0"/>
              </a:rPr>
              <a:t>public class </a:t>
            </a:r>
            <a:r>
              <a:rPr lang="en-US" dirty="0" err="1">
                <a:solidFill>
                  <a:srgbClr val="DC5D2A"/>
                </a:solidFill>
                <a:latin typeface="Consolas" panose="020B0609020204030204" pitchFamily="49" charset="0"/>
              </a:rPr>
              <a:t>CalculateAverage</a:t>
            </a:r>
            <a:r>
              <a:rPr lang="en-US" dirty="0">
                <a:solidFill>
                  <a:srgbClr val="DC5D2A"/>
                </a:solidFill>
                <a:latin typeface="Consolas" panose="020B0609020204030204" pitchFamily="49" charset="0"/>
              </a:rPr>
              <a:t> implements Runnable {</a:t>
            </a:r>
          </a:p>
          <a:p>
            <a:pPr lvl="2"/>
            <a:r>
              <a:rPr lang="en-US" dirty="0">
                <a:solidFill>
                  <a:srgbClr val="DC5D2A"/>
                </a:solidFill>
                <a:latin typeface="Consolas" panose="020B0609020204030204" pitchFamily="49" charset="0"/>
              </a:rPr>
              <a:t>public void run() {</a:t>
            </a:r>
          </a:p>
          <a:p>
            <a:pPr lvl="2"/>
            <a:r>
              <a:rPr lang="en-US" dirty="0">
                <a:solidFill>
                  <a:srgbClr val="DC5D2A"/>
                </a:solidFill>
                <a:latin typeface="Consolas" panose="020B0609020204030204" pitchFamily="49" charset="0"/>
              </a:rPr>
              <a:t>// Define work here</a:t>
            </a:r>
          </a:p>
          <a:p>
            <a:pPr lvl="2"/>
            <a:r>
              <a:rPr lang="en-US" dirty="0">
                <a:solidFill>
                  <a:srgbClr val="DC5D2A"/>
                </a:solidFill>
                <a:latin typeface="Consolas" panose="020B0609020204030204" pitchFamily="49" charset="0"/>
              </a:rPr>
              <a:t>}</a:t>
            </a:r>
          </a:p>
          <a:p>
            <a:pPr lvl="1"/>
            <a:r>
              <a:rPr lang="en-US" dirty="0">
                <a:solidFill>
                  <a:srgbClr val="DC5D2A"/>
                </a:solidFill>
                <a:latin typeface="Consolas" panose="020B0609020204030204" pitchFamily="49" charset="0"/>
              </a:rPr>
              <a:t>}</a:t>
            </a:r>
          </a:p>
        </p:txBody>
      </p:sp>
    </p:spTree>
    <p:extLst>
      <p:ext uri="{BB962C8B-B14F-4D97-AF65-F5344CB8AC3E}">
        <p14:creationId xmlns:p14="http://schemas.microsoft.com/office/powerpoint/2010/main" val="3430902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Working with Concurrent Classes</a:t>
            </a:r>
          </a:p>
        </p:txBody>
      </p:sp>
      <p:sp>
        <p:nvSpPr>
          <p:cNvPr id="3" name="Rectangle 2"/>
          <p:cNvSpPr/>
          <p:nvPr/>
        </p:nvSpPr>
        <p:spPr>
          <a:xfrm>
            <a:off x="946245" y="1643502"/>
            <a:ext cx="4649337" cy="1077218"/>
          </a:xfrm>
          <a:prstGeom prst="rect">
            <a:avLst/>
          </a:prstGeom>
          <a:solidFill>
            <a:schemeClr val="bg2">
              <a:lumMod val="95000"/>
            </a:schemeClr>
          </a:solidFill>
        </p:spPr>
        <p:txBody>
          <a:bodyPr wrap="square">
            <a:spAutoFit/>
          </a:bodyPr>
          <a:lstStyle/>
          <a:p>
            <a:r>
              <a:rPr lang="en-GB" sz="1600" dirty="0">
                <a:solidFill>
                  <a:srgbClr val="DC5D2A"/>
                </a:solidFill>
                <a:latin typeface="Consolas" panose="020B0609020204030204" pitchFamily="49" charset="0"/>
                <a:cs typeface="Consolas" panose="020B0609020204030204" pitchFamily="49" charset="0"/>
              </a:rPr>
              <a:t>Map </a:t>
            </a:r>
            <a:r>
              <a:rPr lang="en-GB" sz="1600" dirty="0" err="1">
                <a:solidFill>
                  <a:srgbClr val="DC5D2A"/>
                </a:solidFill>
                <a:latin typeface="Consolas" panose="020B0609020204030204" pitchFamily="49" charset="0"/>
                <a:cs typeface="Consolas" panose="020B0609020204030204" pitchFamily="49" charset="0"/>
              </a:rPr>
              <a:t>map</a:t>
            </a:r>
            <a:r>
              <a:rPr lang="en-GB" sz="1600" dirty="0">
                <a:solidFill>
                  <a:srgbClr val="DC5D2A"/>
                </a:solidFill>
                <a:latin typeface="Consolas" panose="020B0609020204030204" pitchFamily="49" charset="0"/>
                <a:cs typeface="Consolas" panose="020B0609020204030204" pitchFamily="49" charset="0"/>
              </a:rPr>
              <a:t> = new </a:t>
            </a:r>
            <a:r>
              <a:rPr lang="en-GB" sz="1600" dirty="0" err="1">
                <a:solidFill>
                  <a:srgbClr val="DC5D2A"/>
                </a:solidFill>
                <a:latin typeface="Consolas" panose="020B0609020204030204" pitchFamily="49" charset="0"/>
                <a:cs typeface="Consolas" panose="020B0609020204030204" pitchFamily="49" charset="0"/>
              </a:rPr>
              <a:t>ConcurrentHashMap</a:t>
            </a:r>
            <a:r>
              <a:rPr lang="en-GB" sz="1600" dirty="0">
                <a:solidFill>
                  <a:srgbClr val="DC5D2A"/>
                </a:solidFill>
                <a:latin typeface="Consolas" panose="020B0609020204030204" pitchFamily="49" charset="0"/>
                <a:cs typeface="Consolas" panose="020B0609020204030204" pitchFamily="49" charset="0"/>
              </a:rPr>
              <a:t>&lt;&gt;(); </a:t>
            </a:r>
            <a:r>
              <a:rPr lang="en-GB" sz="1600" dirty="0" err="1">
                <a:solidFill>
                  <a:srgbClr val="DC5D2A"/>
                </a:solidFill>
                <a:latin typeface="Consolas" panose="020B0609020204030204" pitchFamily="49" charset="0"/>
                <a:cs typeface="Consolas" panose="020B0609020204030204" pitchFamily="49" charset="0"/>
              </a:rPr>
              <a:t>map.put</a:t>
            </a:r>
            <a:r>
              <a:rPr lang="en-GB" sz="1600" dirty="0">
                <a:solidFill>
                  <a:srgbClr val="DC5D2A"/>
                </a:solidFill>
                <a:latin typeface="Consolas" panose="020B0609020204030204" pitchFamily="49" charset="0"/>
                <a:cs typeface="Consolas" panose="020B0609020204030204" pitchFamily="49" charset="0"/>
              </a:rPr>
              <a:t>("zebra", 52); </a:t>
            </a:r>
            <a:endParaRPr lang="en-GB" sz="1600" dirty="0" smtClean="0">
              <a:solidFill>
                <a:srgbClr val="DC5D2A"/>
              </a:solidFill>
              <a:latin typeface="Consolas" panose="020B0609020204030204" pitchFamily="49" charset="0"/>
              <a:cs typeface="Consolas" panose="020B0609020204030204" pitchFamily="49" charset="0"/>
            </a:endParaRPr>
          </a:p>
          <a:p>
            <a:r>
              <a:rPr lang="en-GB" sz="1600" dirty="0" err="1" smtClean="0">
                <a:solidFill>
                  <a:srgbClr val="DC5D2A"/>
                </a:solidFill>
                <a:latin typeface="Consolas" panose="020B0609020204030204" pitchFamily="49" charset="0"/>
                <a:cs typeface="Consolas" panose="020B0609020204030204" pitchFamily="49" charset="0"/>
              </a:rPr>
              <a:t>map.put</a:t>
            </a:r>
            <a:r>
              <a:rPr lang="en-GB" sz="1600" dirty="0">
                <a:solidFill>
                  <a:srgbClr val="DC5D2A"/>
                </a:solidFill>
                <a:latin typeface="Consolas" panose="020B0609020204030204" pitchFamily="49" charset="0"/>
                <a:cs typeface="Consolas" panose="020B0609020204030204" pitchFamily="49" charset="0"/>
              </a:rPr>
              <a:t>("elephant", 10); </a:t>
            </a:r>
            <a:r>
              <a:rPr lang="en-GB" sz="1600" dirty="0" err="1">
                <a:solidFill>
                  <a:srgbClr val="DC5D2A"/>
                </a:solidFill>
                <a:latin typeface="Consolas" panose="020B0609020204030204" pitchFamily="49" charset="0"/>
                <a:cs typeface="Consolas" panose="020B0609020204030204" pitchFamily="49" charset="0"/>
              </a:rPr>
              <a:t>System.out.println</a:t>
            </a:r>
            <a:r>
              <a:rPr lang="en-GB" sz="1600" dirty="0">
                <a:solidFill>
                  <a:srgbClr val="DC5D2A"/>
                </a:solidFill>
                <a:latin typeface="Consolas" panose="020B0609020204030204" pitchFamily="49" charset="0"/>
                <a:cs typeface="Consolas" panose="020B0609020204030204" pitchFamily="49" charset="0"/>
              </a:rPr>
              <a:t>(</a:t>
            </a:r>
            <a:r>
              <a:rPr lang="en-GB" sz="1600" dirty="0" err="1">
                <a:solidFill>
                  <a:srgbClr val="DC5D2A"/>
                </a:solidFill>
                <a:latin typeface="Consolas" panose="020B0609020204030204" pitchFamily="49" charset="0"/>
                <a:cs typeface="Consolas" panose="020B0609020204030204" pitchFamily="49" charset="0"/>
              </a:rPr>
              <a:t>map.get</a:t>
            </a:r>
            <a:r>
              <a:rPr lang="en-GB" sz="1600" dirty="0">
                <a:solidFill>
                  <a:srgbClr val="DC5D2A"/>
                </a:solidFill>
                <a:latin typeface="Consolas" panose="020B0609020204030204" pitchFamily="49" charset="0"/>
                <a:cs typeface="Consolas" panose="020B0609020204030204" pitchFamily="49" charset="0"/>
              </a:rPr>
              <a:t>("elephant"));</a:t>
            </a:r>
          </a:p>
        </p:txBody>
      </p:sp>
      <p:sp>
        <p:nvSpPr>
          <p:cNvPr id="4" name="Rectangle 3"/>
          <p:cNvSpPr/>
          <p:nvPr/>
        </p:nvSpPr>
        <p:spPr>
          <a:xfrm>
            <a:off x="3270913" y="3185700"/>
            <a:ext cx="5372669" cy="1077218"/>
          </a:xfrm>
          <a:prstGeom prst="rect">
            <a:avLst/>
          </a:prstGeom>
          <a:solidFill>
            <a:schemeClr val="accent3">
              <a:lumMod val="20000"/>
              <a:lumOff val="80000"/>
            </a:schemeClr>
          </a:solidFill>
        </p:spPr>
        <p:txBody>
          <a:bodyPr wrap="square">
            <a:spAutoFit/>
          </a:bodyPr>
          <a:lstStyle/>
          <a:p>
            <a:r>
              <a:rPr lang="en-GB" sz="1600" dirty="0">
                <a:solidFill>
                  <a:srgbClr val="DC5D2A"/>
                </a:solidFill>
                <a:latin typeface="Consolas" panose="020B0609020204030204" pitchFamily="49" charset="0"/>
                <a:cs typeface="Consolas" panose="020B0609020204030204" pitchFamily="49" charset="0"/>
              </a:rPr>
              <a:t>Queue </a:t>
            </a:r>
            <a:r>
              <a:rPr lang="en-GB" sz="1600" dirty="0" err="1">
                <a:solidFill>
                  <a:srgbClr val="DC5D2A"/>
                </a:solidFill>
                <a:latin typeface="Consolas" panose="020B0609020204030204" pitchFamily="49" charset="0"/>
                <a:cs typeface="Consolas" panose="020B0609020204030204" pitchFamily="49" charset="0"/>
              </a:rPr>
              <a:t>queue</a:t>
            </a:r>
            <a:r>
              <a:rPr lang="en-GB" sz="1600" dirty="0">
                <a:solidFill>
                  <a:srgbClr val="DC5D2A"/>
                </a:solidFill>
                <a:latin typeface="Consolas" panose="020B0609020204030204" pitchFamily="49" charset="0"/>
                <a:cs typeface="Consolas" panose="020B0609020204030204" pitchFamily="49" charset="0"/>
              </a:rPr>
              <a:t> = new </a:t>
            </a:r>
            <a:r>
              <a:rPr lang="en-GB" sz="1600" dirty="0" err="1">
                <a:solidFill>
                  <a:srgbClr val="DC5D2A"/>
                </a:solidFill>
                <a:latin typeface="Consolas" panose="020B0609020204030204" pitchFamily="49" charset="0"/>
                <a:cs typeface="Consolas" panose="020B0609020204030204" pitchFamily="49" charset="0"/>
              </a:rPr>
              <a:t>ConcurrentLinkedQueue</a:t>
            </a:r>
            <a:r>
              <a:rPr lang="en-GB" sz="1600" dirty="0">
                <a:solidFill>
                  <a:srgbClr val="DC5D2A"/>
                </a:solidFill>
                <a:latin typeface="Consolas" panose="020B0609020204030204" pitchFamily="49" charset="0"/>
                <a:cs typeface="Consolas" panose="020B0609020204030204" pitchFamily="49" charset="0"/>
              </a:rPr>
              <a:t>&lt;&gt;(); </a:t>
            </a:r>
            <a:r>
              <a:rPr lang="en-GB" sz="1600" dirty="0" err="1">
                <a:solidFill>
                  <a:srgbClr val="DC5D2A"/>
                </a:solidFill>
                <a:latin typeface="Consolas" panose="020B0609020204030204" pitchFamily="49" charset="0"/>
                <a:cs typeface="Consolas" panose="020B0609020204030204" pitchFamily="49" charset="0"/>
              </a:rPr>
              <a:t>queue.offer</a:t>
            </a:r>
            <a:r>
              <a:rPr lang="en-GB" sz="1600" dirty="0">
                <a:solidFill>
                  <a:srgbClr val="DC5D2A"/>
                </a:solidFill>
                <a:latin typeface="Consolas" panose="020B0609020204030204" pitchFamily="49" charset="0"/>
                <a:cs typeface="Consolas" panose="020B0609020204030204" pitchFamily="49" charset="0"/>
              </a:rPr>
              <a:t>(31); </a:t>
            </a:r>
            <a:endParaRPr lang="en-GB" sz="1600" dirty="0" smtClean="0">
              <a:solidFill>
                <a:srgbClr val="DC5D2A"/>
              </a:solidFill>
              <a:latin typeface="Consolas" panose="020B0609020204030204" pitchFamily="49" charset="0"/>
              <a:cs typeface="Consolas" panose="020B0609020204030204" pitchFamily="49" charset="0"/>
            </a:endParaRPr>
          </a:p>
          <a:p>
            <a:r>
              <a:rPr lang="en-GB" sz="1600" dirty="0" err="1" smtClean="0">
                <a:solidFill>
                  <a:srgbClr val="DC5D2A"/>
                </a:solidFill>
                <a:latin typeface="Consolas" panose="020B0609020204030204" pitchFamily="49" charset="0"/>
                <a:cs typeface="Consolas" panose="020B0609020204030204" pitchFamily="49" charset="0"/>
              </a:rPr>
              <a:t>System.out.println</a:t>
            </a:r>
            <a:r>
              <a:rPr lang="en-GB" sz="1600" dirty="0" smtClean="0">
                <a:solidFill>
                  <a:srgbClr val="DC5D2A"/>
                </a:solidFill>
                <a:latin typeface="Consolas" panose="020B0609020204030204" pitchFamily="49" charset="0"/>
                <a:cs typeface="Consolas" panose="020B0609020204030204" pitchFamily="49" charset="0"/>
              </a:rPr>
              <a:t>(</a:t>
            </a:r>
            <a:r>
              <a:rPr lang="en-GB" sz="1600" dirty="0" err="1" smtClean="0">
                <a:solidFill>
                  <a:srgbClr val="DC5D2A"/>
                </a:solidFill>
                <a:latin typeface="Consolas" panose="020B0609020204030204" pitchFamily="49" charset="0"/>
                <a:cs typeface="Consolas" panose="020B0609020204030204" pitchFamily="49" charset="0"/>
              </a:rPr>
              <a:t>queue.peek</a:t>
            </a:r>
            <a:r>
              <a:rPr lang="en-GB" sz="1600" dirty="0">
                <a:solidFill>
                  <a:srgbClr val="DC5D2A"/>
                </a:solidFill>
                <a:latin typeface="Consolas" panose="020B0609020204030204" pitchFamily="49" charset="0"/>
                <a:cs typeface="Consolas" panose="020B0609020204030204" pitchFamily="49" charset="0"/>
              </a:rPr>
              <a:t>()); </a:t>
            </a:r>
            <a:r>
              <a:rPr lang="en-GB" sz="1600" dirty="0" err="1">
                <a:solidFill>
                  <a:srgbClr val="DC5D2A"/>
                </a:solidFill>
                <a:latin typeface="Consolas" panose="020B0609020204030204" pitchFamily="49" charset="0"/>
                <a:cs typeface="Consolas" panose="020B0609020204030204" pitchFamily="49" charset="0"/>
              </a:rPr>
              <a:t>System.out.println</a:t>
            </a:r>
            <a:r>
              <a:rPr lang="en-GB" sz="1600" dirty="0">
                <a:solidFill>
                  <a:srgbClr val="DC5D2A"/>
                </a:solidFill>
                <a:latin typeface="Consolas" panose="020B0609020204030204" pitchFamily="49" charset="0"/>
                <a:cs typeface="Consolas" panose="020B0609020204030204" pitchFamily="49" charset="0"/>
              </a:rPr>
              <a:t>(</a:t>
            </a:r>
            <a:r>
              <a:rPr lang="en-GB" sz="1600" dirty="0" err="1">
                <a:solidFill>
                  <a:srgbClr val="DC5D2A"/>
                </a:solidFill>
                <a:latin typeface="Consolas" panose="020B0609020204030204" pitchFamily="49" charset="0"/>
                <a:cs typeface="Consolas" panose="020B0609020204030204" pitchFamily="49" charset="0"/>
              </a:rPr>
              <a:t>queue.poll</a:t>
            </a:r>
            <a:r>
              <a:rPr lang="en-GB" sz="1600" dirty="0">
                <a:solidFill>
                  <a:srgbClr val="DC5D2A"/>
                </a:solidFill>
                <a:latin typeface="Consolas" panose="020B0609020204030204" pitchFamily="49" charset="0"/>
                <a:cs typeface="Consolas" panose="020B0609020204030204" pitchFamily="49" charset="0"/>
              </a:rPr>
              <a:t>());</a:t>
            </a:r>
          </a:p>
        </p:txBody>
      </p:sp>
      <p:sp>
        <p:nvSpPr>
          <p:cNvPr id="5" name="Rectangle 4"/>
          <p:cNvSpPr/>
          <p:nvPr/>
        </p:nvSpPr>
        <p:spPr>
          <a:xfrm>
            <a:off x="5695666" y="4739523"/>
            <a:ext cx="5533808" cy="1323439"/>
          </a:xfrm>
          <a:prstGeom prst="rect">
            <a:avLst/>
          </a:prstGeom>
          <a:solidFill>
            <a:schemeClr val="bg2">
              <a:lumMod val="95000"/>
            </a:schemeClr>
          </a:solidFill>
        </p:spPr>
        <p:txBody>
          <a:bodyPr wrap="square">
            <a:spAutoFit/>
          </a:bodyPr>
          <a:lstStyle/>
          <a:p>
            <a:r>
              <a:rPr lang="en-GB" sz="1600" dirty="0">
                <a:solidFill>
                  <a:srgbClr val="DC5D2A"/>
                </a:solidFill>
                <a:latin typeface="Consolas" panose="020B0609020204030204" pitchFamily="49" charset="0"/>
                <a:cs typeface="Consolas" panose="020B0609020204030204" pitchFamily="49" charset="0"/>
              </a:rPr>
              <a:t>Deque </a:t>
            </a:r>
            <a:r>
              <a:rPr lang="en-GB" sz="1600" dirty="0" err="1">
                <a:solidFill>
                  <a:srgbClr val="DC5D2A"/>
                </a:solidFill>
                <a:latin typeface="Consolas" panose="020B0609020204030204" pitchFamily="49" charset="0"/>
                <a:cs typeface="Consolas" panose="020B0609020204030204" pitchFamily="49" charset="0"/>
              </a:rPr>
              <a:t>deque</a:t>
            </a:r>
            <a:r>
              <a:rPr lang="en-GB" sz="1600" dirty="0">
                <a:solidFill>
                  <a:srgbClr val="DC5D2A"/>
                </a:solidFill>
                <a:latin typeface="Consolas" panose="020B0609020204030204" pitchFamily="49" charset="0"/>
                <a:cs typeface="Consolas" panose="020B0609020204030204" pitchFamily="49" charset="0"/>
              </a:rPr>
              <a:t> = new </a:t>
            </a:r>
            <a:r>
              <a:rPr lang="en-GB" sz="1600" dirty="0" err="1">
                <a:solidFill>
                  <a:srgbClr val="DC5D2A"/>
                </a:solidFill>
                <a:latin typeface="Consolas" panose="020B0609020204030204" pitchFamily="49" charset="0"/>
                <a:cs typeface="Consolas" panose="020B0609020204030204" pitchFamily="49" charset="0"/>
              </a:rPr>
              <a:t>ConcurrentLinkedDeque</a:t>
            </a:r>
            <a:r>
              <a:rPr lang="en-GB" sz="1600" dirty="0">
                <a:solidFill>
                  <a:srgbClr val="DC5D2A"/>
                </a:solidFill>
                <a:latin typeface="Consolas" panose="020B0609020204030204" pitchFamily="49" charset="0"/>
                <a:cs typeface="Consolas" panose="020B0609020204030204" pitchFamily="49" charset="0"/>
              </a:rPr>
              <a:t>&lt;&gt;(); </a:t>
            </a:r>
            <a:r>
              <a:rPr lang="en-GB" sz="1600" dirty="0" err="1">
                <a:solidFill>
                  <a:srgbClr val="DC5D2A"/>
                </a:solidFill>
                <a:latin typeface="Consolas" panose="020B0609020204030204" pitchFamily="49" charset="0"/>
                <a:cs typeface="Consolas" panose="020B0609020204030204" pitchFamily="49" charset="0"/>
              </a:rPr>
              <a:t>deque.offer</a:t>
            </a:r>
            <a:r>
              <a:rPr lang="en-GB" sz="1600" dirty="0">
                <a:solidFill>
                  <a:srgbClr val="DC5D2A"/>
                </a:solidFill>
                <a:latin typeface="Consolas" panose="020B0609020204030204" pitchFamily="49" charset="0"/>
                <a:cs typeface="Consolas" panose="020B0609020204030204" pitchFamily="49" charset="0"/>
              </a:rPr>
              <a:t>(10); </a:t>
            </a:r>
            <a:endParaRPr lang="en-GB" sz="1600" dirty="0" smtClean="0">
              <a:solidFill>
                <a:srgbClr val="DC5D2A"/>
              </a:solidFill>
              <a:latin typeface="Consolas" panose="020B0609020204030204" pitchFamily="49" charset="0"/>
              <a:cs typeface="Consolas" panose="020B0609020204030204" pitchFamily="49" charset="0"/>
            </a:endParaRPr>
          </a:p>
          <a:p>
            <a:r>
              <a:rPr lang="en-GB" sz="1600" dirty="0" err="1" smtClean="0">
                <a:solidFill>
                  <a:srgbClr val="DC5D2A"/>
                </a:solidFill>
                <a:latin typeface="Consolas" panose="020B0609020204030204" pitchFamily="49" charset="0"/>
                <a:cs typeface="Consolas" panose="020B0609020204030204" pitchFamily="49" charset="0"/>
              </a:rPr>
              <a:t>deque.push</a:t>
            </a:r>
            <a:r>
              <a:rPr lang="en-GB" sz="1600" dirty="0" smtClean="0">
                <a:solidFill>
                  <a:srgbClr val="DC5D2A"/>
                </a:solidFill>
                <a:latin typeface="Consolas" panose="020B0609020204030204" pitchFamily="49" charset="0"/>
                <a:cs typeface="Consolas" panose="020B0609020204030204" pitchFamily="49" charset="0"/>
              </a:rPr>
              <a:t>(4</a:t>
            </a:r>
            <a:r>
              <a:rPr lang="en-GB" sz="1600" dirty="0">
                <a:solidFill>
                  <a:srgbClr val="DC5D2A"/>
                </a:solidFill>
                <a:latin typeface="Consolas" panose="020B0609020204030204" pitchFamily="49" charset="0"/>
                <a:cs typeface="Consolas" panose="020B0609020204030204" pitchFamily="49" charset="0"/>
              </a:rPr>
              <a:t>); </a:t>
            </a:r>
            <a:endParaRPr lang="en-GB" sz="1600" dirty="0" smtClean="0">
              <a:solidFill>
                <a:srgbClr val="DC5D2A"/>
              </a:solidFill>
              <a:latin typeface="Consolas" panose="020B0609020204030204" pitchFamily="49" charset="0"/>
              <a:cs typeface="Consolas" panose="020B0609020204030204" pitchFamily="49" charset="0"/>
            </a:endParaRPr>
          </a:p>
          <a:p>
            <a:r>
              <a:rPr lang="en-GB" sz="1600" dirty="0" err="1" smtClean="0">
                <a:solidFill>
                  <a:srgbClr val="DC5D2A"/>
                </a:solidFill>
                <a:latin typeface="Consolas" panose="020B0609020204030204" pitchFamily="49" charset="0"/>
                <a:cs typeface="Consolas" panose="020B0609020204030204" pitchFamily="49" charset="0"/>
              </a:rPr>
              <a:t>System.out.println</a:t>
            </a:r>
            <a:r>
              <a:rPr lang="en-GB" sz="1600" dirty="0" smtClean="0">
                <a:solidFill>
                  <a:srgbClr val="DC5D2A"/>
                </a:solidFill>
                <a:latin typeface="Consolas" panose="020B0609020204030204" pitchFamily="49" charset="0"/>
                <a:cs typeface="Consolas" panose="020B0609020204030204" pitchFamily="49" charset="0"/>
              </a:rPr>
              <a:t>(</a:t>
            </a:r>
            <a:r>
              <a:rPr lang="en-GB" sz="1600" dirty="0" err="1" smtClean="0">
                <a:solidFill>
                  <a:srgbClr val="DC5D2A"/>
                </a:solidFill>
                <a:latin typeface="Consolas" panose="020B0609020204030204" pitchFamily="49" charset="0"/>
                <a:cs typeface="Consolas" panose="020B0609020204030204" pitchFamily="49" charset="0"/>
              </a:rPr>
              <a:t>deque.peek</a:t>
            </a:r>
            <a:r>
              <a:rPr lang="en-GB" sz="1600" dirty="0">
                <a:solidFill>
                  <a:srgbClr val="DC5D2A"/>
                </a:solidFill>
                <a:latin typeface="Consolas" panose="020B0609020204030204" pitchFamily="49" charset="0"/>
                <a:cs typeface="Consolas" panose="020B0609020204030204" pitchFamily="49" charset="0"/>
              </a:rPr>
              <a:t>()); </a:t>
            </a:r>
            <a:endParaRPr lang="en-GB" sz="1600" dirty="0" smtClean="0">
              <a:solidFill>
                <a:srgbClr val="DC5D2A"/>
              </a:solidFill>
              <a:latin typeface="Consolas" panose="020B0609020204030204" pitchFamily="49" charset="0"/>
              <a:cs typeface="Consolas" panose="020B0609020204030204" pitchFamily="49" charset="0"/>
            </a:endParaRPr>
          </a:p>
          <a:p>
            <a:r>
              <a:rPr lang="en-GB" sz="1600" dirty="0" err="1" smtClean="0">
                <a:solidFill>
                  <a:srgbClr val="DC5D2A"/>
                </a:solidFill>
                <a:latin typeface="Consolas" panose="020B0609020204030204" pitchFamily="49" charset="0"/>
                <a:cs typeface="Consolas" panose="020B0609020204030204" pitchFamily="49" charset="0"/>
              </a:rPr>
              <a:t>System.out.println</a:t>
            </a:r>
            <a:r>
              <a:rPr lang="en-GB" sz="1600" dirty="0" smtClean="0">
                <a:solidFill>
                  <a:srgbClr val="DC5D2A"/>
                </a:solidFill>
                <a:latin typeface="Consolas" panose="020B0609020204030204" pitchFamily="49" charset="0"/>
                <a:cs typeface="Consolas" panose="020B0609020204030204" pitchFamily="49" charset="0"/>
              </a:rPr>
              <a:t>(</a:t>
            </a:r>
            <a:r>
              <a:rPr lang="en-GB" sz="1600" dirty="0" err="1" smtClean="0">
                <a:solidFill>
                  <a:srgbClr val="DC5D2A"/>
                </a:solidFill>
                <a:latin typeface="Consolas" panose="020B0609020204030204" pitchFamily="49" charset="0"/>
                <a:cs typeface="Consolas" panose="020B0609020204030204" pitchFamily="49" charset="0"/>
              </a:rPr>
              <a:t>deque.pop</a:t>
            </a:r>
            <a:r>
              <a:rPr lang="en-GB" sz="1600" dirty="0">
                <a:solidFill>
                  <a:srgbClr val="DC5D2A"/>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5984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Obtaining Synchronized Collections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638" y="2607221"/>
            <a:ext cx="5180463" cy="40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59892" y="1419073"/>
            <a:ext cx="10381398" cy="1200329"/>
          </a:xfrm>
          <a:prstGeom prst="rect">
            <a:avLst/>
          </a:prstGeom>
        </p:spPr>
        <p:txBody>
          <a:bodyPr wrap="square">
            <a:spAutoFit/>
          </a:bodyPr>
          <a:lstStyle/>
          <a:p>
            <a:pPr algn="just"/>
            <a:r>
              <a:rPr lang="en-GB" dirty="0" smtClean="0"/>
              <a:t>	The </a:t>
            </a:r>
            <a:r>
              <a:rPr lang="en-GB" dirty="0"/>
              <a:t>Concurrency API also includes methods for obtaining synchronized versions of existing non-concurrent collection objects. These methods, defined in the Collections class, contain synchronized methods that operate on the inputted collection and return a reference that is the same type as the underlying collection.</a:t>
            </a:r>
          </a:p>
        </p:txBody>
      </p:sp>
    </p:spTree>
    <p:extLst>
      <p:ext uri="{BB962C8B-B14F-4D97-AF65-F5344CB8AC3E}">
        <p14:creationId xmlns:p14="http://schemas.microsoft.com/office/powerpoint/2010/main" val="383931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Identifying Threading Problems</a:t>
            </a:r>
          </a:p>
        </p:txBody>
      </p:sp>
      <p:sp>
        <p:nvSpPr>
          <p:cNvPr id="2" name="Rectangle 1"/>
          <p:cNvSpPr/>
          <p:nvPr/>
        </p:nvSpPr>
        <p:spPr>
          <a:xfrm>
            <a:off x="973539" y="1528254"/>
            <a:ext cx="10395045" cy="4247317"/>
          </a:xfrm>
          <a:prstGeom prst="rect">
            <a:avLst/>
          </a:prstGeom>
        </p:spPr>
        <p:txBody>
          <a:bodyPr wrap="square">
            <a:spAutoFit/>
          </a:bodyPr>
          <a:lstStyle/>
          <a:p>
            <a:pPr algn="just"/>
            <a:r>
              <a:rPr lang="en-GB" b="1" dirty="0" smtClean="0"/>
              <a:t>	</a:t>
            </a:r>
            <a:r>
              <a:rPr lang="en-GB" b="1" i="1" dirty="0" smtClean="0"/>
              <a:t>Liveness</a:t>
            </a:r>
            <a:r>
              <a:rPr lang="en-GB" dirty="0" smtClean="0"/>
              <a:t> </a:t>
            </a:r>
            <a:r>
              <a:rPr lang="en-GB" dirty="0"/>
              <a:t>is the ability of an application to be able to execute in a timely manner. </a:t>
            </a:r>
            <a:r>
              <a:rPr lang="en-GB" dirty="0" err="1"/>
              <a:t>Liveness</a:t>
            </a:r>
            <a:r>
              <a:rPr lang="en-GB" dirty="0"/>
              <a:t> problems, then, are those in which the application becomes unresponsive or in some kind of “stuck” state. For the exam, there are three types of </a:t>
            </a:r>
            <a:r>
              <a:rPr lang="en-GB" dirty="0" err="1"/>
              <a:t>liveness</a:t>
            </a:r>
            <a:r>
              <a:rPr lang="en-GB" dirty="0"/>
              <a:t> issues with which you should be familiar: </a:t>
            </a:r>
            <a:r>
              <a:rPr lang="en-GB" b="1" dirty="0"/>
              <a:t>deadlock</a:t>
            </a:r>
            <a:r>
              <a:rPr lang="en-GB" dirty="0"/>
              <a:t>, </a:t>
            </a:r>
            <a:r>
              <a:rPr lang="en-GB" b="1" dirty="0"/>
              <a:t>starvation</a:t>
            </a:r>
            <a:r>
              <a:rPr lang="en-GB" dirty="0"/>
              <a:t>, and </a:t>
            </a:r>
            <a:r>
              <a:rPr lang="en-GB" b="1" dirty="0" err="1"/>
              <a:t>livelock</a:t>
            </a:r>
            <a:r>
              <a:rPr lang="en-GB" dirty="0" smtClean="0"/>
              <a:t>.</a:t>
            </a:r>
          </a:p>
          <a:p>
            <a:pPr algn="just"/>
            <a:endParaRPr lang="en-GB" dirty="0"/>
          </a:p>
          <a:p>
            <a:pPr algn="just"/>
            <a:r>
              <a:rPr lang="en-GB" b="1" dirty="0" smtClean="0"/>
              <a:t>	</a:t>
            </a:r>
            <a:r>
              <a:rPr lang="en-GB" b="1" i="1" dirty="0" smtClean="0"/>
              <a:t>Deadlock</a:t>
            </a:r>
            <a:r>
              <a:rPr lang="en-GB" dirty="0" smtClean="0"/>
              <a:t> </a:t>
            </a:r>
            <a:r>
              <a:rPr lang="en-GB" dirty="0"/>
              <a:t>occurs when two or more threads are blocked forever, each waiting on the other. </a:t>
            </a:r>
            <a:endParaRPr lang="en-GB" dirty="0" smtClean="0"/>
          </a:p>
          <a:p>
            <a:pPr algn="just"/>
            <a:endParaRPr lang="en-GB" dirty="0" smtClean="0"/>
          </a:p>
          <a:p>
            <a:pPr algn="just"/>
            <a:r>
              <a:rPr lang="en-GB" b="1" dirty="0" smtClean="0"/>
              <a:t>	</a:t>
            </a:r>
            <a:r>
              <a:rPr lang="en-GB" b="1" i="1" dirty="0" smtClean="0"/>
              <a:t>Starvation</a:t>
            </a:r>
            <a:r>
              <a:rPr lang="en-GB" dirty="0" smtClean="0"/>
              <a:t> </a:t>
            </a:r>
            <a:r>
              <a:rPr lang="en-GB" dirty="0"/>
              <a:t>occurs when a single thread is perpetually denied access to a shared resource or lock. The thread is still active, but it is unable to complete its work as a result of other threads constantly taking the resource that they trying to access</a:t>
            </a:r>
            <a:r>
              <a:rPr lang="en-GB" dirty="0" smtClean="0"/>
              <a:t>.</a:t>
            </a:r>
          </a:p>
          <a:p>
            <a:pPr algn="just"/>
            <a:endParaRPr lang="en-GB" dirty="0" smtClean="0"/>
          </a:p>
          <a:p>
            <a:pPr algn="just"/>
            <a:r>
              <a:rPr lang="en-GB" b="1" dirty="0" smtClean="0"/>
              <a:t>	</a:t>
            </a:r>
            <a:r>
              <a:rPr lang="en-GB" b="1" i="1" dirty="0" err="1" smtClean="0"/>
              <a:t>Livelock</a:t>
            </a:r>
            <a:r>
              <a:rPr lang="en-GB" dirty="0" smtClean="0"/>
              <a:t> </a:t>
            </a:r>
            <a:r>
              <a:rPr lang="en-GB" dirty="0"/>
              <a:t>occurs when two or more threads are conceptually blocked forever, although they are each still active and trying to complete their task. </a:t>
            </a:r>
            <a:r>
              <a:rPr lang="en-GB" dirty="0" err="1"/>
              <a:t>Livelock</a:t>
            </a:r>
            <a:r>
              <a:rPr lang="en-GB" dirty="0"/>
              <a:t> is a special case of resource starvation in which two or more threads actively try to acquire a set of locks, are unable to do so, and restart part of the process. </a:t>
            </a:r>
            <a:r>
              <a:rPr lang="en-GB" dirty="0" err="1"/>
              <a:t>Livelock</a:t>
            </a:r>
            <a:r>
              <a:rPr lang="en-GB" dirty="0"/>
              <a:t> is often a result of two threads trying to resolve a deadlock.</a:t>
            </a:r>
          </a:p>
        </p:txBody>
      </p:sp>
    </p:spTree>
    <p:extLst>
      <p:ext uri="{BB962C8B-B14F-4D97-AF65-F5344CB8AC3E}">
        <p14:creationId xmlns:p14="http://schemas.microsoft.com/office/powerpoint/2010/main" val="2388878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Preventing Deadlocks</a:t>
            </a:r>
          </a:p>
        </p:txBody>
      </p:sp>
      <p:sp>
        <p:nvSpPr>
          <p:cNvPr id="2" name="Rectangle 1"/>
          <p:cNvSpPr/>
          <p:nvPr/>
        </p:nvSpPr>
        <p:spPr>
          <a:xfrm>
            <a:off x="1024832" y="2293383"/>
            <a:ext cx="10203977" cy="3139321"/>
          </a:xfrm>
          <a:prstGeom prst="rect">
            <a:avLst/>
          </a:prstGeom>
        </p:spPr>
        <p:txBody>
          <a:bodyPr wrap="square">
            <a:spAutoFit/>
          </a:bodyPr>
          <a:lstStyle/>
          <a:p>
            <a:r>
              <a:rPr lang="en-GB" b="1" dirty="0" smtClean="0"/>
              <a:t>		</a:t>
            </a:r>
            <a:r>
              <a:rPr lang="en-GB" b="1" i="1" dirty="0" smtClean="0"/>
              <a:t>How </a:t>
            </a:r>
            <a:r>
              <a:rPr lang="en-GB" b="1" i="1" dirty="0"/>
              <a:t>do you fix a deadlock once it has occurred? </a:t>
            </a:r>
            <a:endParaRPr lang="en-GB" b="1" i="1" dirty="0" smtClean="0"/>
          </a:p>
          <a:p>
            <a:endParaRPr lang="en-GB" b="1" dirty="0"/>
          </a:p>
          <a:p>
            <a:pPr algn="just"/>
            <a:r>
              <a:rPr lang="en-GB" dirty="0" smtClean="0"/>
              <a:t>	The </a:t>
            </a:r>
            <a:r>
              <a:rPr lang="en-GB" dirty="0"/>
              <a:t>answer is that you can't in most situations. On the other hand, there are numerous strategies to help prevent deadlocks from ever happening in the first place. One common strategy to avoid deadlocks is for all threads to order their resource requests. For example, if both foxes have a rule that they need to obtain food before water, then the previous deadlock scenario will not happen again. Once one of the foxes obtained food, the second fox would wait, leaving the water resource available. There are some advanced techniques that try to detect and resolve a deadlock in real time, but they are often quite difficult to implement and have limited success in practice. In fact, many operating systems ignore the problem altogether and pretend that deadlocks never happen.</a:t>
            </a:r>
          </a:p>
        </p:txBody>
      </p:sp>
    </p:spTree>
    <p:extLst>
      <p:ext uri="{BB962C8B-B14F-4D97-AF65-F5344CB8AC3E}">
        <p14:creationId xmlns:p14="http://schemas.microsoft.com/office/powerpoint/2010/main" val="20704662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US" dirty="0">
                <a:solidFill>
                  <a:srgbClr val="DE411B"/>
                </a:solidFill>
              </a:rPr>
              <a:t/>
            </a:r>
            <a:br>
              <a:rPr lang="en-US" dirty="0">
                <a:solidFill>
                  <a:srgbClr val="DE411B"/>
                </a:solidFill>
              </a:rPr>
            </a:br>
            <a:r>
              <a:rPr lang="en-US" spc="-1" dirty="0" smtClean="0">
                <a:solidFill>
                  <a:srgbClr val="DE411B"/>
                </a:solidFill>
                <a:uFill>
                  <a:solidFill>
                    <a:srgbClr val="FFFFFF"/>
                  </a:solidFill>
                </a:uFill>
                <a:latin typeface="Arial Narrow"/>
                <a:ea typeface="Arial Narrow"/>
              </a:rPr>
              <a:t>STREAMS</a:t>
            </a:r>
            <a:endParaRPr lang="en-GB" dirty="0">
              <a:solidFill>
                <a:srgbClr val="DE411B"/>
              </a:solidFill>
            </a:endParaRPr>
          </a:p>
        </p:txBody>
      </p:sp>
      <p:sp>
        <p:nvSpPr>
          <p:cNvPr id="3" name="Content Placeholder 2"/>
          <p:cNvSpPr>
            <a:spLocks noGrp="1"/>
          </p:cNvSpPr>
          <p:nvPr>
            <p:ph idx="13"/>
          </p:nvPr>
        </p:nvSpPr>
        <p:spPr/>
        <p:txBody>
          <a:bodyPr/>
          <a:lstStyle/>
          <a:p>
            <a:pPr marL="0" indent="0">
              <a:buNone/>
            </a:pPr>
            <a:r>
              <a:rPr lang="en-US" dirty="0" smtClean="0"/>
              <a:t>JAVA graduates, NOVEMBER 2017</a:t>
            </a:r>
            <a:endParaRPr lang="en-GB" dirty="0"/>
          </a:p>
        </p:txBody>
      </p:sp>
    </p:spTree>
    <p:extLst>
      <p:ext uri="{BB962C8B-B14F-4D97-AF65-F5344CB8AC3E}">
        <p14:creationId xmlns:p14="http://schemas.microsoft.com/office/powerpoint/2010/main" val="70099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LAMBDAS IN A NUTSHELL</a:t>
            </a:r>
          </a:p>
        </p:txBody>
      </p:sp>
      <p:sp>
        <p:nvSpPr>
          <p:cNvPr id="2" name="Rectangle 1"/>
          <p:cNvSpPr/>
          <p:nvPr/>
        </p:nvSpPr>
        <p:spPr>
          <a:xfrm>
            <a:off x="1024832" y="1452555"/>
            <a:ext cx="10203977" cy="3693319"/>
          </a:xfrm>
          <a:prstGeom prst="rect">
            <a:avLst/>
          </a:prstGeom>
        </p:spPr>
        <p:txBody>
          <a:bodyPr wrap="square">
            <a:spAutoFit/>
          </a:bodyPr>
          <a:lstStyle/>
          <a:p>
            <a:r>
              <a:rPr lang="en-US" dirty="0"/>
              <a:t>A </a:t>
            </a:r>
            <a:r>
              <a:rPr lang="en-US" i="1" dirty="0"/>
              <a:t>lambda expression</a:t>
            </a:r>
            <a:r>
              <a:rPr lang="en-US" dirty="0"/>
              <a:t> can be understood as a concise representation of an anonymous function that can be passed around: it doesn’t have a name, but it has a list of parameters, a body, a return type, and also possibly a list of exceptions that can be thrown. That’s one big definition; let’s break it down</a:t>
            </a:r>
            <a:r>
              <a:rPr lang="en-US" dirty="0" smtClean="0"/>
              <a:t>:</a:t>
            </a:r>
          </a:p>
          <a:p>
            <a:endParaRPr lang="en-US" dirty="0"/>
          </a:p>
          <a:p>
            <a:r>
              <a:rPr lang="en-US" b="1" i="1" dirty="0"/>
              <a:t>Anonymous</a:t>
            </a:r>
            <a:r>
              <a:rPr lang="en-US" b="1" dirty="0"/>
              <a:t>— </a:t>
            </a:r>
            <a:r>
              <a:rPr lang="en-US" dirty="0"/>
              <a:t>We say </a:t>
            </a:r>
            <a:r>
              <a:rPr lang="en-US" i="1" dirty="0"/>
              <a:t>anonymous</a:t>
            </a:r>
            <a:r>
              <a:rPr lang="en-US" dirty="0"/>
              <a:t> because it doesn’t have an explicit name like a method would normally have: less to write and think about!</a:t>
            </a:r>
          </a:p>
          <a:p>
            <a:r>
              <a:rPr lang="en-US" b="1" i="1" dirty="0"/>
              <a:t>Function</a:t>
            </a:r>
            <a:r>
              <a:rPr lang="en-US" b="1" dirty="0"/>
              <a:t>— </a:t>
            </a:r>
            <a:r>
              <a:rPr lang="en-US" dirty="0"/>
              <a:t>We say </a:t>
            </a:r>
            <a:r>
              <a:rPr lang="en-US" i="1" dirty="0"/>
              <a:t>function</a:t>
            </a:r>
            <a:r>
              <a:rPr lang="en-US" dirty="0"/>
              <a:t> because a lambda isn’t associated with a particular class like a method is. But like a method, a lambda has a list of parameters, a body, a return type, and a possible list of exceptions that can be thrown.</a:t>
            </a:r>
          </a:p>
          <a:p>
            <a:r>
              <a:rPr lang="en-US" b="1" i="1" dirty="0"/>
              <a:t>Passed around</a:t>
            </a:r>
            <a:r>
              <a:rPr lang="en-US" b="1" dirty="0"/>
              <a:t>— </a:t>
            </a:r>
            <a:r>
              <a:rPr lang="en-US" dirty="0"/>
              <a:t>A lambda expression can be passed as argument to a method or stored in a variable.</a:t>
            </a:r>
          </a:p>
          <a:p>
            <a:r>
              <a:rPr lang="en-US" b="1" i="1" dirty="0"/>
              <a:t>Concise</a:t>
            </a:r>
            <a:r>
              <a:rPr lang="en-US" b="1" dirty="0"/>
              <a:t>— </a:t>
            </a:r>
            <a:r>
              <a:rPr lang="en-US" dirty="0"/>
              <a:t>You don’t need to write a lot of boilerplate like you do for anonymous classes.</a:t>
            </a:r>
          </a:p>
        </p:txBody>
      </p:sp>
    </p:spTree>
    <p:extLst>
      <p:ext uri="{BB962C8B-B14F-4D97-AF65-F5344CB8AC3E}">
        <p14:creationId xmlns:p14="http://schemas.microsoft.com/office/powerpoint/2010/main" val="28321179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LAMBDAS IN A NUTSHELL</a:t>
            </a:r>
            <a:endParaRPr lang="en-GB" dirty="0"/>
          </a:p>
        </p:txBody>
      </p:sp>
      <p:sp>
        <p:nvSpPr>
          <p:cNvPr id="4" name="Rectangle 3"/>
          <p:cNvSpPr/>
          <p:nvPr/>
        </p:nvSpPr>
        <p:spPr>
          <a:xfrm>
            <a:off x="1024832" y="2619203"/>
            <a:ext cx="10203977" cy="3416320"/>
          </a:xfrm>
          <a:prstGeom prst="rect">
            <a:avLst/>
          </a:prstGeom>
        </p:spPr>
        <p:txBody>
          <a:bodyPr wrap="square">
            <a:spAutoFit/>
          </a:bodyPr>
          <a:lstStyle/>
          <a:p>
            <a:r>
              <a:rPr lang="en-US" dirty="0"/>
              <a:t>A list of parameters— In this case it mirrors the parameters of the compare method of a Comparator—two Apples</a:t>
            </a:r>
            <a:r>
              <a:rPr lang="en-US" dirty="0" smtClean="0"/>
              <a:t>.</a:t>
            </a:r>
          </a:p>
          <a:p>
            <a:endParaRPr lang="en-US" dirty="0"/>
          </a:p>
          <a:p>
            <a:r>
              <a:rPr lang="en-US" dirty="0"/>
              <a:t>An arrow— The arrow -&gt; separates the list of parameters from the body of the lambda.</a:t>
            </a:r>
          </a:p>
          <a:p>
            <a:r>
              <a:rPr lang="en-US" dirty="0"/>
              <a:t>The body of the lambda— Compare two Apples using their weights. The expression is considered the lambda’s return value</a:t>
            </a:r>
            <a:r>
              <a:rPr lang="en-US" dirty="0" smtClean="0"/>
              <a:t>.</a:t>
            </a:r>
          </a:p>
          <a:p>
            <a:endParaRPr lang="en-US" dirty="0"/>
          </a:p>
          <a:p>
            <a:endParaRPr lang="en-US" dirty="0" smtClean="0"/>
          </a:p>
          <a:p>
            <a:r>
              <a:rPr lang="en-US" dirty="0"/>
              <a:t>(parameters) -&gt; </a:t>
            </a:r>
            <a:r>
              <a:rPr lang="en-US" dirty="0" smtClean="0"/>
              <a:t>expression</a:t>
            </a:r>
          </a:p>
          <a:p>
            <a:endParaRPr lang="en-US" dirty="0" smtClean="0"/>
          </a:p>
          <a:p>
            <a:endParaRPr lang="en-US" dirty="0"/>
          </a:p>
          <a:p>
            <a:r>
              <a:rPr lang="en-US" dirty="0"/>
              <a:t>(parameters) -&gt; { statements; </a:t>
            </a:r>
            <a:r>
              <a:rPr lang="en-US" dirty="0" smtClean="0"/>
              <a:t>}</a:t>
            </a:r>
          </a:p>
        </p:txBody>
      </p:sp>
      <p:pic>
        <p:nvPicPr>
          <p:cNvPr id="3074" name="Picture 2" descr="https://www.safaribooksonline.com/library/view/java-8-in/9781617291999/03fig01_a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945" y="1473903"/>
            <a:ext cx="5619750" cy="101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9305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LAMBDAS IN A NUTSHELL</a:t>
            </a:r>
          </a:p>
        </p:txBody>
      </p:sp>
      <p:graphicFrame>
        <p:nvGraphicFramePr>
          <p:cNvPr id="3" name="Table 2"/>
          <p:cNvGraphicFramePr>
            <a:graphicFrameLocks noGrp="1"/>
          </p:cNvGraphicFramePr>
          <p:nvPr>
            <p:extLst>
              <p:ext uri="{D42A27DB-BD31-4B8C-83A1-F6EECF244321}">
                <p14:modId xmlns:p14="http://schemas.microsoft.com/office/powerpoint/2010/main" val="3015143371"/>
              </p:ext>
            </p:extLst>
          </p:nvPr>
        </p:nvGraphicFramePr>
        <p:xfrm>
          <a:off x="1632335" y="1532730"/>
          <a:ext cx="8988972" cy="4312362"/>
        </p:xfrm>
        <a:graphic>
          <a:graphicData uri="http://schemas.openxmlformats.org/drawingml/2006/table">
            <a:tbl>
              <a:tblPr/>
              <a:tblGrid>
                <a:gridCol w="2996324"/>
                <a:gridCol w="2996324"/>
                <a:gridCol w="2996324"/>
              </a:tblGrid>
              <a:tr h="240168">
                <a:tc>
                  <a:txBody>
                    <a:bodyPr/>
                    <a:lstStyle/>
                    <a:p>
                      <a:pPr algn="l" fontAlgn="auto"/>
                      <a:r>
                        <a:rPr lang="en-US" sz="1200" b="1" i="0" dirty="0">
                          <a:effectLst/>
                          <a:latin typeface="inherit"/>
                        </a:rPr>
                        <a:t>Functional interface</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200" b="1" i="0">
                          <a:effectLst/>
                          <a:latin typeface="inherit"/>
                        </a:rPr>
                        <a:t>Function descriptor</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200" b="1" i="0">
                          <a:effectLst/>
                          <a:latin typeface="inherit"/>
                        </a:rPr>
                        <a:t>Primitive specializations</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57005">
                <a:tc>
                  <a:txBody>
                    <a:bodyPr/>
                    <a:lstStyle/>
                    <a:p>
                      <a:pPr algn="l" fontAlgn="auto"/>
                      <a:r>
                        <a:rPr lang="en-US" sz="1200">
                          <a:effectLst/>
                        </a:rPr>
                        <a:t>Predicate&lt;T&gt;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200">
                          <a:effectLst/>
                        </a:rPr>
                        <a:t>T -&gt; boolean</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200">
                          <a:effectLst/>
                        </a:rPr>
                        <a:t>IntPredicate, LongPredicate, DoublePredicate</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5946">
                <a:tc>
                  <a:txBody>
                    <a:bodyPr/>
                    <a:lstStyle/>
                    <a:p>
                      <a:pPr algn="l" fontAlgn="auto"/>
                      <a:r>
                        <a:rPr lang="en-US" sz="1200">
                          <a:effectLst/>
                        </a:rPr>
                        <a:t>Consumer&lt;T&gt;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200">
                          <a:effectLst/>
                        </a:rPr>
                        <a:t>T -&gt; void</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200">
                          <a:effectLst/>
                        </a:rPr>
                        <a:t>IntConsumer, LongConsumer, DoubleConsumer</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r>
              <a:tr h="667589">
                <a:tc>
                  <a:txBody>
                    <a:bodyPr/>
                    <a:lstStyle/>
                    <a:p>
                      <a:pPr algn="l" fontAlgn="auto"/>
                      <a:r>
                        <a:rPr lang="en-US" sz="1200">
                          <a:effectLst/>
                        </a:rPr>
                        <a:t>Function&lt;T, R&gt;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200" dirty="0">
                          <a:effectLst/>
                        </a:rPr>
                        <a:t>T -&gt; R</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200" dirty="0" err="1">
                          <a:effectLst/>
                        </a:rPr>
                        <a:t>IntFunction</a:t>
                      </a:r>
                      <a:r>
                        <a:rPr lang="en-US" sz="1200" dirty="0">
                          <a:effectLst/>
                        </a:rPr>
                        <a:t>&lt;R&gt;, </a:t>
                      </a:r>
                      <a:r>
                        <a:rPr lang="en-US" sz="1200" dirty="0" err="1">
                          <a:effectLst/>
                        </a:rPr>
                        <a:t>IntToDoubleFunction</a:t>
                      </a:r>
                      <a:r>
                        <a:rPr lang="en-US" sz="1200" dirty="0">
                          <a:effectLst/>
                        </a:rPr>
                        <a:t>, </a:t>
                      </a:r>
                      <a:r>
                        <a:rPr lang="en-US" sz="1200" dirty="0" err="1">
                          <a:effectLst/>
                        </a:rPr>
                        <a:t>IntToLongFunction</a:t>
                      </a:r>
                      <a:r>
                        <a:rPr lang="en-US" sz="1200" dirty="0">
                          <a:effectLst/>
                        </a:rPr>
                        <a:t>, </a:t>
                      </a:r>
                      <a:r>
                        <a:rPr lang="en-US" sz="1200" dirty="0" err="1">
                          <a:effectLst/>
                        </a:rPr>
                        <a:t>LongFunction</a:t>
                      </a:r>
                      <a:r>
                        <a:rPr lang="en-US" sz="1200" dirty="0">
                          <a:effectLst/>
                        </a:rPr>
                        <a:t>&lt;R&gt;, </a:t>
                      </a:r>
                      <a:r>
                        <a:rPr lang="en-US" sz="1200" dirty="0" err="1">
                          <a:effectLst/>
                        </a:rPr>
                        <a:t>LongToDoubleFunction</a:t>
                      </a:r>
                      <a:r>
                        <a:rPr lang="en-US" sz="1200" dirty="0">
                          <a:effectLst/>
                        </a:rPr>
                        <a:t>, </a:t>
                      </a:r>
                      <a:r>
                        <a:rPr lang="en-US" sz="1200" dirty="0" err="1">
                          <a:effectLst/>
                        </a:rPr>
                        <a:t>LongToIntFunction</a:t>
                      </a:r>
                      <a:r>
                        <a:rPr lang="en-US" sz="1200" dirty="0">
                          <a:effectLst/>
                        </a:rPr>
                        <a:t>, </a:t>
                      </a:r>
                      <a:r>
                        <a:rPr lang="en-US" sz="1200" dirty="0" err="1">
                          <a:effectLst/>
                        </a:rPr>
                        <a:t>DoubleFunction</a:t>
                      </a:r>
                      <a:r>
                        <a:rPr lang="en-US" sz="1200" dirty="0">
                          <a:effectLst/>
                        </a:rPr>
                        <a:t>&lt;R&gt;, </a:t>
                      </a:r>
                      <a:r>
                        <a:rPr lang="en-US" sz="1200" dirty="0" err="1">
                          <a:effectLst/>
                        </a:rPr>
                        <a:t>ToIntFunction</a:t>
                      </a:r>
                      <a:r>
                        <a:rPr lang="en-US" sz="1200" dirty="0">
                          <a:effectLst/>
                        </a:rPr>
                        <a:t>&lt;T&gt;, </a:t>
                      </a:r>
                      <a:r>
                        <a:rPr lang="en-US" sz="1200" dirty="0" err="1">
                          <a:effectLst/>
                        </a:rPr>
                        <a:t>ToDoubleFunction</a:t>
                      </a:r>
                      <a:r>
                        <a:rPr lang="en-US" sz="1200" dirty="0">
                          <a:effectLst/>
                        </a:rPr>
                        <a:t>&lt;T&gt;, </a:t>
                      </a:r>
                      <a:r>
                        <a:rPr lang="en-US" sz="1200" dirty="0" err="1">
                          <a:effectLst/>
                        </a:rPr>
                        <a:t>ToLongFunction</a:t>
                      </a:r>
                      <a:r>
                        <a:rPr lang="en-US" sz="1200" dirty="0">
                          <a:effectLst/>
                        </a:rPr>
                        <a:t>&lt;T&gt;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36301">
                <a:tc>
                  <a:txBody>
                    <a:bodyPr/>
                    <a:lstStyle/>
                    <a:p>
                      <a:pPr algn="l" fontAlgn="auto"/>
                      <a:r>
                        <a:rPr lang="en-US" sz="1200">
                          <a:effectLst/>
                        </a:rPr>
                        <a:t>Supplier&lt;T&gt;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200">
                          <a:effectLst/>
                        </a:rPr>
                        <a:t>() -&gt; 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200">
                          <a:effectLst/>
                        </a:rPr>
                        <a:t>BooleanSupplier, IntSupplier, LongSupplier, DoubleSupplier</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r>
              <a:tr h="220717">
                <a:tc>
                  <a:txBody>
                    <a:bodyPr/>
                    <a:lstStyle/>
                    <a:p>
                      <a:pPr algn="l" fontAlgn="auto"/>
                      <a:r>
                        <a:rPr lang="en-US" sz="1200" dirty="0" err="1">
                          <a:effectLst/>
                        </a:rPr>
                        <a:t>UnaryOperator</a:t>
                      </a:r>
                      <a:r>
                        <a:rPr lang="en-US" sz="1200" dirty="0">
                          <a:effectLst/>
                        </a:rPr>
                        <a:t>&lt;T&gt;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200" dirty="0">
                          <a:effectLst/>
                        </a:rPr>
                        <a:t>T -&gt; 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200">
                          <a:effectLst/>
                        </a:rPr>
                        <a:t>IntUnaryOperator, LongUnaryOperator, DoubleUnaryOperator</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38588">
                <a:tc>
                  <a:txBody>
                    <a:bodyPr/>
                    <a:lstStyle/>
                    <a:p>
                      <a:pPr algn="l" fontAlgn="auto"/>
                      <a:r>
                        <a:rPr lang="en-US" sz="1200">
                          <a:effectLst/>
                        </a:rPr>
                        <a:t>BinaryOperator&lt;T&gt;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200">
                          <a:effectLst/>
                        </a:rPr>
                        <a:t>(T, T) -&gt; 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200">
                          <a:effectLst/>
                        </a:rPr>
                        <a:t>IntBinaryOperator, LongBinaryOperator, DoubleBinaryOperator</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r>
              <a:tr h="123330">
                <a:tc>
                  <a:txBody>
                    <a:bodyPr/>
                    <a:lstStyle/>
                    <a:p>
                      <a:pPr algn="l" fontAlgn="auto"/>
                      <a:r>
                        <a:rPr lang="en-US" sz="1200">
                          <a:effectLst/>
                        </a:rPr>
                        <a:t>BiPredicate&lt;L, R&gt;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200">
                          <a:effectLst/>
                        </a:rPr>
                        <a:t>(L, R) -&gt; boolean</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auto"/>
                      <a:r>
                        <a:rPr lang="en-US" sz="1200" dirty="0">
                          <a:effectLst/>
                        </a:rPr>
                        <a:t> </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35097">
                <a:tc>
                  <a:txBody>
                    <a:bodyPr/>
                    <a:lstStyle/>
                    <a:p>
                      <a:pPr algn="l" fontAlgn="auto"/>
                      <a:r>
                        <a:rPr lang="en-US" sz="1200">
                          <a:effectLst/>
                        </a:rPr>
                        <a:t>BiConsumer&lt;T, U&gt;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200">
                          <a:effectLst/>
                        </a:rPr>
                        <a:t>(T, U) -&gt; void</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algn="l" fontAlgn="auto"/>
                      <a:r>
                        <a:rPr lang="en-US" sz="1200">
                          <a:effectLst/>
                        </a:rPr>
                        <a:t>ObjIntConsumer&lt;T&gt;, ObjLongConsumer&lt;T&gt;, ObjDoubleConsumer&lt;T&gt;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r>
              <a:tr h="396056">
                <a:tc>
                  <a:txBody>
                    <a:bodyPr/>
                    <a:lstStyle/>
                    <a:p>
                      <a:pPr algn="l" fontAlgn="auto"/>
                      <a:r>
                        <a:rPr lang="en-US" sz="1200">
                          <a:effectLst/>
                        </a:rPr>
                        <a:t>BiFunction&lt;T, U, R&gt;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auto"/>
                      <a:r>
                        <a:rPr lang="en-US" sz="1200" dirty="0">
                          <a:effectLst/>
                        </a:rPr>
                        <a:t>(T, U) -&gt; R</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auto"/>
                      <a:r>
                        <a:rPr lang="fr-FR" sz="1200" dirty="0" err="1">
                          <a:effectLst/>
                        </a:rPr>
                        <a:t>ToIntBiFunction</a:t>
                      </a:r>
                      <a:r>
                        <a:rPr lang="fr-FR" sz="1200" dirty="0">
                          <a:effectLst/>
                        </a:rPr>
                        <a:t>&lt;T, U&gt;, </a:t>
                      </a:r>
                      <a:r>
                        <a:rPr lang="fr-FR" sz="1200" dirty="0" err="1">
                          <a:effectLst/>
                        </a:rPr>
                        <a:t>ToLongBiFunction</a:t>
                      </a:r>
                      <a:r>
                        <a:rPr lang="fr-FR" sz="1200" dirty="0">
                          <a:effectLst/>
                        </a:rPr>
                        <a:t>&lt;T, U&gt;, </a:t>
                      </a:r>
                      <a:r>
                        <a:rPr lang="fr-FR" sz="1200" dirty="0" err="1">
                          <a:effectLst/>
                        </a:rPr>
                        <a:t>ToDoubleBiFunction</a:t>
                      </a:r>
                      <a:r>
                        <a:rPr lang="fr-FR" sz="1200" dirty="0">
                          <a:effectLst/>
                        </a:rPr>
                        <a:t>&lt;T, U&gt;</a:t>
                      </a:r>
                    </a:p>
                  </a:txBody>
                  <a:tcPr marL="2713" marR="2713" marT="2713" marB="271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18273271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ARE STREAMS?</a:t>
            </a:r>
          </a:p>
        </p:txBody>
      </p:sp>
      <p:sp>
        <p:nvSpPr>
          <p:cNvPr id="2" name="Rectangle 1"/>
          <p:cNvSpPr/>
          <p:nvPr/>
        </p:nvSpPr>
        <p:spPr>
          <a:xfrm>
            <a:off x="1024832" y="1452555"/>
            <a:ext cx="10203977" cy="1754326"/>
          </a:xfrm>
          <a:prstGeom prst="rect">
            <a:avLst/>
          </a:prstGeom>
        </p:spPr>
        <p:txBody>
          <a:bodyPr wrap="square">
            <a:spAutoFit/>
          </a:bodyPr>
          <a:lstStyle/>
          <a:p>
            <a:r>
              <a:rPr lang="en-US" i="1" dirty="0"/>
              <a:t>Streams</a:t>
            </a:r>
            <a:r>
              <a:rPr lang="en-US" dirty="0"/>
              <a:t> are an update to the Java API that lets you manipulate collections of data in a declarative way (you express a query rather than code an ad hoc implementation for it). For now you can think of them as fancy iterators over a collection of data. In addition, streams can be processed in parallel </a:t>
            </a:r>
            <a:r>
              <a:rPr lang="en-US" i="1" dirty="0"/>
              <a:t>transparently</a:t>
            </a:r>
            <a:r>
              <a:rPr lang="en-US" dirty="0"/>
              <a:t>, without you having to write any multithreaded code</a:t>
            </a:r>
            <a:r>
              <a:rPr lang="en-US" dirty="0" smtClean="0"/>
              <a:t>!</a:t>
            </a:r>
          </a:p>
          <a:p>
            <a:r>
              <a:rPr lang="en-US" dirty="0" smtClean="0"/>
              <a:t>Java 7 code:</a:t>
            </a:r>
            <a:endParaRPr lang="en-US" dirty="0"/>
          </a:p>
          <a:p>
            <a:endParaRPr lang="en-US" dirty="0"/>
          </a:p>
        </p:txBody>
      </p:sp>
      <p:pic>
        <p:nvPicPr>
          <p:cNvPr id="7170" name="Picture 2" descr="https://www.safaribooksonline.com/library/view/java-8-in/9781617291999/078fig01_a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882" y="3003493"/>
            <a:ext cx="7723875" cy="2997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0904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ARE STREAMS?</a:t>
            </a:r>
          </a:p>
        </p:txBody>
      </p:sp>
      <p:pic>
        <p:nvPicPr>
          <p:cNvPr id="8194" name="Picture 2" descr="https://www.safaribooksonline.com/library/view/java-8-in/9781617291999/078fig02_a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184" y="1672371"/>
            <a:ext cx="8463273" cy="1922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918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Introducing </a:t>
            </a:r>
            <a:r>
              <a:rPr lang="en-GB" sz="4000" dirty="0" err="1" smtClean="0">
                <a:solidFill>
                  <a:schemeClr val="tx1"/>
                </a:solidFill>
              </a:rPr>
              <a:t>RunnablE</a:t>
            </a:r>
            <a:endParaRPr lang="en-GB" sz="4000" dirty="0">
              <a:solidFill>
                <a:srgbClr val="DF411C"/>
              </a:solidFill>
            </a:endParaRPr>
          </a:p>
        </p:txBody>
      </p:sp>
      <p:sp>
        <p:nvSpPr>
          <p:cNvPr id="3" name="Rectangle 2"/>
          <p:cNvSpPr/>
          <p:nvPr/>
        </p:nvSpPr>
        <p:spPr>
          <a:xfrm>
            <a:off x="761071" y="2020637"/>
            <a:ext cx="10731500" cy="3693319"/>
          </a:xfrm>
          <a:prstGeom prst="rect">
            <a:avLst/>
          </a:prstGeom>
        </p:spPr>
        <p:txBody>
          <a:bodyPr wrap="square">
            <a:spAutoFit/>
          </a:bodyPr>
          <a:lstStyle/>
          <a:p>
            <a:endParaRPr lang="en-US" dirty="0"/>
          </a:p>
          <a:p>
            <a:pPr marL="285750" indent="-285750">
              <a:buFont typeface="Wingdings" panose="05000000000000000000" pitchFamily="2" charset="2"/>
              <a:buChar char="§"/>
            </a:pPr>
            <a:r>
              <a:rPr lang="en-US" dirty="0"/>
              <a:t>It is also useful if you need to pass information to your Runnable object to be used by </a:t>
            </a:r>
            <a:r>
              <a:rPr lang="en-US" dirty="0" smtClean="0"/>
              <a:t>the run</a:t>
            </a:r>
            <a:r>
              <a:rPr lang="en-US" dirty="0"/>
              <a:t>() method, such as in the following class constructor:</a:t>
            </a:r>
          </a:p>
          <a:p>
            <a:pPr lvl="1"/>
            <a:endParaRPr lang="en-US" dirty="0" smtClean="0">
              <a:solidFill>
                <a:srgbClr val="DC5D2A"/>
              </a:solidFill>
              <a:latin typeface="Consolas" panose="020B0609020204030204" pitchFamily="49" charset="0"/>
            </a:endParaRPr>
          </a:p>
          <a:p>
            <a:pPr lvl="1"/>
            <a:r>
              <a:rPr lang="en-US" dirty="0" smtClean="0">
                <a:solidFill>
                  <a:srgbClr val="DC5D2A"/>
                </a:solidFill>
                <a:latin typeface="Consolas" panose="020B0609020204030204" pitchFamily="49" charset="0"/>
              </a:rPr>
              <a:t>public </a:t>
            </a:r>
            <a:r>
              <a:rPr lang="en-US" dirty="0">
                <a:solidFill>
                  <a:srgbClr val="DC5D2A"/>
                </a:solidFill>
                <a:latin typeface="Consolas" panose="020B0609020204030204" pitchFamily="49" charset="0"/>
              </a:rPr>
              <a:t>class </a:t>
            </a:r>
            <a:r>
              <a:rPr lang="en-US" dirty="0" err="1">
                <a:solidFill>
                  <a:srgbClr val="DC5D2A"/>
                </a:solidFill>
                <a:latin typeface="Consolas" panose="020B0609020204030204" pitchFamily="49" charset="0"/>
              </a:rPr>
              <a:t>CalculateAverages</a:t>
            </a:r>
            <a:r>
              <a:rPr lang="en-US" dirty="0">
                <a:solidFill>
                  <a:srgbClr val="DC5D2A"/>
                </a:solidFill>
                <a:latin typeface="Consolas" panose="020B0609020204030204" pitchFamily="49" charset="0"/>
              </a:rPr>
              <a:t> implements Runnable {</a:t>
            </a:r>
          </a:p>
          <a:p>
            <a:pPr lvl="2"/>
            <a:r>
              <a:rPr lang="en-US" dirty="0">
                <a:solidFill>
                  <a:srgbClr val="DC5D2A"/>
                </a:solidFill>
                <a:latin typeface="Consolas" panose="020B0609020204030204" pitchFamily="49" charset="0"/>
              </a:rPr>
              <a:t>private double[] scores;</a:t>
            </a:r>
          </a:p>
          <a:p>
            <a:pPr lvl="2"/>
            <a:r>
              <a:rPr lang="en-US" dirty="0">
                <a:solidFill>
                  <a:srgbClr val="DC5D2A"/>
                </a:solidFill>
                <a:latin typeface="Consolas" panose="020B0609020204030204" pitchFamily="49" charset="0"/>
              </a:rPr>
              <a:t>public </a:t>
            </a:r>
            <a:r>
              <a:rPr lang="en-US" dirty="0" err="1">
                <a:solidFill>
                  <a:srgbClr val="DC5D2A"/>
                </a:solidFill>
                <a:latin typeface="Consolas" panose="020B0609020204030204" pitchFamily="49" charset="0"/>
              </a:rPr>
              <a:t>CalculateAverages</a:t>
            </a:r>
            <a:r>
              <a:rPr lang="en-US" dirty="0">
                <a:solidFill>
                  <a:srgbClr val="DC5D2A"/>
                </a:solidFill>
                <a:latin typeface="Consolas" panose="020B0609020204030204" pitchFamily="49" charset="0"/>
              </a:rPr>
              <a:t>(double[] scores) {</a:t>
            </a:r>
          </a:p>
          <a:p>
            <a:pPr lvl="3"/>
            <a:r>
              <a:rPr lang="en-US" dirty="0" err="1">
                <a:solidFill>
                  <a:srgbClr val="DC5D2A"/>
                </a:solidFill>
                <a:latin typeface="Consolas" panose="020B0609020204030204" pitchFamily="49" charset="0"/>
              </a:rPr>
              <a:t>this.scores</a:t>
            </a:r>
            <a:r>
              <a:rPr lang="en-US" dirty="0">
                <a:solidFill>
                  <a:srgbClr val="DC5D2A"/>
                </a:solidFill>
                <a:latin typeface="Consolas" panose="020B0609020204030204" pitchFamily="49" charset="0"/>
              </a:rPr>
              <a:t> = scores;</a:t>
            </a:r>
          </a:p>
          <a:p>
            <a:pPr lvl="2"/>
            <a:r>
              <a:rPr lang="en-US" dirty="0">
                <a:solidFill>
                  <a:srgbClr val="DC5D2A"/>
                </a:solidFill>
                <a:latin typeface="Consolas" panose="020B0609020204030204" pitchFamily="49" charset="0"/>
              </a:rPr>
              <a:t>}</a:t>
            </a:r>
          </a:p>
          <a:p>
            <a:pPr lvl="2"/>
            <a:r>
              <a:rPr lang="en-US" dirty="0">
                <a:solidFill>
                  <a:srgbClr val="DC5D2A"/>
                </a:solidFill>
                <a:latin typeface="Consolas" panose="020B0609020204030204" pitchFamily="49" charset="0"/>
              </a:rPr>
              <a:t>public void run() {</a:t>
            </a:r>
          </a:p>
          <a:p>
            <a:pPr lvl="3"/>
            <a:r>
              <a:rPr lang="en-US" dirty="0">
                <a:solidFill>
                  <a:srgbClr val="DC5D2A"/>
                </a:solidFill>
                <a:latin typeface="Consolas" panose="020B0609020204030204" pitchFamily="49" charset="0"/>
              </a:rPr>
              <a:t>// Define work here that uses the scores object</a:t>
            </a:r>
          </a:p>
          <a:p>
            <a:pPr lvl="2"/>
            <a:r>
              <a:rPr lang="en-US" dirty="0">
                <a:solidFill>
                  <a:srgbClr val="DC5D2A"/>
                </a:solidFill>
                <a:latin typeface="Consolas" panose="020B0609020204030204" pitchFamily="49" charset="0"/>
              </a:rPr>
              <a:t>}</a:t>
            </a:r>
          </a:p>
          <a:p>
            <a:pPr lvl="1"/>
            <a:r>
              <a:rPr lang="en-US" dirty="0">
                <a:solidFill>
                  <a:srgbClr val="DC5D2A"/>
                </a:solidFill>
                <a:latin typeface="Consolas" panose="020B0609020204030204" pitchFamily="49" charset="0"/>
              </a:rPr>
              <a:t>}</a:t>
            </a:r>
          </a:p>
        </p:txBody>
      </p:sp>
    </p:spTree>
    <p:extLst>
      <p:ext uri="{BB962C8B-B14F-4D97-AF65-F5344CB8AC3E}">
        <p14:creationId xmlns:p14="http://schemas.microsoft.com/office/powerpoint/2010/main" val="17055472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ARE STREAMS?</a:t>
            </a:r>
          </a:p>
        </p:txBody>
      </p:sp>
      <p:sp>
        <p:nvSpPr>
          <p:cNvPr id="2" name="Rectangle 1"/>
          <p:cNvSpPr/>
          <p:nvPr/>
        </p:nvSpPr>
        <p:spPr>
          <a:xfrm>
            <a:off x="1024832" y="1452555"/>
            <a:ext cx="10203977" cy="5078313"/>
          </a:xfrm>
          <a:prstGeom prst="rect">
            <a:avLst/>
          </a:prstGeom>
        </p:spPr>
        <p:txBody>
          <a:bodyPr wrap="square">
            <a:spAutoFit/>
          </a:bodyPr>
          <a:lstStyle/>
          <a:p>
            <a:r>
              <a:rPr lang="en-US" dirty="0"/>
              <a:t>So first, what exactly is a stream? A short definition is “a sequence of elements from a source that supports data processing operations.” Let’s break down this definition step by step:</a:t>
            </a:r>
          </a:p>
          <a:p>
            <a:endParaRPr lang="en-US" dirty="0"/>
          </a:p>
          <a:p>
            <a:pPr marL="285750" indent="-285750">
              <a:buClr>
                <a:srgbClr val="DE412F"/>
              </a:buClr>
              <a:buFont typeface="Wingdings" panose="05000000000000000000" pitchFamily="2" charset="2"/>
              <a:buChar char="q"/>
            </a:pPr>
            <a:r>
              <a:rPr lang="en-US" dirty="0"/>
              <a:t>Sequence of </a:t>
            </a:r>
            <a:r>
              <a:rPr lang="en-US" dirty="0" smtClean="0"/>
              <a:t>elements — </a:t>
            </a:r>
            <a:r>
              <a:rPr lang="en-US" dirty="0"/>
              <a:t>Like a collection, a stream provides an interface to a sequenced set of values of a specific element type. Because collections are data structures, they’re mostly about storing and accessing elements with specific time/space complexities (for example, an </a:t>
            </a:r>
            <a:r>
              <a:rPr lang="en-US" dirty="0" err="1"/>
              <a:t>ArrayList</a:t>
            </a:r>
            <a:r>
              <a:rPr lang="en-US" dirty="0"/>
              <a:t> vs. a </a:t>
            </a:r>
            <a:r>
              <a:rPr lang="en-US" dirty="0" err="1"/>
              <a:t>LinkedList</a:t>
            </a:r>
            <a:r>
              <a:rPr lang="en-US" dirty="0"/>
              <a:t>). But streams are about expressing computations such as filter, sorted, and map that you saw earlier. Collections are about data; streams are about computations. We explain this idea in greater detail in the coming sections</a:t>
            </a:r>
            <a:r>
              <a:rPr lang="en-US" dirty="0" smtClean="0"/>
              <a:t>.</a:t>
            </a:r>
          </a:p>
          <a:p>
            <a:pPr marL="285750" indent="-285750">
              <a:buClr>
                <a:srgbClr val="DE412F"/>
              </a:buClr>
              <a:buFont typeface="Wingdings" panose="05000000000000000000" pitchFamily="2" charset="2"/>
              <a:buChar char="q"/>
            </a:pPr>
            <a:endParaRPr lang="en-US" dirty="0"/>
          </a:p>
          <a:p>
            <a:pPr marL="285750" indent="-285750">
              <a:buClr>
                <a:srgbClr val="DE412F"/>
              </a:buClr>
              <a:buFont typeface="Wingdings" panose="05000000000000000000" pitchFamily="2" charset="2"/>
              <a:buChar char="q"/>
            </a:pPr>
            <a:r>
              <a:rPr lang="en-US" dirty="0"/>
              <a:t>Source — Streams consume from a data-providing source such as collections, arrays, or I/O resources. Note that generating a stream from an ordered collection preserves the ordering. The elements of a stream coming from a list will have the same order as the list</a:t>
            </a:r>
            <a:r>
              <a:rPr lang="en-US" dirty="0" smtClean="0"/>
              <a:t>.</a:t>
            </a:r>
          </a:p>
          <a:p>
            <a:pPr marL="285750" indent="-285750">
              <a:buClr>
                <a:srgbClr val="DE412F"/>
              </a:buClr>
              <a:buFont typeface="Wingdings" panose="05000000000000000000" pitchFamily="2" charset="2"/>
              <a:buChar char="q"/>
            </a:pPr>
            <a:endParaRPr lang="en-US" dirty="0"/>
          </a:p>
          <a:p>
            <a:pPr marL="285750" indent="-285750">
              <a:buClr>
                <a:srgbClr val="DE412F"/>
              </a:buClr>
              <a:buFont typeface="Wingdings" panose="05000000000000000000" pitchFamily="2" charset="2"/>
              <a:buChar char="q"/>
            </a:pPr>
            <a:r>
              <a:rPr lang="en-US" dirty="0"/>
              <a:t>Data processing </a:t>
            </a:r>
            <a:r>
              <a:rPr lang="en-US" dirty="0" smtClean="0"/>
              <a:t>operations — </a:t>
            </a:r>
            <a:r>
              <a:rPr lang="en-US" dirty="0"/>
              <a:t>Streams support database-like operations and common operations from functional programming languages to manipulate data, such as filter, map, reduce, find, match, sort, and so on. Stream operations can be executed either sequentially or in parallel</a:t>
            </a:r>
            <a:r>
              <a:rPr lang="en-US" dirty="0" smtClean="0"/>
              <a:t>.</a:t>
            </a:r>
            <a:endParaRPr lang="en-US" dirty="0"/>
          </a:p>
        </p:txBody>
      </p:sp>
    </p:spTree>
    <p:extLst>
      <p:ext uri="{BB962C8B-B14F-4D97-AF65-F5344CB8AC3E}">
        <p14:creationId xmlns:p14="http://schemas.microsoft.com/office/powerpoint/2010/main" val="2859550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ARE STREAMS?</a:t>
            </a:r>
          </a:p>
        </p:txBody>
      </p:sp>
      <p:sp>
        <p:nvSpPr>
          <p:cNvPr id="2" name="Rectangle 1"/>
          <p:cNvSpPr/>
          <p:nvPr/>
        </p:nvSpPr>
        <p:spPr>
          <a:xfrm>
            <a:off x="1024832" y="1452555"/>
            <a:ext cx="10203977" cy="2862322"/>
          </a:xfrm>
          <a:prstGeom prst="rect">
            <a:avLst/>
          </a:prstGeom>
        </p:spPr>
        <p:txBody>
          <a:bodyPr wrap="square">
            <a:spAutoFit/>
          </a:bodyPr>
          <a:lstStyle/>
          <a:p>
            <a:r>
              <a:rPr lang="en-US" dirty="0"/>
              <a:t>In addition, stream operations have two important characteristics:</a:t>
            </a:r>
          </a:p>
          <a:p>
            <a:endParaRPr lang="en-US" dirty="0"/>
          </a:p>
          <a:p>
            <a:pPr marL="285750" indent="-285750">
              <a:buClr>
                <a:srgbClr val="DE412F"/>
              </a:buClr>
              <a:buFont typeface="Wingdings" panose="05000000000000000000" pitchFamily="2" charset="2"/>
              <a:buChar char="q"/>
            </a:pPr>
            <a:r>
              <a:rPr lang="en-US" dirty="0" smtClean="0"/>
              <a:t>Pipelining — </a:t>
            </a:r>
            <a:r>
              <a:rPr lang="en-US" dirty="0"/>
              <a:t>Many stream operations return a stream themselves, allowing operations to be chained and form a larger pipeline. This enables certain optimizations that we explain in the next chapter, such as laziness and short-circuiting. A pipeline of operations can be viewed as a database-like query on the data source.</a:t>
            </a:r>
          </a:p>
          <a:p>
            <a:pPr marL="285750" indent="-285750">
              <a:buClr>
                <a:srgbClr val="DE412F"/>
              </a:buClr>
              <a:buFont typeface="Wingdings" panose="05000000000000000000" pitchFamily="2" charset="2"/>
              <a:buChar char="q"/>
            </a:pPr>
            <a:endParaRPr lang="en-US" dirty="0"/>
          </a:p>
          <a:p>
            <a:pPr marL="285750" indent="-285750">
              <a:buClr>
                <a:srgbClr val="DE412F"/>
              </a:buClr>
              <a:buFont typeface="Wingdings" panose="05000000000000000000" pitchFamily="2" charset="2"/>
              <a:buChar char="q"/>
            </a:pPr>
            <a:r>
              <a:rPr lang="en-US" dirty="0"/>
              <a:t>Internal </a:t>
            </a:r>
            <a:r>
              <a:rPr lang="en-US" dirty="0" smtClean="0"/>
              <a:t>iteration — </a:t>
            </a:r>
            <a:r>
              <a:rPr lang="en-US" dirty="0"/>
              <a:t>In contrast to collections, which are iterated explicitly using an iterator, stream operations do the iteration behind the scenes for you. We briefly mentioned this idea in chapter 1 and return to it later in the next section.</a:t>
            </a:r>
          </a:p>
        </p:txBody>
      </p:sp>
    </p:spTree>
    <p:extLst>
      <p:ext uri="{BB962C8B-B14F-4D97-AF65-F5344CB8AC3E}">
        <p14:creationId xmlns:p14="http://schemas.microsoft.com/office/powerpoint/2010/main" val="16683757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STREAMS</a:t>
            </a:r>
            <a:endParaRPr lang="en-US" dirty="0"/>
          </a:p>
        </p:txBody>
      </p:sp>
      <p:sp>
        <p:nvSpPr>
          <p:cNvPr id="2" name="Rectangle 1"/>
          <p:cNvSpPr/>
          <p:nvPr/>
        </p:nvSpPr>
        <p:spPr>
          <a:xfrm>
            <a:off x="1024832" y="1452555"/>
            <a:ext cx="10203977" cy="2862322"/>
          </a:xfrm>
          <a:prstGeom prst="rect">
            <a:avLst/>
          </a:prstGeom>
        </p:spPr>
        <p:txBody>
          <a:bodyPr wrap="square">
            <a:spAutoFit/>
          </a:bodyPr>
          <a:lstStyle/>
          <a:p>
            <a:r>
              <a:rPr lang="en-US" dirty="0"/>
              <a:t>The code is written in a declarative way: you specify what you want to achieve as opposed to specifying how </a:t>
            </a:r>
          </a:p>
          <a:p>
            <a:r>
              <a:rPr lang="en-US" dirty="0"/>
              <a:t>to implement an operation (using control-flow blocks such as loops and if conditions). </a:t>
            </a:r>
          </a:p>
          <a:p>
            <a:endParaRPr lang="en-US" dirty="0"/>
          </a:p>
          <a:p>
            <a:r>
              <a:rPr lang="en-US" dirty="0"/>
              <a:t>You chain together several building-block operations to express a complicated data processing pipeline </a:t>
            </a:r>
          </a:p>
          <a:p>
            <a:r>
              <a:rPr lang="en-US" dirty="0"/>
              <a:t>(you chain the filter by linking sorted, map, and collect operations, as illustrated in below figure) </a:t>
            </a:r>
          </a:p>
          <a:p>
            <a:r>
              <a:rPr lang="en-US" dirty="0"/>
              <a:t>while keeping your code readable and its intent clear. The result of the filter is passed to the sorted method, </a:t>
            </a:r>
          </a:p>
          <a:p>
            <a:r>
              <a:rPr lang="en-US" dirty="0"/>
              <a:t>which is then passed to the map method and then to the collect method.</a:t>
            </a:r>
          </a:p>
        </p:txBody>
      </p:sp>
      <p:pic>
        <p:nvPicPr>
          <p:cNvPr id="10242" name="Picture 2" descr="https://www.safaribooksonline.com/library/view/java-8-in/9781617291999/04fig01_a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32" y="4581544"/>
            <a:ext cx="5286375"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050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STREAMS</a:t>
            </a:r>
            <a:endParaRPr lang="en-US" dirty="0"/>
          </a:p>
        </p:txBody>
      </p:sp>
      <p:sp>
        <p:nvSpPr>
          <p:cNvPr id="2" name="Rectangle 1"/>
          <p:cNvSpPr/>
          <p:nvPr/>
        </p:nvSpPr>
        <p:spPr>
          <a:xfrm>
            <a:off x="1024832" y="1452555"/>
            <a:ext cx="10203977" cy="1200329"/>
          </a:xfrm>
          <a:prstGeom prst="rect">
            <a:avLst/>
          </a:prstGeom>
        </p:spPr>
        <p:txBody>
          <a:bodyPr wrap="square">
            <a:spAutoFit/>
          </a:bodyPr>
          <a:lstStyle/>
          <a:p>
            <a:r>
              <a:rPr lang="en-US" dirty="0"/>
              <a:t>To summarize, the Streams API in Java 8 lets you write code that’s</a:t>
            </a:r>
          </a:p>
          <a:p>
            <a:r>
              <a:rPr lang="en-US" b="1" i="1" dirty="0"/>
              <a:t>Declarative</a:t>
            </a:r>
            <a:r>
              <a:rPr lang="en-US" b="1" dirty="0"/>
              <a:t>— </a:t>
            </a:r>
            <a:r>
              <a:rPr lang="en-US" dirty="0"/>
              <a:t>More concise and readable</a:t>
            </a:r>
          </a:p>
          <a:p>
            <a:r>
              <a:rPr lang="en-US" b="1" i="1" dirty="0" err="1"/>
              <a:t>Composable</a:t>
            </a:r>
            <a:r>
              <a:rPr lang="en-US" b="1" dirty="0"/>
              <a:t>— </a:t>
            </a:r>
            <a:r>
              <a:rPr lang="en-US" dirty="0"/>
              <a:t>Greater flexibility</a:t>
            </a:r>
          </a:p>
          <a:p>
            <a:r>
              <a:rPr lang="en-US" b="1" i="1" dirty="0">
                <a:solidFill>
                  <a:srgbClr val="FF0000"/>
                </a:solidFill>
              </a:rPr>
              <a:t>Parallelizable</a:t>
            </a:r>
            <a:r>
              <a:rPr lang="en-US" b="1" dirty="0">
                <a:solidFill>
                  <a:srgbClr val="FF0000"/>
                </a:solidFill>
              </a:rPr>
              <a:t>— </a:t>
            </a:r>
            <a:r>
              <a:rPr lang="en-US" dirty="0">
                <a:solidFill>
                  <a:srgbClr val="FF0000"/>
                </a:solidFill>
              </a:rPr>
              <a:t>Better performance</a:t>
            </a:r>
          </a:p>
        </p:txBody>
      </p:sp>
    </p:spTree>
    <p:extLst>
      <p:ext uri="{BB962C8B-B14F-4D97-AF65-F5344CB8AC3E}">
        <p14:creationId xmlns:p14="http://schemas.microsoft.com/office/powerpoint/2010/main" val="16306593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STREAMS VS COLLECTIONS</a:t>
            </a:r>
            <a:endParaRPr lang="en-US" dirty="0"/>
          </a:p>
        </p:txBody>
      </p:sp>
      <p:pic>
        <p:nvPicPr>
          <p:cNvPr id="11266" name="Picture 2" descr="https://www.safaribooksonline.com/library/view/java-8-in/9781617291999/04fig03_a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945" y="2088554"/>
            <a:ext cx="561975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9885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STREAMS VS COLLECTIONS</a:t>
            </a:r>
            <a:endParaRPr lang="en-US" dirty="0"/>
          </a:p>
        </p:txBody>
      </p:sp>
      <p:pic>
        <p:nvPicPr>
          <p:cNvPr id="17410" name="Picture 2" descr="https://www.safaribooksonline.com/library/view/java-8-in/9781617291999/04fig04_a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946" y="1922079"/>
            <a:ext cx="5619750" cy="42195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24832" y="1452555"/>
            <a:ext cx="10203977" cy="369332"/>
          </a:xfrm>
          <a:prstGeom prst="rect">
            <a:avLst/>
          </a:prstGeom>
        </p:spPr>
        <p:txBody>
          <a:bodyPr wrap="square">
            <a:spAutoFit/>
          </a:bodyPr>
          <a:lstStyle/>
          <a:p>
            <a:r>
              <a:rPr lang="en-US" dirty="0" smtClean="0"/>
              <a:t>Internal versus external iteration:</a:t>
            </a:r>
            <a:endParaRPr lang="en-US" dirty="0">
              <a:solidFill>
                <a:srgbClr val="FF0000"/>
              </a:solidFill>
            </a:endParaRPr>
          </a:p>
        </p:txBody>
      </p:sp>
    </p:spTree>
    <p:extLst>
      <p:ext uri="{BB962C8B-B14F-4D97-AF65-F5344CB8AC3E}">
        <p14:creationId xmlns:p14="http://schemas.microsoft.com/office/powerpoint/2010/main" val="8074277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STREAMS INTERMEDIATE OPERATIONS</a:t>
            </a:r>
            <a:endParaRPr lang="en-US" dirty="0"/>
          </a:p>
        </p:txBody>
      </p:sp>
      <p:sp>
        <p:nvSpPr>
          <p:cNvPr id="7" name="Rectangle 6"/>
          <p:cNvSpPr/>
          <p:nvPr/>
        </p:nvSpPr>
        <p:spPr>
          <a:xfrm>
            <a:off x="1024832" y="1452555"/>
            <a:ext cx="10203977" cy="369332"/>
          </a:xfrm>
          <a:prstGeom prst="rect">
            <a:avLst/>
          </a:prstGeom>
        </p:spPr>
        <p:txBody>
          <a:bodyPr wrap="square">
            <a:spAutoFit/>
          </a:bodyPr>
          <a:lstStyle/>
          <a:p>
            <a:r>
              <a:rPr lang="en-US" dirty="0" smtClean="0"/>
              <a:t> </a:t>
            </a:r>
            <a:endParaRPr lang="en-US"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06169023"/>
              </p:ext>
            </p:extLst>
          </p:nvPr>
        </p:nvGraphicFramePr>
        <p:xfrm>
          <a:off x="1024832" y="2088554"/>
          <a:ext cx="10017979" cy="2087880"/>
        </p:xfrm>
        <a:graphic>
          <a:graphicData uri="http://schemas.openxmlformats.org/drawingml/2006/table">
            <a:tbl>
              <a:tblPr>
                <a:tableStyleId>{8799B23B-EC83-4686-B30A-512413B5E67A}</a:tableStyleId>
              </a:tblPr>
              <a:tblGrid>
                <a:gridCol w="2216127"/>
                <a:gridCol w="1950463"/>
                <a:gridCol w="1950463"/>
                <a:gridCol w="1950463"/>
                <a:gridCol w="1950463"/>
              </a:tblGrid>
              <a:tr h="0">
                <a:tc>
                  <a:txBody>
                    <a:bodyPr/>
                    <a:lstStyle/>
                    <a:p>
                      <a:pPr algn="l" fontAlgn="auto"/>
                      <a:r>
                        <a:rPr lang="en-US" dirty="0">
                          <a:effectLst/>
                        </a:rPr>
                        <a:t>Operation</a:t>
                      </a:r>
                      <a:endParaRPr lang="en-US" b="1" i="0" dirty="0">
                        <a:effectLst/>
                        <a:latin typeface="inherit"/>
                      </a:endParaRPr>
                    </a:p>
                  </a:txBody>
                  <a:tcPr marL="7620" marR="7620" marT="7620" marB="7620"/>
                </a:tc>
                <a:tc>
                  <a:txBody>
                    <a:bodyPr/>
                    <a:lstStyle/>
                    <a:p>
                      <a:pPr algn="l" fontAlgn="auto"/>
                      <a:r>
                        <a:rPr lang="en-US" dirty="0">
                          <a:effectLst/>
                        </a:rPr>
                        <a:t>Type</a:t>
                      </a:r>
                      <a:endParaRPr lang="en-US" b="1" i="0" dirty="0">
                        <a:effectLst/>
                        <a:latin typeface="inherit"/>
                      </a:endParaRPr>
                    </a:p>
                  </a:txBody>
                  <a:tcPr marL="7620" marR="7620" marT="7620" marB="7620"/>
                </a:tc>
                <a:tc>
                  <a:txBody>
                    <a:bodyPr/>
                    <a:lstStyle/>
                    <a:p>
                      <a:pPr algn="l" fontAlgn="auto"/>
                      <a:r>
                        <a:rPr lang="en-US">
                          <a:effectLst/>
                        </a:rPr>
                        <a:t>Return type</a:t>
                      </a:r>
                      <a:endParaRPr lang="en-US" b="1" i="0">
                        <a:effectLst/>
                        <a:latin typeface="inherit"/>
                      </a:endParaRPr>
                    </a:p>
                  </a:txBody>
                  <a:tcPr marL="7620" marR="7620" marT="7620" marB="7620"/>
                </a:tc>
                <a:tc>
                  <a:txBody>
                    <a:bodyPr/>
                    <a:lstStyle/>
                    <a:p>
                      <a:pPr algn="l" fontAlgn="auto"/>
                      <a:r>
                        <a:rPr lang="en-US">
                          <a:effectLst/>
                        </a:rPr>
                        <a:t>Argument of the operation</a:t>
                      </a:r>
                      <a:endParaRPr lang="en-US" b="1" i="0">
                        <a:effectLst/>
                        <a:latin typeface="inherit"/>
                      </a:endParaRPr>
                    </a:p>
                  </a:txBody>
                  <a:tcPr marL="7620" marR="7620" marT="7620" marB="7620"/>
                </a:tc>
                <a:tc>
                  <a:txBody>
                    <a:bodyPr/>
                    <a:lstStyle/>
                    <a:p>
                      <a:pPr algn="l" fontAlgn="auto"/>
                      <a:r>
                        <a:rPr lang="en-US">
                          <a:effectLst/>
                        </a:rPr>
                        <a:t>Function descriptor</a:t>
                      </a:r>
                      <a:endParaRPr lang="en-US" b="1" i="0">
                        <a:effectLst/>
                        <a:latin typeface="inherit"/>
                      </a:endParaRPr>
                    </a:p>
                  </a:txBody>
                  <a:tcPr marL="7620" marR="7620" marT="7620" marB="7620"/>
                </a:tc>
              </a:tr>
              <a:tr h="0">
                <a:tc>
                  <a:txBody>
                    <a:bodyPr/>
                    <a:lstStyle/>
                    <a:p>
                      <a:pPr algn="l" fontAlgn="auto"/>
                      <a:r>
                        <a:rPr lang="en-US">
                          <a:effectLst/>
                        </a:rPr>
                        <a:t>filter</a:t>
                      </a:r>
                    </a:p>
                  </a:txBody>
                  <a:tcPr marL="7620" marR="7620" marT="7620" marB="7620"/>
                </a:tc>
                <a:tc>
                  <a:txBody>
                    <a:bodyPr/>
                    <a:lstStyle/>
                    <a:p>
                      <a:pPr algn="l" fontAlgn="auto"/>
                      <a:r>
                        <a:rPr lang="en-US" dirty="0">
                          <a:effectLst/>
                        </a:rPr>
                        <a:t>Intermediate</a:t>
                      </a:r>
                    </a:p>
                  </a:txBody>
                  <a:tcPr marL="7620" marR="7620" marT="7620" marB="7620"/>
                </a:tc>
                <a:tc>
                  <a:txBody>
                    <a:bodyPr/>
                    <a:lstStyle/>
                    <a:p>
                      <a:pPr algn="l" fontAlgn="auto"/>
                      <a:r>
                        <a:rPr lang="en-US">
                          <a:effectLst/>
                        </a:rPr>
                        <a:t>Stream&lt;T&gt;</a:t>
                      </a:r>
                    </a:p>
                  </a:txBody>
                  <a:tcPr marL="7620" marR="7620" marT="7620" marB="7620"/>
                </a:tc>
                <a:tc>
                  <a:txBody>
                    <a:bodyPr/>
                    <a:lstStyle/>
                    <a:p>
                      <a:pPr algn="l" fontAlgn="auto"/>
                      <a:r>
                        <a:rPr lang="en-US">
                          <a:effectLst/>
                        </a:rPr>
                        <a:t>Predicate&lt;T&gt;</a:t>
                      </a:r>
                    </a:p>
                  </a:txBody>
                  <a:tcPr marL="7620" marR="7620" marT="7620" marB="7620"/>
                </a:tc>
                <a:tc>
                  <a:txBody>
                    <a:bodyPr/>
                    <a:lstStyle/>
                    <a:p>
                      <a:pPr algn="l" fontAlgn="auto"/>
                      <a:r>
                        <a:rPr lang="en-US">
                          <a:effectLst/>
                        </a:rPr>
                        <a:t>T -&gt; boolean</a:t>
                      </a:r>
                    </a:p>
                  </a:txBody>
                  <a:tcPr marL="7620" marR="7620" marT="7620" marB="7620"/>
                </a:tc>
              </a:tr>
              <a:tr h="0">
                <a:tc>
                  <a:txBody>
                    <a:bodyPr/>
                    <a:lstStyle/>
                    <a:p>
                      <a:pPr algn="l" fontAlgn="auto"/>
                      <a:r>
                        <a:rPr lang="en-US">
                          <a:effectLst/>
                        </a:rPr>
                        <a:t>map</a:t>
                      </a:r>
                    </a:p>
                  </a:txBody>
                  <a:tcPr marL="7620" marR="7620" marT="7620" marB="7620"/>
                </a:tc>
                <a:tc>
                  <a:txBody>
                    <a:bodyPr/>
                    <a:lstStyle/>
                    <a:p>
                      <a:pPr algn="l" fontAlgn="auto"/>
                      <a:r>
                        <a:rPr lang="en-US">
                          <a:effectLst/>
                        </a:rPr>
                        <a:t>Intermediate</a:t>
                      </a:r>
                    </a:p>
                  </a:txBody>
                  <a:tcPr marL="7620" marR="7620" marT="7620" marB="7620"/>
                </a:tc>
                <a:tc>
                  <a:txBody>
                    <a:bodyPr/>
                    <a:lstStyle/>
                    <a:p>
                      <a:pPr algn="l" fontAlgn="auto"/>
                      <a:r>
                        <a:rPr lang="en-US" dirty="0">
                          <a:effectLst/>
                        </a:rPr>
                        <a:t>Stream&lt;R&gt;</a:t>
                      </a:r>
                    </a:p>
                  </a:txBody>
                  <a:tcPr marL="7620" marR="7620" marT="7620" marB="7620"/>
                </a:tc>
                <a:tc>
                  <a:txBody>
                    <a:bodyPr/>
                    <a:lstStyle/>
                    <a:p>
                      <a:pPr algn="l" fontAlgn="auto"/>
                      <a:r>
                        <a:rPr lang="en-US">
                          <a:effectLst/>
                        </a:rPr>
                        <a:t>Function&lt;T, R&gt;</a:t>
                      </a:r>
                    </a:p>
                  </a:txBody>
                  <a:tcPr marL="7620" marR="7620" marT="7620" marB="7620"/>
                </a:tc>
                <a:tc>
                  <a:txBody>
                    <a:bodyPr/>
                    <a:lstStyle/>
                    <a:p>
                      <a:pPr algn="l" fontAlgn="auto"/>
                      <a:r>
                        <a:rPr lang="en-US">
                          <a:effectLst/>
                        </a:rPr>
                        <a:t>T -&gt; R</a:t>
                      </a:r>
                    </a:p>
                  </a:txBody>
                  <a:tcPr marL="7620" marR="7620" marT="7620" marB="7620"/>
                </a:tc>
              </a:tr>
              <a:tr h="0">
                <a:tc>
                  <a:txBody>
                    <a:bodyPr/>
                    <a:lstStyle/>
                    <a:p>
                      <a:pPr algn="l" fontAlgn="auto"/>
                      <a:r>
                        <a:rPr lang="en-US">
                          <a:effectLst/>
                        </a:rPr>
                        <a:t>limit</a:t>
                      </a:r>
                    </a:p>
                  </a:txBody>
                  <a:tcPr marL="7620" marR="7620" marT="7620" marB="7620"/>
                </a:tc>
                <a:tc>
                  <a:txBody>
                    <a:bodyPr/>
                    <a:lstStyle/>
                    <a:p>
                      <a:pPr algn="l" fontAlgn="auto"/>
                      <a:r>
                        <a:rPr lang="en-US">
                          <a:effectLst/>
                        </a:rPr>
                        <a:t>Intermediate</a:t>
                      </a:r>
                    </a:p>
                  </a:txBody>
                  <a:tcPr marL="7620" marR="7620" marT="7620" marB="7620"/>
                </a:tc>
                <a:tc>
                  <a:txBody>
                    <a:bodyPr/>
                    <a:lstStyle/>
                    <a:p>
                      <a:pPr algn="l" fontAlgn="auto"/>
                      <a:r>
                        <a:rPr lang="en-US" dirty="0">
                          <a:effectLst/>
                        </a:rPr>
                        <a:t>Stream&lt;T&gt;</a:t>
                      </a:r>
                    </a:p>
                  </a:txBody>
                  <a:tcPr marL="7620" marR="7620" marT="7620" marB="7620"/>
                </a:tc>
                <a:tc>
                  <a:txBody>
                    <a:bodyPr/>
                    <a:lstStyle/>
                    <a:p>
                      <a:pPr algn="l" fontAlgn="auto"/>
                      <a:r>
                        <a:rPr lang="en-US" dirty="0">
                          <a:effectLst/>
                        </a:rPr>
                        <a:t> </a:t>
                      </a:r>
                    </a:p>
                  </a:txBody>
                  <a:tcPr marL="7620" marR="7620" marT="7620" marB="7620"/>
                </a:tc>
                <a:tc>
                  <a:txBody>
                    <a:bodyPr/>
                    <a:lstStyle/>
                    <a:p>
                      <a:pPr algn="l" fontAlgn="auto"/>
                      <a:r>
                        <a:rPr lang="en-US">
                          <a:effectLst/>
                        </a:rPr>
                        <a:t> </a:t>
                      </a:r>
                    </a:p>
                  </a:txBody>
                  <a:tcPr marL="7620" marR="7620" marT="7620" marB="7620"/>
                </a:tc>
              </a:tr>
              <a:tr h="0">
                <a:tc>
                  <a:txBody>
                    <a:bodyPr/>
                    <a:lstStyle/>
                    <a:p>
                      <a:pPr algn="l" fontAlgn="auto"/>
                      <a:r>
                        <a:rPr lang="en-US">
                          <a:effectLst/>
                        </a:rPr>
                        <a:t>sorted</a:t>
                      </a:r>
                    </a:p>
                  </a:txBody>
                  <a:tcPr marL="7620" marR="7620" marT="7620" marB="7620"/>
                </a:tc>
                <a:tc>
                  <a:txBody>
                    <a:bodyPr/>
                    <a:lstStyle/>
                    <a:p>
                      <a:pPr algn="l" fontAlgn="auto"/>
                      <a:r>
                        <a:rPr lang="en-US">
                          <a:effectLst/>
                        </a:rPr>
                        <a:t>Intermediate</a:t>
                      </a:r>
                    </a:p>
                  </a:txBody>
                  <a:tcPr marL="7620" marR="7620" marT="7620" marB="7620"/>
                </a:tc>
                <a:tc>
                  <a:txBody>
                    <a:bodyPr/>
                    <a:lstStyle/>
                    <a:p>
                      <a:pPr algn="l" fontAlgn="auto"/>
                      <a:r>
                        <a:rPr lang="en-US">
                          <a:effectLst/>
                        </a:rPr>
                        <a:t>Stream&lt;T&gt;</a:t>
                      </a:r>
                    </a:p>
                  </a:txBody>
                  <a:tcPr marL="7620" marR="7620" marT="7620" marB="7620"/>
                </a:tc>
                <a:tc>
                  <a:txBody>
                    <a:bodyPr/>
                    <a:lstStyle/>
                    <a:p>
                      <a:pPr algn="l" fontAlgn="auto"/>
                      <a:r>
                        <a:rPr lang="en-US" dirty="0">
                          <a:effectLst/>
                        </a:rPr>
                        <a:t>Comparator&lt;T&gt;</a:t>
                      </a:r>
                    </a:p>
                  </a:txBody>
                  <a:tcPr marL="7620" marR="7620" marT="7620" marB="7620"/>
                </a:tc>
                <a:tc>
                  <a:txBody>
                    <a:bodyPr/>
                    <a:lstStyle/>
                    <a:p>
                      <a:pPr algn="l" fontAlgn="auto"/>
                      <a:r>
                        <a:rPr lang="en-US" dirty="0">
                          <a:effectLst/>
                        </a:rPr>
                        <a:t>(T, T) -&gt; </a:t>
                      </a:r>
                      <a:r>
                        <a:rPr lang="en-US" dirty="0" err="1">
                          <a:effectLst/>
                        </a:rPr>
                        <a:t>int</a:t>
                      </a:r>
                      <a:endParaRPr lang="en-US" dirty="0">
                        <a:effectLst/>
                      </a:endParaRPr>
                    </a:p>
                  </a:txBody>
                  <a:tcPr marL="7620" marR="7620" marT="7620" marB="7620"/>
                </a:tc>
              </a:tr>
              <a:tr h="0">
                <a:tc>
                  <a:txBody>
                    <a:bodyPr/>
                    <a:lstStyle/>
                    <a:p>
                      <a:pPr algn="l" fontAlgn="auto"/>
                      <a:r>
                        <a:rPr lang="en-US">
                          <a:effectLst/>
                        </a:rPr>
                        <a:t>distinct</a:t>
                      </a:r>
                    </a:p>
                  </a:txBody>
                  <a:tcPr marL="7620" marR="7620" marT="7620" marB="7620"/>
                </a:tc>
                <a:tc>
                  <a:txBody>
                    <a:bodyPr/>
                    <a:lstStyle/>
                    <a:p>
                      <a:pPr algn="l" fontAlgn="auto"/>
                      <a:r>
                        <a:rPr lang="en-US">
                          <a:effectLst/>
                        </a:rPr>
                        <a:t>Intermediate</a:t>
                      </a:r>
                    </a:p>
                  </a:txBody>
                  <a:tcPr marL="7620" marR="7620" marT="7620" marB="7620"/>
                </a:tc>
                <a:tc>
                  <a:txBody>
                    <a:bodyPr/>
                    <a:lstStyle/>
                    <a:p>
                      <a:pPr algn="l" fontAlgn="auto"/>
                      <a:r>
                        <a:rPr lang="en-US">
                          <a:effectLst/>
                        </a:rPr>
                        <a:t>Stream&lt;T&gt;</a:t>
                      </a:r>
                    </a:p>
                  </a:txBody>
                  <a:tcPr marL="7620" marR="7620" marT="7620" marB="7620"/>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5756278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STREAMS TERMINAL OPERATIONS</a:t>
            </a:r>
            <a:endParaRPr lang="en-US" dirty="0"/>
          </a:p>
        </p:txBody>
      </p:sp>
      <p:sp>
        <p:nvSpPr>
          <p:cNvPr id="7" name="Rectangle 6"/>
          <p:cNvSpPr/>
          <p:nvPr/>
        </p:nvSpPr>
        <p:spPr>
          <a:xfrm>
            <a:off x="1024832" y="1452555"/>
            <a:ext cx="10203977" cy="369332"/>
          </a:xfrm>
          <a:prstGeom prst="rect">
            <a:avLst/>
          </a:prstGeom>
        </p:spPr>
        <p:txBody>
          <a:bodyPr wrap="square">
            <a:spAutoFit/>
          </a:bodyPr>
          <a:lstStyle/>
          <a:p>
            <a:r>
              <a:rPr lang="en-US" dirty="0" smtClean="0"/>
              <a:t> </a:t>
            </a:r>
            <a:endParaRPr lang="en-US"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6732231"/>
              </p:ext>
            </p:extLst>
          </p:nvPr>
        </p:nvGraphicFramePr>
        <p:xfrm>
          <a:off x="1024831" y="1780202"/>
          <a:ext cx="10017978" cy="3183684"/>
        </p:xfrm>
        <a:graphic>
          <a:graphicData uri="http://schemas.openxmlformats.org/drawingml/2006/table">
            <a:tbl>
              <a:tblPr>
                <a:tableStyleId>{8799B23B-EC83-4686-B30A-512413B5E67A}</a:tableStyleId>
              </a:tblPr>
              <a:tblGrid>
                <a:gridCol w="3339326"/>
                <a:gridCol w="3339326"/>
                <a:gridCol w="3339326"/>
              </a:tblGrid>
              <a:tr h="229012">
                <a:tc>
                  <a:txBody>
                    <a:bodyPr/>
                    <a:lstStyle/>
                    <a:p>
                      <a:pPr algn="l" fontAlgn="auto"/>
                      <a:r>
                        <a:rPr lang="en-US" sz="1600" dirty="0">
                          <a:effectLst/>
                        </a:rPr>
                        <a:t>Operation</a:t>
                      </a:r>
                      <a:endParaRPr lang="en-US" sz="1600" b="1" i="0" dirty="0">
                        <a:effectLst/>
                        <a:latin typeface="inherit"/>
                      </a:endParaRPr>
                    </a:p>
                  </a:txBody>
                  <a:tcPr marL="6633" marR="6633" marT="6633" marB="6633"/>
                </a:tc>
                <a:tc>
                  <a:txBody>
                    <a:bodyPr/>
                    <a:lstStyle/>
                    <a:p>
                      <a:pPr algn="l" fontAlgn="auto"/>
                      <a:r>
                        <a:rPr lang="en-US" sz="1600">
                          <a:effectLst/>
                        </a:rPr>
                        <a:t>Type</a:t>
                      </a:r>
                      <a:endParaRPr lang="en-US" sz="1600" b="1" i="0">
                        <a:effectLst/>
                        <a:latin typeface="inherit"/>
                      </a:endParaRPr>
                    </a:p>
                  </a:txBody>
                  <a:tcPr marL="6633" marR="6633" marT="6633" marB="6633"/>
                </a:tc>
                <a:tc>
                  <a:txBody>
                    <a:bodyPr/>
                    <a:lstStyle/>
                    <a:p>
                      <a:pPr algn="l" fontAlgn="auto"/>
                      <a:r>
                        <a:rPr lang="en-US" sz="1600">
                          <a:effectLst/>
                        </a:rPr>
                        <a:t>Purpose</a:t>
                      </a:r>
                      <a:endParaRPr lang="en-US" sz="1600" b="1" i="0">
                        <a:effectLst/>
                        <a:latin typeface="inherit"/>
                      </a:endParaRPr>
                    </a:p>
                  </a:txBody>
                  <a:tcPr marL="6633" marR="6633" marT="6633" marB="6633"/>
                </a:tc>
              </a:tr>
              <a:tr h="1043349">
                <a:tc>
                  <a:txBody>
                    <a:bodyPr/>
                    <a:lstStyle/>
                    <a:p>
                      <a:pPr algn="l" fontAlgn="auto"/>
                      <a:r>
                        <a:rPr lang="en-US" sz="1600" dirty="0" err="1">
                          <a:effectLst/>
                        </a:rPr>
                        <a:t>forEach</a:t>
                      </a:r>
                      <a:endParaRPr lang="en-US" sz="1600" dirty="0">
                        <a:effectLst/>
                      </a:endParaRPr>
                    </a:p>
                  </a:txBody>
                  <a:tcPr marL="6633" marR="6633" marT="6633" marB="6633"/>
                </a:tc>
                <a:tc>
                  <a:txBody>
                    <a:bodyPr/>
                    <a:lstStyle/>
                    <a:p>
                      <a:pPr algn="l" fontAlgn="auto"/>
                      <a:r>
                        <a:rPr lang="en-US" sz="1600">
                          <a:effectLst/>
                        </a:rPr>
                        <a:t>Terminal</a:t>
                      </a:r>
                    </a:p>
                  </a:txBody>
                  <a:tcPr marL="6633" marR="6633" marT="6633" marB="6633"/>
                </a:tc>
                <a:tc>
                  <a:txBody>
                    <a:bodyPr/>
                    <a:lstStyle/>
                    <a:p>
                      <a:pPr algn="l" fontAlgn="auto"/>
                      <a:r>
                        <a:rPr lang="en-US" sz="1600">
                          <a:effectLst/>
                        </a:rPr>
                        <a:t>Consumes each element from a stream and applies a lambda to each of them. The operation returns void.</a:t>
                      </a:r>
                    </a:p>
                  </a:txBody>
                  <a:tcPr marL="6633" marR="6633" marT="6633" marB="6633"/>
                </a:tc>
              </a:tr>
              <a:tr h="865673">
                <a:tc>
                  <a:txBody>
                    <a:bodyPr/>
                    <a:lstStyle/>
                    <a:p>
                      <a:pPr algn="l" fontAlgn="auto"/>
                      <a:r>
                        <a:rPr lang="en-US" sz="1600" dirty="0">
                          <a:effectLst/>
                        </a:rPr>
                        <a:t>count</a:t>
                      </a:r>
                    </a:p>
                  </a:txBody>
                  <a:tcPr marL="6633" marR="6633" marT="6633" marB="6633"/>
                </a:tc>
                <a:tc>
                  <a:txBody>
                    <a:bodyPr/>
                    <a:lstStyle/>
                    <a:p>
                      <a:pPr algn="l" fontAlgn="auto"/>
                      <a:r>
                        <a:rPr lang="en-US" sz="1600" dirty="0">
                          <a:effectLst/>
                        </a:rPr>
                        <a:t>Terminal</a:t>
                      </a:r>
                    </a:p>
                  </a:txBody>
                  <a:tcPr marL="6633" marR="6633" marT="6633" marB="6633"/>
                </a:tc>
                <a:tc>
                  <a:txBody>
                    <a:bodyPr/>
                    <a:lstStyle/>
                    <a:p>
                      <a:pPr algn="l" fontAlgn="auto"/>
                      <a:r>
                        <a:rPr lang="en-US" sz="1600" dirty="0">
                          <a:effectLst/>
                        </a:rPr>
                        <a:t>Returns the number of elements in a stream. The operation returns a long.</a:t>
                      </a:r>
                    </a:p>
                  </a:txBody>
                  <a:tcPr marL="6633" marR="6633" marT="6633" marB="6633"/>
                </a:tc>
              </a:tr>
              <a:tr h="1017556">
                <a:tc>
                  <a:txBody>
                    <a:bodyPr/>
                    <a:lstStyle/>
                    <a:p>
                      <a:pPr algn="l" fontAlgn="auto"/>
                      <a:r>
                        <a:rPr lang="en-US" sz="1600">
                          <a:effectLst/>
                        </a:rPr>
                        <a:t>collect</a:t>
                      </a:r>
                    </a:p>
                  </a:txBody>
                  <a:tcPr marL="6633" marR="6633" marT="6633" marB="6633"/>
                </a:tc>
                <a:tc>
                  <a:txBody>
                    <a:bodyPr/>
                    <a:lstStyle/>
                    <a:p>
                      <a:pPr algn="l" fontAlgn="auto"/>
                      <a:r>
                        <a:rPr lang="en-US" sz="1600" dirty="0">
                          <a:effectLst/>
                        </a:rPr>
                        <a:t>Terminal</a:t>
                      </a:r>
                    </a:p>
                  </a:txBody>
                  <a:tcPr marL="6633" marR="6633" marT="6633" marB="6633"/>
                </a:tc>
                <a:tc>
                  <a:txBody>
                    <a:bodyPr/>
                    <a:lstStyle/>
                    <a:p>
                      <a:pPr algn="l" fontAlgn="auto"/>
                      <a:r>
                        <a:rPr lang="en-US" sz="1600" dirty="0">
                          <a:effectLst/>
                        </a:rPr>
                        <a:t>Reduces the stream to create a collection such as a List, a Map, or even an Integer. See </a:t>
                      </a:r>
                      <a:r>
                        <a:rPr lang="en-US" sz="1600" u="none" strike="noStrike" dirty="0">
                          <a:effectLst/>
                          <a:hlinkClick r:id="rId2"/>
                        </a:rPr>
                        <a:t>chapter 6</a:t>
                      </a:r>
                      <a:r>
                        <a:rPr lang="en-US" sz="1600" dirty="0">
                          <a:effectLst/>
                        </a:rPr>
                        <a:t> for more detail.</a:t>
                      </a:r>
                    </a:p>
                  </a:txBody>
                  <a:tcPr marL="6633" marR="6633" marT="6633" marB="6633"/>
                </a:tc>
              </a:tr>
            </a:tbl>
          </a:graphicData>
        </a:graphic>
      </p:graphicFrame>
      <p:sp>
        <p:nvSpPr>
          <p:cNvPr id="4" name="Rectangle 1"/>
          <p:cNvSpPr>
            <a:spLocks noChangeArrowheads="1"/>
          </p:cNvSpPr>
          <p:nvPr/>
        </p:nvSpPr>
        <p:spPr bwMode="auto">
          <a:xfrm>
            <a:off x="3243263" y="1456423"/>
            <a:ext cx="166686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76304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PARALLEL </a:t>
            </a:r>
            <a:r>
              <a:rPr lang="en-US" dirty="0" smtClean="0"/>
              <a:t>STREAMS</a:t>
            </a:r>
            <a:endParaRPr lang="en-US" dirty="0"/>
          </a:p>
        </p:txBody>
      </p:sp>
      <p:sp>
        <p:nvSpPr>
          <p:cNvPr id="2" name="Rectangle 1"/>
          <p:cNvSpPr/>
          <p:nvPr/>
        </p:nvSpPr>
        <p:spPr>
          <a:xfrm>
            <a:off x="1024832" y="1452555"/>
            <a:ext cx="10203977" cy="2308324"/>
          </a:xfrm>
          <a:prstGeom prst="rect">
            <a:avLst/>
          </a:prstGeom>
        </p:spPr>
        <p:txBody>
          <a:bodyPr wrap="square">
            <a:spAutoFit/>
          </a:bodyPr>
          <a:lstStyle/>
          <a:p>
            <a:r>
              <a:rPr lang="en-US" dirty="0" smtClean="0"/>
              <a:t>A</a:t>
            </a:r>
            <a:r>
              <a:rPr lang="en-US" dirty="0"/>
              <a:t> </a:t>
            </a:r>
            <a:r>
              <a:rPr lang="en-US" dirty="0">
                <a:solidFill>
                  <a:srgbClr val="FF0000"/>
                </a:solidFill>
              </a:rPr>
              <a:t>parallel stream</a:t>
            </a:r>
            <a:r>
              <a:rPr lang="en-US" dirty="0"/>
              <a:t> is a stream that splits its elements into multiple chunks, processing each chunk with a different thread. Thus, you can automatically partition the workload of a given operation on all the cores of your multicore processor and keep all of them equally busy</a:t>
            </a:r>
            <a:r>
              <a:rPr lang="en-US" dirty="0" smtClean="0"/>
              <a:t>.</a:t>
            </a:r>
          </a:p>
          <a:p>
            <a:endParaRPr lang="en-US" dirty="0" smtClean="0"/>
          </a:p>
          <a:p>
            <a:r>
              <a:rPr lang="en-US" dirty="0"/>
              <a:t>Let’s suppose you need to write a method accepting a number n as argument and returning the sum of all the numbers from 1 to the given argument. A straightforward (perhaps naïve) approach is to generate an infinite stream of numbers, limiting it to the passed number, and then reduce the resulting stream with a </a:t>
            </a:r>
            <a:r>
              <a:rPr lang="en-US" dirty="0" err="1"/>
              <a:t>BinaryOperator</a:t>
            </a:r>
            <a:r>
              <a:rPr lang="en-US" dirty="0"/>
              <a:t> that just sums two numbers, as follows</a:t>
            </a:r>
            <a:r>
              <a:rPr lang="en-US" dirty="0" smtClean="0"/>
              <a:t>:</a:t>
            </a:r>
          </a:p>
        </p:txBody>
      </p:sp>
      <p:pic>
        <p:nvPicPr>
          <p:cNvPr id="20483" name="Picture 3" descr="https://www.safaribooksonline.com/library/view/java-8-in/9781617291999/159fig01_a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55" y="4027546"/>
            <a:ext cx="8176402" cy="11225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safaribooksonline.com/library/view/java-8-in/9781617291999/160fig01_a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630" y="5374299"/>
            <a:ext cx="6517164" cy="127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8139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PARALLEL </a:t>
            </a:r>
            <a:r>
              <a:rPr lang="en-US" dirty="0" smtClean="0"/>
              <a:t>STREAMS</a:t>
            </a:r>
            <a:endParaRPr lang="en-US" dirty="0"/>
          </a:p>
        </p:txBody>
      </p:sp>
      <p:pic>
        <p:nvPicPr>
          <p:cNvPr id="21508" name="Picture 4" descr="https://www.safaribooksonline.com/library/view/java-8-in/9781617291999/07fig01_a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946" y="1763056"/>
            <a:ext cx="561975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77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Creating a Thread</a:t>
            </a:r>
            <a:endParaRPr lang="en-GB" sz="4000" dirty="0">
              <a:solidFill>
                <a:srgbClr val="DF411C"/>
              </a:solidFill>
            </a:endParaRPr>
          </a:p>
        </p:txBody>
      </p:sp>
      <p:sp>
        <p:nvSpPr>
          <p:cNvPr id="3" name="Rectangle 2"/>
          <p:cNvSpPr/>
          <p:nvPr/>
        </p:nvSpPr>
        <p:spPr>
          <a:xfrm>
            <a:off x="730250" y="1282700"/>
            <a:ext cx="10731500" cy="5078313"/>
          </a:xfrm>
          <a:prstGeom prst="rect">
            <a:avLst/>
          </a:prstGeom>
        </p:spPr>
        <p:txBody>
          <a:bodyPr wrap="square">
            <a:spAutoFit/>
          </a:bodyPr>
          <a:lstStyle/>
          <a:p>
            <a:pPr marL="285750" indent="-285750">
              <a:buFont typeface="Wingdings" panose="05000000000000000000" pitchFamily="2" charset="2"/>
              <a:buChar char="§"/>
            </a:pPr>
            <a:r>
              <a:rPr lang="en-US" dirty="0" smtClean="0"/>
              <a:t>There are </a:t>
            </a:r>
            <a:r>
              <a:rPr lang="en-US" b="1" dirty="0" smtClean="0"/>
              <a:t>2 + 1 ways</a:t>
            </a:r>
            <a:r>
              <a:rPr lang="en-US" dirty="0" smtClean="0"/>
              <a:t> to define threads/workers in Java:</a:t>
            </a:r>
          </a:p>
          <a:p>
            <a:pPr marL="800100" lvl="1" indent="-342900">
              <a:buFont typeface="+mj-lt"/>
              <a:buAutoNum type="arabicPeriod"/>
            </a:pPr>
            <a:r>
              <a:rPr lang="en-US" dirty="0" smtClean="0">
                <a:solidFill>
                  <a:srgbClr val="DC5D2A"/>
                </a:solidFill>
              </a:rPr>
              <a:t>Extend the </a:t>
            </a:r>
            <a:r>
              <a:rPr lang="en-US" dirty="0" err="1" smtClean="0">
                <a:solidFill>
                  <a:srgbClr val="DC5D2A"/>
                </a:solidFill>
                <a:latin typeface="Consolas" panose="020B0609020204030204" pitchFamily="49" charset="0"/>
              </a:rPr>
              <a:t>java.lang.Thread</a:t>
            </a:r>
            <a:r>
              <a:rPr lang="en-US" dirty="0" smtClean="0">
                <a:latin typeface="Consolas" panose="020B0609020204030204" pitchFamily="49" charset="0"/>
              </a:rPr>
              <a:t> </a:t>
            </a:r>
            <a:r>
              <a:rPr lang="en-US" dirty="0" smtClean="0"/>
              <a:t>class (</a:t>
            </a:r>
            <a:r>
              <a:rPr lang="en-US" dirty="0">
                <a:latin typeface="Consolas" panose="020B0609020204030204" pitchFamily="49" charset="0"/>
              </a:rPr>
              <a:t>run() </a:t>
            </a:r>
            <a:r>
              <a:rPr lang="en-US" dirty="0" smtClean="0"/>
              <a:t>method is </a:t>
            </a:r>
            <a:r>
              <a:rPr lang="en-US" dirty="0">
                <a:solidFill>
                  <a:srgbClr val="DC5D2A"/>
                </a:solidFill>
                <a:latin typeface="Consolas" panose="020B0609020204030204" pitchFamily="49" charset="0"/>
              </a:rPr>
              <a:t>void</a:t>
            </a:r>
            <a:r>
              <a:rPr lang="en-US" dirty="0" smtClean="0"/>
              <a:t>) -&gt; </a:t>
            </a:r>
            <a:r>
              <a:rPr lang="en-US" dirty="0"/>
              <a:t>Create a class that extends Thread and overrides the </a:t>
            </a:r>
            <a:r>
              <a:rPr lang="en-US" dirty="0">
                <a:latin typeface="Consolas" panose="020B0609020204030204" pitchFamily="49" charset="0"/>
              </a:rPr>
              <a:t>run() </a:t>
            </a:r>
            <a:r>
              <a:rPr lang="en-US" dirty="0"/>
              <a:t>method.</a:t>
            </a:r>
          </a:p>
          <a:p>
            <a:pPr marL="800100" lvl="1" indent="-342900">
              <a:buFont typeface="+mj-lt"/>
              <a:buAutoNum type="arabicPeriod"/>
            </a:pPr>
            <a:endParaRPr lang="en-US" dirty="0" smtClean="0"/>
          </a:p>
          <a:p>
            <a:pPr marL="800100" lvl="1" indent="-342900">
              <a:buFont typeface="+mj-lt"/>
              <a:buAutoNum type="arabicPeriod"/>
            </a:pPr>
            <a:endParaRPr lang="en-US" dirty="0" smtClean="0"/>
          </a:p>
          <a:p>
            <a:pPr marL="800100" lvl="1" indent="-342900">
              <a:buFont typeface="+mj-lt"/>
              <a:buAutoNum type="arabicPeriod"/>
            </a:pPr>
            <a:r>
              <a:rPr lang="en-US" dirty="0" smtClean="0">
                <a:solidFill>
                  <a:srgbClr val="DC5D2A"/>
                </a:solidFill>
              </a:rPr>
              <a:t>Implement </a:t>
            </a:r>
            <a:r>
              <a:rPr lang="en-US" dirty="0">
                <a:solidFill>
                  <a:srgbClr val="DC5D2A"/>
                </a:solidFill>
              </a:rPr>
              <a:t>the </a:t>
            </a:r>
            <a:r>
              <a:rPr lang="en-US" dirty="0" err="1">
                <a:solidFill>
                  <a:srgbClr val="DC5D2A"/>
                </a:solidFill>
                <a:latin typeface="Consolas" panose="020B0609020204030204" pitchFamily="49" charset="0"/>
              </a:rPr>
              <a:t>java.lang.Runnable</a:t>
            </a:r>
            <a:r>
              <a:rPr lang="en-US" dirty="0" smtClean="0">
                <a:solidFill>
                  <a:srgbClr val="DC5D2A"/>
                </a:solidFill>
              </a:rPr>
              <a:t> </a:t>
            </a:r>
            <a:r>
              <a:rPr lang="en-US" dirty="0" smtClean="0"/>
              <a:t>interface or use its lambda expression (run method is </a:t>
            </a:r>
            <a:r>
              <a:rPr lang="en-US" dirty="0">
                <a:solidFill>
                  <a:srgbClr val="DC5D2A"/>
                </a:solidFill>
                <a:latin typeface="Consolas" panose="020B0609020204030204" pitchFamily="49" charset="0"/>
              </a:rPr>
              <a:t>void</a:t>
            </a:r>
            <a:r>
              <a:rPr lang="en-US" dirty="0" smtClean="0"/>
              <a:t>) -&gt; </a:t>
            </a:r>
            <a:r>
              <a:rPr lang="en-US" dirty="0"/>
              <a:t>Provide a </a:t>
            </a:r>
            <a:r>
              <a:rPr lang="en-US" dirty="0">
                <a:latin typeface="Consolas" panose="020B0609020204030204" pitchFamily="49" charset="0"/>
              </a:rPr>
              <a:t>Runnable</a:t>
            </a:r>
            <a:r>
              <a:rPr lang="en-US" dirty="0"/>
              <a:t> object or lambda expression to the </a:t>
            </a:r>
            <a:r>
              <a:rPr lang="en-US" dirty="0">
                <a:latin typeface="Consolas" panose="020B0609020204030204" pitchFamily="49" charset="0"/>
              </a:rPr>
              <a:t>Thread</a:t>
            </a:r>
            <a:r>
              <a:rPr lang="en-US" dirty="0"/>
              <a:t> </a:t>
            </a:r>
            <a:r>
              <a:rPr lang="en-US" dirty="0" smtClean="0"/>
              <a:t>constructor. You can also pass it to an </a:t>
            </a:r>
            <a:r>
              <a:rPr lang="en-US" dirty="0" err="1">
                <a:solidFill>
                  <a:srgbClr val="DC5D2A"/>
                </a:solidFill>
                <a:latin typeface="Consolas" panose="020B0609020204030204" pitchFamily="49" charset="0"/>
              </a:rPr>
              <a:t>ExecutorService</a:t>
            </a:r>
            <a:r>
              <a:rPr lang="en-US" dirty="0"/>
              <a:t> </a:t>
            </a:r>
            <a:r>
              <a:rPr lang="en-US" dirty="0" smtClean="0"/>
              <a:t>and then call its </a:t>
            </a:r>
            <a:r>
              <a:rPr lang="en-US" dirty="0">
                <a:solidFill>
                  <a:srgbClr val="DC5D2A"/>
                </a:solidFill>
                <a:latin typeface="Consolas" panose="020B0609020204030204" pitchFamily="49" charset="0"/>
              </a:rPr>
              <a:t>execute() </a:t>
            </a:r>
            <a:r>
              <a:rPr lang="en-US" dirty="0" smtClean="0"/>
              <a:t>or </a:t>
            </a:r>
            <a:r>
              <a:rPr lang="en-US" dirty="0">
                <a:solidFill>
                  <a:srgbClr val="DC5D2A"/>
                </a:solidFill>
                <a:latin typeface="Consolas" panose="020B0609020204030204" pitchFamily="49" charset="0"/>
              </a:rPr>
              <a:t>submit</a:t>
            </a:r>
            <a:r>
              <a:rPr lang="en-US" dirty="0" smtClean="0">
                <a:solidFill>
                  <a:srgbClr val="DC5D2A"/>
                </a:solidFill>
                <a:latin typeface="Consolas" panose="020B0609020204030204" pitchFamily="49" charset="0"/>
              </a:rPr>
              <a:t>()</a:t>
            </a:r>
            <a:r>
              <a:rPr lang="en-US" dirty="0"/>
              <a:t> </a:t>
            </a:r>
            <a:r>
              <a:rPr lang="en-US" dirty="0" smtClean="0"/>
              <a:t>methods.</a:t>
            </a:r>
            <a:endParaRPr lang="en-US" dirty="0">
              <a:solidFill>
                <a:srgbClr val="DC5D2A"/>
              </a:solidFill>
              <a:latin typeface="Consolas" panose="020B0609020204030204" pitchFamily="49" charset="0"/>
            </a:endParaRPr>
          </a:p>
          <a:p>
            <a:pPr marL="800100" lvl="1" indent="-342900">
              <a:buFont typeface="+mj-lt"/>
              <a:buAutoNum type="arabicPeriod"/>
            </a:pPr>
            <a:endParaRPr lang="en-US" dirty="0" smtClean="0"/>
          </a:p>
          <a:p>
            <a:pPr marL="800100" lvl="1" indent="-342900">
              <a:buFont typeface="+mj-lt"/>
              <a:buAutoNum type="arabicPeriod"/>
            </a:pPr>
            <a:endParaRPr lang="en-US" dirty="0" smtClean="0"/>
          </a:p>
          <a:p>
            <a:pPr marL="800100" lvl="1" indent="-342900">
              <a:buFont typeface="+mj-lt"/>
              <a:buAutoNum type="arabicPeriod"/>
            </a:pPr>
            <a:r>
              <a:rPr lang="en-US" dirty="0">
                <a:solidFill>
                  <a:srgbClr val="DC5D2A"/>
                </a:solidFill>
              </a:rPr>
              <a:t>Implement the </a:t>
            </a:r>
            <a:r>
              <a:rPr lang="en-US" dirty="0" err="1">
                <a:solidFill>
                  <a:srgbClr val="DC5D2A"/>
                </a:solidFill>
                <a:latin typeface="Consolas" panose="020B0609020204030204" pitchFamily="49" charset="0"/>
              </a:rPr>
              <a:t>java.lang.Callable</a:t>
            </a:r>
            <a:r>
              <a:rPr lang="en-US" dirty="0" smtClean="0">
                <a:solidFill>
                  <a:srgbClr val="DC5D2A"/>
                </a:solidFill>
              </a:rPr>
              <a:t> </a:t>
            </a:r>
            <a:r>
              <a:rPr lang="en-US" dirty="0"/>
              <a:t>interface or use its lambda </a:t>
            </a:r>
            <a:r>
              <a:rPr lang="en-US" dirty="0" smtClean="0"/>
              <a:t>expression (</a:t>
            </a:r>
            <a:r>
              <a:rPr lang="en-US" dirty="0">
                <a:latin typeface="Consolas" panose="020B0609020204030204" pitchFamily="49" charset="0"/>
              </a:rPr>
              <a:t>call() </a:t>
            </a:r>
            <a:r>
              <a:rPr lang="en-US" dirty="0" smtClean="0"/>
              <a:t>method is </a:t>
            </a:r>
            <a:r>
              <a:rPr lang="en-US" b="1" dirty="0" smtClean="0">
                <a:solidFill>
                  <a:srgbClr val="DC5D2A"/>
                </a:solidFill>
              </a:rPr>
              <a:t>NOT</a:t>
            </a:r>
            <a:r>
              <a:rPr lang="en-US" dirty="0" smtClean="0"/>
              <a:t> </a:t>
            </a:r>
            <a:r>
              <a:rPr lang="en-US" dirty="0">
                <a:solidFill>
                  <a:srgbClr val="DC5D2A"/>
                </a:solidFill>
                <a:latin typeface="Consolas" panose="020B0609020204030204" pitchFamily="49" charset="0"/>
              </a:rPr>
              <a:t>void</a:t>
            </a:r>
            <a:r>
              <a:rPr lang="en-US" dirty="0" smtClean="0"/>
              <a:t>) -&gt; similar to </a:t>
            </a:r>
            <a:r>
              <a:rPr lang="en-US" dirty="0" smtClean="0">
                <a:latin typeface="Consolas" panose="020B0609020204030204" pitchFamily="49" charset="0"/>
              </a:rPr>
              <a:t>Runnable</a:t>
            </a:r>
            <a:r>
              <a:rPr lang="en-US" dirty="0" smtClean="0"/>
              <a:t> but you can pass and receive parameters to/from the </a:t>
            </a:r>
            <a:r>
              <a:rPr lang="en-US" dirty="0">
                <a:solidFill>
                  <a:srgbClr val="DC5D2A"/>
                </a:solidFill>
                <a:latin typeface="Consolas" panose="020B0609020204030204" pitchFamily="49" charset="0"/>
              </a:rPr>
              <a:t>call() </a:t>
            </a:r>
            <a:r>
              <a:rPr lang="en-US" dirty="0" smtClean="0"/>
              <a:t>method and you submit the </a:t>
            </a:r>
            <a:r>
              <a:rPr lang="en-US" dirty="0" smtClean="0">
                <a:latin typeface="Consolas" panose="020B0609020204030204" pitchFamily="49" charset="0"/>
              </a:rPr>
              <a:t>Callable</a:t>
            </a:r>
            <a:r>
              <a:rPr lang="en-US" dirty="0" smtClean="0"/>
              <a:t> class to a </a:t>
            </a:r>
            <a:r>
              <a:rPr lang="en-US" dirty="0" err="1">
                <a:solidFill>
                  <a:srgbClr val="DC5D2A"/>
                </a:solidFill>
                <a:latin typeface="Consolas" panose="020B0609020204030204" pitchFamily="49" charset="0"/>
              </a:rPr>
              <a:t>java.util.concurrent.ExecutorService</a:t>
            </a:r>
            <a:r>
              <a:rPr lang="en-US" dirty="0" smtClean="0"/>
              <a:t> and NOT a </a:t>
            </a:r>
            <a:r>
              <a:rPr lang="en-US" dirty="0" smtClean="0">
                <a:latin typeface="Consolas" panose="020B0609020204030204" pitchFamily="49" charset="0"/>
              </a:rPr>
              <a:t>Thread</a:t>
            </a:r>
            <a:r>
              <a:rPr lang="en-US" dirty="0" smtClean="0"/>
              <a:t>. </a:t>
            </a:r>
            <a:r>
              <a:rPr lang="en-US" dirty="0"/>
              <a:t>From </a:t>
            </a:r>
            <a:r>
              <a:rPr lang="en-US" dirty="0" smtClean="0"/>
              <a:t>the </a:t>
            </a:r>
            <a:r>
              <a:rPr lang="en-US" dirty="0" err="1">
                <a:latin typeface="Consolas" panose="020B0609020204030204" pitchFamily="49" charset="0"/>
              </a:rPr>
              <a:t>ExecutorService</a:t>
            </a:r>
            <a:r>
              <a:rPr lang="en-US" dirty="0" smtClean="0"/>
              <a:t> </a:t>
            </a:r>
            <a:r>
              <a:rPr lang="en-US" dirty="0">
                <a:solidFill>
                  <a:srgbClr val="DC5D2A"/>
                </a:solidFill>
                <a:latin typeface="Consolas" panose="020B0609020204030204" pitchFamily="49" charset="0"/>
              </a:rPr>
              <a:t>submit() </a:t>
            </a:r>
            <a:r>
              <a:rPr lang="en-US" dirty="0" smtClean="0"/>
              <a:t>method you get a asynchronous promise, </a:t>
            </a:r>
            <a:r>
              <a:rPr lang="en-US" dirty="0"/>
              <a:t>a </a:t>
            </a:r>
            <a:r>
              <a:rPr lang="en-US" dirty="0">
                <a:solidFill>
                  <a:srgbClr val="DC5D2A"/>
                </a:solidFill>
                <a:latin typeface="Consolas" panose="020B0609020204030204" pitchFamily="49" charset="0"/>
              </a:rPr>
              <a:t>Future</a:t>
            </a:r>
            <a:r>
              <a:rPr lang="en-US" dirty="0" smtClean="0"/>
              <a:t> object which will eventually provide you with a result when you call </a:t>
            </a:r>
            <a:r>
              <a:rPr lang="en-US" dirty="0"/>
              <a:t>the </a:t>
            </a:r>
            <a:r>
              <a:rPr lang="en-US" dirty="0" err="1">
                <a:solidFill>
                  <a:srgbClr val="DC5D2A"/>
                </a:solidFill>
                <a:latin typeface="Consolas" panose="020B0609020204030204" pitchFamily="49" charset="0"/>
              </a:rPr>
              <a:t>future.get</a:t>
            </a:r>
            <a:r>
              <a:rPr lang="en-US" dirty="0">
                <a:solidFill>
                  <a:srgbClr val="DC5D2A"/>
                </a:solidFill>
                <a:latin typeface="Consolas" panose="020B0609020204030204" pitchFamily="49" charset="0"/>
              </a:rPr>
              <a:t>() </a:t>
            </a:r>
            <a:r>
              <a:rPr lang="en-US" dirty="0" smtClean="0"/>
              <a:t>method.</a:t>
            </a:r>
            <a:endParaRPr lang="en-US" dirty="0"/>
          </a:p>
          <a:p>
            <a:endParaRPr lang="en-US" dirty="0" smtClean="0"/>
          </a:p>
          <a:p>
            <a:pPr marL="285750" indent="-285750">
              <a:buFont typeface="Wingdings" panose="05000000000000000000" pitchFamily="2" charset="2"/>
              <a:buChar char="§"/>
            </a:pPr>
            <a:r>
              <a:rPr lang="en-US" dirty="0" smtClean="0"/>
              <a:t>For 1 and 2(first part) remember </a:t>
            </a:r>
            <a:r>
              <a:rPr lang="en-US" dirty="0"/>
              <a:t>to start </a:t>
            </a:r>
            <a:r>
              <a:rPr lang="en-US" dirty="0" smtClean="0"/>
              <a:t>the task </a:t>
            </a:r>
            <a:r>
              <a:rPr lang="en-US" dirty="0"/>
              <a:t>with the </a:t>
            </a:r>
            <a:r>
              <a:rPr lang="en-US" dirty="0" err="1">
                <a:solidFill>
                  <a:srgbClr val="DC5D2A"/>
                </a:solidFill>
                <a:latin typeface="Consolas" panose="020B0609020204030204" pitchFamily="49" charset="0"/>
              </a:rPr>
              <a:t>Thread.start</a:t>
            </a:r>
            <a:r>
              <a:rPr lang="en-US" dirty="0">
                <a:solidFill>
                  <a:srgbClr val="DC5D2A"/>
                </a:solidFill>
                <a:latin typeface="Consolas" panose="020B0609020204030204" pitchFamily="49" charset="0"/>
              </a:rPr>
              <a:t>() </a:t>
            </a:r>
            <a:r>
              <a:rPr lang="en-US" dirty="0" smtClean="0"/>
              <a:t>method and not </a:t>
            </a:r>
            <a:r>
              <a:rPr lang="en-US" dirty="0" smtClean="0">
                <a:latin typeface="Consolas" panose="020B0609020204030204" pitchFamily="49" charset="0"/>
              </a:rPr>
              <a:t>run()</a:t>
            </a:r>
          </a:p>
        </p:txBody>
      </p:sp>
    </p:spTree>
    <p:extLst>
      <p:ext uri="{BB962C8B-B14F-4D97-AF65-F5344CB8AC3E}">
        <p14:creationId xmlns:p14="http://schemas.microsoft.com/office/powerpoint/2010/main" val="15765852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Configuring the thread pool used by parallel streams</a:t>
            </a:r>
          </a:p>
        </p:txBody>
      </p:sp>
      <p:sp>
        <p:nvSpPr>
          <p:cNvPr id="5" name="Rectangle 4"/>
          <p:cNvSpPr/>
          <p:nvPr/>
        </p:nvSpPr>
        <p:spPr>
          <a:xfrm>
            <a:off x="1024832" y="1452555"/>
            <a:ext cx="10203977" cy="1477328"/>
          </a:xfrm>
          <a:prstGeom prst="rect">
            <a:avLst/>
          </a:prstGeom>
        </p:spPr>
        <p:txBody>
          <a:bodyPr wrap="square">
            <a:spAutoFit/>
          </a:bodyPr>
          <a:lstStyle/>
          <a:p>
            <a:r>
              <a:rPr lang="en-US" dirty="0" smtClean="0"/>
              <a:t>Parallel </a:t>
            </a:r>
            <a:r>
              <a:rPr lang="en-US" dirty="0"/>
              <a:t>streams internally use the default </a:t>
            </a:r>
            <a:r>
              <a:rPr lang="en-US" dirty="0" err="1"/>
              <a:t>ForkJoinPool</a:t>
            </a:r>
            <a:r>
              <a:rPr lang="en-US" dirty="0"/>
              <a:t>, which by default has as many threads as you have processors, as returned by </a:t>
            </a:r>
            <a:r>
              <a:rPr lang="en-US" dirty="0" err="1"/>
              <a:t>Runtime.getRuntime</a:t>
            </a:r>
            <a:r>
              <a:rPr lang="en-US" dirty="0"/>
              <a:t>().</a:t>
            </a:r>
            <a:r>
              <a:rPr lang="en-US" dirty="0" err="1"/>
              <a:t>availableProcessors</a:t>
            </a:r>
            <a:r>
              <a:rPr lang="en-US" dirty="0"/>
              <a:t>().</a:t>
            </a:r>
          </a:p>
          <a:p>
            <a:endParaRPr lang="en-US" dirty="0"/>
          </a:p>
          <a:p>
            <a:r>
              <a:rPr lang="en-US" dirty="0"/>
              <a:t>But you can change the size of this pool using the system property </a:t>
            </a:r>
            <a:r>
              <a:rPr lang="en-US" dirty="0" err="1"/>
              <a:t>java.util.concurrent.ForkJoinPool.common.parallelism</a:t>
            </a:r>
            <a:r>
              <a:rPr lang="en-US" dirty="0"/>
              <a:t>, as in the following example:</a:t>
            </a:r>
            <a:endParaRPr lang="en-US" dirty="0" smtClean="0"/>
          </a:p>
        </p:txBody>
      </p:sp>
      <p:sp>
        <p:nvSpPr>
          <p:cNvPr id="3" name="Rectangle 2"/>
          <p:cNvSpPr/>
          <p:nvPr/>
        </p:nvSpPr>
        <p:spPr>
          <a:xfrm>
            <a:off x="1024832" y="4027546"/>
            <a:ext cx="10017978" cy="369332"/>
          </a:xfrm>
          <a:prstGeom prst="rect">
            <a:avLst/>
          </a:prstGeom>
        </p:spPr>
        <p:txBody>
          <a:bodyPr wrap="square">
            <a:spAutoFit/>
          </a:bodyPr>
          <a:lstStyle/>
          <a:p>
            <a:r>
              <a:rPr lang="en-US" dirty="0" err="1"/>
              <a:t>System.setProperty</a:t>
            </a:r>
            <a:r>
              <a:rPr lang="en-US" dirty="0"/>
              <a:t>("</a:t>
            </a:r>
            <a:r>
              <a:rPr lang="en-US" dirty="0" err="1"/>
              <a:t>java.util.concurrent.ForkJoinPool.common.parallelism</a:t>
            </a:r>
            <a:r>
              <a:rPr lang="en-US" dirty="0"/>
              <a:t>", "12");</a:t>
            </a:r>
          </a:p>
        </p:txBody>
      </p:sp>
    </p:spTree>
    <p:extLst>
      <p:ext uri="{BB962C8B-B14F-4D97-AF65-F5344CB8AC3E}">
        <p14:creationId xmlns:p14="http://schemas.microsoft.com/office/powerpoint/2010/main" val="24371782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21"/>
          </p:nvPr>
        </p:nvSpPr>
        <p:spPr>
          <a:xfrm>
            <a:off x="6481617" y="4408988"/>
            <a:ext cx="5038524" cy="448637"/>
          </a:xfrm>
        </p:spPr>
        <p:txBody>
          <a:bodyPr/>
          <a:lstStyle/>
          <a:p>
            <a:r>
              <a:rPr lang="en-GB" dirty="0" smtClean="0"/>
              <a:t>GHEORGHE CAZACU</a:t>
            </a:r>
            <a:endParaRPr lang="en-GB" dirty="0"/>
          </a:p>
        </p:txBody>
      </p:sp>
      <p:sp>
        <p:nvSpPr>
          <p:cNvPr id="6" name="Content Placeholder 4"/>
          <p:cNvSpPr>
            <a:spLocks noGrp="1"/>
          </p:cNvSpPr>
          <p:nvPr>
            <p:ph idx="22"/>
          </p:nvPr>
        </p:nvSpPr>
        <p:spPr>
          <a:xfrm>
            <a:off x="6546891" y="5027352"/>
            <a:ext cx="5020417" cy="317006"/>
          </a:xfrm>
        </p:spPr>
        <p:txBody>
          <a:bodyPr>
            <a:normAutofit/>
          </a:bodyPr>
          <a:lstStyle/>
          <a:p>
            <a:r>
              <a:rPr lang="en-GB" dirty="0" smtClean="0"/>
              <a:t>gheorghe.cazacu@endava.com</a:t>
            </a:r>
          </a:p>
        </p:txBody>
      </p:sp>
    </p:spTree>
    <p:extLst>
      <p:ext uri="{BB962C8B-B14F-4D97-AF65-F5344CB8AC3E}">
        <p14:creationId xmlns:p14="http://schemas.microsoft.com/office/powerpoint/2010/main" val="1713102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TIPS</a:t>
            </a:r>
            <a:endParaRPr lang="en-GB" sz="4000" dirty="0">
              <a:solidFill>
                <a:srgbClr val="DF411C"/>
              </a:solidFill>
            </a:endParaRPr>
          </a:p>
        </p:txBody>
      </p:sp>
      <p:sp>
        <p:nvSpPr>
          <p:cNvPr id="3" name="Rectangle 2"/>
          <p:cNvSpPr/>
          <p:nvPr/>
        </p:nvSpPr>
        <p:spPr>
          <a:xfrm>
            <a:off x="730250" y="1282700"/>
            <a:ext cx="10731500" cy="3970318"/>
          </a:xfrm>
          <a:prstGeom prst="rect">
            <a:avLst/>
          </a:prstGeom>
        </p:spPr>
        <p:txBody>
          <a:bodyPr wrap="square">
            <a:spAutoFit/>
          </a:bodyPr>
          <a:lstStyle/>
          <a:p>
            <a:endParaRPr lang="en-US" dirty="0" smtClean="0"/>
          </a:p>
          <a:p>
            <a:pPr marL="285750" indent="-285750">
              <a:buFont typeface="Wingdings" panose="05000000000000000000" pitchFamily="2" charset="2"/>
              <a:buChar char="§"/>
            </a:pPr>
            <a:r>
              <a:rPr lang="en-US" dirty="0" smtClean="0"/>
              <a:t>If </a:t>
            </a:r>
            <a:r>
              <a:rPr lang="en-US" dirty="0"/>
              <a:t>you need to define your own </a:t>
            </a:r>
            <a:r>
              <a:rPr lang="en-US" dirty="0">
                <a:solidFill>
                  <a:srgbClr val="DC5D2A"/>
                </a:solidFill>
                <a:latin typeface="Consolas" panose="020B0609020204030204" pitchFamily="49" charset="0"/>
              </a:rPr>
              <a:t>Thread</a:t>
            </a:r>
            <a:r>
              <a:rPr lang="en-US" dirty="0"/>
              <a:t> </a:t>
            </a:r>
            <a:r>
              <a:rPr lang="en-US" dirty="0">
                <a:solidFill>
                  <a:srgbClr val="DC5D2A"/>
                </a:solidFill>
              </a:rPr>
              <a:t>rules</a:t>
            </a:r>
            <a:r>
              <a:rPr lang="en-US" dirty="0"/>
              <a:t> upon which multiple tasks will rely, </a:t>
            </a:r>
            <a:r>
              <a:rPr lang="en-US" dirty="0" smtClean="0"/>
              <a:t>such as </a:t>
            </a:r>
            <a:r>
              <a:rPr lang="en-US" dirty="0"/>
              <a:t>a </a:t>
            </a:r>
            <a:r>
              <a:rPr lang="en-US" dirty="0">
                <a:solidFill>
                  <a:srgbClr val="DC5D2A"/>
                </a:solidFill>
              </a:rPr>
              <a:t>priority </a:t>
            </a:r>
            <a:r>
              <a:rPr lang="en-US" dirty="0" smtClean="0">
                <a:solidFill>
                  <a:srgbClr val="DC5D2A"/>
                </a:solidFill>
              </a:rPr>
              <a:t>thread</a:t>
            </a:r>
            <a:r>
              <a:rPr lang="en-US" dirty="0" smtClean="0"/>
              <a:t>, </a:t>
            </a:r>
            <a:r>
              <a:rPr lang="en-US" dirty="0"/>
              <a:t>extending </a:t>
            </a:r>
            <a:r>
              <a:rPr lang="en-US" dirty="0">
                <a:solidFill>
                  <a:srgbClr val="DC5D2A"/>
                </a:solidFill>
                <a:latin typeface="Consolas" panose="020B0609020204030204" pitchFamily="49" charset="0"/>
              </a:rPr>
              <a:t>Thread</a:t>
            </a:r>
            <a:r>
              <a:rPr lang="en-US" dirty="0"/>
              <a:t> may be preferable.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Since </a:t>
            </a:r>
            <a:r>
              <a:rPr lang="en-US" dirty="0">
                <a:solidFill>
                  <a:srgbClr val="DC5D2A"/>
                </a:solidFill>
              </a:rPr>
              <a:t>Java doesn't support multiple inheritance</a:t>
            </a:r>
            <a:r>
              <a:rPr lang="en-US" dirty="0"/>
              <a:t>, extending </a:t>
            </a:r>
            <a:r>
              <a:rPr lang="en-US" dirty="0">
                <a:latin typeface="Consolas" panose="020B0609020204030204" pitchFamily="49" charset="0"/>
              </a:rPr>
              <a:t>Thread</a:t>
            </a:r>
            <a:r>
              <a:rPr lang="en-US" dirty="0"/>
              <a:t> does not allow you </a:t>
            </a:r>
            <a:r>
              <a:rPr lang="en-US" dirty="0" smtClean="0"/>
              <a:t>to extend any other </a:t>
            </a:r>
            <a:r>
              <a:rPr lang="en-US" dirty="0"/>
              <a:t>class, whereas implementing </a:t>
            </a:r>
            <a:r>
              <a:rPr lang="en-US" dirty="0">
                <a:solidFill>
                  <a:srgbClr val="DC5D2A"/>
                </a:solidFill>
                <a:latin typeface="Consolas" panose="020B0609020204030204" pitchFamily="49" charset="0"/>
              </a:rPr>
              <a:t>Runnable</a:t>
            </a:r>
            <a:r>
              <a:rPr lang="en-US" dirty="0"/>
              <a:t> lets you extend another class.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Implementing </a:t>
            </a:r>
            <a:r>
              <a:rPr lang="en-US" dirty="0">
                <a:solidFill>
                  <a:srgbClr val="DC5D2A"/>
                </a:solidFill>
                <a:latin typeface="Consolas" panose="020B0609020204030204" pitchFamily="49" charset="0"/>
              </a:rPr>
              <a:t>Runnable</a:t>
            </a:r>
            <a:r>
              <a:rPr lang="en-US" dirty="0"/>
              <a:t> is often a better </a:t>
            </a:r>
            <a:r>
              <a:rPr lang="en-US" dirty="0">
                <a:solidFill>
                  <a:srgbClr val="DC5D2A"/>
                </a:solidFill>
              </a:rPr>
              <a:t>object-oriented design practice </a:t>
            </a:r>
            <a:r>
              <a:rPr lang="en-US" dirty="0"/>
              <a:t>since it </a:t>
            </a:r>
            <a:r>
              <a:rPr lang="en-US" dirty="0" smtClean="0"/>
              <a:t>separates </a:t>
            </a:r>
            <a:r>
              <a:rPr lang="en-US" dirty="0"/>
              <a:t>the </a:t>
            </a:r>
            <a:r>
              <a:rPr lang="en-US" dirty="0" smtClean="0"/>
              <a:t>task being </a:t>
            </a:r>
            <a:r>
              <a:rPr lang="en-US" dirty="0"/>
              <a:t>performed from the </a:t>
            </a:r>
            <a:r>
              <a:rPr lang="en-US" dirty="0">
                <a:latin typeface="Consolas" panose="020B0609020204030204" pitchFamily="49" charset="0"/>
              </a:rPr>
              <a:t>Thread</a:t>
            </a:r>
            <a:r>
              <a:rPr lang="en-US" dirty="0"/>
              <a:t> object performing it.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Implementing </a:t>
            </a:r>
            <a:r>
              <a:rPr lang="en-US" dirty="0">
                <a:solidFill>
                  <a:srgbClr val="DC5D2A"/>
                </a:solidFill>
                <a:latin typeface="Consolas" panose="020B0609020204030204" pitchFamily="49" charset="0"/>
              </a:rPr>
              <a:t>Runnable</a:t>
            </a:r>
            <a:r>
              <a:rPr lang="en-US" dirty="0"/>
              <a:t> allows the class to be used </a:t>
            </a:r>
            <a:r>
              <a:rPr lang="en-US" dirty="0" smtClean="0"/>
              <a:t>by </a:t>
            </a:r>
            <a:r>
              <a:rPr lang="en-US" dirty="0" smtClean="0">
                <a:solidFill>
                  <a:srgbClr val="DC5D2A"/>
                </a:solidFill>
              </a:rPr>
              <a:t>numerous Concurrency API</a:t>
            </a:r>
            <a:r>
              <a:rPr lang="en-US" dirty="0" smtClean="0"/>
              <a:t> classes.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Use </a:t>
            </a:r>
            <a:r>
              <a:rPr lang="en-US" dirty="0"/>
              <a:t>the </a:t>
            </a:r>
            <a:r>
              <a:rPr lang="en-US" dirty="0" err="1">
                <a:solidFill>
                  <a:srgbClr val="DC5D2A"/>
                </a:solidFill>
                <a:latin typeface="Consolas" panose="020B0609020204030204" pitchFamily="49" charset="0"/>
              </a:rPr>
              <a:t>ExecutorService</a:t>
            </a:r>
            <a:r>
              <a:rPr lang="en-US" dirty="0" smtClean="0"/>
              <a:t>, </a:t>
            </a:r>
            <a:r>
              <a:rPr lang="en-US" dirty="0"/>
              <a:t>which we will discuss in the next section, to </a:t>
            </a:r>
            <a:r>
              <a:rPr lang="en-US" dirty="0" smtClean="0"/>
              <a:t>perform thread </a:t>
            </a:r>
            <a:r>
              <a:rPr lang="en-US" dirty="0"/>
              <a:t>tasks </a:t>
            </a:r>
            <a:r>
              <a:rPr lang="en-US" dirty="0">
                <a:solidFill>
                  <a:srgbClr val="DC5D2A"/>
                </a:solidFill>
              </a:rPr>
              <a:t>without </a:t>
            </a:r>
            <a:r>
              <a:rPr lang="en-US" dirty="0" smtClean="0">
                <a:solidFill>
                  <a:srgbClr val="DC5D2A"/>
                </a:solidFill>
              </a:rPr>
              <a:t>having </a:t>
            </a:r>
            <a:r>
              <a:rPr lang="en-US" dirty="0">
                <a:solidFill>
                  <a:srgbClr val="DC5D2A"/>
                </a:solidFill>
              </a:rPr>
              <a:t>to create Thread objects directly</a:t>
            </a:r>
            <a:endParaRPr lang="en-US" dirty="0" smtClean="0">
              <a:solidFill>
                <a:srgbClr val="DC5D2A"/>
              </a:solidFill>
            </a:endParaRPr>
          </a:p>
        </p:txBody>
      </p:sp>
    </p:spTree>
    <p:extLst>
      <p:ext uri="{BB962C8B-B14F-4D97-AF65-F5344CB8AC3E}">
        <p14:creationId xmlns:p14="http://schemas.microsoft.com/office/powerpoint/2010/main" val="3376193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solidFill>
                  <a:schemeClr val="tx1"/>
                </a:solidFill>
              </a:rPr>
              <a:t>Polling with Busy  waiting</a:t>
            </a:r>
            <a:endParaRPr lang="en-GB" sz="4000" dirty="0">
              <a:solidFill>
                <a:srgbClr val="DF411C"/>
              </a:solidFill>
            </a:endParaRPr>
          </a:p>
        </p:txBody>
      </p:sp>
      <p:sp>
        <p:nvSpPr>
          <p:cNvPr id="3" name="Rectangle 2"/>
          <p:cNvSpPr/>
          <p:nvPr/>
        </p:nvSpPr>
        <p:spPr>
          <a:xfrm>
            <a:off x="730250" y="1282700"/>
            <a:ext cx="10731500" cy="4524315"/>
          </a:xfrm>
          <a:prstGeom prst="rect">
            <a:avLst/>
          </a:prstGeom>
        </p:spPr>
        <p:txBody>
          <a:bodyPr wrap="square">
            <a:spAutoFit/>
          </a:bodyPr>
          <a:lstStyle/>
          <a:p>
            <a:pPr marL="285750" indent="-285750">
              <a:buFont typeface="Wingdings" panose="05000000000000000000" pitchFamily="2" charset="2"/>
              <a:buChar char="§"/>
            </a:pPr>
            <a:r>
              <a:rPr lang="en-US" dirty="0">
                <a:solidFill>
                  <a:srgbClr val="DC5D2A"/>
                </a:solidFill>
              </a:rPr>
              <a:t>Polling</a:t>
            </a:r>
            <a:r>
              <a:rPr lang="en-US" dirty="0"/>
              <a:t> is the process of </a:t>
            </a:r>
            <a:r>
              <a:rPr lang="en-US" dirty="0" smtClean="0"/>
              <a:t>intermittently </a:t>
            </a:r>
            <a:r>
              <a:rPr lang="en-US" dirty="0"/>
              <a:t>checking data at some fixed </a:t>
            </a:r>
            <a:r>
              <a:rPr lang="en-US" dirty="0" smtClean="0"/>
              <a:t>interval</a:t>
            </a:r>
          </a:p>
          <a:p>
            <a:pPr marL="285750" indent="-285750">
              <a:buFont typeface="Wingdings" panose="05000000000000000000" pitchFamily="2" charset="2"/>
              <a:buChar char="§"/>
            </a:pPr>
            <a:r>
              <a:rPr lang="en-US" dirty="0" smtClean="0"/>
              <a:t>No </a:t>
            </a:r>
            <a:r>
              <a:rPr lang="en-US" dirty="0"/>
              <a:t>guarantee when the loop will </a:t>
            </a:r>
            <a:r>
              <a:rPr lang="en-US" dirty="0" smtClean="0"/>
              <a:t>terminate (if), counter is not thread safe</a:t>
            </a:r>
          </a:p>
          <a:p>
            <a:endParaRPr lang="en-US" dirty="0"/>
          </a:p>
          <a:p>
            <a:pPr lvl="1"/>
            <a:r>
              <a:rPr lang="en-US" dirty="0">
                <a:solidFill>
                  <a:srgbClr val="DC5D2A"/>
                </a:solidFill>
                <a:latin typeface="Consolas" panose="020B0609020204030204" pitchFamily="49" charset="0"/>
              </a:rPr>
              <a:t>public class </a:t>
            </a:r>
            <a:r>
              <a:rPr lang="en-US" dirty="0" err="1">
                <a:solidFill>
                  <a:srgbClr val="DC5D2A"/>
                </a:solidFill>
                <a:latin typeface="Consolas" panose="020B0609020204030204" pitchFamily="49" charset="0"/>
              </a:rPr>
              <a:t>CheckResults</a:t>
            </a:r>
            <a:r>
              <a:rPr lang="en-US" dirty="0">
                <a:solidFill>
                  <a:srgbClr val="DC5D2A"/>
                </a:solidFill>
                <a:latin typeface="Consolas" panose="020B0609020204030204" pitchFamily="49" charset="0"/>
              </a:rPr>
              <a:t> {</a:t>
            </a:r>
          </a:p>
          <a:p>
            <a:pPr lvl="1"/>
            <a:r>
              <a:rPr lang="en-US" dirty="0">
                <a:solidFill>
                  <a:srgbClr val="DC5D2A"/>
                </a:solidFill>
                <a:latin typeface="Consolas" panose="020B0609020204030204" pitchFamily="49" charset="0"/>
              </a:rPr>
              <a:t>	</a:t>
            </a:r>
            <a:r>
              <a:rPr lang="en-US" dirty="0" smtClean="0">
                <a:solidFill>
                  <a:srgbClr val="DC5D2A"/>
                </a:solidFill>
                <a:latin typeface="Consolas" panose="020B0609020204030204" pitchFamily="49" charset="0"/>
              </a:rPr>
              <a:t>static </a:t>
            </a:r>
            <a:r>
              <a:rPr lang="en-US" dirty="0" err="1">
                <a:solidFill>
                  <a:srgbClr val="DC5D2A"/>
                </a:solidFill>
                <a:latin typeface="Consolas" panose="020B0609020204030204" pitchFamily="49" charset="0"/>
              </a:rPr>
              <a:t>int</a:t>
            </a:r>
            <a:r>
              <a:rPr lang="en-US" dirty="0">
                <a:solidFill>
                  <a:srgbClr val="DC5D2A"/>
                </a:solidFill>
                <a:latin typeface="Consolas" panose="020B0609020204030204" pitchFamily="49" charset="0"/>
              </a:rPr>
              <a:t> counter = 0;</a:t>
            </a:r>
          </a:p>
          <a:p>
            <a:pPr lvl="1"/>
            <a:endParaRPr lang="en-US" dirty="0">
              <a:solidFill>
                <a:srgbClr val="DC5D2A"/>
              </a:solidFill>
              <a:latin typeface="Consolas" panose="020B0609020204030204" pitchFamily="49" charset="0"/>
            </a:endParaRPr>
          </a:p>
          <a:p>
            <a:pPr lvl="1"/>
            <a:r>
              <a:rPr lang="en-US" dirty="0">
                <a:solidFill>
                  <a:srgbClr val="DC5D2A"/>
                </a:solidFill>
                <a:latin typeface="Consolas" panose="020B0609020204030204" pitchFamily="49" charset="0"/>
              </a:rPr>
              <a:t>	public static void main(String[] </a:t>
            </a:r>
            <a:r>
              <a:rPr lang="en-US" dirty="0" err="1">
                <a:solidFill>
                  <a:srgbClr val="DC5D2A"/>
                </a:solidFill>
                <a:latin typeface="Consolas" panose="020B0609020204030204" pitchFamily="49" charset="0"/>
              </a:rPr>
              <a:t>args</a:t>
            </a:r>
            <a:r>
              <a:rPr lang="en-US" dirty="0">
                <a:solidFill>
                  <a:srgbClr val="DC5D2A"/>
                </a:solidFill>
                <a:latin typeface="Consolas" panose="020B0609020204030204" pitchFamily="49" charset="0"/>
              </a:rPr>
              <a:t>) {</a:t>
            </a:r>
          </a:p>
          <a:p>
            <a:pPr lvl="1"/>
            <a:r>
              <a:rPr lang="en-US" dirty="0">
                <a:solidFill>
                  <a:srgbClr val="DC5D2A"/>
                </a:solidFill>
                <a:latin typeface="Consolas" panose="020B0609020204030204" pitchFamily="49" charset="0"/>
              </a:rPr>
              <a:t>		// </a:t>
            </a:r>
            <a:r>
              <a:rPr lang="en-US" dirty="0" smtClean="0">
                <a:solidFill>
                  <a:srgbClr val="DC5D2A"/>
                </a:solidFill>
                <a:latin typeface="Consolas" panose="020B0609020204030204" pitchFamily="49" charset="0"/>
              </a:rPr>
              <a:t>Runnable</a:t>
            </a:r>
            <a:endParaRPr lang="en-US" dirty="0">
              <a:solidFill>
                <a:srgbClr val="DC5D2A"/>
              </a:solidFill>
              <a:latin typeface="Consolas" panose="020B0609020204030204" pitchFamily="49" charset="0"/>
            </a:endParaRPr>
          </a:p>
          <a:p>
            <a:pPr lvl="1"/>
            <a:r>
              <a:rPr lang="en-US" dirty="0">
                <a:solidFill>
                  <a:srgbClr val="DC5D2A"/>
                </a:solidFill>
                <a:latin typeface="Consolas" panose="020B0609020204030204" pitchFamily="49" charset="0"/>
              </a:rPr>
              <a:t>		new Thread(new </a:t>
            </a:r>
            <a:r>
              <a:rPr lang="en-US" dirty="0" err="1">
                <a:solidFill>
                  <a:srgbClr val="DC5D2A"/>
                </a:solidFill>
                <a:latin typeface="Consolas" panose="020B0609020204030204" pitchFamily="49" charset="0"/>
              </a:rPr>
              <a:t>BusyWaitingCounter</a:t>
            </a:r>
            <a:r>
              <a:rPr lang="en-US" dirty="0">
                <a:solidFill>
                  <a:srgbClr val="DC5D2A"/>
                </a:solidFill>
                <a:latin typeface="Consolas" panose="020B0609020204030204" pitchFamily="49" charset="0"/>
              </a:rPr>
              <a:t>()).start();		</a:t>
            </a:r>
          </a:p>
          <a:p>
            <a:pPr lvl="1"/>
            <a:r>
              <a:rPr lang="en-US" dirty="0">
                <a:solidFill>
                  <a:srgbClr val="DC5D2A"/>
                </a:solidFill>
                <a:latin typeface="Consolas" panose="020B0609020204030204" pitchFamily="49" charset="0"/>
              </a:rPr>
              <a:t>		// busy waiting -&gt; bad coding practice</a:t>
            </a:r>
          </a:p>
          <a:p>
            <a:pPr lvl="1"/>
            <a:r>
              <a:rPr lang="en-US" dirty="0" smtClean="0">
                <a:solidFill>
                  <a:srgbClr val="DC5D2A"/>
                </a:solidFill>
                <a:latin typeface="Consolas" panose="020B0609020204030204" pitchFamily="49" charset="0"/>
              </a:rPr>
              <a:t>		</a:t>
            </a:r>
            <a:r>
              <a:rPr lang="en-US" b="1" dirty="0" smtClean="0">
                <a:solidFill>
                  <a:srgbClr val="DC5D2A"/>
                </a:solidFill>
                <a:latin typeface="Consolas" panose="020B0609020204030204" pitchFamily="49" charset="0"/>
              </a:rPr>
              <a:t>while</a:t>
            </a:r>
            <a:r>
              <a:rPr lang="en-US" dirty="0" smtClean="0">
                <a:solidFill>
                  <a:srgbClr val="DC5D2A"/>
                </a:solidFill>
                <a:latin typeface="Consolas" panose="020B0609020204030204" pitchFamily="49" charset="0"/>
              </a:rPr>
              <a:t> (</a:t>
            </a:r>
            <a:r>
              <a:rPr lang="en-US" dirty="0" err="1" smtClean="0">
                <a:solidFill>
                  <a:srgbClr val="DC5D2A"/>
                </a:solidFill>
                <a:latin typeface="Consolas" panose="020B0609020204030204" pitchFamily="49" charset="0"/>
              </a:rPr>
              <a:t>CheckResults.counter</a:t>
            </a:r>
            <a:r>
              <a:rPr lang="en-US" dirty="0" smtClean="0">
                <a:solidFill>
                  <a:srgbClr val="DC5D2A"/>
                </a:solidFill>
                <a:latin typeface="Consolas" panose="020B0609020204030204" pitchFamily="49" charset="0"/>
              </a:rPr>
              <a:t> &lt; 100) {</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System.out.println</a:t>
            </a:r>
            <a:r>
              <a:rPr lang="en-US" dirty="0">
                <a:solidFill>
                  <a:srgbClr val="DC5D2A"/>
                </a:solidFill>
                <a:latin typeface="Consolas" panose="020B0609020204030204" pitchFamily="49" charset="0"/>
              </a:rPr>
              <a:t>("Not reached yet");</a:t>
            </a:r>
          </a:p>
          <a:p>
            <a:pPr lvl="1"/>
            <a:r>
              <a:rPr lang="en-US" dirty="0">
                <a:solidFill>
                  <a:srgbClr val="DC5D2A"/>
                </a:solidFill>
                <a:latin typeface="Consolas" panose="020B0609020204030204" pitchFamily="49" charset="0"/>
              </a:rPr>
              <a:t>		</a:t>
            </a:r>
            <a:r>
              <a:rPr lang="en-US" dirty="0" smtClean="0">
                <a:solidFill>
                  <a:srgbClr val="DC5D2A"/>
                </a:solidFill>
                <a:latin typeface="Consolas" panose="020B0609020204030204" pitchFamily="49" charset="0"/>
              </a:rPr>
              <a:t>}		</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System.out.println</a:t>
            </a:r>
            <a:r>
              <a:rPr lang="en-US" dirty="0">
                <a:solidFill>
                  <a:srgbClr val="DC5D2A"/>
                </a:solidFill>
                <a:latin typeface="Consolas" panose="020B0609020204030204" pitchFamily="49" charset="0"/>
              </a:rPr>
              <a:t>("Reached!");</a:t>
            </a:r>
          </a:p>
          <a:p>
            <a:pPr lvl="1"/>
            <a:r>
              <a:rPr lang="en-US" dirty="0" smtClean="0">
                <a:solidFill>
                  <a:srgbClr val="DC5D2A"/>
                </a:solidFill>
                <a:latin typeface="Consolas" panose="020B0609020204030204" pitchFamily="49" charset="0"/>
              </a:rPr>
              <a:t>	}</a:t>
            </a:r>
          </a:p>
          <a:p>
            <a:pPr lvl="1"/>
            <a:r>
              <a:rPr lang="en-US" dirty="0" smtClean="0">
                <a:solidFill>
                  <a:srgbClr val="DC5D2A"/>
                </a:solidFill>
                <a:latin typeface="Consolas" panose="020B0609020204030204" pitchFamily="49" charset="0"/>
              </a:rPr>
              <a:t>}</a:t>
            </a:r>
          </a:p>
        </p:txBody>
      </p:sp>
    </p:spTree>
    <p:extLst>
      <p:ext uri="{BB962C8B-B14F-4D97-AF65-F5344CB8AC3E}">
        <p14:creationId xmlns:p14="http://schemas.microsoft.com/office/powerpoint/2010/main" val="557635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tx1"/>
                </a:solidFill>
              </a:rPr>
              <a:t>Polling with Sleep</a:t>
            </a:r>
            <a:endParaRPr lang="en-GB" sz="4000" dirty="0">
              <a:solidFill>
                <a:srgbClr val="DF411C"/>
              </a:solidFill>
            </a:endParaRPr>
          </a:p>
        </p:txBody>
      </p:sp>
      <p:sp>
        <p:nvSpPr>
          <p:cNvPr id="3" name="Rectangle 2"/>
          <p:cNvSpPr/>
          <p:nvPr/>
        </p:nvSpPr>
        <p:spPr>
          <a:xfrm>
            <a:off x="761071" y="1812089"/>
            <a:ext cx="10731500" cy="3970318"/>
          </a:xfrm>
          <a:prstGeom prst="rect">
            <a:avLst/>
          </a:prstGeom>
        </p:spPr>
        <p:txBody>
          <a:bodyPr wrap="square">
            <a:spAutoFit/>
          </a:bodyPr>
          <a:lstStyle/>
          <a:p>
            <a:endParaRPr lang="en-US" dirty="0" smtClean="0">
              <a:solidFill>
                <a:srgbClr val="DC5D2A"/>
              </a:solidFill>
              <a:latin typeface="Consolas" panose="020B0609020204030204" pitchFamily="49" charset="0"/>
            </a:endParaRPr>
          </a:p>
          <a:p>
            <a:pPr lvl="1"/>
            <a:r>
              <a:rPr lang="en-US" dirty="0" smtClean="0">
                <a:solidFill>
                  <a:srgbClr val="DC5D2A"/>
                </a:solidFill>
                <a:latin typeface="Consolas" panose="020B0609020204030204" pitchFamily="49" charset="0"/>
              </a:rPr>
              <a:t>public </a:t>
            </a:r>
            <a:r>
              <a:rPr lang="en-US" dirty="0">
                <a:solidFill>
                  <a:srgbClr val="DC5D2A"/>
                </a:solidFill>
                <a:latin typeface="Consolas" panose="020B0609020204030204" pitchFamily="49" charset="0"/>
              </a:rPr>
              <a:t>class </a:t>
            </a:r>
            <a:r>
              <a:rPr lang="en-US" dirty="0" err="1">
                <a:solidFill>
                  <a:srgbClr val="DC5D2A"/>
                </a:solidFill>
                <a:latin typeface="Consolas" panose="020B0609020204030204" pitchFamily="49" charset="0"/>
              </a:rPr>
              <a:t>CheckResultsSleep</a:t>
            </a:r>
            <a:r>
              <a:rPr lang="en-US" dirty="0">
                <a:solidFill>
                  <a:srgbClr val="DC5D2A"/>
                </a:solidFill>
                <a:latin typeface="Consolas" panose="020B0609020204030204" pitchFamily="49" charset="0"/>
              </a:rPr>
              <a:t> {</a:t>
            </a:r>
          </a:p>
          <a:p>
            <a:pPr lvl="1"/>
            <a:r>
              <a:rPr lang="en-US" dirty="0">
                <a:solidFill>
                  <a:srgbClr val="DC5D2A"/>
                </a:solidFill>
                <a:latin typeface="Consolas" panose="020B0609020204030204" pitchFamily="49" charset="0"/>
              </a:rPr>
              <a:t>	</a:t>
            </a:r>
            <a:r>
              <a:rPr lang="en-US" dirty="0" smtClean="0">
                <a:solidFill>
                  <a:srgbClr val="DC5D2A"/>
                </a:solidFill>
                <a:latin typeface="Consolas" panose="020B0609020204030204" pitchFamily="49" charset="0"/>
              </a:rPr>
              <a:t>static </a:t>
            </a:r>
            <a:r>
              <a:rPr lang="en-US" dirty="0" err="1">
                <a:solidFill>
                  <a:srgbClr val="DC5D2A"/>
                </a:solidFill>
                <a:latin typeface="Consolas" panose="020B0609020204030204" pitchFamily="49" charset="0"/>
              </a:rPr>
              <a:t>int</a:t>
            </a:r>
            <a:r>
              <a:rPr lang="en-US" dirty="0">
                <a:solidFill>
                  <a:srgbClr val="DC5D2A"/>
                </a:solidFill>
                <a:latin typeface="Consolas" panose="020B0609020204030204" pitchFamily="49" charset="0"/>
              </a:rPr>
              <a:t> counter = 0;</a:t>
            </a:r>
          </a:p>
          <a:p>
            <a:pPr lvl="1"/>
            <a:r>
              <a:rPr lang="en-US" dirty="0">
                <a:solidFill>
                  <a:srgbClr val="DC5D2A"/>
                </a:solidFill>
                <a:latin typeface="Consolas" panose="020B0609020204030204" pitchFamily="49" charset="0"/>
              </a:rPr>
              <a:t>	public static void main(String[] </a:t>
            </a:r>
            <a:r>
              <a:rPr lang="en-US" dirty="0" err="1">
                <a:solidFill>
                  <a:srgbClr val="DC5D2A"/>
                </a:solidFill>
                <a:latin typeface="Consolas" panose="020B0609020204030204" pitchFamily="49" charset="0"/>
              </a:rPr>
              <a:t>args</a:t>
            </a:r>
            <a:r>
              <a:rPr lang="en-US" dirty="0">
                <a:solidFill>
                  <a:srgbClr val="DC5D2A"/>
                </a:solidFill>
                <a:latin typeface="Consolas" panose="020B0609020204030204" pitchFamily="49" charset="0"/>
              </a:rPr>
              <a:t>) throws </a:t>
            </a:r>
            <a:r>
              <a:rPr lang="en-US" dirty="0" err="1">
                <a:solidFill>
                  <a:srgbClr val="DC5D2A"/>
                </a:solidFill>
                <a:latin typeface="Consolas" panose="020B0609020204030204" pitchFamily="49" charset="0"/>
              </a:rPr>
              <a:t>InterruptedException</a:t>
            </a:r>
            <a:r>
              <a:rPr lang="en-US" dirty="0">
                <a:solidFill>
                  <a:srgbClr val="DC5D2A"/>
                </a:solidFill>
                <a:latin typeface="Consolas" panose="020B0609020204030204" pitchFamily="49" charset="0"/>
              </a:rPr>
              <a:t> {</a:t>
            </a:r>
          </a:p>
          <a:p>
            <a:pPr lvl="1"/>
            <a:r>
              <a:rPr lang="en-US" dirty="0">
                <a:solidFill>
                  <a:srgbClr val="DC5D2A"/>
                </a:solidFill>
                <a:latin typeface="Consolas" panose="020B0609020204030204" pitchFamily="49" charset="0"/>
              </a:rPr>
              <a:t>		// </a:t>
            </a:r>
            <a:r>
              <a:rPr lang="en-US" dirty="0" smtClean="0">
                <a:solidFill>
                  <a:srgbClr val="DC5D2A"/>
                </a:solidFill>
                <a:latin typeface="Consolas" panose="020B0609020204030204" pitchFamily="49" charset="0"/>
              </a:rPr>
              <a:t>Runnable</a:t>
            </a:r>
            <a:endParaRPr lang="en-US" dirty="0">
              <a:solidFill>
                <a:srgbClr val="DC5D2A"/>
              </a:solidFill>
              <a:latin typeface="Consolas" panose="020B0609020204030204" pitchFamily="49" charset="0"/>
            </a:endParaRPr>
          </a:p>
          <a:p>
            <a:pPr lvl="1"/>
            <a:r>
              <a:rPr lang="en-US" dirty="0">
                <a:solidFill>
                  <a:srgbClr val="DC5D2A"/>
                </a:solidFill>
                <a:latin typeface="Consolas" panose="020B0609020204030204" pitchFamily="49" charset="0"/>
              </a:rPr>
              <a:t>		new Thread(new </a:t>
            </a:r>
            <a:r>
              <a:rPr lang="en-US" dirty="0" err="1" smtClean="0">
                <a:solidFill>
                  <a:srgbClr val="DC5D2A"/>
                </a:solidFill>
                <a:latin typeface="Consolas" panose="020B0609020204030204" pitchFamily="49" charset="0"/>
              </a:rPr>
              <a:t>SleepCounter</a:t>
            </a:r>
            <a:r>
              <a:rPr lang="en-US" dirty="0" smtClean="0">
                <a:solidFill>
                  <a:srgbClr val="DC5D2A"/>
                </a:solidFill>
                <a:latin typeface="Consolas" panose="020B0609020204030204" pitchFamily="49" charset="0"/>
              </a:rPr>
              <a:t>()).</a:t>
            </a:r>
            <a:r>
              <a:rPr lang="en-US" dirty="0">
                <a:solidFill>
                  <a:srgbClr val="DC5D2A"/>
                </a:solidFill>
                <a:latin typeface="Consolas" panose="020B0609020204030204" pitchFamily="49" charset="0"/>
              </a:rPr>
              <a:t>start();</a:t>
            </a:r>
          </a:p>
          <a:p>
            <a:pPr lvl="1"/>
            <a:r>
              <a:rPr lang="en-US" dirty="0">
                <a:solidFill>
                  <a:srgbClr val="DC5D2A"/>
                </a:solidFill>
                <a:latin typeface="Consolas" panose="020B0609020204030204" pitchFamily="49" charset="0"/>
              </a:rPr>
              <a:t>		// no busy waiting -&gt; sleep does not occupy CPU time continuously</a:t>
            </a:r>
          </a:p>
          <a:p>
            <a:pPr lvl="1"/>
            <a:r>
              <a:rPr lang="en-US" dirty="0">
                <a:solidFill>
                  <a:srgbClr val="DC5D2A"/>
                </a:solidFill>
                <a:latin typeface="Consolas" panose="020B0609020204030204" pitchFamily="49" charset="0"/>
              </a:rPr>
              <a:t>		while (</a:t>
            </a:r>
            <a:r>
              <a:rPr lang="en-US" dirty="0" err="1">
                <a:solidFill>
                  <a:srgbClr val="DC5D2A"/>
                </a:solidFill>
                <a:latin typeface="Consolas" panose="020B0609020204030204" pitchFamily="49" charset="0"/>
              </a:rPr>
              <a:t>CheckResultsSleep.counter</a:t>
            </a:r>
            <a:r>
              <a:rPr lang="en-US" dirty="0">
                <a:solidFill>
                  <a:srgbClr val="DC5D2A"/>
                </a:solidFill>
                <a:latin typeface="Consolas" panose="020B0609020204030204" pitchFamily="49" charset="0"/>
              </a:rPr>
              <a:t> &lt; 100) {</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System.out.println</a:t>
            </a:r>
            <a:r>
              <a:rPr lang="en-US" dirty="0">
                <a:solidFill>
                  <a:srgbClr val="DC5D2A"/>
                </a:solidFill>
                <a:latin typeface="Consolas" panose="020B0609020204030204" pitchFamily="49" charset="0"/>
              </a:rPr>
              <a:t>("Not reached yet");</a:t>
            </a:r>
          </a:p>
          <a:p>
            <a:pPr lvl="1"/>
            <a:r>
              <a:rPr lang="en-US" dirty="0">
                <a:solidFill>
                  <a:srgbClr val="DC5D2A"/>
                </a:solidFill>
                <a:latin typeface="Consolas" panose="020B0609020204030204" pitchFamily="49" charset="0"/>
              </a:rPr>
              <a:t>			</a:t>
            </a:r>
            <a:r>
              <a:rPr lang="en-US" b="1" dirty="0" err="1">
                <a:solidFill>
                  <a:srgbClr val="DC5D2A"/>
                </a:solidFill>
                <a:latin typeface="Consolas" panose="020B0609020204030204" pitchFamily="49" charset="0"/>
              </a:rPr>
              <a:t>Thread.sleep</a:t>
            </a:r>
            <a:r>
              <a:rPr lang="en-US" b="1" dirty="0">
                <a:solidFill>
                  <a:srgbClr val="DC5D2A"/>
                </a:solidFill>
                <a:latin typeface="Consolas" panose="020B0609020204030204" pitchFamily="49" charset="0"/>
              </a:rPr>
              <a:t>(1000);</a:t>
            </a:r>
            <a:r>
              <a:rPr lang="en-US" dirty="0">
                <a:solidFill>
                  <a:srgbClr val="DC5D2A"/>
                </a:solidFill>
                <a:latin typeface="Consolas" panose="020B0609020204030204" pitchFamily="49" charset="0"/>
              </a:rPr>
              <a:t> // 1 SECOND</a:t>
            </a:r>
          </a:p>
          <a:p>
            <a:pPr lvl="1"/>
            <a:r>
              <a:rPr lang="en-US" dirty="0">
                <a:solidFill>
                  <a:srgbClr val="DC5D2A"/>
                </a:solidFill>
                <a:latin typeface="Consolas" panose="020B0609020204030204" pitchFamily="49" charset="0"/>
              </a:rPr>
              <a:t>		}</a:t>
            </a:r>
          </a:p>
          <a:p>
            <a:pPr lvl="1"/>
            <a:r>
              <a:rPr lang="en-US" dirty="0">
                <a:solidFill>
                  <a:srgbClr val="DC5D2A"/>
                </a:solidFill>
                <a:latin typeface="Consolas" panose="020B0609020204030204" pitchFamily="49" charset="0"/>
              </a:rPr>
              <a:t>		</a:t>
            </a:r>
            <a:r>
              <a:rPr lang="en-US" dirty="0" err="1">
                <a:solidFill>
                  <a:srgbClr val="DC5D2A"/>
                </a:solidFill>
                <a:latin typeface="Consolas" panose="020B0609020204030204" pitchFamily="49" charset="0"/>
              </a:rPr>
              <a:t>System.out.println</a:t>
            </a:r>
            <a:r>
              <a:rPr lang="en-US" dirty="0">
                <a:solidFill>
                  <a:srgbClr val="DC5D2A"/>
                </a:solidFill>
                <a:latin typeface="Consolas" panose="020B0609020204030204" pitchFamily="49" charset="0"/>
              </a:rPr>
              <a:t>("Reached!");</a:t>
            </a:r>
          </a:p>
          <a:p>
            <a:pPr lvl="1"/>
            <a:r>
              <a:rPr lang="en-US" dirty="0">
                <a:solidFill>
                  <a:srgbClr val="DC5D2A"/>
                </a:solidFill>
                <a:latin typeface="Consolas" panose="020B0609020204030204" pitchFamily="49" charset="0"/>
              </a:rPr>
              <a:t>	}</a:t>
            </a:r>
          </a:p>
          <a:p>
            <a:pPr lvl="1"/>
            <a:r>
              <a:rPr lang="en-US" dirty="0">
                <a:solidFill>
                  <a:srgbClr val="DC5D2A"/>
                </a:solidFill>
                <a:latin typeface="Consolas" panose="020B0609020204030204" pitchFamily="49" charset="0"/>
              </a:rPr>
              <a:t>}</a:t>
            </a:r>
          </a:p>
        </p:txBody>
      </p:sp>
    </p:spTree>
    <p:extLst>
      <p:ext uri="{BB962C8B-B14F-4D97-AF65-F5344CB8AC3E}">
        <p14:creationId xmlns:p14="http://schemas.microsoft.com/office/powerpoint/2010/main" val="3275062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Endava PPT slides">
  <a:themeElements>
    <a:clrScheme name="Endava colors">
      <a:dk1>
        <a:srgbClr val="000000"/>
      </a:dk1>
      <a:lt1>
        <a:srgbClr val="FFFFFF"/>
      </a:lt1>
      <a:dk2>
        <a:srgbClr val="BDBEC0"/>
      </a:dk2>
      <a:lt2>
        <a:srgbClr val="FFFFFF"/>
      </a:lt2>
      <a:accent1>
        <a:srgbClr val="DF411C"/>
      </a:accent1>
      <a:accent2>
        <a:srgbClr val="000000"/>
      </a:accent2>
      <a:accent3>
        <a:srgbClr val="E8775C"/>
      </a:accent3>
      <a:accent4>
        <a:srgbClr val="7F878B"/>
      </a:accent4>
      <a:accent5>
        <a:srgbClr val="252729"/>
      </a:accent5>
      <a:accent6>
        <a:srgbClr val="000000"/>
      </a:accent6>
      <a:hlink>
        <a:srgbClr val="DF411C"/>
      </a:hlink>
      <a:folHlink>
        <a:srgbClr val="000000"/>
      </a:folHlink>
    </a:clrScheme>
    <a:fontScheme name="Endava standard fo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August2016" id="{8759937A-5D00-4C83-80D3-05A5A75A846C}" vid="{73A0825B-A9DC-4B49-80BD-44022E3E56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FBAAD7C9E6E745B7FEE6CC7DC24E33" ma:contentTypeVersion="0" ma:contentTypeDescription="Create a new document." ma:contentTypeScope="" ma:versionID="bcc4530fba5faa5e1c6226d6341d4ae9">
  <xsd:schema xmlns:xsd="http://www.w3.org/2001/XMLSchema" xmlns:xs="http://www.w3.org/2001/XMLSchema" xmlns:p="http://schemas.microsoft.com/office/2006/metadata/properties" xmlns:ns2="4e7e4dd7-87a7-44ed-a117-880e36b8a711" targetNamespace="http://schemas.microsoft.com/office/2006/metadata/properties" ma:root="true" ma:fieldsID="92143b6738aaad5a27d8fc4d0e9aeb7f" ns2:_="">
    <xsd:import namespace="4e7e4dd7-87a7-44ed-a117-880e36b8a711"/>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7e4dd7-87a7-44ed-a117-880e36b8a71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4e7e4dd7-87a7-44ed-a117-880e36b8a711">WMENFUZ2NZA5-29392445-560</_dlc_DocId>
    <_dlc_DocIdUrl xmlns="4e7e4dd7-87a7-44ed-a117-880e36b8a711">
      <Url>https://newintranet.endava.com/GroupF/SalesAndMarketing/_layouts/15/DocIdRedir.aspx?ID=WMENFUZ2NZA5-29392445-560</Url>
      <Description>WMENFUZ2NZA5-29392445-560</Description>
    </_dlc_DocIdUrl>
  </documentManagement>
</p:properties>
</file>

<file path=customXml/itemProps1.xml><?xml version="1.0" encoding="utf-8"?>
<ds:datastoreItem xmlns:ds="http://schemas.openxmlformats.org/officeDocument/2006/customXml" ds:itemID="{F42C2D96-7AE6-498C-A65A-58BFE51032EB}">
  <ds:schemaRefs>
    <ds:schemaRef ds:uri="http://schemas.microsoft.com/sharepoint/v3/contenttype/forms"/>
  </ds:schemaRefs>
</ds:datastoreItem>
</file>

<file path=customXml/itemProps2.xml><?xml version="1.0" encoding="utf-8"?>
<ds:datastoreItem xmlns:ds="http://schemas.openxmlformats.org/officeDocument/2006/customXml" ds:itemID="{8EB9DC28-FC5A-4BF8-B23A-477668987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7e4dd7-87a7-44ed-a117-880e36b8a7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C57224-B575-4CEF-909E-36764AD2B883}">
  <ds:schemaRefs>
    <ds:schemaRef ds:uri="http://schemas.microsoft.com/sharepoint/events"/>
  </ds:schemaRefs>
</ds:datastoreItem>
</file>

<file path=customXml/itemProps4.xml><?xml version="1.0" encoding="utf-8"?>
<ds:datastoreItem xmlns:ds="http://schemas.openxmlformats.org/officeDocument/2006/customXml" ds:itemID="{0DE70423-9FE9-4B65-9BE2-E34FCE1BD5F6}">
  <ds:schemaRefs>
    <ds:schemaRef ds:uri="4e7e4dd7-87a7-44ed-a117-880e36b8a711"/>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purl.org/dc/dcmitype/"/>
    <ds:schemaRef ds:uri="http://purl.org/dc/term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PPT-template-August2016</Template>
  <TotalTime>10125</TotalTime>
  <Words>4304</Words>
  <Application>Microsoft Macintosh PowerPoint</Application>
  <PresentationFormat>Widescreen</PresentationFormat>
  <Paragraphs>565</Paragraphs>
  <Slides>61</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 Narrow</vt:lpstr>
      <vt:lpstr>Arial Narrow Bold</vt:lpstr>
      <vt:lpstr>Calibri</vt:lpstr>
      <vt:lpstr>Consolas</vt:lpstr>
      <vt:lpstr>Helvetica Neue Light</vt:lpstr>
      <vt:lpstr>inherit</vt:lpstr>
      <vt:lpstr>Wingdings</vt:lpstr>
      <vt:lpstr>Arial</vt:lpstr>
      <vt:lpstr>Endava PPT slides</vt:lpstr>
      <vt:lpstr>  Concurrency</vt:lpstr>
      <vt:lpstr>Introducing Threads</vt:lpstr>
      <vt:lpstr>Understanding Thread Concurrency</vt:lpstr>
      <vt:lpstr>Introducing Runnable</vt:lpstr>
      <vt:lpstr>Introducing RunnablE</vt:lpstr>
      <vt:lpstr>Creating a Thread</vt:lpstr>
      <vt:lpstr>TIPS</vt:lpstr>
      <vt:lpstr>Polling with Busy  waiting</vt:lpstr>
      <vt:lpstr>Polling with Sleep</vt:lpstr>
      <vt:lpstr>Java 7 java.util.concurrent package</vt:lpstr>
      <vt:lpstr>Creating Threads with the ExecutorService</vt:lpstr>
      <vt:lpstr>Single-Thread Executor</vt:lpstr>
      <vt:lpstr>Shutting Down a Thread Executor</vt:lpstr>
      <vt:lpstr>Executor Lifecycle</vt:lpstr>
      <vt:lpstr>Submitting Tasks</vt:lpstr>
      <vt:lpstr>Submitting Task Collections</vt:lpstr>
      <vt:lpstr>Submitting Task Collections</vt:lpstr>
      <vt:lpstr>Waiting for Results</vt:lpstr>
      <vt:lpstr>Introducing Callable</vt:lpstr>
      <vt:lpstr>Checked exceptions in Callable and Runnable</vt:lpstr>
      <vt:lpstr>Waiting for All Tasks to Finish</vt:lpstr>
      <vt:lpstr>Scheduling Tasks</vt:lpstr>
      <vt:lpstr>Scheduling Tasks</vt:lpstr>
      <vt:lpstr>Increasing Concurrency with Pools</vt:lpstr>
      <vt:lpstr>Managing Concurrent Processes – Cyclic Barrier</vt:lpstr>
      <vt:lpstr>Protecting Data with Atomic Classes</vt:lpstr>
      <vt:lpstr>Thread synchronization using atomic operations</vt:lpstr>
      <vt:lpstr>Atomic classes</vt:lpstr>
      <vt:lpstr>Atomic methods</vt:lpstr>
      <vt:lpstr>Improving Access with Synchronized Blocks </vt:lpstr>
      <vt:lpstr>Synchronizing Methods </vt:lpstr>
      <vt:lpstr>Understanding the Cost of Synchronization</vt:lpstr>
      <vt:lpstr>Wait-and-Notify API Tour</vt:lpstr>
      <vt:lpstr>Wait-and-Notify API Tour</vt:lpstr>
      <vt:lpstr>Synchronized Collections</vt:lpstr>
      <vt:lpstr>Concurrent Collections</vt:lpstr>
      <vt:lpstr>Understanding Memory Consistency Errors</vt:lpstr>
      <vt:lpstr>Working with Concurrent Classes</vt:lpstr>
      <vt:lpstr>Working with Concurrent Classes</vt:lpstr>
      <vt:lpstr>Working with Concurrent Classes</vt:lpstr>
      <vt:lpstr>Obtaining Synchronized Collections</vt:lpstr>
      <vt:lpstr>Identifying Threading Problems</vt:lpstr>
      <vt:lpstr>Preventing Deadlocks</vt:lpstr>
      <vt:lpstr>  STREAMS</vt:lpstr>
      <vt:lpstr>LAMBDAS IN A NUTSHELL</vt:lpstr>
      <vt:lpstr>LAMBDAS IN A NUTSHELL</vt:lpstr>
      <vt:lpstr>LAMBDAS IN A NUTSHELL</vt:lpstr>
      <vt:lpstr>WHAT ARE STREAMS?</vt:lpstr>
      <vt:lpstr>WHAT ARE STREAMS?</vt:lpstr>
      <vt:lpstr>WHAT ARE STREAMS?</vt:lpstr>
      <vt:lpstr>WHAT ARE STREAMS?</vt:lpstr>
      <vt:lpstr>STREAMS</vt:lpstr>
      <vt:lpstr>STREAMS</vt:lpstr>
      <vt:lpstr>STREAMS VS COLLECTIONS</vt:lpstr>
      <vt:lpstr>STREAMS VS COLLECTIONS</vt:lpstr>
      <vt:lpstr>STREAMS INTERMEDIATE OPERATIONS</vt:lpstr>
      <vt:lpstr>STREAMS TERMINAL OPERATIONS</vt:lpstr>
      <vt:lpstr>PARALLEL STREAMS</vt:lpstr>
      <vt:lpstr>PARALLEL STREAMS</vt:lpstr>
      <vt:lpstr>Configuring the thread pool used by parallel streams</vt:lpstr>
      <vt:lpstr>PowerPoint Presentation</vt:lpstr>
    </vt:vector>
  </TitlesOfParts>
  <Company>Endava</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and Statements</dc:title>
  <dc:creator>Gheorghe Cazacu</dc:creator>
  <cp:lastModifiedBy>Microsoft Office User</cp:lastModifiedBy>
  <cp:revision>1101</cp:revision>
  <cp:lastPrinted>2017-11-14T09:11:34Z</cp:lastPrinted>
  <dcterms:created xsi:type="dcterms:W3CDTF">2017-02-07T14:52:11Z</dcterms:created>
  <dcterms:modified xsi:type="dcterms:W3CDTF">2017-11-14T20:29:47Z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0x01010053FBAAD7C9E6E745B7FEE6CC7DC24E33</vt:lpwstr>
  </property>
  <property fmtid="{D5CDD505-2E9C-101B-9397-08002B2CF9AE}" pid="3" name="_dlc_DocIdItemGuid">
    <vt:lpwstr>60639b83-48c3-4277-8d28-9ef04ca1a362</vt:lpwstr>
  </property>
</Properties>
</file>