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6" r:id="rId9"/>
    <p:sldId id="265" r:id="rId10"/>
    <p:sldId id="269" r:id="rId11"/>
    <p:sldId id="268" r:id="rId12"/>
    <p:sldId id="273" r:id="rId13"/>
    <p:sldId id="272" r:id="rId14"/>
    <p:sldId id="274" r:id="rId15"/>
    <p:sldId id="270" r:id="rId16"/>
    <p:sldId id="271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712" autoAdjust="0"/>
  </p:normalViewPr>
  <p:slideViewPr>
    <p:cSldViewPr snapToGrid="0">
      <p:cViewPr varScale="1">
        <p:scale>
          <a:sx n="102" d="100"/>
          <a:sy n="102" d="100"/>
        </p:scale>
        <p:origin x="138" y="3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EF077-9865-4937-9E6D-6E8CD42AA9B8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BB18A-94A3-4937-B1D9-6B8AF560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5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49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1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93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9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1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35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79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EBB18A-94A3-4937-B1D9-6B8AF5608E2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8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4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92" y="-1"/>
            <a:ext cx="121732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43">
            <a:extLst>
              <a:ext uri="{FF2B5EF4-FFF2-40B4-BE49-F238E27FC236}">
                <a16:creationId xmlns:a16="http://schemas.microsoft.com/office/drawing/2014/main" id="{2B9CCAD9-1D1C-44DB-9BC4-912C4B230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28157D96-27A9-4D8B-B0B0-DE56CBA53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>
              <a:extLst>
                <a:ext uri="{FF2B5EF4-FFF2-40B4-BE49-F238E27FC236}">
                  <a16:creationId xmlns:a16="http://schemas.microsoft.com/office/drawing/2014/main" id="{4E3CD45D-8191-42E4-A784-B140BAC42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52490F6E-EA2C-4B87-AB46-A113AD5F4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9AB5722B-673A-44AA-8BB1-DDDCC4016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92EA1CA7-8593-45AF-B093-57394C19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6244AECB-5C98-493E-99B2-01E27C435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F7F7FFBF-6D14-4896-93E3-FB0F19302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BE088677-0DFA-42E7-8B64-ED276E5C7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C13FA224-119E-41E9-858A-CA7B7FEE5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C172ACE0-5D17-4F91-8E9A-A86FB5D4D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C2B7CF33-95B1-432D-B125-80D234021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6">
              <a:extLst>
                <a:ext uri="{FF2B5EF4-FFF2-40B4-BE49-F238E27FC236}">
                  <a16:creationId xmlns:a16="http://schemas.microsoft.com/office/drawing/2014/main" id="{1E3EEB73-0365-4E60-B10D-E58B06233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4E6A4E07-3D39-4DC9-A677-E6B0393C5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5830D94D-8F55-45FA-B114-A127A03ED6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DD73F6BF-3B13-4AFF-9F4B-E2C1030E0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C74EBE4D-8A85-4E53-BD51-1A9E5DD7F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340D0EEA-DB4C-46C0-B1BD-2E1627456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130A846E-43D7-4A97-A7D0-9B1C00F87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DD20401B-453B-42EE-A76C-23B1286E1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F40C9F4-81A1-4B33-9A8E-515F8A5A3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677" y="3637147"/>
            <a:ext cx="3682999" cy="2291753"/>
          </a:xfrm>
        </p:spPr>
        <p:txBody>
          <a:bodyPr anchor="b">
            <a:norm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Data Analyst </a:t>
            </a:r>
            <a:r>
              <a:rPr lang="en-US" sz="2400" dirty="0" err="1">
                <a:solidFill>
                  <a:schemeClr val="bg1"/>
                </a:solidFill>
              </a:rPr>
              <a:t>Chalenge</a:t>
            </a:r>
            <a:endParaRPr lang="en-US" sz="2400" dirty="0">
              <a:solidFill>
                <a:schemeClr val="bg1"/>
              </a:solidFill>
            </a:endParaRP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Name: Cesar Roma Filho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1986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8F036-3AD2-4813-BC98-42B0614BD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351" y="1080007"/>
            <a:ext cx="7175499" cy="4848892"/>
          </a:xfrm>
        </p:spPr>
        <p:txBody>
          <a:bodyPr anchor="t">
            <a:normAutofit/>
          </a:bodyPr>
          <a:lstStyle/>
          <a:p>
            <a:pPr algn="l"/>
            <a:r>
              <a:rPr lang="en-US" sz="8000" dirty="0">
                <a:solidFill>
                  <a:schemeClr val="accent1"/>
                </a:solidFill>
              </a:rPr>
              <a:t>What makes a project exciting?</a:t>
            </a:r>
          </a:p>
        </p:txBody>
      </p:sp>
      <p:pic>
        <p:nvPicPr>
          <p:cNvPr id="1026" name="Picture 2" descr="OutSystems | LinkedIn">
            <a:extLst>
              <a:ext uri="{FF2B5EF4-FFF2-40B4-BE49-F238E27FC236}">
                <a16:creationId xmlns:a16="http://schemas.microsoft.com/office/drawing/2014/main" id="{9B802DC7-C797-4E64-B3F1-A05A0C077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852" y="127506"/>
            <a:ext cx="801593" cy="8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91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56285F-9336-4FEC-8351-970CB368B5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12192000" cy="711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90000"/>
          </a:bodyPr>
          <a:lstStyle/>
          <a:p>
            <a:pPr algn="l"/>
            <a:r>
              <a:rPr lang="en-US" sz="3600" dirty="0"/>
              <a:t>Exploratory Data Analysis- Projects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A97AE-914A-422D-8839-001B9F691C51}"/>
              </a:ext>
            </a:extLst>
          </p:cNvPr>
          <p:cNvSpPr txBox="1"/>
          <p:nvPr/>
        </p:nvSpPr>
        <p:spPr>
          <a:xfrm>
            <a:off x="2480015" y="545907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68460-C8F1-42CA-B4D0-AA80470B56BD}"/>
              </a:ext>
            </a:extLst>
          </p:cNvPr>
          <p:cNvSpPr txBox="1"/>
          <p:nvPr/>
        </p:nvSpPr>
        <p:spPr>
          <a:xfrm>
            <a:off x="3974654" y="65682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52C7D-7BE3-4076-B2E9-A2678FAC8CD8}"/>
              </a:ext>
            </a:extLst>
          </p:cNvPr>
          <p:cNvSpPr txBox="1"/>
          <p:nvPr/>
        </p:nvSpPr>
        <p:spPr>
          <a:xfrm>
            <a:off x="2541091" y="57412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AEFEB0-C5D4-4CA0-88D9-36B1947D8AE2}"/>
              </a:ext>
            </a:extLst>
          </p:cNvPr>
          <p:cNvSpPr txBox="1"/>
          <p:nvPr/>
        </p:nvSpPr>
        <p:spPr>
          <a:xfrm>
            <a:off x="4050155" y="67529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88523-0738-431A-AF7B-20B054E6CABA}"/>
              </a:ext>
            </a:extLst>
          </p:cNvPr>
          <p:cNvSpPr txBox="1"/>
          <p:nvPr/>
        </p:nvSpPr>
        <p:spPr>
          <a:xfrm>
            <a:off x="1317071" y="358629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224E6-F3EE-44AC-B44C-AC4D2F947BAC}"/>
              </a:ext>
            </a:extLst>
          </p:cNvPr>
          <p:cNvSpPr txBox="1"/>
          <p:nvPr/>
        </p:nvSpPr>
        <p:spPr>
          <a:xfrm>
            <a:off x="2750399" y="42164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3AA23A45-3E48-4C5E-A50A-230202F93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0769"/>
            <a:ext cx="6591179" cy="561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6007EF8-755E-4F3B-8834-DBC4C29BB74D}"/>
              </a:ext>
            </a:extLst>
          </p:cNvPr>
          <p:cNvSpPr/>
          <p:nvPr/>
        </p:nvSpPr>
        <p:spPr>
          <a:xfrm>
            <a:off x="5497256" y="1124125"/>
            <a:ext cx="406541" cy="3828109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7E2B9209-9CCA-4B69-BE35-1DD8CF6997A9}"/>
              </a:ext>
            </a:extLst>
          </p:cNvPr>
          <p:cNvSpPr txBox="1">
            <a:spLocks/>
          </p:cNvSpPr>
          <p:nvPr/>
        </p:nvSpPr>
        <p:spPr>
          <a:xfrm>
            <a:off x="7439819" y="1124125"/>
            <a:ext cx="3588297" cy="291098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was created  2 new variables for the dataset related to donor: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00" dirty="0"/>
              <a:t>S,</a:t>
            </a:r>
            <a:r>
              <a:rPr lang="en-US" sz="1600" dirty="0"/>
              <a:t> </a:t>
            </a:r>
            <a:r>
              <a:rPr lang="en-US" sz="1400" dirty="0" err="1"/>
              <a:t>n_donor</a:t>
            </a:r>
            <a:r>
              <a:rPr lang="en-US" sz="1400" dirty="0"/>
              <a:t> (the number of donors per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Donors_diff_state</a:t>
            </a:r>
            <a:r>
              <a:rPr lang="en-US" sz="1400" dirty="0"/>
              <a:t> (the number of donors from different state of the project)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Count_project_teacher</a:t>
            </a:r>
            <a:r>
              <a:rPr lang="en-US" sz="1400" dirty="0"/>
              <a:t> (number of exciting projects by teacher)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Count_project_school</a:t>
            </a:r>
            <a:r>
              <a:rPr lang="en-US" sz="1400" dirty="0"/>
              <a:t> (number of exciting projects by school)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Message_len</a:t>
            </a:r>
            <a:r>
              <a:rPr lang="en-US" sz="1400" dirty="0"/>
              <a:t>: Sum of messages length.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0AE92F11-C5C0-44AF-A2DB-4EC702617DA2}"/>
              </a:ext>
            </a:extLst>
          </p:cNvPr>
          <p:cNvSpPr txBox="1">
            <a:spLocks/>
          </p:cNvSpPr>
          <p:nvPr/>
        </p:nvSpPr>
        <p:spPr>
          <a:xfrm>
            <a:off x="7088366" y="4402751"/>
            <a:ext cx="4102549" cy="403400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/>
              <a:t>Most correlated features by exciting projects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4F85ED-9D6F-4EF1-8F42-0983814C6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644" y="4806151"/>
            <a:ext cx="34671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8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DA97AE-914A-422D-8839-001B9F691C51}"/>
              </a:ext>
            </a:extLst>
          </p:cNvPr>
          <p:cNvSpPr txBox="1"/>
          <p:nvPr/>
        </p:nvSpPr>
        <p:spPr>
          <a:xfrm>
            <a:off x="2480015" y="545907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68460-C8F1-42CA-B4D0-AA80470B56BD}"/>
              </a:ext>
            </a:extLst>
          </p:cNvPr>
          <p:cNvSpPr txBox="1"/>
          <p:nvPr/>
        </p:nvSpPr>
        <p:spPr>
          <a:xfrm>
            <a:off x="3974654" y="65682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52C7D-7BE3-4076-B2E9-A2678FAC8CD8}"/>
              </a:ext>
            </a:extLst>
          </p:cNvPr>
          <p:cNvSpPr txBox="1"/>
          <p:nvPr/>
        </p:nvSpPr>
        <p:spPr>
          <a:xfrm>
            <a:off x="2541091" y="57412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AEFEB0-C5D4-4CA0-88D9-36B1947D8AE2}"/>
              </a:ext>
            </a:extLst>
          </p:cNvPr>
          <p:cNvSpPr txBox="1"/>
          <p:nvPr/>
        </p:nvSpPr>
        <p:spPr>
          <a:xfrm>
            <a:off x="4050155" y="67529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9B9913-E06F-4F80-8C0E-F1B545207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55018"/>
              </p:ext>
            </p:extLst>
          </p:nvPr>
        </p:nvGraphicFramePr>
        <p:xfrm>
          <a:off x="5611768" y="1992989"/>
          <a:ext cx="5949950" cy="2315906"/>
        </p:xfrm>
        <a:graphic>
          <a:graphicData uri="http://schemas.openxmlformats.org/drawingml/2006/table">
            <a:tbl>
              <a:tblPr/>
              <a:tblGrid>
                <a:gridCol w="1300760">
                  <a:extLst>
                    <a:ext uri="{9D8B030D-6E8A-4147-A177-3AD203B41FA5}">
                      <a16:colId xmlns:a16="http://schemas.microsoft.com/office/drawing/2014/main" val="1368366397"/>
                    </a:ext>
                  </a:extLst>
                </a:gridCol>
                <a:gridCol w="511713">
                  <a:extLst>
                    <a:ext uri="{9D8B030D-6E8A-4147-A177-3AD203B41FA5}">
                      <a16:colId xmlns:a16="http://schemas.microsoft.com/office/drawing/2014/main" val="3820631772"/>
                    </a:ext>
                  </a:extLst>
                </a:gridCol>
                <a:gridCol w="549755">
                  <a:extLst>
                    <a:ext uri="{9D8B030D-6E8A-4147-A177-3AD203B41FA5}">
                      <a16:colId xmlns:a16="http://schemas.microsoft.com/office/drawing/2014/main" val="1730683733"/>
                    </a:ext>
                  </a:extLst>
                </a:gridCol>
                <a:gridCol w="549755">
                  <a:extLst>
                    <a:ext uri="{9D8B030D-6E8A-4147-A177-3AD203B41FA5}">
                      <a16:colId xmlns:a16="http://schemas.microsoft.com/office/drawing/2014/main" val="3225089804"/>
                    </a:ext>
                  </a:extLst>
                </a:gridCol>
                <a:gridCol w="858992">
                  <a:extLst>
                    <a:ext uri="{9D8B030D-6E8A-4147-A177-3AD203B41FA5}">
                      <a16:colId xmlns:a16="http://schemas.microsoft.com/office/drawing/2014/main" val="778993384"/>
                    </a:ext>
                  </a:extLst>
                </a:gridCol>
                <a:gridCol w="744459">
                  <a:extLst>
                    <a:ext uri="{9D8B030D-6E8A-4147-A177-3AD203B41FA5}">
                      <a16:colId xmlns:a16="http://schemas.microsoft.com/office/drawing/2014/main" val="1856949371"/>
                    </a:ext>
                  </a:extLst>
                </a:gridCol>
                <a:gridCol w="609884">
                  <a:extLst>
                    <a:ext uri="{9D8B030D-6E8A-4147-A177-3AD203B41FA5}">
                      <a16:colId xmlns:a16="http://schemas.microsoft.com/office/drawing/2014/main" val="3055701913"/>
                    </a:ext>
                  </a:extLst>
                </a:gridCol>
                <a:gridCol w="824632">
                  <a:extLst>
                    <a:ext uri="{9D8B030D-6E8A-4147-A177-3AD203B41FA5}">
                      <a16:colId xmlns:a16="http://schemas.microsoft.com/office/drawing/2014/main" val="1136418540"/>
                    </a:ext>
                  </a:extLst>
                </a:gridCol>
              </a:tblGrid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chi2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pval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dof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critical value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flg_critical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flg_pval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cramer_test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134231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primary_focus_subject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519.12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38.89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484198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primary_focus_area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348.57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12.59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289998"/>
                  </a:ext>
                </a:extLst>
              </a:tr>
              <a:tr h="311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secondary_focus_subject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393.84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38.89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023792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secondary_focus_area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85.53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12.59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229246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resource_type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382.35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11.07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623737"/>
                  </a:ext>
                </a:extLst>
              </a:tr>
              <a:tr h="311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eligible_almost_home_match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12.83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718372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grade_level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63.03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39026"/>
                  </a:ext>
                </a:extLst>
              </a:tr>
              <a:tr h="3112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eligible_double_your_impact_match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31.9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352109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flg_school_exciting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22120.29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880824"/>
                  </a:ext>
                </a:extLst>
              </a:tr>
              <a:tr h="17196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flg_teacher_exciting</a:t>
                      </a:r>
                    </a:p>
                  </a:txBody>
                  <a:tcPr marL="8598" marR="8598" marT="8598" marB="0" anchor="b">
                    <a:lnL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117914.8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0.64</a:t>
                      </a:r>
                    </a:p>
                  </a:txBody>
                  <a:tcPr marL="8598" marR="8598" marT="8598" marB="0" anchor="b">
                    <a:lnL>
                      <a:noFill/>
                    </a:lnL>
                    <a:lnR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9D08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120373"/>
                  </a:ext>
                </a:extLst>
              </a:tr>
            </a:tbl>
          </a:graphicData>
        </a:graphic>
      </p:graphicFrame>
      <p:sp>
        <p:nvSpPr>
          <p:cNvPr id="13" name="Title 3">
            <a:extLst>
              <a:ext uri="{FF2B5EF4-FFF2-40B4-BE49-F238E27FC236}">
                <a16:creationId xmlns:a16="http://schemas.microsoft.com/office/drawing/2014/main" id="{1BCEDCA2-66BE-4B9E-9818-47A93A4824F8}"/>
              </a:ext>
            </a:extLst>
          </p:cNvPr>
          <p:cNvSpPr txBox="1">
            <a:spLocks/>
          </p:cNvSpPr>
          <p:nvPr/>
        </p:nvSpPr>
        <p:spPr>
          <a:xfrm>
            <a:off x="0" y="9525"/>
            <a:ext cx="12192000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Exploratory Data Analysis- Projects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44F08-74E1-429A-906B-F150DBACF814}"/>
              </a:ext>
            </a:extLst>
          </p:cNvPr>
          <p:cNvSpPr txBox="1"/>
          <p:nvPr/>
        </p:nvSpPr>
        <p:spPr>
          <a:xfrm>
            <a:off x="896629" y="1808323"/>
            <a:ext cx="349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Categorical analysis Cramer’s test</a:t>
            </a:r>
          </a:p>
        </p:txBody>
      </p:sp>
      <p:sp>
        <p:nvSpPr>
          <p:cNvPr id="19" name="Title 7">
            <a:extLst>
              <a:ext uri="{FF2B5EF4-FFF2-40B4-BE49-F238E27FC236}">
                <a16:creationId xmlns:a16="http://schemas.microsoft.com/office/drawing/2014/main" id="{82023AD3-98CE-425C-9AE9-BE6D8A2C5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66" y="2193967"/>
            <a:ext cx="3703963" cy="2680037"/>
          </a:xfrm>
        </p:spPr>
        <p:txBody>
          <a:bodyPr anchor="t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The most correlated feature for projects is if the teacher already have a project classified as exciting or not.</a:t>
            </a:r>
            <a:br>
              <a:rPr lang="en-US" sz="2000" dirty="0"/>
            </a:br>
            <a:r>
              <a:rPr lang="en-US" sz="2000" dirty="0"/>
              <a:t>The other categories are correlated accordingly with the chi square, but the correlation are very small accordingly with </a:t>
            </a:r>
            <a:r>
              <a:rPr lang="en-US" sz="2000" dirty="0" err="1"/>
              <a:t>Crame’s</a:t>
            </a:r>
            <a:r>
              <a:rPr lang="en-US" sz="2000" dirty="0"/>
              <a:t> test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5866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56285F-9336-4FEC-8351-970CB368B5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12192000" cy="711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90000"/>
          </a:bodyPr>
          <a:lstStyle/>
          <a:p>
            <a:pPr algn="l"/>
            <a:r>
              <a:rPr lang="en-US" sz="3600" dirty="0"/>
              <a:t>Preprocessing Data for Classification models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9E0BB9A-D361-4C15-A90B-2F2A8EB06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97956"/>
              </p:ext>
            </p:extLst>
          </p:nvPr>
        </p:nvGraphicFramePr>
        <p:xfrm>
          <a:off x="278701" y="1155894"/>
          <a:ext cx="3764793" cy="5177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4793">
                  <a:extLst>
                    <a:ext uri="{9D8B030D-6E8A-4147-A177-3AD203B41FA5}">
                      <a16:colId xmlns:a16="http://schemas.microsoft.com/office/drawing/2014/main" val="1163886637"/>
                    </a:ext>
                  </a:extLst>
                </a:gridCol>
              </a:tblGrid>
              <a:tr h="466329">
                <a:tc>
                  <a:txBody>
                    <a:bodyPr/>
                    <a:lstStyle/>
                    <a:p>
                      <a:r>
                        <a:rPr lang="en-US" dirty="0"/>
                        <a:t>Selected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45779"/>
                  </a:ext>
                </a:extLst>
              </a:tr>
              <a:tr h="4711465">
                <a:tc>
                  <a:txBody>
                    <a:bodyPr/>
                    <a:lstStyle/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dirty="0" err="1"/>
                        <a:t>count_proj_teacher</a:t>
                      </a:r>
                      <a:r>
                        <a:rPr lang="en-US" sz="1400" dirty="0"/>
                        <a:t>: number of teachers exciting projects (Numeric)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dirty="0" err="1"/>
                        <a:t>count_proj_school</a:t>
                      </a:r>
                      <a:r>
                        <a:rPr lang="en-US" sz="1400" b="1" dirty="0"/>
                        <a:t>:</a:t>
                      </a:r>
                      <a:r>
                        <a:rPr lang="en-US" sz="1400" dirty="0"/>
                        <a:t> number of schools exciting projects (Numeric)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dirty="0" err="1"/>
                        <a:t>donor_diff_estate</a:t>
                      </a:r>
                      <a:r>
                        <a:rPr lang="en-US" sz="1400" b="1" dirty="0"/>
                        <a:t>:</a:t>
                      </a:r>
                      <a:r>
                        <a:rPr lang="en-US" sz="1400" dirty="0"/>
                        <a:t> Donors number of the project from different state (Numeric)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dirty="0" err="1"/>
                        <a:t>n_donor</a:t>
                      </a:r>
                      <a:r>
                        <a:rPr lang="en-US" sz="1400" b="1" dirty="0"/>
                        <a:t>:</a:t>
                      </a:r>
                      <a:r>
                        <a:rPr lang="en-US" sz="1400" dirty="0"/>
                        <a:t> Donors number of the project (Numeric)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dirty="0" err="1"/>
                        <a:t>message_len</a:t>
                      </a:r>
                      <a:r>
                        <a:rPr lang="en-US" sz="1400" b="1" dirty="0"/>
                        <a:t>:</a:t>
                      </a:r>
                      <a:r>
                        <a:rPr lang="en-US" sz="1400" dirty="0"/>
                        <a:t> The total length of all messages (Numeric)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dirty="0" err="1"/>
                        <a:t>school_metro</a:t>
                      </a:r>
                      <a:r>
                        <a:rPr lang="en-US" sz="1400" b="1" dirty="0"/>
                        <a:t>:</a:t>
                      </a:r>
                      <a:r>
                        <a:rPr lang="en-US" sz="1400" dirty="0"/>
                        <a:t> School metropolitan area (Text: Urban, Suburban, Rural)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dirty="0" err="1"/>
                        <a:t>poverty_level</a:t>
                      </a:r>
                      <a:r>
                        <a:rPr lang="en-US" sz="1400" b="1" dirty="0"/>
                        <a:t>: </a:t>
                      </a:r>
                      <a:r>
                        <a:rPr lang="en-US" sz="1400" dirty="0"/>
                        <a:t>school's poverty level (Text: Low, Moderate, High)</a:t>
                      </a: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1" dirty="0" err="1"/>
                        <a:t>teacher_teach_for_America</a:t>
                      </a:r>
                      <a:r>
                        <a:rPr lang="en-US" sz="1400" b="1" dirty="0"/>
                        <a:t>: </a:t>
                      </a:r>
                      <a:r>
                        <a:rPr lang="en-US" sz="1400" b="0" dirty="0"/>
                        <a:t>If the teacher teaches for America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814229"/>
                  </a:ext>
                </a:extLst>
              </a:tr>
            </a:tbl>
          </a:graphicData>
        </a:graphic>
      </p:graphicFrame>
      <p:graphicFrame>
        <p:nvGraphicFramePr>
          <p:cNvPr id="19" name="Table 6">
            <a:extLst>
              <a:ext uri="{FF2B5EF4-FFF2-40B4-BE49-F238E27FC236}">
                <a16:creationId xmlns:a16="http://schemas.microsoft.com/office/drawing/2014/main" id="{E919A759-DEC0-4485-8903-FCA1888E1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31370"/>
              </p:ext>
            </p:extLst>
          </p:nvPr>
        </p:nvGraphicFramePr>
        <p:xfrm>
          <a:off x="4163269" y="1155894"/>
          <a:ext cx="3764793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4793">
                  <a:extLst>
                    <a:ext uri="{9D8B030D-6E8A-4147-A177-3AD203B41FA5}">
                      <a16:colId xmlns:a16="http://schemas.microsoft.com/office/drawing/2014/main" val="1163886637"/>
                    </a:ext>
                  </a:extLst>
                </a:gridCol>
              </a:tblGrid>
              <a:tr h="124699">
                <a:tc>
                  <a:txBody>
                    <a:bodyPr/>
                    <a:lstStyle/>
                    <a:p>
                      <a:r>
                        <a:rPr lang="en-US" dirty="0"/>
                        <a:t>Numeric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45779"/>
                  </a:ext>
                </a:extLst>
              </a:tr>
              <a:tr h="1259873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Outliers: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r>
                        <a:rPr lang="en-US" sz="1400" b="0" dirty="0"/>
                        <a:t>Were considered outliers all numbers which were 2 times higher than the standard deviation plus median.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r>
                        <a:rPr lang="en-US" sz="1400" b="0" dirty="0"/>
                        <a:t>Replace these numbers by the median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1" dirty="0"/>
                        <a:t>Scaling | Standardization :</a:t>
                      </a:r>
                    </a:p>
                    <a:p>
                      <a:pPr marL="0" indent="0">
                        <a:buFont typeface="Courier New" panose="02070309020205020404" pitchFamily="49" charset="0"/>
                        <a:buNone/>
                      </a:pPr>
                      <a:r>
                        <a:rPr lang="en-US" sz="1400" b="0" dirty="0"/>
                        <a:t>Scale of the values of the features so that the mean = 0 and standard deviation =1.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/>
                        <a:t>NULL values: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/>
                        <a:t>Rows with at least one null value were drop from the model dataset.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814229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3AA59C1-CBD8-44EF-96F4-4642485F6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144" y="4303783"/>
            <a:ext cx="3891918" cy="203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58DBD-C615-4561-8FA3-89265F000073}"/>
              </a:ext>
            </a:extLst>
          </p:cNvPr>
          <p:cNvSpPr txBox="1"/>
          <p:nvPr/>
        </p:nvSpPr>
        <p:spPr>
          <a:xfrm>
            <a:off x="4395831" y="4009883"/>
            <a:ext cx="368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count_proj_teacher</a:t>
            </a:r>
            <a:r>
              <a:rPr lang="en-US" sz="1800" dirty="0"/>
              <a:t> </a:t>
            </a:r>
            <a:r>
              <a:rPr lang="en-US" dirty="0"/>
              <a:t>distribution </a:t>
            </a:r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2FC6D6AD-466E-4F85-A7BC-2BAA3C1456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859"/>
          <a:stretch/>
        </p:blipFill>
        <p:spPr>
          <a:xfrm>
            <a:off x="8372745" y="4379216"/>
            <a:ext cx="3312760" cy="1767590"/>
          </a:xfrm>
          <a:prstGeom prst="rect">
            <a:avLst/>
          </a:prstGeom>
        </p:spPr>
      </p:pic>
      <p:graphicFrame>
        <p:nvGraphicFramePr>
          <p:cNvPr id="23" name="Table 6">
            <a:extLst>
              <a:ext uri="{FF2B5EF4-FFF2-40B4-BE49-F238E27FC236}">
                <a16:creationId xmlns:a16="http://schemas.microsoft.com/office/drawing/2014/main" id="{DB82A543-0CCF-4A29-83B3-7352C9011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939143"/>
              </p:ext>
            </p:extLst>
          </p:nvPr>
        </p:nvGraphicFramePr>
        <p:xfrm>
          <a:off x="8175539" y="1155894"/>
          <a:ext cx="3764793" cy="1625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4793">
                  <a:extLst>
                    <a:ext uri="{9D8B030D-6E8A-4147-A177-3AD203B41FA5}">
                      <a16:colId xmlns:a16="http://schemas.microsoft.com/office/drawing/2014/main" val="1163886637"/>
                    </a:ext>
                  </a:extLst>
                </a:gridCol>
              </a:tblGrid>
              <a:tr h="124699">
                <a:tc>
                  <a:txBody>
                    <a:bodyPr/>
                    <a:lstStyle/>
                    <a:p>
                      <a:r>
                        <a:rPr lang="en-US" dirty="0"/>
                        <a:t>Text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45779"/>
                  </a:ext>
                </a:extLst>
              </a:tr>
              <a:tr h="1259873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dirty="0"/>
                        <a:t>Dummy Variables: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Were created new variables representing in a binary way (0,1).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b="0" dirty="0"/>
                        <a:t>One of the new columns were dropped to avoid Multicollinearity.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814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30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F015D33E-A10F-430F-BF88-28301E06EE4A}"/>
              </a:ext>
            </a:extLst>
          </p:cNvPr>
          <p:cNvSpPr txBox="1">
            <a:spLocks/>
          </p:cNvSpPr>
          <p:nvPr/>
        </p:nvSpPr>
        <p:spPr>
          <a:xfrm>
            <a:off x="0" y="9525"/>
            <a:ext cx="12192000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Classification Models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311BA-730F-4DB9-8F98-4ACAF7A7F5C2}"/>
              </a:ext>
            </a:extLst>
          </p:cNvPr>
          <p:cNvSpPr txBox="1"/>
          <p:nvPr/>
        </p:nvSpPr>
        <p:spPr>
          <a:xfrm>
            <a:off x="896629" y="1808323"/>
            <a:ext cx="349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Classification models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5235B2-FDBE-4B20-8BEB-1A897F85180B}"/>
              </a:ext>
            </a:extLst>
          </p:cNvPr>
          <p:cNvSpPr txBox="1"/>
          <p:nvPr/>
        </p:nvSpPr>
        <p:spPr>
          <a:xfrm>
            <a:off x="794199" y="2309617"/>
            <a:ext cx="366874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Three classification models were chosen: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k-nearest neighbors </a:t>
            </a:r>
            <a:r>
              <a:rPr lang="en-US" sz="1200" dirty="0">
                <a:solidFill>
                  <a:schemeClr val="bg1"/>
                </a:solidFill>
              </a:rPr>
              <a:t>(metric = Euclidean)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The clean dataset has 525.042 rows.</a:t>
            </a:r>
          </a:p>
          <a:p>
            <a:r>
              <a:rPr lang="en-US" sz="1600" dirty="0">
                <a:solidFill>
                  <a:schemeClr val="bg1"/>
                </a:solidFill>
              </a:rPr>
              <a:t>For the model was selected, randomly, 30% of the dataset.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ED20070-5F8E-45A6-9DA5-9AE8759815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03" t="60122" r="75092" b="26208"/>
          <a:stretch/>
        </p:blipFill>
        <p:spPr>
          <a:xfrm>
            <a:off x="6165907" y="1141398"/>
            <a:ext cx="4511902" cy="1333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101971F-3B6D-454D-8A48-8AA5267BC8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22" t="44327" r="74817" b="41054"/>
          <a:stretch/>
        </p:blipFill>
        <p:spPr>
          <a:xfrm>
            <a:off x="6624025" y="4986575"/>
            <a:ext cx="3924672" cy="127458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250C7E4-651A-4C0E-AAB3-7C5586457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766" t="39297" r="74748" b="46758"/>
          <a:stretch/>
        </p:blipFill>
        <p:spPr>
          <a:xfrm>
            <a:off x="6165907" y="3199912"/>
            <a:ext cx="4382790" cy="127458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704B32B-E8CD-41EE-AF92-20CA498066FB}"/>
              </a:ext>
            </a:extLst>
          </p:cNvPr>
          <p:cNvSpPr txBox="1"/>
          <p:nvPr/>
        </p:nvSpPr>
        <p:spPr>
          <a:xfrm>
            <a:off x="7902429" y="772066"/>
            <a:ext cx="164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Tree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B3B876-17F7-43F6-A07F-25328776A3C4}"/>
              </a:ext>
            </a:extLst>
          </p:cNvPr>
          <p:cNvSpPr txBox="1"/>
          <p:nvPr/>
        </p:nvSpPr>
        <p:spPr>
          <a:xfrm>
            <a:off x="8393813" y="2733269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DC4BC7-2753-4540-91E5-758E8FAAA937}"/>
              </a:ext>
            </a:extLst>
          </p:cNvPr>
          <p:cNvSpPr txBox="1"/>
          <p:nvPr/>
        </p:nvSpPr>
        <p:spPr>
          <a:xfrm>
            <a:off x="7489201" y="4617243"/>
            <a:ext cx="219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68040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EF52C7D-7BE3-4076-B2E9-A2678FAC8CD8}"/>
              </a:ext>
            </a:extLst>
          </p:cNvPr>
          <p:cNvSpPr txBox="1"/>
          <p:nvPr/>
        </p:nvSpPr>
        <p:spPr>
          <a:xfrm>
            <a:off x="2541091" y="57412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F015D33E-A10F-430F-BF88-28301E06EE4A}"/>
              </a:ext>
            </a:extLst>
          </p:cNvPr>
          <p:cNvSpPr txBox="1">
            <a:spLocks/>
          </p:cNvSpPr>
          <p:nvPr/>
        </p:nvSpPr>
        <p:spPr>
          <a:xfrm>
            <a:off x="0" y="9525"/>
            <a:ext cx="12192000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Classification Models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8311BA-730F-4DB9-8F98-4ACAF7A7F5C2}"/>
              </a:ext>
            </a:extLst>
          </p:cNvPr>
          <p:cNvSpPr txBox="1"/>
          <p:nvPr/>
        </p:nvSpPr>
        <p:spPr>
          <a:xfrm>
            <a:off x="896629" y="1808323"/>
            <a:ext cx="349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Classification models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5235B2-FDBE-4B20-8BEB-1A897F85180B}"/>
              </a:ext>
            </a:extLst>
          </p:cNvPr>
          <p:cNvSpPr txBox="1"/>
          <p:nvPr/>
        </p:nvSpPr>
        <p:spPr>
          <a:xfrm>
            <a:off x="794200" y="2309617"/>
            <a:ext cx="349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aim of the classifier is to classify if a project is exciting.</a:t>
            </a:r>
          </a:p>
          <a:p>
            <a:r>
              <a:rPr lang="en-US" sz="1600" dirty="0">
                <a:solidFill>
                  <a:srgbClr val="FFFF00"/>
                </a:solidFill>
              </a:rPr>
              <a:t>Recall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dirty="0">
                <a:solidFill>
                  <a:srgbClr val="00B050"/>
                </a:solidFill>
              </a:rPr>
              <a:t>precision</a:t>
            </a:r>
            <a:r>
              <a:rPr lang="en-US" sz="1600" dirty="0">
                <a:solidFill>
                  <a:schemeClr val="bg1"/>
                </a:solidFill>
              </a:rPr>
              <a:t> are the eliminatory tests in this case.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7BE910-97E2-4535-8246-A6CC222D7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643" y="3817722"/>
            <a:ext cx="301258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41F6A0B-7D0B-4FC6-9F4F-B74CF545D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636" y="804615"/>
            <a:ext cx="301258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866A019-43B4-4BD9-8B55-11CCF7EAC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829" y="757211"/>
            <a:ext cx="3012583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8B19B06-CC9E-4771-84C5-00035A66C0A8}"/>
              </a:ext>
            </a:extLst>
          </p:cNvPr>
          <p:cNvSpPr/>
          <p:nvPr/>
        </p:nvSpPr>
        <p:spPr>
          <a:xfrm>
            <a:off x="5216389" y="1979802"/>
            <a:ext cx="1998143" cy="1010142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26E33-A1A6-4C23-9FD3-A2777B751F6B}"/>
              </a:ext>
            </a:extLst>
          </p:cNvPr>
          <p:cNvSpPr/>
          <p:nvPr/>
        </p:nvSpPr>
        <p:spPr>
          <a:xfrm>
            <a:off x="9085112" y="1894037"/>
            <a:ext cx="1998143" cy="1010142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779803-FFC6-4C82-9735-B2CD63D7287D}"/>
              </a:ext>
            </a:extLst>
          </p:cNvPr>
          <p:cNvSpPr/>
          <p:nvPr/>
        </p:nvSpPr>
        <p:spPr>
          <a:xfrm>
            <a:off x="7036147" y="4938438"/>
            <a:ext cx="1998143" cy="1010142"/>
          </a:xfrm>
          <a:prstGeom prst="rect">
            <a:avLst/>
          </a:prstGeom>
          <a:noFill/>
          <a:ln w="38100">
            <a:solidFill>
              <a:srgbClr val="FFFF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4321E5-7331-45A4-8662-3B4376B26B65}"/>
              </a:ext>
            </a:extLst>
          </p:cNvPr>
          <p:cNvSpPr/>
          <p:nvPr/>
        </p:nvSpPr>
        <p:spPr>
          <a:xfrm>
            <a:off x="6191075" y="973123"/>
            <a:ext cx="1023457" cy="2033152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FE302-2748-41E4-9A83-FFB74E4B7539}"/>
              </a:ext>
            </a:extLst>
          </p:cNvPr>
          <p:cNvSpPr/>
          <p:nvPr/>
        </p:nvSpPr>
        <p:spPr>
          <a:xfrm>
            <a:off x="10084183" y="914399"/>
            <a:ext cx="1023457" cy="2012991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B652DE-F239-450D-B1EE-472BC68D40C7}"/>
              </a:ext>
            </a:extLst>
          </p:cNvPr>
          <p:cNvSpPr/>
          <p:nvPr/>
        </p:nvSpPr>
        <p:spPr>
          <a:xfrm>
            <a:off x="8035218" y="3984770"/>
            <a:ext cx="1023457" cy="1970243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DA97AE-914A-422D-8839-001B9F691C51}"/>
              </a:ext>
            </a:extLst>
          </p:cNvPr>
          <p:cNvSpPr txBox="1"/>
          <p:nvPr/>
        </p:nvSpPr>
        <p:spPr>
          <a:xfrm>
            <a:off x="2480015" y="545907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68460-C8F1-42CA-B4D0-AA80470B56BD}"/>
              </a:ext>
            </a:extLst>
          </p:cNvPr>
          <p:cNvSpPr txBox="1"/>
          <p:nvPr/>
        </p:nvSpPr>
        <p:spPr>
          <a:xfrm>
            <a:off x="3974654" y="65682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52C7D-7BE3-4076-B2E9-A2678FAC8CD8}"/>
              </a:ext>
            </a:extLst>
          </p:cNvPr>
          <p:cNvSpPr txBox="1"/>
          <p:nvPr/>
        </p:nvSpPr>
        <p:spPr>
          <a:xfrm>
            <a:off x="2541091" y="57412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D32F03-B284-4902-83DA-0161684FC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216404"/>
            <a:ext cx="8772141" cy="687554"/>
          </a:xfrm>
        </p:spPr>
        <p:txBody>
          <a:bodyPr>
            <a:normAutofit fontScale="90000"/>
          </a:bodyPr>
          <a:lstStyle/>
          <a:p>
            <a:r>
              <a:rPr lang="en-US" dirty="0"/>
              <a:t>KPIs Suggested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F1D405E1-0361-46A6-80A5-2980BF3E19D0}"/>
              </a:ext>
            </a:extLst>
          </p:cNvPr>
          <p:cNvSpPr txBox="1">
            <a:spLocks/>
          </p:cNvSpPr>
          <p:nvPr/>
        </p:nvSpPr>
        <p:spPr>
          <a:xfrm>
            <a:off x="1608073" y="2285400"/>
            <a:ext cx="8772141" cy="687554"/>
          </a:xfrm>
          <a:prstGeom prst="rect">
            <a:avLst/>
          </a:prstGeom>
        </p:spPr>
        <p:txBody>
          <a:bodyPr vert="horz" lIns="228600" tIns="228600" rIns="228600" bIns="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D119E-BD45-4EE9-9F11-A6C5B71D2844}"/>
              </a:ext>
            </a:extLst>
          </p:cNvPr>
          <p:cNvSpPr txBox="1"/>
          <p:nvPr/>
        </p:nvSpPr>
        <p:spPr>
          <a:xfrm>
            <a:off x="2128706" y="2088624"/>
            <a:ext cx="82515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Number of exciting projects/ total Number of projects.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Projects carried out by teachers with a successful track record.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School projects with a successful track record.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Number of donors per project, local and from another estate.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Number of messages by project.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length of the messages by project.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Projects from schools from a high-income area.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Projects from schools in urban areas.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Track projects classified as potentially exciting by KNN </a:t>
            </a:r>
            <a:r>
              <a:rPr lang="en-US" b="1" dirty="0" err="1">
                <a:solidFill>
                  <a:schemeClr val="bg1"/>
                </a:solidFill>
              </a:rPr>
              <a:t>alghorithm</a:t>
            </a:r>
            <a:endParaRPr lang="en-US" b="1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109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DA97AE-914A-422D-8839-001B9F691C51}"/>
              </a:ext>
            </a:extLst>
          </p:cNvPr>
          <p:cNvSpPr txBox="1"/>
          <p:nvPr/>
        </p:nvSpPr>
        <p:spPr>
          <a:xfrm>
            <a:off x="2480015" y="545907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68460-C8F1-42CA-B4D0-AA80470B56BD}"/>
              </a:ext>
            </a:extLst>
          </p:cNvPr>
          <p:cNvSpPr txBox="1"/>
          <p:nvPr/>
        </p:nvSpPr>
        <p:spPr>
          <a:xfrm>
            <a:off x="3974654" y="65682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52C7D-7BE3-4076-B2E9-A2678FAC8CD8}"/>
              </a:ext>
            </a:extLst>
          </p:cNvPr>
          <p:cNvSpPr txBox="1"/>
          <p:nvPr/>
        </p:nvSpPr>
        <p:spPr>
          <a:xfrm>
            <a:off x="2541091" y="57412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D32F03-B284-4902-83DA-0161684FC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216404"/>
            <a:ext cx="8772141" cy="687554"/>
          </a:xfrm>
        </p:spPr>
        <p:txBody>
          <a:bodyPr>
            <a:normAutofit fontScale="90000"/>
          </a:bodyPr>
          <a:lstStyle/>
          <a:p>
            <a:r>
              <a:rPr lang="en-US" dirty="0"/>
              <a:t>Further analysis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F1D405E1-0361-46A6-80A5-2980BF3E19D0}"/>
              </a:ext>
            </a:extLst>
          </p:cNvPr>
          <p:cNvSpPr txBox="1">
            <a:spLocks/>
          </p:cNvSpPr>
          <p:nvPr/>
        </p:nvSpPr>
        <p:spPr>
          <a:xfrm>
            <a:off x="1608073" y="2285400"/>
            <a:ext cx="8772141" cy="687554"/>
          </a:xfrm>
          <a:prstGeom prst="rect">
            <a:avLst/>
          </a:prstGeom>
        </p:spPr>
        <p:txBody>
          <a:bodyPr vert="horz" lIns="228600" tIns="228600" rIns="228600" bIns="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D119E-BD45-4EE9-9F11-A6C5B71D2844}"/>
              </a:ext>
            </a:extLst>
          </p:cNvPr>
          <p:cNvSpPr txBox="1"/>
          <p:nvPr/>
        </p:nvSpPr>
        <p:spPr>
          <a:xfrm>
            <a:off x="2128706" y="2088624"/>
            <a:ext cx="82515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 dashboard in Power BI to track all the KPIs.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Try the model with different parameters (try to find the best number for K in KNN model).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Try different models as Gradient Boost.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Reduction metrics techniques as Principal Component Analyses.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RandomOverSampler</a:t>
            </a:r>
            <a:r>
              <a:rPr lang="en-US" dirty="0">
                <a:solidFill>
                  <a:schemeClr val="bg1"/>
                </a:solidFill>
              </a:rPr>
              <a:t>: Randomly duplicates a point from the minority class, to balance the numbers of exciting projects in the samples.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Classify schools and teachers with a cluster analysis (K-means) for new KPIs.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Natural Language Processing to identify trends in the comments from the donors.</a:t>
            </a:r>
          </a:p>
        </p:txBody>
      </p:sp>
    </p:spTree>
    <p:extLst>
      <p:ext uri="{BB962C8B-B14F-4D97-AF65-F5344CB8AC3E}">
        <p14:creationId xmlns:p14="http://schemas.microsoft.com/office/powerpoint/2010/main" val="756557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DA97AE-914A-422D-8839-001B9F691C51}"/>
              </a:ext>
            </a:extLst>
          </p:cNvPr>
          <p:cNvSpPr txBox="1"/>
          <p:nvPr/>
        </p:nvSpPr>
        <p:spPr>
          <a:xfrm>
            <a:off x="2480015" y="545907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68460-C8F1-42CA-B4D0-AA80470B56BD}"/>
              </a:ext>
            </a:extLst>
          </p:cNvPr>
          <p:cNvSpPr txBox="1"/>
          <p:nvPr/>
        </p:nvSpPr>
        <p:spPr>
          <a:xfrm>
            <a:off x="3974654" y="65682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52C7D-7BE3-4076-B2E9-A2678FAC8CD8}"/>
              </a:ext>
            </a:extLst>
          </p:cNvPr>
          <p:cNvSpPr txBox="1"/>
          <p:nvPr/>
        </p:nvSpPr>
        <p:spPr>
          <a:xfrm>
            <a:off x="2541091" y="57412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16" name="Title 6">
            <a:extLst>
              <a:ext uri="{FF2B5EF4-FFF2-40B4-BE49-F238E27FC236}">
                <a16:creationId xmlns:a16="http://schemas.microsoft.com/office/drawing/2014/main" id="{F1D405E1-0361-46A6-80A5-2980BF3E19D0}"/>
              </a:ext>
            </a:extLst>
          </p:cNvPr>
          <p:cNvSpPr txBox="1">
            <a:spLocks/>
          </p:cNvSpPr>
          <p:nvPr/>
        </p:nvSpPr>
        <p:spPr>
          <a:xfrm>
            <a:off x="1608073" y="2285400"/>
            <a:ext cx="8772141" cy="687554"/>
          </a:xfrm>
          <a:prstGeom prst="rect">
            <a:avLst/>
          </a:prstGeom>
        </p:spPr>
        <p:txBody>
          <a:bodyPr vert="horz" lIns="228600" tIns="228600" rIns="228600" bIns="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D119E-BD45-4EE9-9F11-A6C5B71D2844}"/>
              </a:ext>
            </a:extLst>
          </p:cNvPr>
          <p:cNvSpPr txBox="1"/>
          <p:nvPr/>
        </p:nvSpPr>
        <p:spPr>
          <a:xfrm>
            <a:off x="2128706" y="2088624"/>
            <a:ext cx="82515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logistic regression was performed to classify the projects with variables high correlated with the classifier, but the results were still inconclusive.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Try the model with different parameters or different models as random forest tree.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Classify schools and teachers with a cluster analysis (K-means).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 Natural Language Processing to identify trends in the comments from the donors.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7F92B5B-6120-470C-BC9C-77D9F41EF00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1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Further analysis NLP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6BC26D-7517-4646-8EBA-46FC198D6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2" y="2088624"/>
            <a:ext cx="86391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3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4FFCA81A-73DA-45B2-B351-F7EFF3314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8" y="257175"/>
            <a:ext cx="7591425" cy="63436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05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5E1AC81-83F2-45A8-9054-15570F4E2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45" name="Freeform 5">
              <a:extLst>
                <a:ext uri="{FF2B5EF4-FFF2-40B4-BE49-F238E27FC236}">
                  <a16:creationId xmlns:a16="http://schemas.microsoft.com/office/drawing/2014/main" id="{B15AA7C5-9BFE-4B90-A119-467AFACE9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6" name="Freeform 6">
              <a:extLst>
                <a:ext uri="{FF2B5EF4-FFF2-40B4-BE49-F238E27FC236}">
                  <a16:creationId xmlns:a16="http://schemas.microsoft.com/office/drawing/2014/main" id="{944AB87D-35AF-4719-9940-5822E7702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7" name="Freeform 7">
              <a:extLst>
                <a:ext uri="{FF2B5EF4-FFF2-40B4-BE49-F238E27FC236}">
                  <a16:creationId xmlns:a16="http://schemas.microsoft.com/office/drawing/2014/main" id="{E8B33BE3-7890-4628-9322-7EFBA3375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8" name="Freeform 8">
              <a:extLst>
                <a:ext uri="{FF2B5EF4-FFF2-40B4-BE49-F238E27FC236}">
                  <a16:creationId xmlns:a16="http://schemas.microsoft.com/office/drawing/2014/main" id="{01AD3ECF-519E-45E2-99DA-F5C1B5071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9" name="Freeform 9">
              <a:extLst>
                <a:ext uri="{FF2B5EF4-FFF2-40B4-BE49-F238E27FC236}">
                  <a16:creationId xmlns:a16="http://schemas.microsoft.com/office/drawing/2014/main" id="{C050E700-0FF1-4D25-B54C-84BA04FCD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0" name="Freeform 10">
              <a:extLst>
                <a:ext uri="{FF2B5EF4-FFF2-40B4-BE49-F238E27FC236}">
                  <a16:creationId xmlns:a16="http://schemas.microsoft.com/office/drawing/2014/main" id="{720D9C11-F5C9-41B0-B2F2-EE20BC3D0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1" name="Freeform 11">
              <a:extLst>
                <a:ext uri="{FF2B5EF4-FFF2-40B4-BE49-F238E27FC236}">
                  <a16:creationId xmlns:a16="http://schemas.microsoft.com/office/drawing/2014/main" id="{623A9DA0-857E-4CDE-80EA-F30F1CE55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2" name="Freeform 12">
              <a:extLst>
                <a:ext uri="{FF2B5EF4-FFF2-40B4-BE49-F238E27FC236}">
                  <a16:creationId xmlns:a16="http://schemas.microsoft.com/office/drawing/2014/main" id="{C48B8F4C-2C83-46F6-AFCD-58166AEB1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3" name="Freeform 13">
              <a:extLst>
                <a:ext uri="{FF2B5EF4-FFF2-40B4-BE49-F238E27FC236}">
                  <a16:creationId xmlns:a16="http://schemas.microsoft.com/office/drawing/2014/main" id="{234C3795-C44D-41A7-A8F6-891387A66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4" name="Freeform 14">
              <a:extLst>
                <a:ext uri="{FF2B5EF4-FFF2-40B4-BE49-F238E27FC236}">
                  <a16:creationId xmlns:a16="http://schemas.microsoft.com/office/drawing/2014/main" id="{91CC36F4-5DFA-4954-B354-97B180E98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5" name="Freeform 15">
              <a:extLst>
                <a:ext uri="{FF2B5EF4-FFF2-40B4-BE49-F238E27FC236}">
                  <a16:creationId xmlns:a16="http://schemas.microsoft.com/office/drawing/2014/main" id="{7087A08E-C024-457D-8F99-1F340CED6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61CFBC61-7F57-45D7-860E-BF51B0EDA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7" name="Freeform 17">
              <a:extLst>
                <a:ext uri="{FF2B5EF4-FFF2-40B4-BE49-F238E27FC236}">
                  <a16:creationId xmlns:a16="http://schemas.microsoft.com/office/drawing/2014/main" id="{2591C3DB-4880-431E-BC3D-37F1378AC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8" name="Freeform 18">
              <a:extLst>
                <a:ext uri="{FF2B5EF4-FFF2-40B4-BE49-F238E27FC236}">
                  <a16:creationId xmlns:a16="http://schemas.microsoft.com/office/drawing/2014/main" id="{79557EFE-4199-4E24-8A13-1B9CC1715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9" name="Freeform 19">
              <a:extLst>
                <a:ext uri="{FF2B5EF4-FFF2-40B4-BE49-F238E27FC236}">
                  <a16:creationId xmlns:a16="http://schemas.microsoft.com/office/drawing/2014/main" id="{0B965615-6052-4907-A136-9CAD14604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0" name="Freeform 20">
              <a:extLst>
                <a:ext uri="{FF2B5EF4-FFF2-40B4-BE49-F238E27FC236}">
                  <a16:creationId xmlns:a16="http://schemas.microsoft.com/office/drawing/2014/main" id="{F788FFC4-205D-47C1-91E7-DD1A52E0A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1" name="Freeform 21">
              <a:extLst>
                <a:ext uri="{FF2B5EF4-FFF2-40B4-BE49-F238E27FC236}">
                  <a16:creationId xmlns:a16="http://schemas.microsoft.com/office/drawing/2014/main" id="{462FADD6-C927-46ED-A6E6-273B35C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2" name="Freeform 22">
              <a:extLst>
                <a:ext uri="{FF2B5EF4-FFF2-40B4-BE49-F238E27FC236}">
                  <a16:creationId xmlns:a16="http://schemas.microsoft.com/office/drawing/2014/main" id="{AF64005E-134D-4444-9425-FB1C18898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3" name="Freeform 23">
              <a:extLst>
                <a:ext uri="{FF2B5EF4-FFF2-40B4-BE49-F238E27FC236}">
                  <a16:creationId xmlns:a16="http://schemas.microsoft.com/office/drawing/2014/main" id="{E2565CA7-A8CB-463D-8D25-4F41235BC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4" name="Freeform 24">
              <a:extLst>
                <a:ext uri="{FF2B5EF4-FFF2-40B4-BE49-F238E27FC236}">
                  <a16:creationId xmlns:a16="http://schemas.microsoft.com/office/drawing/2014/main" id="{41ABBFC0-4EEA-4634-A73B-945729D6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5" name="Freeform 25">
              <a:extLst>
                <a:ext uri="{FF2B5EF4-FFF2-40B4-BE49-F238E27FC236}">
                  <a16:creationId xmlns:a16="http://schemas.microsoft.com/office/drawing/2014/main" id="{E422F11F-726A-4A93-9D1B-B1400B061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FBF129BC-EA9E-4D20-898B-399F7727D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CFF42BAE-3249-46C8-9108-A83C87206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69" name="Isosceles Triangle 22">
              <a:extLst>
                <a:ext uri="{FF2B5EF4-FFF2-40B4-BE49-F238E27FC236}">
                  <a16:creationId xmlns:a16="http://schemas.microsoft.com/office/drawing/2014/main" id="{4DDE2BA8-4174-4A99-BB09-0BA28F2685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4A893933-F7DD-4DA6-85C7-4CFF58741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72" name="Rectangle 271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275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6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7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8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9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0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1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2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3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4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5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6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7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8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9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0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1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2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3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4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5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 useBgFill="1">
        <p:nvSpPr>
          <p:cNvPr id="297" name="Rectangle 296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665" y="0"/>
            <a:ext cx="10268336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56285F-9336-4FEC-8351-970CB368B5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80485" y="841375"/>
            <a:ext cx="6230857" cy="1230570"/>
          </a:xfrm>
        </p:spPr>
        <p:txBody>
          <a:bodyPr vert="horz" lIns="228600" tIns="228600" rIns="228600" bIns="228600" rtlCol="0" anchor="t">
            <a:norm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</a:rPr>
              <a:t>Overview</a:t>
            </a:r>
          </a:p>
        </p:txBody>
      </p:sp>
      <p:sp>
        <p:nvSpPr>
          <p:cNvPr id="299" name="Isosceles Triangle 298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797903" y="954813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4" name="Title 3">
            <a:extLst>
              <a:ext uri="{FF2B5EF4-FFF2-40B4-BE49-F238E27FC236}">
                <a16:creationId xmlns:a16="http://schemas.microsoft.com/office/drawing/2014/main" id="{DA1DAA21-4CCD-4F18-A74F-2E88974119AE}"/>
              </a:ext>
            </a:extLst>
          </p:cNvPr>
          <p:cNvSpPr txBox="1">
            <a:spLocks/>
          </p:cNvSpPr>
          <p:nvPr/>
        </p:nvSpPr>
        <p:spPr>
          <a:xfrm>
            <a:off x="2880487" y="1699588"/>
            <a:ext cx="8190738" cy="43522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285750" indent="-228600" algn="l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>
                <a:ea typeface="+mn-ea"/>
                <a:cs typeface="+mn-cs"/>
              </a:rPr>
              <a:t>The challenge consists of identifying what makes a project exciting and it is based on Kaggle competition from Donorschoose.org.</a:t>
            </a:r>
          </a:p>
          <a:p>
            <a:pPr marL="285750" indent="-228600" algn="l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>
                <a:ea typeface="+mn-ea"/>
                <a:cs typeface="+mn-cs"/>
              </a:rPr>
              <a:t>To answer this question the competition has 4 datasets from more than 664 thousand projects from 2012 till 2014.</a:t>
            </a:r>
          </a:p>
          <a:p>
            <a:pPr marL="285750" indent="-228600" algn="l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>
                <a:ea typeface="+mn-ea"/>
                <a:cs typeface="+mn-cs"/>
              </a:rPr>
              <a:t>The datasets contain 83 fields related to the projects with information from the schools, donations, socio-geographic, etc.</a:t>
            </a:r>
          </a:p>
          <a:p>
            <a:pPr marL="285750" indent="-228600" algn="l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>
                <a:ea typeface="+mn-ea"/>
                <a:cs typeface="+mn-cs"/>
              </a:rPr>
              <a:t>To be considered exciting the project must meet 5 criteria, these criteria and the label with projects already considered exciting are in the data set outcome.csv.</a:t>
            </a:r>
          </a:p>
          <a:p>
            <a:pPr marL="285750" indent="-228600" algn="l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000" dirty="0">
                <a:ea typeface="+mn-ea"/>
                <a:cs typeface="+mn-cs"/>
              </a:rPr>
              <a:t>For the clean, analysis and data visualization of the data it was used mainly python.</a:t>
            </a:r>
          </a:p>
        </p:txBody>
      </p:sp>
    </p:spTree>
    <p:extLst>
      <p:ext uri="{BB962C8B-B14F-4D97-AF65-F5344CB8AC3E}">
        <p14:creationId xmlns:p14="http://schemas.microsoft.com/office/powerpoint/2010/main" val="392480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268DAE-D0B2-400D-8AFA-3573F1773104}"/>
              </a:ext>
            </a:extLst>
          </p:cNvPr>
          <p:cNvSpPr txBox="1"/>
          <p:nvPr/>
        </p:nvSpPr>
        <p:spPr>
          <a:xfrm>
            <a:off x="3435285" y="1360687"/>
            <a:ext cx="4140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Requirements for project be exciting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96EDBB-7A95-47E5-901B-7AA0FE95E851}"/>
              </a:ext>
            </a:extLst>
          </p:cNvPr>
          <p:cNvSpPr txBox="1"/>
          <p:nvPr/>
        </p:nvSpPr>
        <p:spPr>
          <a:xfrm>
            <a:off x="3435285" y="2126378"/>
            <a:ext cx="541344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</a:rPr>
              <a:t>5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Fully donated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1 teacher referred donor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bg1"/>
                </a:solidFill>
                <a:effectLst/>
                <a:latin typeface="+mj-lt"/>
              </a:rPr>
              <a:t>Higher than average percentage of donors leaving an original message (great chat)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At least one green donation 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(donation made with credit card, PayPal, Amazon or check)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Has one or more of: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donations from three or more non teacher-acquired donors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one non teacher-acquired donor gave more than $100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+mj-lt"/>
              </a:rPr>
              <a:t> the project received a donation from a "thoughtful donor" </a:t>
            </a:r>
          </a:p>
        </p:txBody>
      </p:sp>
      <p:sp>
        <p:nvSpPr>
          <p:cNvPr id="112" name="Title 3">
            <a:extLst>
              <a:ext uri="{FF2B5EF4-FFF2-40B4-BE49-F238E27FC236}">
                <a16:creationId xmlns:a16="http://schemas.microsoft.com/office/drawing/2014/main" id="{F5D522D9-7C36-4A73-92AF-0CB9558718AC}"/>
              </a:ext>
            </a:extLst>
          </p:cNvPr>
          <p:cNvSpPr txBox="1">
            <a:spLocks/>
          </p:cNvSpPr>
          <p:nvPr/>
        </p:nvSpPr>
        <p:spPr>
          <a:xfrm>
            <a:off x="0" y="9939"/>
            <a:ext cx="12192000" cy="710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Exploratory Data Analysis- Outcomes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E0E13-7DFB-437C-A6FB-9D4551F94473}"/>
              </a:ext>
            </a:extLst>
          </p:cNvPr>
          <p:cNvSpPr txBox="1"/>
          <p:nvPr/>
        </p:nvSpPr>
        <p:spPr>
          <a:xfrm>
            <a:off x="3154766" y="5663873"/>
            <a:ext cx="5882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Some projects from 2014 were still running when the challenge was released, so most of the analysis will be used projects with date before 2014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On the outcomes data set we have ~619 thousand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~36 thousand projects considered exciting which is ~</a:t>
            </a:r>
            <a:r>
              <a:rPr lang="en-US" sz="1400" b="1" dirty="0">
                <a:latin typeface="+mj-lt"/>
              </a:rPr>
              <a:t>6% of the total.</a:t>
            </a:r>
          </a:p>
        </p:txBody>
      </p:sp>
    </p:spTree>
    <p:extLst>
      <p:ext uri="{BB962C8B-B14F-4D97-AF65-F5344CB8AC3E}">
        <p14:creationId xmlns:p14="http://schemas.microsoft.com/office/powerpoint/2010/main" val="301902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C0026548-EF64-43D5-958E-5429C24CB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4" y="1330478"/>
            <a:ext cx="7757374" cy="538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456285F-9336-4FEC-8351-970CB368B5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939"/>
            <a:ext cx="12192000" cy="71016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90000"/>
          </a:bodyPr>
          <a:lstStyle/>
          <a:p>
            <a:pPr algn="l"/>
            <a:r>
              <a:rPr lang="en-US" sz="3600" dirty="0"/>
              <a:t>Exploratory Data Analysis- Outcomes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268DAE-D0B2-400D-8AFA-3573F1773104}"/>
              </a:ext>
            </a:extLst>
          </p:cNvPr>
          <p:cNvSpPr txBox="1"/>
          <p:nvPr/>
        </p:nvSpPr>
        <p:spPr>
          <a:xfrm>
            <a:off x="2832971" y="961146"/>
            <a:ext cx="2353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Requirements Count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4E3C85-9090-4EF5-9FB4-16F5E8E8313A}"/>
              </a:ext>
            </a:extLst>
          </p:cNvPr>
          <p:cNvGraphicFramePr>
            <a:graphicFrameLocks noGrp="1"/>
          </p:cNvGraphicFramePr>
          <p:nvPr/>
        </p:nvGraphicFramePr>
        <p:xfrm>
          <a:off x="7816757" y="1330478"/>
          <a:ext cx="4063999" cy="3676525"/>
        </p:xfrm>
        <a:graphic>
          <a:graphicData uri="http://schemas.openxmlformats.org/drawingml/2006/table">
            <a:tbl>
              <a:tblPr/>
              <a:tblGrid>
                <a:gridCol w="713817">
                  <a:extLst>
                    <a:ext uri="{9D8B030D-6E8A-4147-A177-3AD203B41FA5}">
                      <a16:colId xmlns:a16="http://schemas.microsoft.com/office/drawing/2014/main" val="1285270819"/>
                    </a:ext>
                  </a:extLst>
                </a:gridCol>
                <a:gridCol w="647194">
                  <a:extLst>
                    <a:ext uri="{9D8B030D-6E8A-4147-A177-3AD203B41FA5}">
                      <a16:colId xmlns:a16="http://schemas.microsoft.com/office/drawing/2014/main" val="1145700455"/>
                    </a:ext>
                  </a:extLst>
                </a:gridCol>
                <a:gridCol w="647194">
                  <a:extLst>
                    <a:ext uri="{9D8B030D-6E8A-4147-A177-3AD203B41FA5}">
                      <a16:colId xmlns:a16="http://schemas.microsoft.com/office/drawing/2014/main" val="1370397634"/>
                    </a:ext>
                  </a:extLst>
                </a:gridCol>
                <a:gridCol w="558364">
                  <a:extLst>
                    <a:ext uri="{9D8B030D-6E8A-4147-A177-3AD203B41FA5}">
                      <a16:colId xmlns:a16="http://schemas.microsoft.com/office/drawing/2014/main" val="2725051962"/>
                    </a:ext>
                  </a:extLst>
                </a:gridCol>
                <a:gridCol w="850236">
                  <a:extLst>
                    <a:ext uri="{9D8B030D-6E8A-4147-A177-3AD203B41FA5}">
                      <a16:colId xmlns:a16="http://schemas.microsoft.com/office/drawing/2014/main" val="494493538"/>
                    </a:ext>
                  </a:extLst>
                </a:gridCol>
                <a:gridCol w="647194">
                  <a:extLst>
                    <a:ext uri="{9D8B030D-6E8A-4147-A177-3AD203B41FA5}">
                      <a16:colId xmlns:a16="http://schemas.microsoft.com/office/drawing/2014/main" val="1393499135"/>
                    </a:ext>
                  </a:extLst>
                </a:gridCol>
              </a:tblGrid>
              <a:tr h="4868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fully_funded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1_teacher_referred_donor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great_chat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1_green_donation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Not_excting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Exciting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94824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26,305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815669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14,343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033220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17,311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111311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21,085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058883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1,184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12313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6,215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89759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932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013454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7,281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004071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84,610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6651770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137,641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1116159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11,939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098356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87,034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39110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3,041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8930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64,441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8602"/>
                  </a:ext>
                </a:extLst>
              </a:tr>
              <a:tr h="1987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    913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473299"/>
                  </a:ext>
                </a:extLst>
              </a:tr>
              <a:tr h="2086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   3,943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36,710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70484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2E53E61-DFCD-436E-BB84-134D6C75873F}"/>
              </a:ext>
            </a:extLst>
          </p:cNvPr>
          <p:cNvSpPr/>
          <p:nvPr/>
        </p:nvSpPr>
        <p:spPr>
          <a:xfrm>
            <a:off x="2341849" y="4164259"/>
            <a:ext cx="603681" cy="7901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BDEBC7-AAF6-4342-9C40-A9FB761A916B}"/>
              </a:ext>
            </a:extLst>
          </p:cNvPr>
          <p:cNvSpPr/>
          <p:nvPr/>
        </p:nvSpPr>
        <p:spPr>
          <a:xfrm>
            <a:off x="3264649" y="3818100"/>
            <a:ext cx="603681" cy="114532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7538DEB-479B-4935-9712-889A8782CDFA}"/>
              </a:ext>
            </a:extLst>
          </p:cNvPr>
          <p:cNvSpPr/>
          <p:nvPr/>
        </p:nvSpPr>
        <p:spPr>
          <a:xfrm>
            <a:off x="5132894" y="4951526"/>
            <a:ext cx="2408809" cy="17742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Considered as 1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6955B-8A33-43D3-B67B-3F09ED5AD0BD}"/>
              </a:ext>
            </a:extLst>
          </p:cNvPr>
          <p:cNvSpPr txBox="1"/>
          <p:nvPr/>
        </p:nvSpPr>
        <p:spPr>
          <a:xfrm>
            <a:off x="7883372" y="5370990"/>
            <a:ext cx="4219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For the contingency table were drop the rows  with null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We have ~ 87 thousand projects( %17 of the total) when all the requirements are True but not the teacher reference.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+mj-lt"/>
              </a:rPr>
              <a:t>When just “Great Chat” is false we have 64 thousand projects (13% of total)</a:t>
            </a:r>
          </a:p>
          <a:p>
            <a:endParaRPr lang="en-US" sz="1200" dirty="0">
              <a:latin typeface="+mj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6B3398-EEFB-439B-8259-0C5206B283DE}"/>
              </a:ext>
            </a:extLst>
          </p:cNvPr>
          <p:cNvSpPr txBox="1"/>
          <p:nvPr/>
        </p:nvSpPr>
        <p:spPr>
          <a:xfrm>
            <a:off x="7845867" y="840623"/>
            <a:ext cx="2874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Requirements vs Exciting</a:t>
            </a:r>
          </a:p>
        </p:txBody>
      </p:sp>
    </p:spTree>
    <p:extLst>
      <p:ext uri="{BB962C8B-B14F-4D97-AF65-F5344CB8AC3E}">
        <p14:creationId xmlns:p14="http://schemas.microsoft.com/office/powerpoint/2010/main" val="114611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1CCD5A0-22A4-423B-8167-1D8C273BBB69}"/>
              </a:ext>
            </a:extLst>
          </p:cNvPr>
          <p:cNvSpPr txBox="1">
            <a:spLocks/>
          </p:cNvSpPr>
          <p:nvPr/>
        </p:nvSpPr>
        <p:spPr>
          <a:xfrm>
            <a:off x="0" y="9939"/>
            <a:ext cx="12192000" cy="710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Exploratory Data Analysis- Outcomes</a:t>
            </a:r>
            <a:endParaRPr lang="en-US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774988E-3164-47CC-A3E7-B41D3D5A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31" y="2339669"/>
            <a:ext cx="3770469" cy="2470065"/>
          </a:xfrm>
        </p:spPr>
        <p:txBody>
          <a:bodyPr anchor="t">
            <a:noAutofit/>
          </a:bodyPr>
          <a:lstStyle/>
          <a:p>
            <a:pPr algn="l"/>
            <a:r>
              <a:rPr lang="en-US" sz="2000" dirty="0"/>
              <a:t>-To perform correlation the requirements were transformed into dummy variables (false=0, true=1).</a:t>
            </a:r>
            <a:br>
              <a:rPr lang="en-US" sz="2000" dirty="0"/>
            </a:br>
            <a:r>
              <a:rPr lang="en-US" sz="2000" dirty="0"/>
              <a:t>-  The requirement , if a donor came by a link from a teacher has the highest correlation ~0.5 with the classifier (</a:t>
            </a:r>
            <a:r>
              <a:rPr lang="en-US" sz="2000" dirty="0" err="1"/>
              <a:t>is_exciting</a:t>
            </a:r>
            <a:r>
              <a:rPr lang="en-US" sz="2000" dirty="0"/>
              <a:t>) </a:t>
            </a:r>
            <a:br>
              <a:rPr lang="en-US" sz="2000" dirty="0"/>
            </a:br>
            <a:r>
              <a:rPr lang="en-US" sz="2000" dirty="0"/>
              <a:t>-The importance of the teacher influencing donors could be a key requirement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55E60806-DCAC-450C-B965-DA7CF4A3ACFF}"/>
              </a:ext>
            </a:extLst>
          </p:cNvPr>
          <p:cNvSpPr txBox="1">
            <a:spLocks/>
          </p:cNvSpPr>
          <p:nvPr/>
        </p:nvSpPr>
        <p:spPr>
          <a:xfrm>
            <a:off x="801530" y="1696425"/>
            <a:ext cx="3588297" cy="428685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Correlations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C205B0-4D86-432D-BA3C-ECDBB3A6F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7649" y="720100"/>
            <a:ext cx="7300370" cy="660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A3E855-E801-46C3-ADA3-5666E9E00B7A}"/>
              </a:ext>
            </a:extLst>
          </p:cNvPr>
          <p:cNvSpPr/>
          <p:nvPr/>
        </p:nvSpPr>
        <p:spPr>
          <a:xfrm>
            <a:off x="10839636" y="720099"/>
            <a:ext cx="648070" cy="4224763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3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1CCD5A0-22A4-423B-8167-1D8C273BBB69}"/>
              </a:ext>
            </a:extLst>
          </p:cNvPr>
          <p:cNvSpPr txBox="1">
            <a:spLocks/>
          </p:cNvSpPr>
          <p:nvPr/>
        </p:nvSpPr>
        <p:spPr>
          <a:xfrm>
            <a:off x="0" y="9939"/>
            <a:ext cx="12192000" cy="710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Exploratory Data Analysis-  </a:t>
            </a:r>
            <a:r>
              <a:rPr lang="el-GR" sz="3600" dirty="0"/>
              <a:t>χ² </a:t>
            </a:r>
            <a:r>
              <a:rPr lang="en-US" sz="3600" dirty="0"/>
              <a:t>test Outcomes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774988E-3164-47CC-A3E7-B41D3D5A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87" y="2125110"/>
            <a:ext cx="3987392" cy="2888158"/>
          </a:xfrm>
        </p:spPr>
        <p:txBody>
          <a:bodyPr anchor="t">
            <a:noAutofit/>
          </a:bodyPr>
          <a:lstStyle/>
          <a:p>
            <a:pPr algn="l"/>
            <a:r>
              <a:rPr lang="en-US" sz="2000" dirty="0"/>
              <a:t>-This test is better to perform associations between categorical variables.(</a:t>
            </a:r>
            <a:r>
              <a:rPr lang="en-US" sz="1800" dirty="0"/>
              <a:t>High values for Chi and </a:t>
            </a:r>
            <a:r>
              <a:rPr lang="en-US" sz="1800" dirty="0" err="1"/>
              <a:t>pval</a:t>
            </a:r>
            <a:r>
              <a:rPr lang="en-US" sz="1800" dirty="0"/>
              <a:t> shows association</a:t>
            </a:r>
            <a:r>
              <a:rPr lang="en-US" sz="2000" dirty="0"/>
              <a:t>).</a:t>
            </a:r>
            <a:br>
              <a:rPr lang="en-US" sz="2000" dirty="0"/>
            </a:br>
            <a:r>
              <a:rPr lang="en-US" sz="2000" dirty="0"/>
              <a:t>- Cramer’ V test shows how big is this association (</a:t>
            </a:r>
            <a:r>
              <a:rPr lang="en-US" sz="1800" dirty="0"/>
              <a:t>the higher the Cramer value the greater the association</a:t>
            </a:r>
            <a:r>
              <a:rPr lang="en-US" sz="2000" dirty="0"/>
              <a:t>).</a:t>
            </a:r>
            <a:br>
              <a:rPr lang="en-US" sz="2000" dirty="0"/>
            </a:br>
            <a:r>
              <a:rPr lang="en-US" sz="2000" dirty="0"/>
              <a:t>-The importance of the teacher influencing donors could be a key requirement for the classifier.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55E60806-DCAC-450C-B965-DA7CF4A3ACFF}"/>
              </a:ext>
            </a:extLst>
          </p:cNvPr>
          <p:cNvSpPr txBox="1">
            <a:spLocks/>
          </p:cNvSpPr>
          <p:nvPr/>
        </p:nvSpPr>
        <p:spPr>
          <a:xfrm>
            <a:off x="801530" y="1696425"/>
            <a:ext cx="3588297" cy="428685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Chi square test</a:t>
            </a:r>
            <a:endParaRPr 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CB4B78-00A8-43FE-8903-F2DE085E6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78306"/>
              </p:ext>
            </p:extLst>
          </p:nvPr>
        </p:nvGraphicFramePr>
        <p:xfrm>
          <a:off x="5435600" y="2604146"/>
          <a:ext cx="5949950" cy="1649707"/>
        </p:xfrm>
        <a:graphic>
          <a:graphicData uri="http://schemas.openxmlformats.org/drawingml/2006/table">
            <a:tbl>
              <a:tblPr/>
              <a:tblGrid>
                <a:gridCol w="1310913">
                  <a:extLst>
                    <a:ext uri="{9D8B030D-6E8A-4147-A177-3AD203B41FA5}">
                      <a16:colId xmlns:a16="http://schemas.microsoft.com/office/drawing/2014/main" val="1238247095"/>
                    </a:ext>
                  </a:extLst>
                </a:gridCol>
                <a:gridCol w="527663">
                  <a:extLst>
                    <a:ext uri="{9D8B030D-6E8A-4147-A177-3AD203B41FA5}">
                      <a16:colId xmlns:a16="http://schemas.microsoft.com/office/drawing/2014/main" val="2891284214"/>
                    </a:ext>
                  </a:extLst>
                </a:gridCol>
                <a:gridCol w="527663">
                  <a:extLst>
                    <a:ext uri="{9D8B030D-6E8A-4147-A177-3AD203B41FA5}">
                      <a16:colId xmlns:a16="http://schemas.microsoft.com/office/drawing/2014/main" val="2705483173"/>
                    </a:ext>
                  </a:extLst>
                </a:gridCol>
                <a:gridCol w="472698">
                  <a:extLst>
                    <a:ext uri="{9D8B030D-6E8A-4147-A177-3AD203B41FA5}">
                      <a16:colId xmlns:a16="http://schemas.microsoft.com/office/drawing/2014/main" val="2135693800"/>
                    </a:ext>
                  </a:extLst>
                </a:gridCol>
                <a:gridCol w="1110291">
                  <a:extLst>
                    <a:ext uri="{9D8B030D-6E8A-4147-A177-3AD203B41FA5}">
                      <a16:colId xmlns:a16="http://schemas.microsoft.com/office/drawing/2014/main" val="2638974526"/>
                    </a:ext>
                  </a:extLst>
                </a:gridCol>
                <a:gridCol w="681565">
                  <a:extLst>
                    <a:ext uri="{9D8B030D-6E8A-4147-A177-3AD203B41FA5}">
                      <a16:colId xmlns:a16="http://schemas.microsoft.com/office/drawing/2014/main" val="3834348555"/>
                    </a:ext>
                  </a:extLst>
                </a:gridCol>
                <a:gridCol w="549649">
                  <a:extLst>
                    <a:ext uri="{9D8B030D-6E8A-4147-A177-3AD203B41FA5}">
                      <a16:colId xmlns:a16="http://schemas.microsoft.com/office/drawing/2014/main" val="3709356294"/>
                    </a:ext>
                  </a:extLst>
                </a:gridCol>
                <a:gridCol w="769508">
                  <a:extLst>
                    <a:ext uri="{9D8B030D-6E8A-4147-A177-3AD203B41FA5}">
                      <a16:colId xmlns:a16="http://schemas.microsoft.com/office/drawing/2014/main" val="1946299900"/>
                    </a:ext>
                  </a:extLst>
                </a:gridCol>
              </a:tblGrid>
              <a:tr h="263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8249" marR="8249" marT="8249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chi2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pval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dof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critical value for Chi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flg_critical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flg_pval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cramer_test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316632"/>
                  </a:ext>
                </a:extLst>
              </a:tr>
              <a:tr h="2639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at_least_1_teacher_referred_donor</a:t>
                      </a:r>
                    </a:p>
                  </a:txBody>
                  <a:tcPr marL="8249" marR="8249" marT="8249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126729.8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0.66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269607"/>
                  </a:ext>
                </a:extLst>
              </a:tr>
              <a:tr h="1649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fully_funded</a:t>
                      </a:r>
                    </a:p>
                  </a:txBody>
                  <a:tcPr marL="8249" marR="8249" marT="8249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17090.92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0.24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27193"/>
                  </a:ext>
                </a:extLst>
              </a:tr>
              <a:tr h="2639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at_least_1_green_donation</a:t>
                      </a:r>
                    </a:p>
                  </a:txBody>
                  <a:tcPr marL="8249" marR="8249" marT="8249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15240.24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63208"/>
                  </a:ext>
                </a:extLst>
              </a:tr>
              <a:tr h="164971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great_chat</a:t>
                      </a:r>
                    </a:p>
                  </a:txBody>
                  <a:tcPr marL="8249" marR="8249" marT="8249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90096.65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16531"/>
                  </a:ext>
                </a:extLst>
              </a:tr>
              <a:tr h="2639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three_or_more_non_teacher_referred_donors</a:t>
                      </a:r>
                    </a:p>
                  </a:txBody>
                  <a:tcPr marL="8249" marR="8249" marT="8249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18659.2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613276"/>
                  </a:ext>
                </a:extLst>
              </a:tr>
              <a:tr h="263953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one_non_teacher_referred_donor_giving_100_plus</a:t>
                      </a:r>
                    </a:p>
                  </a:txBody>
                  <a:tcPr marL="8249" marR="8249" marT="8249" marB="0" anchor="ctr">
                    <a:lnL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235.31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10.83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TRUE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</a:t>
                      </a:r>
                    </a:p>
                  </a:txBody>
                  <a:tcPr marL="8249" marR="8249" marT="8249" marB="0" anchor="ctr"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022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91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56285F-9336-4FEC-8351-970CB368B5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12192000" cy="711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90000"/>
          </a:bodyPr>
          <a:lstStyle/>
          <a:p>
            <a:pPr algn="l"/>
            <a:r>
              <a:rPr lang="en-US" sz="3600" dirty="0"/>
              <a:t>Exploratory Data Analysis- Teachers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A97AE-914A-422D-8839-001B9F691C51}"/>
              </a:ext>
            </a:extLst>
          </p:cNvPr>
          <p:cNvSpPr txBox="1"/>
          <p:nvPr/>
        </p:nvSpPr>
        <p:spPr>
          <a:xfrm>
            <a:off x="1115735" y="309033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68460-C8F1-42CA-B4D0-AA80470B56BD}"/>
              </a:ext>
            </a:extLst>
          </p:cNvPr>
          <p:cNvSpPr txBox="1"/>
          <p:nvPr/>
        </p:nvSpPr>
        <p:spPr>
          <a:xfrm>
            <a:off x="2610374" y="419950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926DE-1954-42EE-B534-539A608CC452}"/>
              </a:ext>
            </a:extLst>
          </p:cNvPr>
          <p:cNvSpPr txBox="1"/>
          <p:nvPr/>
        </p:nvSpPr>
        <p:spPr>
          <a:xfrm>
            <a:off x="850732" y="1511651"/>
            <a:ext cx="4077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On the dataset was created a binary variable if the school has at least one exciting project (</a:t>
            </a:r>
            <a:r>
              <a:rPr lang="en-US" dirty="0" err="1">
                <a:latin typeface="+mj-lt"/>
              </a:rPr>
              <a:t>flg_teacher_exciting</a:t>
            </a:r>
            <a:r>
              <a:rPr lang="en-US" dirty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Exciting projects are highly concentrated in </a:t>
            </a:r>
            <a:r>
              <a:rPr lang="en-US" b="1" dirty="0">
                <a:latin typeface="+mj-lt"/>
              </a:rPr>
              <a:t>11%</a:t>
            </a:r>
            <a:r>
              <a:rPr lang="en-US" dirty="0">
                <a:latin typeface="+mj-lt"/>
              </a:rPr>
              <a:t> of the teachers.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AEFEB0-C5D4-4CA0-88D9-36B1947D8AE2}"/>
              </a:ext>
            </a:extLst>
          </p:cNvPr>
          <p:cNvSpPr txBox="1"/>
          <p:nvPr/>
        </p:nvSpPr>
        <p:spPr>
          <a:xfrm>
            <a:off x="2685875" y="438417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BEF31BD7-3CD5-485A-AE93-15EE635AB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306" y="1524627"/>
            <a:ext cx="35814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3E3813E-3989-40B3-95CF-C8334C1F9B70}"/>
              </a:ext>
            </a:extLst>
          </p:cNvPr>
          <p:cNvSpPr txBox="1"/>
          <p:nvPr/>
        </p:nvSpPr>
        <p:spPr>
          <a:xfrm>
            <a:off x="2576511" y="449690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28 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8436FA-C4AB-49B5-9022-E9E8FC8DCEE5}"/>
              </a:ext>
            </a:extLst>
          </p:cNvPr>
          <p:cNvSpPr txBox="1"/>
          <p:nvPr/>
        </p:nvSpPr>
        <p:spPr>
          <a:xfrm>
            <a:off x="5798181" y="283779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EEF0A9-C3C8-44E1-9CFD-0A8ED11FD6A5}"/>
              </a:ext>
            </a:extLst>
          </p:cNvPr>
          <p:cNvSpPr txBox="1"/>
          <p:nvPr/>
        </p:nvSpPr>
        <p:spPr>
          <a:xfrm>
            <a:off x="7332177" y="428163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FC59F2-20C8-42A1-8774-6EE101694C1D}"/>
              </a:ext>
            </a:extLst>
          </p:cNvPr>
          <p:cNvSpPr txBox="1"/>
          <p:nvPr/>
        </p:nvSpPr>
        <p:spPr>
          <a:xfrm>
            <a:off x="850732" y="3219810"/>
            <a:ext cx="4077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Teachers who are classified as exciting has on average ~</a:t>
            </a:r>
            <a:r>
              <a:rPr lang="en-US" b="1" dirty="0">
                <a:latin typeface="+mj-lt"/>
              </a:rPr>
              <a:t>6</a:t>
            </a:r>
            <a:r>
              <a:rPr lang="en-US" dirty="0">
                <a:latin typeface="+mj-lt"/>
              </a:rPr>
              <a:t> projects released compared to the global average as </a:t>
            </a:r>
            <a:r>
              <a:rPr lang="en-US" b="1" dirty="0">
                <a:latin typeface="+mj-lt"/>
              </a:rPr>
              <a:t>3</a:t>
            </a:r>
            <a:r>
              <a:rPr lang="en-US" dirty="0">
                <a:latin typeface="+mj-lt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5F09C0-C4A2-4950-B827-817111E4B365}"/>
              </a:ext>
            </a:extLst>
          </p:cNvPr>
          <p:cNvSpPr txBox="1"/>
          <p:nvPr/>
        </p:nvSpPr>
        <p:spPr>
          <a:xfrm>
            <a:off x="850732" y="4358092"/>
            <a:ext cx="44699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most correlated feature with </a:t>
            </a:r>
            <a:r>
              <a:rPr lang="en-US" dirty="0" err="1">
                <a:latin typeface="+mj-lt"/>
              </a:rPr>
              <a:t>flg_teacher</a:t>
            </a:r>
            <a:r>
              <a:rPr lang="en-US" dirty="0">
                <a:latin typeface="+mj-lt"/>
              </a:rPr>
              <a:t> exciting was if the teacher teaches for America, accordingly with </a:t>
            </a:r>
            <a:r>
              <a:rPr lang="en-US" dirty="0" err="1">
                <a:latin typeface="+mj-lt"/>
              </a:rPr>
              <a:t>cramer’s</a:t>
            </a:r>
            <a:r>
              <a:rPr lang="en-US" dirty="0">
                <a:latin typeface="+mj-lt"/>
              </a:rPr>
              <a:t> v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23%</a:t>
            </a:r>
            <a:r>
              <a:rPr lang="en-US" dirty="0">
                <a:latin typeface="+mj-lt"/>
              </a:rPr>
              <a:t> of the American teachers have an exciting project.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15596DD-F591-4C8F-8870-9F4F0C499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"/>
          <a:stretch/>
        </p:blipFill>
        <p:spPr bwMode="auto">
          <a:xfrm>
            <a:off x="8674216" y="1511651"/>
            <a:ext cx="3105367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E4C949-B1EC-4569-9721-F4A8BFD5E85C}"/>
              </a:ext>
            </a:extLst>
          </p:cNvPr>
          <p:cNvSpPr txBox="1"/>
          <p:nvPr/>
        </p:nvSpPr>
        <p:spPr>
          <a:xfrm>
            <a:off x="9379581" y="308779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 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9070C-1B00-47E5-AB3D-195C897FC73A}"/>
              </a:ext>
            </a:extLst>
          </p:cNvPr>
          <p:cNvSpPr txBox="1"/>
          <p:nvPr/>
        </p:nvSpPr>
        <p:spPr>
          <a:xfrm>
            <a:off x="10840810" y="40969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k</a:t>
            </a:r>
          </a:p>
        </p:txBody>
      </p:sp>
    </p:spTree>
    <p:extLst>
      <p:ext uri="{BB962C8B-B14F-4D97-AF65-F5344CB8AC3E}">
        <p14:creationId xmlns:p14="http://schemas.microsoft.com/office/powerpoint/2010/main" val="416967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56285F-9336-4FEC-8351-970CB368B5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525"/>
            <a:ext cx="12192000" cy="7112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90000"/>
          </a:bodyPr>
          <a:lstStyle/>
          <a:p>
            <a:pPr algn="l"/>
            <a:r>
              <a:rPr lang="en-US" sz="3600" dirty="0"/>
              <a:t>Exploratory Data Analysis- Schools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A97AE-914A-422D-8839-001B9F691C51}"/>
              </a:ext>
            </a:extLst>
          </p:cNvPr>
          <p:cNvSpPr txBox="1"/>
          <p:nvPr/>
        </p:nvSpPr>
        <p:spPr>
          <a:xfrm>
            <a:off x="2480015" y="545907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68460-C8F1-42CA-B4D0-AA80470B56BD}"/>
              </a:ext>
            </a:extLst>
          </p:cNvPr>
          <p:cNvSpPr txBox="1"/>
          <p:nvPr/>
        </p:nvSpPr>
        <p:spPr>
          <a:xfrm>
            <a:off x="3974654" y="6568242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9926DE-1954-42EE-B534-539A608CC452}"/>
              </a:ext>
            </a:extLst>
          </p:cNvPr>
          <p:cNvSpPr txBox="1"/>
          <p:nvPr/>
        </p:nvSpPr>
        <p:spPr>
          <a:xfrm>
            <a:off x="4396697" y="1191214"/>
            <a:ext cx="7610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On the dataset was created a binary variable if the school has at least one exciting project (</a:t>
            </a:r>
            <a:r>
              <a:rPr lang="en-US" dirty="0" err="1">
                <a:latin typeface="+mj-lt"/>
              </a:rPr>
              <a:t>flg_school_exciting</a:t>
            </a:r>
            <a:r>
              <a:rPr lang="en-US" dirty="0">
                <a:latin typeface="+mj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Exciting projects are concentrated in 30% of the schools.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The most correlated category with the </a:t>
            </a:r>
            <a:r>
              <a:rPr lang="en-US" dirty="0" err="1">
                <a:latin typeface="+mj-lt"/>
              </a:rPr>
              <a:t>school_excting</a:t>
            </a:r>
            <a:r>
              <a:rPr lang="en-US" dirty="0">
                <a:latin typeface="+mj-lt"/>
              </a:rPr>
              <a:t> is </a:t>
            </a:r>
            <a:r>
              <a:rPr lang="en-US" dirty="0" err="1">
                <a:latin typeface="+mj-lt"/>
              </a:rPr>
              <a:t>school_metro</a:t>
            </a:r>
            <a:r>
              <a:rPr lang="en-US" dirty="0">
                <a:latin typeface="+mj-lt"/>
              </a:rPr>
              <a:t>(if the school is situated in a metropolitan area), accordingly with Cramer’s V 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52C7D-7BE3-4076-B2E9-A2678FAC8CD8}"/>
              </a:ext>
            </a:extLst>
          </p:cNvPr>
          <p:cNvSpPr txBox="1"/>
          <p:nvPr/>
        </p:nvSpPr>
        <p:spPr>
          <a:xfrm>
            <a:off x="2541091" y="574120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AEFEB0-C5D4-4CA0-88D9-36B1947D8AE2}"/>
              </a:ext>
            </a:extLst>
          </p:cNvPr>
          <p:cNvSpPr txBox="1"/>
          <p:nvPr/>
        </p:nvSpPr>
        <p:spPr>
          <a:xfrm>
            <a:off x="4050155" y="675290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8869B2FD-1F01-411E-933C-CFE8596B0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574" y="3761041"/>
            <a:ext cx="3829050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5F8BB3FC-0566-4D58-8E3B-847C4916D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127" y="3740427"/>
            <a:ext cx="3762375" cy="26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30E2D3-2564-415D-B85F-197EE8AC413D}"/>
              </a:ext>
            </a:extLst>
          </p:cNvPr>
          <p:cNvSpPr txBox="1"/>
          <p:nvPr/>
        </p:nvSpPr>
        <p:spPr>
          <a:xfrm>
            <a:off x="5013742" y="536372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29%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70B0A2-773B-43E2-A5B0-E0A53C89C564}"/>
              </a:ext>
            </a:extLst>
          </p:cNvPr>
          <p:cNvSpPr txBox="1"/>
          <p:nvPr/>
        </p:nvSpPr>
        <p:spPr>
          <a:xfrm>
            <a:off x="6052958" y="50897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35%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20E290-FEE9-4C6B-AE75-7500AEA78280}"/>
              </a:ext>
            </a:extLst>
          </p:cNvPr>
          <p:cNvSpPr txBox="1"/>
          <p:nvPr/>
        </p:nvSpPr>
        <p:spPr>
          <a:xfrm>
            <a:off x="7120943" y="47441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35%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88799-3667-4B3F-AF11-DC88A8D737B0}"/>
              </a:ext>
            </a:extLst>
          </p:cNvPr>
          <p:cNvSpPr txBox="1"/>
          <p:nvPr/>
        </p:nvSpPr>
        <p:spPr>
          <a:xfrm>
            <a:off x="8814960" y="549475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15%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776B9A-5EC7-4006-90AD-BCB2509F7B8C}"/>
              </a:ext>
            </a:extLst>
          </p:cNvPr>
          <p:cNvSpPr txBox="1"/>
          <p:nvPr/>
        </p:nvSpPr>
        <p:spPr>
          <a:xfrm>
            <a:off x="9898292" y="51924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30%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F08778F-BA55-44DF-BB41-B3E472195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00" y="1963399"/>
            <a:ext cx="351472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5CA594A-50AD-470C-8F5C-010552007E10}"/>
              </a:ext>
            </a:extLst>
          </p:cNvPr>
          <p:cNvSpPr txBox="1"/>
          <p:nvPr/>
        </p:nvSpPr>
        <p:spPr>
          <a:xfrm>
            <a:off x="10958214" y="469983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55%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88523-0738-431A-AF7B-20B054E6CABA}"/>
              </a:ext>
            </a:extLst>
          </p:cNvPr>
          <p:cNvSpPr txBox="1"/>
          <p:nvPr/>
        </p:nvSpPr>
        <p:spPr>
          <a:xfrm>
            <a:off x="1317071" y="358629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40 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4224E6-F3EE-44AC-B44C-AC4D2F947BAC}"/>
              </a:ext>
            </a:extLst>
          </p:cNvPr>
          <p:cNvSpPr txBox="1"/>
          <p:nvPr/>
        </p:nvSpPr>
        <p:spPr>
          <a:xfrm>
            <a:off x="2750399" y="42164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 k</a:t>
            </a:r>
          </a:p>
        </p:txBody>
      </p:sp>
    </p:spTree>
    <p:extLst>
      <p:ext uri="{BB962C8B-B14F-4D97-AF65-F5344CB8AC3E}">
        <p14:creationId xmlns:p14="http://schemas.microsoft.com/office/powerpoint/2010/main" val="198388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1CCD5A0-22A4-423B-8167-1D8C273BBB69}"/>
              </a:ext>
            </a:extLst>
          </p:cNvPr>
          <p:cNvSpPr txBox="1">
            <a:spLocks/>
          </p:cNvSpPr>
          <p:nvPr/>
        </p:nvSpPr>
        <p:spPr>
          <a:xfrm>
            <a:off x="0" y="9939"/>
            <a:ext cx="12192000" cy="7101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228600" tIns="228600" rIns="228600" bIns="228600" rtlCol="0" anchor="ctr">
            <a:normAutofit fontScale="60000" lnSpcReduction="2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Exploratory Data Analysis- Schools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774988E-3164-47CC-A3E7-B41D3D5A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31" y="2339669"/>
            <a:ext cx="3588297" cy="2470065"/>
          </a:xfrm>
        </p:spPr>
        <p:txBody>
          <a:bodyPr anchor="t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For continuous variables, just the correlation between number of projects per school and number of exciting projects per school are high correlated.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55E60806-DCAC-450C-B965-DA7CF4A3ACFF}"/>
              </a:ext>
            </a:extLst>
          </p:cNvPr>
          <p:cNvSpPr txBox="1">
            <a:spLocks/>
          </p:cNvSpPr>
          <p:nvPr/>
        </p:nvSpPr>
        <p:spPr>
          <a:xfrm>
            <a:off x="801530" y="1696425"/>
            <a:ext cx="3588297" cy="428685"/>
          </a:xfrm>
          <a:prstGeom prst="rect">
            <a:avLst/>
          </a:prstGeom>
        </p:spPr>
        <p:txBody>
          <a:bodyPr vert="horz" lIns="91440" tIns="91440" rIns="91440" bIns="91440" rtlCol="0" anchor="t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Correlations</a:t>
            </a:r>
            <a:endParaRPr lang="en-US" sz="2000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5E11F0A-2D41-4961-9409-C65F74341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25" y="1060702"/>
            <a:ext cx="6294045" cy="536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03BFC0-13AE-4151-B0CD-1F3CA8631401}"/>
              </a:ext>
            </a:extLst>
          </p:cNvPr>
          <p:cNvSpPr/>
          <p:nvPr/>
        </p:nvSpPr>
        <p:spPr>
          <a:xfrm>
            <a:off x="10655078" y="3574701"/>
            <a:ext cx="648070" cy="733589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0D85EE-3807-4FDD-A1D2-E385A15771C0}"/>
              </a:ext>
            </a:extLst>
          </p:cNvPr>
          <p:cNvSpPr/>
          <p:nvPr/>
        </p:nvSpPr>
        <p:spPr>
          <a:xfrm>
            <a:off x="9967656" y="2913369"/>
            <a:ext cx="648070" cy="733589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1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4444</TotalTime>
  <Words>1830</Words>
  <Application>Microsoft Office PowerPoint</Application>
  <PresentationFormat>Widescreen</PresentationFormat>
  <Paragraphs>421</Paragraphs>
  <Slides>18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Rockwell</vt:lpstr>
      <vt:lpstr>Wingdings</vt:lpstr>
      <vt:lpstr>Atlas</vt:lpstr>
      <vt:lpstr>What makes a project exciting?</vt:lpstr>
      <vt:lpstr>Overview</vt:lpstr>
      <vt:lpstr>PowerPoint Presentation</vt:lpstr>
      <vt:lpstr>Exploratory Data Analysis- Outcomes</vt:lpstr>
      <vt:lpstr>-To perform correlation the requirements were transformed into dummy variables (false=0, true=1). -  The requirement , if a donor came by a link from a teacher has the highest correlation ~0.5 with the classifier (is_exciting)  -The importance of the teacher influencing donors could be a key requirement   </vt:lpstr>
      <vt:lpstr>-This test is better to perform associations between categorical variables.(High values for Chi and pval shows association). - Cramer’ V test shows how big is this association (the higher the Cramer value the greater the association). -The importance of the teacher influencing donors could be a key requirement for the classifier.   </vt:lpstr>
      <vt:lpstr>Exploratory Data Analysis- Teachers</vt:lpstr>
      <vt:lpstr>Exploratory Data Analysis- Schools</vt:lpstr>
      <vt:lpstr>For continuous variables, just the correlation between number of projects per school and number of exciting projects per school are high correlated.</vt:lpstr>
      <vt:lpstr>Exploratory Data Analysis- Projects</vt:lpstr>
      <vt:lpstr>The most correlated feature for projects is if the teacher already have a project classified as exciting or not. The other categories are correlated accordingly with the chi square, but the correlation are very small accordingly with Crame’s test</vt:lpstr>
      <vt:lpstr>Preprocessing Data for Classification models</vt:lpstr>
      <vt:lpstr>PowerPoint Presentation</vt:lpstr>
      <vt:lpstr>PowerPoint Presentation</vt:lpstr>
      <vt:lpstr>KPIs Suggested</vt:lpstr>
      <vt:lpstr>Further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makes a project exciting?</dc:title>
  <dc:creator>Cesar Roma Filho</dc:creator>
  <cp:lastModifiedBy>Cesar Roma Filho</cp:lastModifiedBy>
  <cp:revision>82</cp:revision>
  <dcterms:created xsi:type="dcterms:W3CDTF">2021-04-06T12:19:40Z</dcterms:created>
  <dcterms:modified xsi:type="dcterms:W3CDTF">2021-04-19T12:30:12Z</dcterms:modified>
</cp:coreProperties>
</file>