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Fira Sans Extra Condensed Medium"/>
      <p:regular r:id="rId8"/>
      <p:bold r:id="rId9"/>
      <p:italic r:id="rId10"/>
      <p:boldItalic r:id="rId11"/>
    </p:embeddedFont>
    <p:embeddedFont>
      <p:font typeface="Roboto Condensed"/>
      <p:regular r:id="rId12"/>
      <p:bold r:id="rId13"/>
      <p:italic r:id="rId14"/>
      <p:boldItalic r:id="rId15"/>
    </p:embeddedFont>
    <p:embeddedFont>
      <p:font typeface="Righteous"/>
      <p:regular r:id="rId16"/>
    </p:embeddedFont>
    <p:embeddedFont>
      <p:font typeface="Squada One"/>
      <p:regular r:id="rId17"/>
    </p:embeddedFont>
    <p:embeddedFont>
      <p:font typeface="Roboto Condensed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Light-italic.fntdata"/><Relationship Id="rId11" Type="http://schemas.openxmlformats.org/officeDocument/2006/relationships/font" Target="fonts/FiraSansExtraCondensedMedium-boldItalic.fntdata"/><Relationship Id="rId10" Type="http://schemas.openxmlformats.org/officeDocument/2006/relationships/font" Target="fonts/FiraSansExtraCondensedMedium-italic.fntdata"/><Relationship Id="rId21" Type="http://schemas.openxmlformats.org/officeDocument/2006/relationships/font" Target="fonts/RobotoCondensedLight-boldItalic.fntdata"/><Relationship Id="rId13" Type="http://schemas.openxmlformats.org/officeDocument/2006/relationships/font" Target="fonts/RobotoCondensed-bold.fntdata"/><Relationship Id="rId12" Type="http://schemas.openxmlformats.org/officeDocument/2006/relationships/font" Target="fonts/RobotoCondensed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FiraSansExtraCondensedMedium-bold.fntdata"/><Relationship Id="rId15" Type="http://schemas.openxmlformats.org/officeDocument/2006/relationships/font" Target="fonts/RobotoCondensed-boldItalic.fntdata"/><Relationship Id="rId14" Type="http://schemas.openxmlformats.org/officeDocument/2006/relationships/font" Target="fonts/RobotoCondensed-italic.fntdata"/><Relationship Id="rId17" Type="http://schemas.openxmlformats.org/officeDocument/2006/relationships/font" Target="fonts/SquadaOne-regular.fntdata"/><Relationship Id="rId16" Type="http://schemas.openxmlformats.org/officeDocument/2006/relationships/font" Target="fonts/Righteous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CondensedLight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CondensedLight-regular.fntdata"/><Relationship Id="rId7" Type="http://schemas.openxmlformats.org/officeDocument/2006/relationships/slide" Target="slides/slide1.xml"/><Relationship Id="rId8" Type="http://schemas.openxmlformats.org/officeDocument/2006/relationships/font" Target="fonts/FiraSansExtraCondense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fe367ce9b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fe367ce9b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3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749100" y="507400"/>
            <a:ext cx="83949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2" type="ctrTitle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3" type="ctrTitle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4" type="subTitle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5" type="ctrTitle"/>
          </p:nvPr>
        </p:nvSpPr>
        <p:spPr>
          <a:xfrm>
            <a:off x="3794948" y="3600050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6" type="subTitle"/>
          </p:nvPr>
        </p:nvSpPr>
        <p:spPr>
          <a:xfrm>
            <a:off x="3753025" y="4061500"/>
            <a:ext cx="16539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OPENING" type="title">
  <p:cSld name="TITLE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5"/>
          <p:cNvPicPr preferRelativeResize="0"/>
          <p:nvPr/>
        </p:nvPicPr>
        <p:blipFill rotWithShape="1">
          <a:blip r:embed="rId2">
            <a:alphaModFix/>
          </a:blip>
          <a:srcRect b="0" l="0" r="0" t="1254"/>
          <a:stretch/>
        </p:blipFill>
        <p:spPr>
          <a:xfrm>
            <a:off x="75" y="0"/>
            <a:ext cx="9144000" cy="507887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2051807" y="25014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2" type="ctrTitle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3" type="subTitle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4" type="ctrTitle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5" type="subTitle"/>
          </p:nvPr>
        </p:nvSpPr>
        <p:spPr>
          <a:xfrm>
            <a:off x="5185707" y="25014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6" type="ctrTitle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7" type="subTitle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p16"/>
          <p:cNvSpPr txBox="1"/>
          <p:nvPr>
            <p:ph hasCustomPrompt="1" idx="9" type="title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6"/>
          <p:cNvSpPr txBox="1"/>
          <p:nvPr>
            <p:ph hasCustomPrompt="1" idx="13" type="title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6"/>
          <p:cNvSpPr txBox="1"/>
          <p:nvPr>
            <p:ph hasCustomPrompt="1" idx="14" type="title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6"/>
          <p:cNvSpPr txBox="1"/>
          <p:nvPr>
            <p:ph hasCustomPrompt="1" idx="15" type="title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80" name="Google Shape;80;p16"/>
          <p:cNvCxnSpPr/>
          <p:nvPr/>
        </p:nvCxnSpPr>
        <p:spPr>
          <a:xfrm>
            <a:off x="2273400" y="2242363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6"/>
          <p:cNvCxnSpPr/>
          <p:nvPr/>
        </p:nvCxnSpPr>
        <p:spPr>
          <a:xfrm>
            <a:off x="2273400" y="3804313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CUSTOM_2_1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2">
            <a:alphaModFix/>
          </a:blip>
          <a:srcRect b="1479" l="5517" r="39802" t="7179"/>
          <a:stretch/>
        </p:blipFill>
        <p:spPr>
          <a:xfrm>
            <a:off x="-100" y="1"/>
            <a:ext cx="2218277" cy="20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2_1_2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 rotWithShape="1">
          <a:blip r:embed="rId2">
            <a:alphaModFix/>
          </a:blip>
          <a:srcRect b="1479" l="5517" r="39802" t="7179"/>
          <a:stretch/>
        </p:blipFill>
        <p:spPr>
          <a:xfrm>
            <a:off x="-100" y="1"/>
            <a:ext cx="2218277" cy="20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Google Shape;88;p18"/>
          <p:cNvSpPr/>
          <p:nvPr/>
        </p:nvSpPr>
        <p:spPr>
          <a:xfrm>
            <a:off x="6603225" y="2224175"/>
            <a:ext cx="2058600" cy="902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sp>
        <p:nvSpPr>
          <p:cNvPr id="89" name="Google Shape;89;p18"/>
          <p:cNvSpPr txBox="1"/>
          <p:nvPr>
            <p:ph hasCustomPrompt="1" idx="2" type="title"/>
          </p:nvPr>
        </p:nvSpPr>
        <p:spPr>
          <a:xfrm>
            <a:off x="6786025" y="2341875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6679232" y="27592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18"/>
          <p:cNvSpPr/>
          <p:nvPr/>
        </p:nvSpPr>
        <p:spPr>
          <a:xfrm>
            <a:off x="4439025" y="2224175"/>
            <a:ext cx="2058600" cy="902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sp>
        <p:nvSpPr>
          <p:cNvPr id="92" name="Google Shape;92;p18"/>
          <p:cNvSpPr txBox="1"/>
          <p:nvPr>
            <p:ph hasCustomPrompt="1" idx="3" type="title"/>
          </p:nvPr>
        </p:nvSpPr>
        <p:spPr>
          <a:xfrm>
            <a:off x="4621825" y="2341875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8"/>
          <p:cNvSpPr txBox="1"/>
          <p:nvPr>
            <p:ph idx="4" type="subTitle"/>
          </p:nvPr>
        </p:nvSpPr>
        <p:spPr>
          <a:xfrm>
            <a:off x="4515032" y="27592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18"/>
          <p:cNvSpPr/>
          <p:nvPr/>
        </p:nvSpPr>
        <p:spPr>
          <a:xfrm>
            <a:off x="6603225" y="3249050"/>
            <a:ext cx="2058600" cy="902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sp>
        <p:nvSpPr>
          <p:cNvPr id="95" name="Google Shape;95;p18"/>
          <p:cNvSpPr txBox="1"/>
          <p:nvPr>
            <p:ph hasCustomPrompt="1" idx="5" type="title"/>
          </p:nvPr>
        </p:nvSpPr>
        <p:spPr>
          <a:xfrm>
            <a:off x="6786025" y="3366750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8"/>
          <p:cNvSpPr txBox="1"/>
          <p:nvPr>
            <p:ph idx="6" type="subTitle"/>
          </p:nvPr>
        </p:nvSpPr>
        <p:spPr>
          <a:xfrm>
            <a:off x="6679232" y="37841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7" name="Google Shape;97;p18"/>
          <p:cNvSpPr/>
          <p:nvPr/>
        </p:nvSpPr>
        <p:spPr>
          <a:xfrm>
            <a:off x="4439025" y="3249050"/>
            <a:ext cx="2058600" cy="902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sp>
        <p:nvSpPr>
          <p:cNvPr id="98" name="Google Shape;98;p18"/>
          <p:cNvSpPr txBox="1"/>
          <p:nvPr>
            <p:ph hasCustomPrompt="1" idx="7" type="title"/>
          </p:nvPr>
        </p:nvSpPr>
        <p:spPr>
          <a:xfrm>
            <a:off x="4621825" y="3366750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8"/>
          <p:cNvSpPr txBox="1"/>
          <p:nvPr>
            <p:ph idx="8" type="subTitle"/>
          </p:nvPr>
        </p:nvSpPr>
        <p:spPr>
          <a:xfrm>
            <a:off x="4515032" y="37841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" name="Google Shape;100;p18"/>
          <p:cNvSpPr/>
          <p:nvPr/>
        </p:nvSpPr>
        <p:spPr>
          <a:xfrm>
            <a:off x="1515950" y="1321325"/>
            <a:ext cx="2058600" cy="902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sp>
        <p:nvSpPr>
          <p:cNvPr id="101" name="Google Shape;101;p18"/>
          <p:cNvSpPr txBox="1"/>
          <p:nvPr>
            <p:ph hasCustomPrompt="1" idx="9" type="title"/>
          </p:nvPr>
        </p:nvSpPr>
        <p:spPr>
          <a:xfrm>
            <a:off x="1698750" y="1439025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18"/>
          <p:cNvSpPr txBox="1"/>
          <p:nvPr>
            <p:ph idx="13" type="subTitle"/>
          </p:nvPr>
        </p:nvSpPr>
        <p:spPr>
          <a:xfrm>
            <a:off x="1591957" y="18563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2_1_1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 rotWithShape="1">
          <a:blip r:embed="rId2">
            <a:alphaModFix/>
          </a:blip>
          <a:srcRect b="1479" l="5517" r="39802" t="7179"/>
          <a:stretch/>
        </p:blipFill>
        <p:spPr>
          <a:xfrm rot="10800000">
            <a:off x="6925725" y="3063401"/>
            <a:ext cx="2218277" cy="20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 rotWithShape="1">
          <a:blip r:embed="rId2">
            <a:alphaModFix/>
          </a:blip>
          <a:srcRect b="1479" l="5517" r="39802" t="7179"/>
          <a:stretch/>
        </p:blipFill>
        <p:spPr>
          <a:xfrm>
            <a:off x="-100" y="1"/>
            <a:ext cx="2218277" cy="20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4837607" y="2387850"/>
            <a:ext cx="19065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08" name="Google Shape;108;p19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 rotWithShape="1">
          <a:blip r:embed="rId2">
            <a:alphaModFix/>
          </a:blip>
          <a:srcRect b="1482" l="5517" r="39802" t="7541"/>
          <a:stretch/>
        </p:blipFill>
        <p:spPr>
          <a:xfrm rot="10800000">
            <a:off x="5457877" y="1699550"/>
            <a:ext cx="3683323" cy="34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1397425" y="2809300"/>
            <a:ext cx="30126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12" name="Google Shape;112;p20"/>
          <p:cNvCxnSpPr/>
          <p:nvPr/>
        </p:nvCxnSpPr>
        <p:spPr>
          <a:xfrm>
            <a:off x="3444375" y="26935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20"/>
          <p:cNvSpPr txBox="1"/>
          <p:nvPr>
            <p:ph type="ctrTitle"/>
          </p:nvPr>
        </p:nvSpPr>
        <p:spPr>
          <a:xfrm flipH="1">
            <a:off x="2714084" y="1890188"/>
            <a:ext cx="3956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78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3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ctrTitle"/>
          </p:nvPr>
        </p:nvSpPr>
        <p:spPr>
          <a:xfrm>
            <a:off x="749100" y="507400"/>
            <a:ext cx="83949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2" type="ctrTitle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8" name="Google Shape;118;p21"/>
          <p:cNvSpPr txBox="1"/>
          <p:nvPr>
            <p:ph idx="3" type="ctrTitle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4" type="subTitle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Google Shape;120;p21"/>
          <p:cNvSpPr txBox="1"/>
          <p:nvPr>
            <p:ph idx="5" type="ctrTitle"/>
          </p:nvPr>
        </p:nvSpPr>
        <p:spPr>
          <a:xfrm>
            <a:off x="3794948" y="3600050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Google Shape;121;p21"/>
          <p:cNvSpPr txBox="1"/>
          <p:nvPr>
            <p:ph idx="6" type="subTitle"/>
          </p:nvPr>
        </p:nvSpPr>
        <p:spPr>
          <a:xfrm>
            <a:off x="3753025" y="4061500"/>
            <a:ext cx="16539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CUSTOM_4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2"/>
          <p:cNvPicPr preferRelativeResize="0"/>
          <p:nvPr/>
        </p:nvPicPr>
        <p:blipFill rotWithShape="1">
          <a:blip r:embed="rId2">
            <a:alphaModFix/>
          </a:blip>
          <a:srcRect b="1482" l="5517" r="39802" t="7541"/>
          <a:stretch/>
        </p:blipFill>
        <p:spPr>
          <a:xfrm>
            <a:off x="102" y="0"/>
            <a:ext cx="3683323" cy="34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 rotWithShape="1">
          <a:blip r:embed="rId2">
            <a:alphaModFix/>
          </a:blip>
          <a:srcRect b="1482" l="5517" r="39802" t="7541"/>
          <a:stretch/>
        </p:blipFill>
        <p:spPr>
          <a:xfrm rot="10800000">
            <a:off x="5457877" y="1699550"/>
            <a:ext cx="3683323" cy="34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27" name="Google Shape;127;p22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5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1" type="subTitle"/>
          </p:nvPr>
        </p:nvSpPr>
        <p:spPr>
          <a:xfrm>
            <a:off x="2336855" y="2792539"/>
            <a:ext cx="20856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23"/>
          <p:cNvSpPr txBox="1"/>
          <p:nvPr>
            <p:ph idx="2" type="subTitle"/>
          </p:nvPr>
        </p:nvSpPr>
        <p:spPr>
          <a:xfrm>
            <a:off x="4721655" y="2806554"/>
            <a:ext cx="20856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1" name="Google Shape;131;p23"/>
          <p:cNvSpPr txBox="1"/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Google Shape;132;p23"/>
          <p:cNvSpPr txBox="1"/>
          <p:nvPr>
            <p:ph idx="3" type="ctrTitle"/>
          </p:nvPr>
        </p:nvSpPr>
        <p:spPr>
          <a:xfrm>
            <a:off x="2229313" y="2712600"/>
            <a:ext cx="2300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4" type="ctrTitle"/>
          </p:nvPr>
        </p:nvSpPr>
        <p:spPr>
          <a:xfrm>
            <a:off x="4572000" y="2712600"/>
            <a:ext cx="2384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2">
            <a:alphaModFix/>
          </a:blip>
          <a:srcRect b="1479" l="5517" r="39802" t="7179"/>
          <a:stretch/>
        </p:blipFill>
        <p:spPr>
          <a:xfrm>
            <a:off x="-100" y="1"/>
            <a:ext cx="2218277" cy="20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2">
  <p:cSld name="CUSTOM_6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4"/>
          <p:cNvPicPr preferRelativeResize="0"/>
          <p:nvPr/>
        </p:nvPicPr>
        <p:blipFill rotWithShape="1">
          <a:blip r:embed="rId2">
            <a:alphaModFix/>
          </a:blip>
          <a:srcRect b="1482" l="5517" r="39802" t="7541"/>
          <a:stretch/>
        </p:blipFill>
        <p:spPr>
          <a:xfrm flipH="1" rot="10800000">
            <a:off x="102" y="1699550"/>
            <a:ext cx="3683323" cy="34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 rotWithShape="1">
          <a:blip r:embed="rId2">
            <a:alphaModFix/>
          </a:blip>
          <a:srcRect b="1482" l="5517" r="39802" t="7541"/>
          <a:stretch/>
        </p:blipFill>
        <p:spPr>
          <a:xfrm flipH="1">
            <a:off x="5457877" y="0"/>
            <a:ext cx="3683323" cy="34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40" name="Google Shape;140;p24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2">
  <p:cSld name="CUSTOM_7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5"/>
          <p:cNvPicPr preferRelativeResize="0"/>
          <p:nvPr/>
        </p:nvPicPr>
        <p:blipFill rotWithShape="1">
          <a:blip r:embed="rId2">
            <a:alphaModFix/>
          </a:blip>
          <a:srcRect b="1479" l="5517" r="39802" t="7179"/>
          <a:stretch/>
        </p:blipFill>
        <p:spPr>
          <a:xfrm flipH="1">
            <a:off x="6925725" y="1"/>
            <a:ext cx="2218277" cy="20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7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ctrTitle"/>
          </p:nvPr>
        </p:nvSpPr>
        <p:spPr>
          <a:xfrm>
            <a:off x="1690457" y="19083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6" name="Google Shape;146;p26"/>
          <p:cNvSpPr txBox="1"/>
          <p:nvPr>
            <p:ph idx="1" type="subTitle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7" name="Google Shape;147;p26"/>
          <p:cNvSpPr txBox="1"/>
          <p:nvPr>
            <p:ph idx="2" type="ctrTitle"/>
          </p:nvPr>
        </p:nvSpPr>
        <p:spPr>
          <a:xfrm>
            <a:off x="1690457" y="341026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8" name="Google Shape;148;p26"/>
          <p:cNvSpPr txBox="1"/>
          <p:nvPr>
            <p:ph idx="3" type="subTitle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9" name="Google Shape;149;p26"/>
          <p:cNvSpPr txBox="1"/>
          <p:nvPr>
            <p:ph idx="4" type="ctrTitle"/>
          </p:nvPr>
        </p:nvSpPr>
        <p:spPr>
          <a:xfrm>
            <a:off x="4824357" y="19083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2">
            <a:alphaModFix/>
          </a:blip>
          <a:srcRect b="1479" l="5517" r="39802" t="7179"/>
          <a:stretch/>
        </p:blipFill>
        <p:spPr>
          <a:xfrm flipH="1">
            <a:off x="6925725" y="1"/>
            <a:ext cx="2218277" cy="20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>
            <p:ph idx="5" type="subTitle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2" name="Google Shape;152;p26"/>
          <p:cNvSpPr txBox="1"/>
          <p:nvPr>
            <p:ph idx="6" type="ctrTitle"/>
          </p:nvPr>
        </p:nvSpPr>
        <p:spPr>
          <a:xfrm>
            <a:off x="4824357" y="341026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3" name="Google Shape;153;p26"/>
          <p:cNvSpPr txBox="1"/>
          <p:nvPr>
            <p:ph idx="7" type="subTitle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54" name="Google Shape;154;p26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6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6"/>
          <p:cNvSpPr txBox="1"/>
          <p:nvPr>
            <p:ph idx="8"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9">
    <p:bg>
      <p:bgPr>
        <a:noFill/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1" name="Google Shape;161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2" name="Google Shape;16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pic>
        <p:nvPicPr>
          <p:cNvPr id="61" name="Google Shape;61;p14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ctrTitle"/>
          </p:nvPr>
        </p:nvSpPr>
        <p:spPr>
          <a:xfrm>
            <a:off x="374550" y="338600"/>
            <a:ext cx="8394900" cy="6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Designing a Banking Network with High Security Protocols</a:t>
            </a:r>
            <a:endParaRPr sz="1300"/>
          </a:p>
        </p:txBody>
      </p:sp>
      <p:sp>
        <p:nvSpPr>
          <p:cNvPr id="168" name="Google Shape;168;p30"/>
          <p:cNvSpPr txBox="1"/>
          <p:nvPr>
            <p:ph idx="2" type="ctrTitle"/>
          </p:nvPr>
        </p:nvSpPr>
        <p:spPr>
          <a:xfrm>
            <a:off x="352238" y="1153300"/>
            <a:ext cx="25398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 &amp; Requirements</a:t>
            </a:r>
            <a:endParaRPr/>
          </a:p>
        </p:txBody>
      </p:sp>
      <p:sp>
        <p:nvSpPr>
          <p:cNvPr id="169" name="Google Shape;169;p30"/>
          <p:cNvSpPr txBox="1"/>
          <p:nvPr>
            <p:ph idx="1" type="subTitle"/>
          </p:nvPr>
        </p:nvSpPr>
        <p:spPr>
          <a:xfrm>
            <a:off x="372225" y="1416100"/>
            <a:ext cx="2337600" cy="22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Design a secure and reliable infrastructure for a banking network within the </a:t>
            </a:r>
            <a:r>
              <a:rPr b="1" lang="en" sz="1150">
                <a:latin typeface="Roboto Condensed"/>
                <a:ea typeface="Roboto Condensed"/>
                <a:cs typeface="Roboto Condensed"/>
                <a:sym typeface="Roboto Condensed"/>
              </a:rPr>
              <a:t>Cisco Packet Tracer</a:t>
            </a:r>
            <a:r>
              <a:rPr lang="en" sz="1150"/>
              <a:t> program.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Protect sensitive financial data and personally identifiable information stored by the bank.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Ensure quality components, service, and uptime for the bank’s clients and employees to completed tasks.</a:t>
            </a:r>
            <a:endParaRPr sz="1150"/>
          </a:p>
        </p:txBody>
      </p:sp>
      <p:sp>
        <p:nvSpPr>
          <p:cNvPr id="170" name="Google Shape;170;p30"/>
          <p:cNvSpPr txBox="1"/>
          <p:nvPr>
            <p:ph idx="5" type="ctrTitle"/>
          </p:nvPr>
        </p:nvSpPr>
        <p:spPr>
          <a:xfrm>
            <a:off x="6527038" y="1211888"/>
            <a:ext cx="1570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</p:txBody>
      </p:sp>
      <p:sp>
        <p:nvSpPr>
          <p:cNvPr id="171" name="Google Shape;171;p30"/>
          <p:cNvSpPr txBox="1"/>
          <p:nvPr>
            <p:ph idx="6" type="subTitle"/>
          </p:nvPr>
        </p:nvSpPr>
        <p:spPr>
          <a:xfrm>
            <a:off x="5175075" y="1521100"/>
            <a:ext cx="2226000" cy="19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Layer 2 switching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VLAN segmentation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Inter-VLAN routing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DHCP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Guest and employee wireless networks secured through WPA2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Firewall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Voice Over IP (VoIP) phones</a:t>
            </a:r>
            <a:endParaRPr sz="1200"/>
          </a:p>
        </p:txBody>
      </p:sp>
      <p:sp>
        <p:nvSpPr>
          <p:cNvPr id="172" name="Google Shape;172;p30"/>
          <p:cNvSpPr txBox="1"/>
          <p:nvPr/>
        </p:nvSpPr>
        <p:spPr>
          <a:xfrm>
            <a:off x="7150605" y="1533551"/>
            <a:ext cx="186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●"/>
            </a:pPr>
            <a:r>
              <a:rPr lang="en" sz="12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Port security</a:t>
            </a:r>
            <a:endParaRPr sz="12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●"/>
            </a:pPr>
            <a:r>
              <a:rPr lang="en" sz="12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Router redundancy and failover</a:t>
            </a:r>
            <a:endParaRPr sz="12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●"/>
            </a:pPr>
            <a:r>
              <a:rPr lang="en" sz="12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RADIUS server</a:t>
            </a:r>
            <a:endParaRPr sz="12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●"/>
            </a:pPr>
            <a:r>
              <a:rPr lang="en" sz="12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Secured lines</a:t>
            </a:r>
            <a:endParaRPr sz="12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●"/>
            </a:pPr>
            <a:r>
              <a:rPr lang="en" sz="12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Secured devices</a:t>
            </a:r>
            <a:endParaRPr sz="12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●"/>
            </a:pPr>
            <a:r>
              <a:rPr lang="en" sz="12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Disabled DTP</a:t>
            </a:r>
            <a:endParaRPr sz="12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3" name="Google Shape;173;p30"/>
          <p:cNvSpPr txBox="1"/>
          <p:nvPr>
            <p:ph idx="1" type="subTitle"/>
          </p:nvPr>
        </p:nvSpPr>
        <p:spPr>
          <a:xfrm>
            <a:off x="840950" y="814050"/>
            <a:ext cx="1867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Christian Monterrosa</a:t>
            </a:r>
            <a:endParaRPr sz="1300"/>
          </a:p>
        </p:txBody>
      </p:sp>
      <p:sp>
        <p:nvSpPr>
          <p:cNvPr id="174" name="Google Shape;174;p30"/>
          <p:cNvSpPr txBox="1"/>
          <p:nvPr>
            <p:ph idx="1" type="subTitle"/>
          </p:nvPr>
        </p:nvSpPr>
        <p:spPr>
          <a:xfrm>
            <a:off x="2708150" y="814050"/>
            <a:ext cx="1867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Daniel Rodriguez</a:t>
            </a:r>
            <a:endParaRPr sz="1300"/>
          </a:p>
        </p:txBody>
      </p:sp>
      <p:sp>
        <p:nvSpPr>
          <p:cNvPr id="175" name="Google Shape;175;p30"/>
          <p:cNvSpPr txBox="1"/>
          <p:nvPr>
            <p:ph idx="1" type="subTitle"/>
          </p:nvPr>
        </p:nvSpPr>
        <p:spPr>
          <a:xfrm>
            <a:off x="4572000" y="814050"/>
            <a:ext cx="1867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Charles Romanowski</a:t>
            </a:r>
            <a:endParaRPr sz="1300"/>
          </a:p>
        </p:txBody>
      </p:sp>
      <p:sp>
        <p:nvSpPr>
          <p:cNvPr id="176" name="Google Shape;176;p30"/>
          <p:cNvSpPr txBox="1"/>
          <p:nvPr>
            <p:ph idx="1" type="subTitle"/>
          </p:nvPr>
        </p:nvSpPr>
        <p:spPr>
          <a:xfrm>
            <a:off x="6530950" y="814050"/>
            <a:ext cx="1867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Dhruvitsinh Rana</a:t>
            </a:r>
            <a:endParaRPr sz="1300"/>
          </a:p>
        </p:txBody>
      </p:sp>
      <p:sp>
        <p:nvSpPr>
          <p:cNvPr id="177" name="Google Shape;177;p30"/>
          <p:cNvSpPr txBox="1"/>
          <p:nvPr>
            <p:ph idx="1" type="subTitle"/>
          </p:nvPr>
        </p:nvSpPr>
        <p:spPr>
          <a:xfrm>
            <a:off x="3463950" y="135800"/>
            <a:ext cx="2216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 Condensed"/>
                <a:ea typeface="Roboto Condensed"/>
                <a:cs typeface="Roboto Condensed"/>
                <a:sym typeface="Roboto Condensed"/>
              </a:rPr>
              <a:t>IT 491 Capstone Project</a:t>
            </a:r>
            <a:endParaRPr b="1" sz="15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0" y="4492049"/>
            <a:ext cx="1318548" cy="54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9549" y="3766300"/>
            <a:ext cx="1072875" cy="10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3050" y="3528400"/>
            <a:ext cx="3014174" cy="154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0"/>
          <p:cNvSpPr txBox="1"/>
          <p:nvPr>
            <p:ph idx="2" type="ctrTitle"/>
          </p:nvPr>
        </p:nvSpPr>
        <p:spPr>
          <a:xfrm>
            <a:off x="2987838" y="1211900"/>
            <a:ext cx="25398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(MDDDE)</a:t>
            </a:r>
            <a:endParaRPr/>
          </a:p>
        </p:txBody>
      </p:sp>
      <p:sp>
        <p:nvSpPr>
          <p:cNvPr id="182" name="Google Shape;182;p30"/>
          <p:cNvSpPr txBox="1"/>
          <p:nvPr>
            <p:ph idx="1" type="subTitle"/>
          </p:nvPr>
        </p:nvSpPr>
        <p:spPr>
          <a:xfrm>
            <a:off x="2987850" y="1457350"/>
            <a:ext cx="2337600" cy="22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We utilized the SCRUM framework by splitting our workload between four sprints and conducting several meetings throughout each week.</a:t>
            </a:r>
            <a:endParaRPr sz="1050"/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Sprint progress was tracked utilizing the GitHub Projects board and GANTT chart.</a:t>
            </a:r>
            <a:endParaRPr sz="1050"/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A project risk matrix was developed in order to identify and address potential roadblocks prior to their </a:t>
            </a:r>
            <a:r>
              <a:rPr lang="en" sz="1050"/>
              <a:t>occurrence</a:t>
            </a:r>
            <a:r>
              <a:rPr lang="en" sz="1050"/>
              <a:t>.</a:t>
            </a:r>
            <a:endParaRPr sz="10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 Startup by Slidesgo">
  <a:themeElements>
    <a:clrScheme name="Simple Light">
      <a:dk1>
        <a:srgbClr val="E5B2CA"/>
      </a:dk1>
      <a:lt1>
        <a:srgbClr val="613FB8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E5B2CA"/>
      </a:accent3>
      <a:accent4>
        <a:srgbClr val="613FB8"/>
      </a:accent4>
      <a:accent5>
        <a:srgbClr val="FFFFFF"/>
      </a:accent5>
      <a:accent6>
        <a:srgbClr val="EFEFE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