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League Spartan"/>
      <p:regular r:id="rId33"/>
      <p:bold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Poppins"/>
      <p:regular r:id="rId43"/>
      <p:bold r:id="rId44"/>
      <p:italic r:id="rId45"/>
      <p:boldItalic r:id="rId46"/>
    </p:embeddedFont>
    <p:embeddedFont>
      <p:font typeface="Lato Light"/>
      <p:regular r:id="rId47"/>
      <p:bold r:id="rId48"/>
      <p:italic r:id="rId49"/>
      <p:boldItalic r:id="rId50"/>
    </p:embeddedFont>
    <p:embeddedFont>
      <p:font typeface="Open Sans Medium"/>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Light-bold.fntdata"/><Relationship Id="rId47" Type="http://schemas.openxmlformats.org/officeDocument/2006/relationships/font" Target="fonts/LatoLight-regular.fntdata"/><Relationship Id="rId49"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LeagueSpartan-regular.fntdata"/><Relationship Id="rId32" Type="http://schemas.openxmlformats.org/officeDocument/2006/relationships/slide" Target="slides/slide27.xml"/><Relationship Id="rId35" Type="http://schemas.openxmlformats.org/officeDocument/2006/relationships/font" Target="fonts/Montserrat-regular.fntdata"/><Relationship Id="rId34" Type="http://schemas.openxmlformats.org/officeDocument/2006/relationships/font" Target="fonts/LeagueSpartan-bold.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Lato-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Medium-regular.fntdata"/><Relationship Id="rId50" Type="http://schemas.openxmlformats.org/officeDocument/2006/relationships/font" Target="fonts/LatoLight-boldItalic.fntdata"/><Relationship Id="rId53" Type="http://schemas.openxmlformats.org/officeDocument/2006/relationships/font" Target="fonts/OpenSansMedium-italic.fntdata"/><Relationship Id="rId52" Type="http://schemas.openxmlformats.org/officeDocument/2006/relationships/font" Target="fonts/OpenSansMedium-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Machine learning model for Sentiment Analysis: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an era dominated by vast amounts of textual data generated across various online platforms, understanding and interpreting the sentiments expressed by individuals has become a crucial task. Sentiment analysis, also known as opinion mining, is a powerful natural language processing (NLP) technique that involves extracting and analyzing sentiments, opinions, and emotions from text data. This process enables us to gain valuable insights into the attitudes and feelings of users towards a particular subject, product, or event.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aim of our sentiment analysis project is to harness the capabilities of machine learning and NLP to automatically categorize and understand the sentiment conveyed in textual content. By utilizing advanced algorithms and techniques, we can transform unstructured text into valuable information, providing businesses, researchers, and individuals with actionable insights.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c704b0ba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c704b0ba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c704b0b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c704b0b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c704b0ba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c704b0b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c704b0b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c704b0b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c704b0b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c704b0b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c704b0ba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c704b0b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c704b0b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c704b0b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c704b0ba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c704b0b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c704b0b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c704b0b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c704b0ba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c704b0ba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SLIDES_API2671488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SLIDES_API2671488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c704b0b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c704b0b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c704b0ba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c704b0ba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c704b0ba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c704b0ba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c20fd496c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c20fd496c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c20fd496c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c20fd496c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1bfa90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1bfa90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1bfa90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1bfa90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SLIDES_API26714883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SLIDES_API26714883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c704b0b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c704b0b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c704b0b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c704b0b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f108a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f108a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f108a0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f108a0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bf108a0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bf108a0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c704b0b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c704b0b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c704b0b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c704b0b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30" name="Shape 130"/>
        <p:cNvGrpSpPr/>
        <p:nvPr/>
      </p:nvGrpSpPr>
      <p:grpSpPr>
        <a:xfrm>
          <a:off x="0" y="0"/>
          <a:ext cx="0" cy="0"/>
          <a:chOff x="0" y="0"/>
          <a:chExt cx="0" cy="0"/>
        </a:xfrm>
      </p:grpSpPr>
      <p:sp>
        <p:nvSpPr>
          <p:cNvPr id="131" name="Google Shape;13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3">
    <p:spTree>
      <p:nvGrpSpPr>
        <p:cNvPr id="134" name="Shape 134"/>
        <p:cNvGrpSpPr/>
        <p:nvPr/>
      </p:nvGrpSpPr>
      <p:grpSpPr>
        <a:xfrm>
          <a:off x="0" y="0"/>
          <a:ext cx="0" cy="0"/>
          <a:chOff x="0" y="0"/>
          <a:chExt cx="0" cy="0"/>
        </a:xfrm>
      </p:grpSpPr>
      <p:sp>
        <p:nvSpPr>
          <p:cNvPr id="135" name="Google Shape;13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36" name="Google Shape;13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4"/>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138" name="Google Shape;13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39" name="Google Shape;139;p14"/>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40" name="Shape 140"/>
        <p:cNvGrpSpPr/>
        <p:nvPr/>
      </p:nvGrpSpPr>
      <p:grpSpPr>
        <a:xfrm>
          <a:off x="0" y="0"/>
          <a:ext cx="0" cy="0"/>
          <a:chOff x="0" y="0"/>
          <a:chExt cx="0" cy="0"/>
        </a:xfrm>
      </p:grpSpPr>
      <p:sp>
        <p:nvSpPr>
          <p:cNvPr id="141" name="Google Shape;14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5"/>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15"/>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44" name="Google Shape;144;p15"/>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45" name="Google Shape;145;p15"/>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46" name="Google Shape;146;p15"/>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47" name="Google Shape;147;p15"/>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48" name="Shape 148"/>
        <p:cNvGrpSpPr/>
        <p:nvPr/>
      </p:nvGrpSpPr>
      <p:grpSpPr>
        <a:xfrm>
          <a:off x="0" y="0"/>
          <a:ext cx="0" cy="0"/>
          <a:chOff x="0" y="0"/>
          <a:chExt cx="0" cy="0"/>
        </a:xfrm>
      </p:grpSpPr>
      <p:sp>
        <p:nvSpPr>
          <p:cNvPr id="149" name="Google Shape;149;p16"/>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0" name="Google Shape;150;p16"/>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1" name="Google Shape;151;p16"/>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2" name="Google Shape;152;p16"/>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3" name="Google Shape;153;p16"/>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16"/>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55" name="Google Shape;155;p16"/>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56" name="Google Shape;156;p16"/>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57" name="Google Shape;157;p16"/>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58" name="Google Shape;158;p16"/>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9" name="Google Shape;159;p16"/>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16"/>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1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62" name="Shape 162"/>
        <p:cNvGrpSpPr/>
        <p:nvPr/>
      </p:nvGrpSpPr>
      <p:grpSpPr>
        <a:xfrm>
          <a:off x="0" y="0"/>
          <a:ext cx="0" cy="0"/>
          <a:chOff x="0" y="0"/>
          <a:chExt cx="0" cy="0"/>
        </a:xfrm>
      </p:grpSpPr>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17"/>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65" name="Google Shape;165;p17"/>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ctrTitle"/>
          </p:nvPr>
        </p:nvSpPr>
        <p:spPr>
          <a:xfrm>
            <a:off x="311708" y="87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IML_Group06</a:t>
            </a:r>
            <a:endParaRPr/>
          </a:p>
        </p:txBody>
      </p:sp>
      <p:sp>
        <p:nvSpPr>
          <p:cNvPr id="171" name="Google Shape;171;p18"/>
          <p:cNvSpPr txBox="1"/>
          <p:nvPr>
            <p:ph idx="1" type="subTitle"/>
          </p:nvPr>
        </p:nvSpPr>
        <p:spPr>
          <a:xfrm>
            <a:off x="311700" y="2343750"/>
            <a:ext cx="8520600" cy="61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Sentiment Analysis Model</a:t>
            </a:r>
            <a:endParaRPr/>
          </a:p>
        </p:txBody>
      </p:sp>
      <p:sp>
        <p:nvSpPr>
          <p:cNvPr id="172" name="Google Shape;172;p18"/>
          <p:cNvSpPr txBox="1"/>
          <p:nvPr/>
        </p:nvSpPr>
        <p:spPr>
          <a:xfrm>
            <a:off x="398550" y="3102800"/>
            <a:ext cx="2785500" cy="18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Group members-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IIT2021125: Radhika Gupta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IIT2021139: Naman Gupta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IIT2021140: Naysha Singh</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IIT2021168: Kaushik Mullick</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IIT2021170: Viraj Jagtap</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IIT2021172: Shruti Bilolikar</a:t>
            </a:r>
            <a:endParaRPr sz="1300">
              <a:solidFill>
                <a:schemeClr val="lt1"/>
              </a:solidFill>
              <a:latin typeface="Lato"/>
              <a:ea typeface="Lato"/>
              <a:cs typeface="Lato"/>
              <a:sym typeface="Lato"/>
            </a:endParaRPr>
          </a:p>
        </p:txBody>
      </p:sp>
      <p:sp>
        <p:nvSpPr>
          <p:cNvPr id="173" name="Google Shape;173;p18"/>
          <p:cNvSpPr txBox="1"/>
          <p:nvPr/>
        </p:nvSpPr>
        <p:spPr>
          <a:xfrm>
            <a:off x="5281225" y="4000025"/>
            <a:ext cx="3422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Guided by- Prof. Shekhar Verma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632175" y="920625"/>
            <a:ext cx="1890000" cy="197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Naive Bayes Classifier Results</a:t>
            </a:r>
            <a:endParaRPr/>
          </a:p>
        </p:txBody>
      </p:sp>
      <p:pic>
        <p:nvPicPr>
          <p:cNvPr id="227" name="Google Shape;227;p27"/>
          <p:cNvPicPr preferRelativeResize="0"/>
          <p:nvPr/>
        </p:nvPicPr>
        <p:blipFill>
          <a:blip r:embed="rId3">
            <a:alphaModFix/>
          </a:blip>
          <a:stretch>
            <a:fillRect/>
          </a:stretch>
        </p:blipFill>
        <p:spPr>
          <a:xfrm>
            <a:off x="2442800" y="805250"/>
            <a:ext cx="3802749" cy="385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632175" y="7682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TF-IDF </a:t>
            </a:r>
            <a:r>
              <a:rPr lang="en"/>
              <a:t>Naive-Bayes Classifier</a:t>
            </a:r>
            <a:endParaRPr/>
          </a:p>
        </p:txBody>
      </p:sp>
      <p:sp>
        <p:nvSpPr>
          <p:cNvPr id="233" name="Google Shape;233;p28"/>
          <p:cNvSpPr txBox="1"/>
          <p:nvPr>
            <p:ph idx="1" type="body"/>
          </p:nvPr>
        </p:nvSpPr>
        <p:spPr>
          <a:xfrm>
            <a:off x="632175" y="14125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(Term Frequency-Inverse Document Frequency)</a:t>
            </a:r>
            <a:endParaRPr/>
          </a:p>
          <a:p>
            <a:pPr indent="0" lvl="0" marL="0" rtl="0" algn="l">
              <a:spcBef>
                <a:spcPts val="600"/>
              </a:spcBef>
              <a:spcAft>
                <a:spcPts val="0"/>
              </a:spcAft>
              <a:buNone/>
            </a:pPr>
            <a:r>
              <a:rPr lang="en"/>
              <a:t>I</a:t>
            </a:r>
            <a:r>
              <a:rPr lang="en"/>
              <a:t>mplemented using: Multinomial Naive Bayes Algorithm.</a:t>
            </a:r>
            <a:endParaRPr/>
          </a:p>
          <a:p>
            <a:pPr indent="0" lvl="0" marL="0" rtl="0" algn="l">
              <a:spcBef>
                <a:spcPts val="600"/>
              </a:spcBef>
              <a:spcAft>
                <a:spcPts val="0"/>
              </a:spcAft>
              <a:buNone/>
            </a:pPr>
            <a:r>
              <a:rPr lang="en"/>
              <a:t>The </a:t>
            </a:r>
            <a:r>
              <a:rPr lang="en"/>
              <a:t>difference</a:t>
            </a:r>
            <a:r>
              <a:rPr lang="en"/>
              <a:t> between Naive Bayes  and TF-IDF Naive Bayes classifier is the use of bag-of-words matrix (vec).</a:t>
            </a:r>
            <a:endParaRPr/>
          </a:p>
          <a:p>
            <a:pPr indent="0" lvl="0" marL="0" rtl="0" algn="l">
              <a:spcBef>
                <a:spcPts val="600"/>
              </a:spcBef>
              <a:spcAft>
                <a:spcPts val="0"/>
              </a:spcAft>
              <a:buNone/>
            </a:pPr>
            <a:r>
              <a:rPr lang="en"/>
              <a:t>T</a:t>
            </a:r>
            <a:r>
              <a:rPr lang="en"/>
              <a:t>he TfidfVectorizer is employed to convert the text data into a TF-IDF matrix. TF-IDF represents the importance of each word in a document relative to the entire corpus. The fit_transform method is used on the training data (train_data['tweet']) to create a TF-IDF representation (tfidf_vec).</a:t>
            </a:r>
            <a:endParaRPr/>
          </a:p>
          <a:p>
            <a:pPr indent="0" lvl="0" marL="0" rtl="0" algn="l">
              <a:spcBef>
                <a:spcPts val="600"/>
              </a:spcBef>
              <a:spcAft>
                <a:spcPts val="0"/>
              </a:spcAft>
              <a:buNone/>
            </a:pPr>
            <a:r>
              <a:rPr lang="en"/>
              <a:t>The MultinomialNB classifier is then instantiated and trained using the new bag-of-words matrix (tfidf_vec) and corresponding labels from the training data (train_data['label']).</a:t>
            </a:r>
            <a:endParaRPr/>
          </a:p>
          <a:p>
            <a:pPr indent="0" lvl="0" marL="0" rtl="0" algn="l">
              <a:spcBef>
                <a:spcPts val="6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TF-IDF </a:t>
            </a:r>
            <a:r>
              <a:rPr lang="en"/>
              <a:t>Naive-Bayes Classifier Results</a:t>
            </a:r>
            <a:endParaRPr/>
          </a:p>
        </p:txBody>
      </p:sp>
      <p:sp>
        <p:nvSpPr>
          <p:cNvPr id="239" name="Google Shape;239;p29"/>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a:t>
            </a:r>
            <a:r>
              <a:rPr lang="en" sz="1500"/>
              <a:t>75.89475799614401%</a:t>
            </a:r>
            <a:endParaRPr sz="1500"/>
          </a:p>
          <a:p>
            <a:pPr indent="0" lvl="0" marL="0" rtl="0" algn="l">
              <a:lnSpc>
                <a:spcPct val="115000"/>
              </a:lnSpc>
              <a:spcBef>
                <a:spcPts val="1200"/>
              </a:spcBef>
              <a:spcAft>
                <a:spcPts val="0"/>
              </a:spcAft>
              <a:buNone/>
            </a:pPr>
            <a:r>
              <a:rPr lang="en"/>
              <a:t>                                precision    recall  f1-score   support</a:t>
            </a:r>
            <a:endParaRPr/>
          </a:p>
          <a:p>
            <a:pPr indent="0" lvl="0" marL="0" rtl="0" algn="l">
              <a:lnSpc>
                <a:spcPct val="115000"/>
              </a:lnSpc>
              <a:spcBef>
                <a:spcPts val="600"/>
              </a:spcBef>
              <a:spcAft>
                <a:spcPts val="0"/>
              </a:spcAft>
              <a:buNone/>
            </a:pPr>
            <a:r>
              <a:rPr lang="en"/>
              <a:t>Negative                 0.76          0.77      0.76         159493</a:t>
            </a:r>
            <a:endParaRPr/>
          </a:p>
          <a:p>
            <a:pPr indent="0" lvl="0" marL="0" rtl="0" algn="l">
              <a:lnSpc>
                <a:spcPct val="115000"/>
              </a:lnSpc>
              <a:spcBef>
                <a:spcPts val="600"/>
              </a:spcBef>
              <a:spcAft>
                <a:spcPts val="0"/>
              </a:spcAft>
              <a:buNone/>
            </a:pPr>
            <a:r>
              <a:rPr lang="en"/>
              <a:t>Positive                   0.76          0.75      0.76         158973</a:t>
            </a:r>
            <a:endParaRPr/>
          </a:p>
          <a:p>
            <a:pPr indent="0" lvl="0" marL="0" rtl="0" algn="l">
              <a:lnSpc>
                <a:spcPct val="115000"/>
              </a:lnSpc>
              <a:spcBef>
                <a:spcPts val="600"/>
              </a:spcBef>
              <a:spcAft>
                <a:spcPts val="0"/>
              </a:spcAft>
              <a:buNone/>
            </a:pPr>
            <a:r>
              <a:rPr lang="en"/>
              <a:t>Accuracy                                                    0.76         318466</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632175" y="920625"/>
            <a:ext cx="1761000" cy="245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TF-IDF Naive Bayes Classifier Results</a:t>
            </a:r>
            <a:endParaRPr/>
          </a:p>
        </p:txBody>
      </p:sp>
      <p:pic>
        <p:nvPicPr>
          <p:cNvPr id="245" name="Google Shape;245;p30"/>
          <p:cNvPicPr preferRelativeResize="0"/>
          <p:nvPr/>
        </p:nvPicPr>
        <p:blipFill>
          <a:blip r:embed="rId3">
            <a:alphaModFix/>
          </a:blip>
          <a:stretch>
            <a:fillRect/>
          </a:stretch>
        </p:blipFill>
        <p:spPr>
          <a:xfrm>
            <a:off x="2393175" y="618725"/>
            <a:ext cx="4133974" cy="418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Support Vector </a:t>
            </a:r>
            <a:r>
              <a:rPr lang="en"/>
              <a:t>Machine</a:t>
            </a:r>
            <a:r>
              <a:rPr lang="en"/>
              <a:t> (SVM)</a:t>
            </a:r>
            <a:endParaRPr/>
          </a:p>
        </p:txBody>
      </p:sp>
      <p:sp>
        <p:nvSpPr>
          <p:cNvPr id="251" name="Google Shape;251;p31"/>
          <p:cNvSpPr txBox="1"/>
          <p:nvPr>
            <p:ph idx="1" type="body"/>
          </p:nvPr>
        </p:nvSpPr>
        <p:spPr>
          <a:xfrm>
            <a:off x="632175" y="1717350"/>
            <a:ext cx="56604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mplemented using: LinearSVC (Linear Support Vector Classification) model. </a:t>
            </a:r>
            <a:endParaRPr/>
          </a:p>
          <a:p>
            <a:pPr indent="0" lvl="0" marL="0" rtl="0" algn="l">
              <a:spcBef>
                <a:spcPts val="600"/>
              </a:spcBef>
              <a:spcAft>
                <a:spcPts val="0"/>
              </a:spcAft>
              <a:buNone/>
            </a:pPr>
            <a:r>
              <a:rPr lang="en"/>
              <a:t>The bag-of-words matrix (vec) obtained from the Countvectorizer is reused here.</a:t>
            </a:r>
            <a:endParaRPr/>
          </a:p>
          <a:p>
            <a:pPr indent="0" lvl="0" marL="0" rtl="0" algn="l">
              <a:spcBef>
                <a:spcPts val="600"/>
              </a:spcBef>
              <a:spcAft>
                <a:spcPts val="0"/>
              </a:spcAft>
              <a:buNone/>
            </a:pPr>
            <a:r>
              <a:rPr lang="en"/>
              <a:t>T</a:t>
            </a:r>
            <a:r>
              <a:rPr lang="en"/>
              <a:t>he LinearSVC classifier is instantiated and trained using the  bag-of-words matrix (vec) and corresponding labels from the training data (train_data['label']).</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SVM Results</a:t>
            </a:r>
            <a:endParaRPr/>
          </a:p>
        </p:txBody>
      </p:sp>
      <p:sp>
        <p:nvSpPr>
          <p:cNvPr id="257" name="Google Shape;257;p32"/>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a:t>
            </a:r>
            <a:r>
              <a:rPr lang="en" sz="1500"/>
              <a:t>77.17118938913417%</a:t>
            </a:r>
            <a:endParaRPr sz="1500"/>
          </a:p>
          <a:p>
            <a:pPr indent="0" lvl="0" marL="0" rtl="0" algn="l">
              <a:lnSpc>
                <a:spcPct val="115000"/>
              </a:lnSpc>
              <a:spcBef>
                <a:spcPts val="1200"/>
              </a:spcBef>
              <a:spcAft>
                <a:spcPts val="0"/>
              </a:spcAft>
              <a:buNone/>
            </a:pPr>
            <a:r>
              <a:rPr lang="en"/>
              <a:t>                                precision    recall  f1-score   support</a:t>
            </a:r>
            <a:endParaRPr/>
          </a:p>
          <a:p>
            <a:pPr indent="0" lvl="0" marL="0" rtl="0" algn="l">
              <a:lnSpc>
                <a:spcPct val="115000"/>
              </a:lnSpc>
              <a:spcBef>
                <a:spcPts val="600"/>
              </a:spcBef>
              <a:spcAft>
                <a:spcPts val="0"/>
              </a:spcAft>
              <a:buNone/>
            </a:pPr>
            <a:r>
              <a:rPr lang="en"/>
              <a:t>Negative                 0.76          0.79      0.78         159493</a:t>
            </a:r>
            <a:endParaRPr/>
          </a:p>
          <a:p>
            <a:pPr indent="0" lvl="0" marL="0" rtl="0" algn="l">
              <a:lnSpc>
                <a:spcPct val="115000"/>
              </a:lnSpc>
              <a:spcBef>
                <a:spcPts val="600"/>
              </a:spcBef>
              <a:spcAft>
                <a:spcPts val="0"/>
              </a:spcAft>
              <a:buNone/>
            </a:pPr>
            <a:r>
              <a:rPr lang="en"/>
              <a:t>Positive                   0.78          0.75      0.77         158973</a:t>
            </a:r>
            <a:endParaRPr/>
          </a:p>
          <a:p>
            <a:pPr indent="0" lvl="0" marL="0" rtl="0" algn="l">
              <a:lnSpc>
                <a:spcPct val="115000"/>
              </a:lnSpc>
              <a:spcBef>
                <a:spcPts val="600"/>
              </a:spcBef>
              <a:spcAft>
                <a:spcPts val="0"/>
              </a:spcAft>
              <a:buNone/>
            </a:pPr>
            <a:r>
              <a:rPr lang="en"/>
              <a:t>Accuracy                                                    0.77         318466</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632175" y="920625"/>
            <a:ext cx="16617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SVM Results</a:t>
            </a:r>
            <a:endParaRPr/>
          </a:p>
        </p:txBody>
      </p:sp>
      <p:pic>
        <p:nvPicPr>
          <p:cNvPr id="263" name="Google Shape;263;p33"/>
          <p:cNvPicPr preferRelativeResize="0"/>
          <p:nvPr/>
        </p:nvPicPr>
        <p:blipFill>
          <a:blip r:embed="rId3">
            <a:alphaModFix/>
          </a:blip>
          <a:stretch>
            <a:fillRect/>
          </a:stretch>
        </p:blipFill>
        <p:spPr>
          <a:xfrm>
            <a:off x="2293876" y="642550"/>
            <a:ext cx="4177451" cy="4229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 with N-gram features</a:t>
            </a:r>
            <a:endParaRPr/>
          </a:p>
        </p:txBody>
      </p:sp>
      <p:sp>
        <p:nvSpPr>
          <p:cNvPr id="269" name="Google Shape;269;p34"/>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mplemented using: Logistic Regression  model. </a:t>
            </a:r>
            <a:endParaRPr/>
          </a:p>
          <a:p>
            <a:pPr indent="0" lvl="0" marL="0" rtl="0" algn="l">
              <a:spcBef>
                <a:spcPts val="600"/>
              </a:spcBef>
              <a:spcAft>
                <a:spcPts val="0"/>
              </a:spcAft>
              <a:buNone/>
            </a:pPr>
            <a:r>
              <a:rPr lang="en"/>
              <a:t>T</a:t>
            </a:r>
            <a:r>
              <a:rPr lang="en"/>
              <a:t>he CountVectorizer is used to create a bag-of-words representation with N-gram features (unigrams and bigrams).</a:t>
            </a:r>
            <a:endParaRPr/>
          </a:p>
          <a:p>
            <a:pPr indent="0" lvl="0" marL="0" rtl="0" algn="l">
              <a:spcBef>
                <a:spcPts val="600"/>
              </a:spcBef>
              <a:spcAft>
                <a:spcPts val="0"/>
              </a:spcAft>
              <a:buNone/>
            </a:pPr>
            <a:r>
              <a:rPr lang="en"/>
              <a:t>(We have set min_df value as 5, as the min. number of documents a word must be present in to be included in vocabulary) (And ngram_range as (1,2) to include both unigrams and bigrams)</a:t>
            </a:r>
            <a:endParaRPr/>
          </a:p>
          <a:p>
            <a:pPr indent="0" lvl="0" marL="0" rtl="0" algn="l">
              <a:spcBef>
                <a:spcPts val="600"/>
              </a:spcBef>
              <a:spcAft>
                <a:spcPts val="0"/>
              </a:spcAft>
              <a:buNone/>
            </a:pPr>
            <a:r>
              <a:rPr lang="en"/>
              <a:t>The Logistic Regression model is instantiated and trained using the  </a:t>
            </a:r>
            <a:r>
              <a:rPr lang="en"/>
              <a:t>vectorized training data (X_train_vectorized) and the corresponding labels from the training data (y_train).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 (N-gram) Results</a:t>
            </a:r>
            <a:endParaRPr/>
          </a:p>
        </p:txBody>
      </p:sp>
      <p:sp>
        <p:nvSpPr>
          <p:cNvPr id="275" name="Google Shape;275;p35"/>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a:t>
            </a:r>
            <a:r>
              <a:rPr lang="en" sz="1500"/>
              <a:t>78.91643063937751%</a:t>
            </a:r>
            <a:endParaRPr sz="1500"/>
          </a:p>
          <a:p>
            <a:pPr indent="0" lvl="0" marL="0" rtl="0" algn="l">
              <a:lnSpc>
                <a:spcPct val="115000"/>
              </a:lnSpc>
              <a:spcBef>
                <a:spcPts val="1200"/>
              </a:spcBef>
              <a:spcAft>
                <a:spcPts val="0"/>
              </a:spcAft>
              <a:buNone/>
            </a:pPr>
            <a:r>
              <a:rPr lang="en"/>
              <a:t>                                precision    recall  f1-score   support</a:t>
            </a:r>
            <a:endParaRPr/>
          </a:p>
          <a:p>
            <a:pPr indent="0" lvl="0" marL="0" rtl="0" algn="l">
              <a:lnSpc>
                <a:spcPct val="115000"/>
              </a:lnSpc>
              <a:spcBef>
                <a:spcPts val="600"/>
              </a:spcBef>
              <a:spcAft>
                <a:spcPts val="0"/>
              </a:spcAft>
              <a:buNone/>
            </a:pPr>
            <a:r>
              <a:rPr lang="en"/>
              <a:t>Negative                 0.81          0.76      0.78         159493</a:t>
            </a:r>
            <a:endParaRPr/>
          </a:p>
          <a:p>
            <a:pPr indent="0" lvl="0" marL="0" rtl="0" algn="l">
              <a:lnSpc>
                <a:spcPct val="115000"/>
              </a:lnSpc>
              <a:spcBef>
                <a:spcPts val="600"/>
              </a:spcBef>
              <a:spcAft>
                <a:spcPts val="0"/>
              </a:spcAft>
              <a:buNone/>
            </a:pPr>
            <a:r>
              <a:rPr lang="en"/>
              <a:t>Positive                   0.77          0.82      0.79         158973</a:t>
            </a:r>
            <a:endParaRPr/>
          </a:p>
          <a:p>
            <a:pPr indent="0" lvl="0" marL="0" rtl="0" algn="l">
              <a:lnSpc>
                <a:spcPct val="115000"/>
              </a:lnSpc>
              <a:spcBef>
                <a:spcPts val="600"/>
              </a:spcBef>
              <a:spcAft>
                <a:spcPts val="0"/>
              </a:spcAft>
              <a:buNone/>
            </a:pPr>
            <a:r>
              <a:rPr lang="en"/>
              <a:t>Accuracy                                                    0.79         318466</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632175" y="920625"/>
            <a:ext cx="2217300" cy="202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 (N-gram) Results</a:t>
            </a:r>
            <a:endParaRPr/>
          </a:p>
        </p:txBody>
      </p:sp>
      <p:pic>
        <p:nvPicPr>
          <p:cNvPr id="281" name="Google Shape;281;p36"/>
          <p:cNvPicPr preferRelativeResize="0"/>
          <p:nvPr/>
        </p:nvPicPr>
        <p:blipFill>
          <a:blip r:embed="rId3">
            <a:alphaModFix/>
          </a:blip>
          <a:stretch>
            <a:fillRect/>
          </a:stretch>
        </p:blipFill>
        <p:spPr>
          <a:xfrm>
            <a:off x="2789925" y="617137"/>
            <a:ext cx="3861125" cy="390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179" name="Google Shape;179;p19"/>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is the process of classifying whether a block of text is positive, negative, or, neutral. </a:t>
            </a:r>
            <a:endParaRPr/>
          </a:p>
          <a:p>
            <a:pPr indent="0" lvl="0" marL="0" rtl="0" algn="l">
              <a:spcBef>
                <a:spcPts val="1200"/>
              </a:spcBef>
              <a:spcAft>
                <a:spcPts val="0"/>
              </a:spcAft>
              <a:buNone/>
            </a:pPr>
            <a:r>
              <a:rPr lang="en"/>
              <a:t>The goal which Sentiment analysis tries to gain is to be analyzed people’s opinions in a way that can help businesses expand. </a:t>
            </a:r>
            <a:endParaRPr/>
          </a:p>
          <a:p>
            <a:pPr indent="0" lvl="0" marL="0" rtl="0" algn="l">
              <a:spcBef>
                <a:spcPts val="1200"/>
              </a:spcBef>
              <a:spcAft>
                <a:spcPts val="0"/>
              </a:spcAft>
              <a:buNone/>
            </a:pPr>
            <a:r>
              <a:rPr lang="en"/>
              <a:t>It focuses not only on polarity (positive, negative &amp; neutral) but also on emotions (happy, sad, angry, etc.). </a:t>
            </a:r>
            <a:endParaRPr/>
          </a:p>
          <a:p>
            <a:pPr indent="0" lvl="0" marL="0" rtl="0" algn="l">
              <a:spcBef>
                <a:spcPts val="1200"/>
              </a:spcBef>
              <a:spcAft>
                <a:spcPts val="1200"/>
              </a:spcAft>
              <a:buNone/>
            </a:pPr>
            <a:r>
              <a:rPr lang="en"/>
              <a:t>It uses various Natural Language Processing algorithms such as Rule-based, Automatic, and Hybrid.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Step: Bagging</a:t>
            </a:r>
            <a:endParaRPr/>
          </a:p>
        </p:txBody>
      </p:sp>
      <p:sp>
        <p:nvSpPr>
          <p:cNvPr id="287" name="Google Shape;287;p37"/>
          <p:cNvSpPr txBox="1"/>
          <p:nvPr>
            <p:ph idx="1" type="body"/>
          </p:nvPr>
        </p:nvSpPr>
        <p:spPr>
          <a:xfrm>
            <a:off x="632175" y="15784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classifier combines multiple base models for sentiment analysis.</a:t>
            </a:r>
            <a:endParaRPr/>
          </a:p>
          <a:p>
            <a:pPr indent="0" lvl="0" marL="0" rtl="0" algn="l">
              <a:spcBef>
                <a:spcPts val="600"/>
              </a:spcBef>
              <a:spcAft>
                <a:spcPts val="0"/>
              </a:spcAft>
              <a:buNone/>
            </a:pPr>
            <a:r>
              <a:rPr lang="en"/>
              <a:t>It uses an </a:t>
            </a:r>
            <a:r>
              <a:rPr lang="en"/>
              <a:t>ensemble</a:t>
            </a:r>
            <a:r>
              <a:rPr lang="en"/>
              <a:t> of base models, and the base models are combined using a hard-voting strategy (Mode of </a:t>
            </a:r>
            <a:r>
              <a:rPr lang="en"/>
              <a:t>the</a:t>
            </a:r>
            <a:r>
              <a:rPr lang="en"/>
              <a:t> </a:t>
            </a:r>
            <a:r>
              <a:rPr lang="en"/>
              <a:t>predicted</a:t>
            </a:r>
            <a:r>
              <a:rPr lang="en"/>
              <a:t> results).</a:t>
            </a:r>
            <a:endParaRPr/>
          </a:p>
          <a:p>
            <a:pPr indent="0" lvl="0" marL="0" rtl="0" algn="l">
              <a:spcBef>
                <a:spcPts val="600"/>
              </a:spcBef>
              <a:spcAft>
                <a:spcPts val="0"/>
              </a:spcAft>
              <a:buNone/>
            </a:pPr>
            <a:r>
              <a:rPr lang="en"/>
              <a:t>Base models include-</a:t>
            </a:r>
            <a:endParaRPr/>
          </a:p>
          <a:p>
            <a:pPr indent="-311150" lvl="0" marL="457200" rtl="0" algn="l">
              <a:spcBef>
                <a:spcPts val="600"/>
              </a:spcBef>
              <a:spcAft>
                <a:spcPts val="0"/>
              </a:spcAft>
              <a:buSzPts val="1300"/>
              <a:buAutoNum type="arabicPeriod"/>
            </a:pPr>
            <a:r>
              <a:rPr lang="en"/>
              <a:t>Naive Bayes with CountVectorizer</a:t>
            </a:r>
            <a:endParaRPr/>
          </a:p>
          <a:p>
            <a:pPr indent="-311150" lvl="0" marL="457200" rtl="0" algn="l">
              <a:spcBef>
                <a:spcPts val="600"/>
              </a:spcBef>
              <a:spcAft>
                <a:spcPts val="0"/>
              </a:spcAft>
              <a:buSzPts val="1300"/>
              <a:buAutoNum type="arabicPeriod"/>
            </a:pPr>
            <a:r>
              <a:rPr lang="en"/>
              <a:t>Naive Bayes with TF-IDF features</a:t>
            </a:r>
            <a:endParaRPr/>
          </a:p>
          <a:p>
            <a:pPr indent="-311150" lvl="0" marL="457200" rtl="0" algn="l">
              <a:spcBef>
                <a:spcPts val="600"/>
              </a:spcBef>
              <a:spcAft>
                <a:spcPts val="0"/>
              </a:spcAft>
              <a:buSzPts val="1300"/>
              <a:buAutoNum type="arabicPeriod"/>
            </a:pPr>
            <a:r>
              <a:rPr lang="en"/>
              <a:t>Linear SVM</a:t>
            </a:r>
            <a:endParaRPr/>
          </a:p>
          <a:p>
            <a:pPr indent="-311150" lvl="0" marL="457200" rtl="0" algn="l">
              <a:spcBef>
                <a:spcPts val="600"/>
              </a:spcBef>
              <a:spcAft>
                <a:spcPts val="0"/>
              </a:spcAft>
              <a:buSzPts val="1300"/>
              <a:buAutoNum type="arabicPeriod"/>
            </a:pPr>
            <a:r>
              <a:rPr lang="en"/>
              <a:t>Logistic Regression with N-gram features</a:t>
            </a:r>
            <a:endParaRPr/>
          </a:p>
          <a:p>
            <a:pPr indent="0" lvl="0" marL="0" rtl="0" algn="l">
              <a:spcBef>
                <a:spcPts val="600"/>
              </a:spcBef>
              <a:spcAft>
                <a:spcPts val="600"/>
              </a:spcAft>
              <a:buNone/>
            </a:pPr>
            <a:r>
              <a:rPr lang="en"/>
              <a:t>The </a:t>
            </a:r>
            <a:r>
              <a:rPr lang="en"/>
              <a:t>Bagging Classifier</a:t>
            </a:r>
            <a:r>
              <a:rPr lang="en"/>
              <a:t> is trained using the vectorized training data (X_train_vectorized) and the corresponding labels from the training data (y_train).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Bagging Results</a:t>
            </a:r>
            <a:endParaRPr/>
          </a:p>
        </p:txBody>
      </p:sp>
      <p:sp>
        <p:nvSpPr>
          <p:cNvPr id="293" name="Google Shape;293;p38"/>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a:t>
            </a:r>
            <a:r>
              <a:rPr lang="en" sz="1500"/>
              <a:t>77.72289663574762%</a:t>
            </a:r>
            <a:endParaRPr sz="1500"/>
          </a:p>
          <a:p>
            <a:pPr indent="0" lvl="0" marL="0" rtl="0" algn="l">
              <a:lnSpc>
                <a:spcPct val="115000"/>
              </a:lnSpc>
              <a:spcBef>
                <a:spcPts val="1200"/>
              </a:spcBef>
              <a:spcAft>
                <a:spcPts val="0"/>
              </a:spcAft>
              <a:buNone/>
            </a:pPr>
            <a:r>
              <a:rPr lang="en"/>
              <a:t>                                precision    recall  f1-score   support</a:t>
            </a:r>
            <a:endParaRPr/>
          </a:p>
          <a:p>
            <a:pPr indent="0" lvl="0" marL="0" rtl="0" algn="l">
              <a:lnSpc>
                <a:spcPct val="115000"/>
              </a:lnSpc>
              <a:spcBef>
                <a:spcPts val="600"/>
              </a:spcBef>
              <a:spcAft>
                <a:spcPts val="0"/>
              </a:spcAft>
              <a:buNone/>
            </a:pPr>
            <a:r>
              <a:rPr lang="en"/>
              <a:t>Negative                 0.76          0.81      0.78         159493</a:t>
            </a:r>
            <a:endParaRPr/>
          </a:p>
          <a:p>
            <a:pPr indent="0" lvl="0" marL="0" rtl="0" algn="l">
              <a:lnSpc>
                <a:spcPct val="115000"/>
              </a:lnSpc>
              <a:spcBef>
                <a:spcPts val="600"/>
              </a:spcBef>
              <a:spcAft>
                <a:spcPts val="0"/>
              </a:spcAft>
              <a:buNone/>
            </a:pPr>
            <a:r>
              <a:rPr lang="en"/>
              <a:t>Positive                   0.80          0.74      0.77         158973</a:t>
            </a:r>
            <a:endParaRPr/>
          </a:p>
          <a:p>
            <a:pPr indent="0" lvl="0" marL="0" rtl="0" algn="l">
              <a:lnSpc>
                <a:spcPct val="115000"/>
              </a:lnSpc>
              <a:spcBef>
                <a:spcPts val="600"/>
              </a:spcBef>
              <a:spcAft>
                <a:spcPts val="0"/>
              </a:spcAft>
              <a:buNone/>
            </a:pPr>
            <a:r>
              <a:rPr lang="en"/>
              <a:t>Accuracy                                                    0.78         318466</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632175" y="920625"/>
            <a:ext cx="1741200" cy="10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Bagging Results</a:t>
            </a:r>
            <a:endParaRPr/>
          </a:p>
        </p:txBody>
      </p:sp>
      <p:pic>
        <p:nvPicPr>
          <p:cNvPr id="299" name="Google Shape;299;p39"/>
          <p:cNvPicPr preferRelativeResize="0"/>
          <p:nvPr/>
        </p:nvPicPr>
        <p:blipFill>
          <a:blip r:embed="rId3">
            <a:alphaModFix/>
          </a:blip>
          <a:stretch>
            <a:fillRect/>
          </a:stretch>
        </p:blipFill>
        <p:spPr>
          <a:xfrm>
            <a:off x="2561801" y="642825"/>
            <a:ext cx="4020400" cy="4070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305" name="Google Shape;305;p40"/>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has a wide range of applications as:</a:t>
            </a:r>
            <a:endParaRPr/>
          </a:p>
          <a:p>
            <a:pPr indent="-311150" lvl="0" marL="457200" rtl="0" algn="l">
              <a:spcBef>
                <a:spcPts val="600"/>
              </a:spcBef>
              <a:spcAft>
                <a:spcPts val="0"/>
              </a:spcAft>
              <a:buSzPts val="1300"/>
              <a:buAutoNum type="arabicPeriod"/>
            </a:pPr>
            <a:r>
              <a:rPr lang="en"/>
              <a:t>Social Media: If for instance the comments on social media side as Instagram, over here all the reviews are analyzed and categorized as positive, negative, and neutral.</a:t>
            </a:r>
            <a:endParaRPr/>
          </a:p>
          <a:p>
            <a:pPr indent="-311150" lvl="0" marL="457200" rtl="0" algn="l">
              <a:spcBef>
                <a:spcPts val="600"/>
              </a:spcBef>
              <a:spcAft>
                <a:spcPts val="0"/>
              </a:spcAft>
              <a:buSzPts val="1300"/>
              <a:buAutoNum type="arabicPeriod"/>
            </a:pPr>
            <a:r>
              <a:rPr lang="en"/>
              <a:t>Customer Service: In the play store, all the comments in the form of 1 to 5 are done with the help of sentiment analysis approaches.</a:t>
            </a:r>
            <a:endParaRPr/>
          </a:p>
          <a:p>
            <a:pPr indent="-311150" lvl="0" marL="457200" rtl="0" algn="l">
              <a:spcBef>
                <a:spcPts val="600"/>
              </a:spcBef>
              <a:spcAft>
                <a:spcPts val="0"/>
              </a:spcAft>
              <a:buSzPts val="1300"/>
              <a:buAutoNum type="arabicPeriod"/>
            </a:pPr>
            <a:r>
              <a:rPr lang="en"/>
              <a:t>Marketing Sector: In the marketing area where a particular product needs to be reviewed as good or bad.</a:t>
            </a:r>
            <a:endParaRPr/>
          </a:p>
          <a:p>
            <a:pPr indent="-311150" lvl="0" marL="457200" rtl="0" algn="l">
              <a:spcBef>
                <a:spcPts val="600"/>
              </a:spcBef>
              <a:spcAft>
                <a:spcPts val="0"/>
              </a:spcAft>
              <a:buSzPts val="1300"/>
              <a:buAutoNum type="arabicPeriod"/>
            </a:pPr>
            <a:r>
              <a:rPr lang="en"/>
              <a:t>Reviewer side: All the reviewers will have a look at the comments and will check and give the overall review of the product.</a:t>
            </a:r>
            <a:endParaRPr/>
          </a:p>
          <a:p>
            <a:pPr indent="0" lvl="0" marL="0" rtl="0" algn="l">
              <a:spcBef>
                <a:spcPts val="6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of Sentiment Analysis</a:t>
            </a:r>
            <a:endParaRPr/>
          </a:p>
        </p:txBody>
      </p:sp>
      <p:sp>
        <p:nvSpPr>
          <p:cNvPr id="311" name="Google Shape;311;p41"/>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major challenges in the sentiment analysis approach:</a:t>
            </a:r>
            <a:endParaRPr/>
          </a:p>
          <a:p>
            <a:pPr indent="-311150" lvl="0" marL="457200" rtl="0" algn="l">
              <a:spcBef>
                <a:spcPts val="600"/>
              </a:spcBef>
              <a:spcAft>
                <a:spcPts val="0"/>
              </a:spcAft>
              <a:buSzPts val="1300"/>
              <a:buAutoNum type="arabicPeriod"/>
            </a:pPr>
            <a:r>
              <a:rPr lang="en"/>
              <a:t>If the data is in the form of a tone, then it becomes really difficult to detect whether the comment is pessimist or optimistic.</a:t>
            </a:r>
            <a:endParaRPr/>
          </a:p>
          <a:p>
            <a:pPr indent="-311150" lvl="0" marL="457200" rtl="0" algn="l">
              <a:spcBef>
                <a:spcPts val="600"/>
              </a:spcBef>
              <a:spcAft>
                <a:spcPts val="0"/>
              </a:spcAft>
              <a:buSzPts val="1300"/>
              <a:buAutoNum type="arabicPeriod"/>
            </a:pPr>
            <a:r>
              <a:rPr lang="en"/>
              <a:t>If the data is in the form of emoji, then you need to detect whether it is good or bad.</a:t>
            </a:r>
            <a:endParaRPr/>
          </a:p>
          <a:p>
            <a:pPr indent="-311150" lvl="0" marL="457200" rtl="0" algn="l">
              <a:spcBef>
                <a:spcPts val="600"/>
              </a:spcBef>
              <a:spcAft>
                <a:spcPts val="0"/>
              </a:spcAft>
              <a:buSzPts val="1300"/>
              <a:buAutoNum type="arabicPeriod"/>
            </a:pPr>
            <a:r>
              <a:rPr lang="en"/>
              <a:t>Even the ironic, sarcastic, comparing comments detection is really hard.</a:t>
            </a:r>
            <a:endParaRPr/>
          </a:p>
          <a:p>
            <a:pPr indent="-311150" lvl="0" marL="457200" rtl="0" algn="l">
              <a:spcBef>
                <a:spcPts val="600"/>
              </a:spcBef>
              <a:spcAft>
                <a:spcPts val="0"/>
              </a:spcAft>
              <a:buSzPts val="1300"/>
              <a:buAutoNum type="arabicPeriod"/>
            </a:pPr>
            <a:r>
              <a:rPr lang="en"/>
              <a:t>Comparing a neutral statement is a big task.</a:t>
            </a:r>
            <a:endParaRPr/>
          </a:p>
          <a:p>
            <a:pPr indent="0" lvl="0" marL="0" rtl="0" algn="l">
              <a:spcBef>
                <a:spcPts val="6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1185825" y="439525"/>
            <a:ext cx="19296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a:t>
            </a:r>
            <a:endParaRPr/>
          </a:p>
        </p:txBody>
      </p:sp>
      <p:pic>
        <p:nvPicPr>
          <p:cNvPr id="317" name="Google Shape;317;p42"/>
          <p:cNvPicPr preferRelativeResize="0"/>
          <p:nvPr/>
        </p:nvPicPr>
        <p:blipFill>
          <a:blip r:embed="rId3">
            <a:alphaModFix/>
          </a:blip>
          <a:stretch>
            <a:fillRect/>
          </a:stretch>
        </p:blipFill>
        <p:spPr>
          <a:xfrm>
            <a:off x="1185825" y="997400"/>
            <a:ext cx="7354896" cy="3880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1185825" y="439525"/>
            <a:ext cx="19296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a:t>
            </a:r>
            <a:endParaRPr/>
          </a:p>
        </p:txBody>
      </p:sp>
      <p:pic>
        <p:nvPicPr>
          <p:cNvPr id="323" name="Google Shape;323;p43"/>
          <p:cNvPicPr preferRelativeResize="0"/>
          <p:nvPr/>
        </p:nvPicPr>
        <p:blipFill>
          <a:blip r:embed="rId3">
            <a:alphaModFix/>
          </a:blip>
          <a:stretch>
            <a:fillRect/>
          </a:stretch>
        </p:blipFill>
        <p:spPr>
          <a:xfrm>
            <a:off x="1185825" y="958225"/>
            <a:ext cx="7325971" cy="388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530400" y="2208300"/>
            <a:ext cx="76473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Sentiment Analysis?</a:t>
            </a:r>
            <a:endParaRPr/>
          </a:p>
        </p:txBody>
      </p:sp>
      <p:sp>
        <p:nvSpPr>
          <p:cNvPr id="185" name="Google Shape;185;p20"/>
          <p:cNvSpPr txBox="1"/>
          <p:nvPr>
            <p:ph idx="1" type="body"/>
          </p:nvPr>
        </p:nvSpPr>
        <p:spPr>
          <a:xfrm>
            <a:off x="632175" y="1571575"/>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is the contextual meaning of words that indicates the social sentiment of a brand and also helps the business to determine whether the product they are manufacturing is going to make a demand in the market or not.</a:t>
            </a:r>
            <a:endParaRPr/>
          </a:p>
          <a:p>
            <a:pPr indent="0" lvl="0" marL="0" rtl="0" algn="l">
              <a:spcBef>
                <a:spcPts val="1200"/>
              </a:spcBef>
              <a:spcAft>
                <a:spcPts val="0"/>
              </a:spcAft>
              <a:buNone/>
            </a:pPr>
            <a:r>
              <a:rPr lang="en"/>
              <a:t>According to the survey,80% of the world’s data is unstructured. The data needs to be analyzed and be in a structured manner whether it is in the form of emails, texts, documents, articles, and many more.</a:t>
            </a:r>
            <a:endParaRPr/>
          </a:p>
          <a:p>
            <a:pPr indent="-311150" lvl="0" marL="457200" rtl="0" algn="l">
              <a:spcBef>
                <a:spcPts val="1200"/>
              </a:spcBef>
              <a:spcAft>
                <a:spcPts val="0"/>
              </a:spcAft>
              <a:buSzPts val="1300"/>
              <a:buAutoNum type="arabicPeriod"/>
            </a:pPr>
            <a:r>
              <a:rPr lang="en"/>
              <a:t>Sentiment Analysis is required as it stores data in an efficient, cost-friendly.</a:t>
            </a:r>
            <a:endParaRPr/>
          </a:p>
          <a:p>
            <a:pPr indent="-311150" lvl="0" marL="457200" rtl="0" algn="l">
              <a:spcBef>
                <a:spcPts val="0"/>
              </a:spcBef>
              <a:spcAft>
                <a:spcPts val="0"/>
              </a:spcAft>
              <a:buSzPts val="1300"/>
              <a:buAutoNum type="arabicPeriod"/>
            </a:pPr>
            <a:r>
              <a:rPr lang="en"/>
              <a:t>Sentiment analysis solves real-time issues and can help you solve all real-time scenarios.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632175" y="920625"/>
            <a:ext cx="13641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Flow</a:t>
            </a:r>
            <a:endParaRPr/>
          </a:p>
          <a:p>
            <a:pPr indent="0" lvl="0" marL="0" rtl="0" algn="l">
              <a:spcBef>
                <a:spcPts val="0"/>
              </a:spcBef>
              <a:spcAft>
                <a:spcPts val="0"/>
              </a:spcAft>
              <a:buNone/>
            </a:pPr>
            <a:r>
              <a:rPr lang="en"/>
              <a:t>Chart:</a:t>
            </a:r>
            <a:endParaRPr/>
          </a:p>
        </p:txBody>
      </p:sp>
      <p:pic>
        <p:nvPicPr>
          <p:cNvPr id="191" name="Google Shape;191;p21"/>
          <p:cNvPicPr preferRelativeResize="0"/>
          <p:nvPr/>
        </p:nvPicPr>
        <p:blipFill>
          <a:blip r:embed="rId3">
            <a:alphaModFix/>
          </a:blip>
          <a:stretch>
            <a:fillRect/>
          </a:stretch>
        </p:blipFill>
        <p:spPr>
          <a:xfrm>
            <a:off x="2316900" y="391025"/>
            <a:ext cx="4075200" cy="4619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97" name="Google Shape;197;p22"/>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lt1"/>
              </a:buClr>
              <a:buSzPts val="1300"/>
              <a:buFont typeface="Lato"/>
              <a:buNone/>
            </a:pPr>
            <a:r>
              <a:rPr lang="en"/>
              <a:t>Dataset Overview:</a:t>
            </a:r>
            <a:endParaRPr/>
          </a:p>
          <a:p>
            <a:pPr indent="-311150" lvl="1" marL="914400" rtl="0" algn="l">
              <a:spcBef>
                <a:spcPts val="0"/>
              </a:spcBef>
              <a:spcAft>
                <a:spcPts val="0"/>
              </a:spcAft>
              <a:buClr>
                <a:schemeClr val="lt1"/>
              </a:buClr>
              <a:buSzPts val="1300"/>
              <a:buFont typeface="Lato"/>
              <a:buChar char="●"/>
            </a:pPr>
            <a:r>
              <a:rPr lang="en" sz="1300"/>
              <a:t>1,600,000 tweets from Twitter API</a:t>
            </a:r>
            <a:endParaRPr sz="1300"/>
          </a:p>
          <a:p>
            <a:pPr indent="-311150" lvl="1" marL="914400" rtl="0" algn="l">
              <a:spcBef>
                <a:spcPts val="0"/>
              </a:spcBef>
              <a:spcAft>
                <a:spcPts val="0"/>
              </a:spcAft>
              <a:buClr>
                <a:schemeClr val="lt1"/>
              </a:buClr>
              <a:buSzPts val="1300"/>
              <a:buFont typeface="Lato"/>
              <a:buChar char="●"/>
            </a:pPr>
            <a:r>
              <a:rPr lang="en" sz="1300"/>
              <a:t>Classified into 0 (negative) to 4 (positive)</a:t>
            </a:r>
            <a:endParaRPr sz="1300"/>
          </a:p>
          <a:p>
            <a:pPr indent="-311150" lvl="1" marL="914400" rtl="0" algn="l">
              <a:spcBef>
                <a:spcPts val="0"/>
              </a:spcBef>
              <a:spcAft>
                <a:spcPts val="0"/>
              </a:spcAft>
              <a:buClr>
                <a:schemeClr val="lt1"/>
              </a:buClr>
              <a:buSzPts val="1300"/>
              <a:buFont typeface="Lato"/>
              <a:buChar char="●"/>
            </a:pPr>
            <a:r>
              <a:rPr lang="en" sz="1300"/>
              <a:t>6 fields: target, ids, date, flag, user, text</a:t>
            </a:r>
            <a:endParaRPr sz="1300"/>
          </a:p>
          <a:p>
            <a:pPr indent="-228600" lvl="0" marL="457200" rtl="0" algn="l">
              <a:spcBef>
                <a:spcPts val="0"/>
              </a:spcBef>
              <a:spcAft>
                <a:spcPts val="0"/>
              </a:spcAft>
              <a:buClr>
                <a:schemeClr val="lt1"/>
              </a:buClr>
              <a:buSzPts val="1300"/>
              <a:buFont typeface="Lato"/>
              <a:buNone/>
            </a:pPr>
            <a:r>
              <a:rPr lang="en"/>
              <a:t>Data Cleaning:</a:t>
            </a:r>
            <a:endParaRPr/>
          </a:p>
          <a:p>
            <a:pPr indent="-311150" lvl="1" marL="914400" rtl="0" algn="l">
              <a:spcBef>
                <a:spcPts val="0"/>
              </a:spcBef>
              <a:spcAft>
                <a:spcPts val="0"/>
              </a:spcAft>
              <a:buClr>
                <a:schemeClr val="lt1"/>
              </a:buClr>
              <a:buSzPts val="1300"/>
              <a:buFont typeface="Lato"/>
              <a:buChar char="●"/>
            </a:pPr>
            <a:r>
              <a:rPr lang="en" sz="1300"/>
              <a:t>Removal of tweets with 0 length</a:t>
            </a:r>
            <a:endParaRPr sz="1300"/>
          </a:p>
          <a:p>
            <a:pPr indent="-311150" lvl="1" marL="914400" rtl="0" algn="l">
              <a:spcBef>
                <a:spcPts val="0"/>
              </a:spcBef>
              <a:spcAft>
                <a:spcPts val="0"/>
              </a:spcAft>
              <a:buClr>
                <a:schemeClr val="lt1"/>
              </a:buClr>
              <a:buSzPts val="1300"/>
              <a:buFont typeface="Lato"/>
              <a:buChar char="●"/>
            </a:pPr>
            <a:r>
              <a:rPr lang="en" sz="1300"/>
              <a:t>Resulting dataset: 1,592,328 × 2</a:t>
            </a:r>
            <a:endParaRPr sz="1300"/>
          </a:p>
          <a:p>
            <a:pPr indent="-228600" lvl="0" marL="457200" rtl="0" algn="l">
              <a:spcBef>
                <a:spcPts val="0"/>
              </a:spcBef>
              <a:spcAft>
                <a:spcPts val="0"/>
              </a:spcAft>
              <a:buClr>
                <a:schemeClr val="lt1"/>
              </a:buClr>
              <a:buSzPts val="1300"/>
              <a:buFont typeface="Lato"/>
              <a:buNone/>
            </a:pPr>
            <a:r>
              <a:rPr lang="en"/>
              <a:t>Balanced Distribution:</a:t>
            </a:r>
            <a:endParaRPr/>
          </a:p>
          <a:p>
            <a:pPr indent="-311150" lvl="1" marL="914400" rtl="0" algn="l">
              <a:spcBef>
                <a:spcPts val="0"/>
              </a:spcBef>
              <a:spcAft>
                <a:spcPts val="0"/>
              </a:spcAft>
              <a:buClr>
                <a:schemeClr val="lt1"/>
              </a:buClr>
              <a:buSzPts val="1300"/>
              <a:buFont typeface="Lato"/>
              <a:buChar char="●"/>
            </a:pPr>
            <a:r>
              <a:rPr lang="en" sz="1300"/>
              <a:t>Equal positive and negative samples</a:t>
            </a:r>
            <a:endParaRPr sz="1300"/>
          </a:p>
          <a:p>
            <a:pPr indent="-311150" lvl="1" marL="914400" rtl="0" algn="l">
              <a:spcBef>
                <a:spcPts val="0"/>
              </a:spcBef>
              <a:spcAft>
                <a:spcPts val="0"/>
              </a:spcAft>
              <a:buClr>
                <a:schemeClr val="lt1"/>
              </a:buClr>
              <a:buSzPts val="1300"/>
              <a:buFont typeface="Lato"/>
              <a:buChar char="●"/>
            </a:pPr>
            <a:r>
              <a:rPr lang="en" sz="1300"/>
              <a:t>No skewness in dataset distribution</a:t>
            </a:r>
            <a:endParaRPr sz="1300"/>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03" name="Google Shape;203;p23"/>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lt1"/>
              </a:buClr>
              <a:buSzPts val="1300"/>
              <a:buFont typeface="Lato"/>
              <a:buNone/>
            </a:pPr>
            <a:r>
              <a:rPr lang="en"/>
              <a:t>Letter Frequency Analysis:</a:t>
            </a:r>
            <a:endParaRPr/>
          </a:p>
          <a:p>
            <a:pPr indent="-311150" lvl="1" marL="914400" rtl="0" algn="l">
              <a:spcBef>
                <a:spcPts val="0"/>
              </a:spcBef>
              <a:spcAft>
                <a:spcPts val="0"/>
              </a:spcAft>
              <a:buClr>
                <a:schemeClr val="lt1"/>
              </a:buClr>
              <a:buSzPts val="1300"/>
              <a:buFont typeface="Lato"/>
              <a:buChar char="●"/>
            </a:pPr>
            <a:r>
              <a:rPr lang="en" sz="1300"/>
              <a:t>Frequency and relative frequency of letters in tweets</a:t>
            </a:r>
            <a:endParaRPr sz="1300"/>
          </a:p>
          <a:p>
            <a:pPr indent="-311150" lvl="1" marL="914400" rtl="0" algn="l">
              <a:spcBef>
                <a:spcPts val="0"/>
              </a:spcBef>
              <a:spcAft>
                <a:spcPts val="0"/>
              </a:spcAft>
              <a:buClr>
                <a:schemeClr val="lt1"/>
              </a:buClr>
              <a:buSzPts val="1300"/>
              <a:buFont typeface="Lato"/>
              <a:buChar char="●"/>
            </a:pPr>
            <a:r>
              <a:rPr lang="en" sz="1300"/>
              <a:t>Chi-square test indicates a significant difference from English text distribution</a:t>
            </a:r>
            <a:endParaRPr sz="1300"/>
          </a:p>
          <a:p>
            <a:pPr indent="-311150" lvl="1" marL="914400" rtl="0" algn="l">
              <a:spcBef>
                <a:spcPts val="0"/>
              </a:spcBef>
              <a:spcAft>
                <a:spcPts val="0"/>
              </a:spcAft>
              <a:buClr>
                <a:schemeClr val="lt1"/>
              </a:buClr>
              <a:buSzPts val="1300"/>
              <a:buFont typeface="Lato"/>
              <a:buChar char="●"/>
            </a:pPr>
            <a:r>
              <a:rPr lang="en" sz="1300"/>
              <a:t>High Pearson correlation (~96.7%) but p-value is 0</a:t>
            </a:r>
            <a:endParaRPr sz="1300"/>
          </a:p>
          <a:p>
            <a:pPr indent="-228600" lvl="0" marL="457200" rtl="0" algn="l">
              <a:spcBef>
                <a:spcPts val="0"/>
              </a:spcBef>
              <a:spcAft>
                <a:spcPts val="0"/>
              </a:spcAft>
              <a:buClr>
                <a:schemeClr val="lt1"/>
              </a:buClr>
              <a:buSzPts val="1300"/>
              <a:buFont typeface="Lato"/>
              <a:buNone/>
            </a:pPr>
            <a:r>
              <a:rPr lang="en"/>
              <a:t>Character Analysis:</a:t>
            </a:r>
            <a:endParaRPr/>
          </a:p>
          <a:p>
            <a:pPr indent="-311150" lvl="1" marL="914400" rtl="0" algn="l">
              <a:spcBef>
                <a:spcPts val="0"/>
              </a:spcBef>
              <a:spcAft>
                <a:spcPts val="0"/>
              </a:spcAft>
              <a:buClr>
                <a:schemeClr val="lt1"/>
              </a:buClr>
              <a:buSzPts val="1300"/>
              <a:buFont typeface="Lato"/>
              <a:buChar char="●"/>
            </a:pPr>
            <a:r>
              <a:rPr lang="en" sz="1300"/>
              <a:t>Counted characters per tweet</a:t>
            </a:r>
            <a:endParaRPr sz="1300"/>
          </a:p>
          <a:p>
            <a:pPr indent="-311150" lvl="1" marL="914400" rtl="0" algn="l">
              <a:spcBef>
                <a:spcPts val="0"/>
              </a:spcBef>
              <a:spcAft>
                <a:spcPts val="0"/>
              </a:spcAft>
              <a:buClr>
                <a:schemeClr val="lt1"/>
              </a:buClr>
              <a:buSzPts val="1300"/>
              <a:buFont typeface="Lato"/>
              <a:buChar char="●"/>
            </a:pPr>
            <a:r>
              <a:rPr lang="en" sz="1300"/>
              <a:t>Max characters: 189, Min characters: 1, Mean: 42.78, Std Dev: 24.16</a:t>
            </a:r>
            <a:endParaRPr sz="1300"/>
          </a:p>
          <a:p>
            <a:pPr indent="-311150" lvl="1" marL="914400" rtl="0" algn="l">
              <a:spcBef>
                <a:spcPts val="0"/>
              </a:spcBef>
              <a:spcAft>
                <a:spcPts val="0"/>
              </a:spcAft>
              <a:buClr>
                <a:schemeClr val="lt1"/>
              </a:buClr>
              <a:buSzPts val="1300"/>
              <a:buFont typeface="Lato"/>
              <a:buChar char="●"/>
            </a:pPr>
            <a:r>
              <a:rPr lang="en" sz="1300"/>
              <a:t>Skewed distribution observed in character length</a:t>
            </a:r>
            <a:endParaRPr sz="1300"/>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09" name="Google Shape;209;p24"/>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lt1"/>
              </a:buClr>
              <a:buSzPts val="1300"/>
              <a:buFont typeface="Lato"/>
              <a:buNone/>
            </a:pPr>
            <a:r>
              <a:rPr lang="en"/>
              <a:t>Word Analysis:</a:t>
            </a:r>
            <a:endParaRPr/>
          </a:p>
          <a:p>
            <a:pPr indent="-311150" lvl="1" marL="914400" rtl="0" algn="l">
              <a:spcBef>
                <a:spcPts val="0"/>
              </a:spcBef>
              <a:spcAft>
                <a:spcPts val="0"/>
              </a:spcAft>
              <a:buClr>
                <a:schemeClr val="lt1"/>
              </a:buClr>
              <a:buSzPts val="1300"/>
              <a:buFont typeface="Lato"/>
              <a:buChar char="●"/>
            </a:pPr>
            <a:r>
              <a:rPr lang="en" sz="1300"/>
              <a:t>Counted words per tweet</a:t>
            </a:r>
            <a:endParaRPr sz="1300"/>
          </a:p>
          <a:p>
            <a:pPr indent="-311150" lvl="1" marL="914400" rtl="0" algn="l">
              <a:spcBef>
                <a:spcPts val="0"/>
              </a:spcBef>
              <a:spcAft>
                <a:spcPts val="0"/>
              </a:spcAft>
              <a:buClr>
                <a:schemeClr val="lt1"/>
              </a:buClr>
              <a:buSzPts val="1300"/>
              <a:buFont typeface="Lato"/>
              <a:buChar char="●"/>
            </a:pPr>
            <a:r>
              <a:rPr lang="en" sz="1300"/>
              <a:t>Max words: 50, Min words: 1, Mean: 7.24, Std Dev: 4.03</a:t>
            </a:r>
            <a:endParaRPr sz="1300"/>
          </a:p>
          <a:p>
            <a:pPr indent="-311150" lvl="1" marL="914400" rtl="0" algn="l">
              <a:spcBef>
                <a:spcPts val="0"/>
              </a:spcBef>
              <a:spcAft>
                <a:spcPts val="0"/>
              </a:spcAft>
              <a:buClr>
                <a:schemeClr val="lt1"/>
              </a:buClr>
              <a:buSzPts val="1300"/>
              <a:buFont typeface="Lato"/>
              <a:buChar char="●"/>
            </a:pPr>
            <a:r>
              <a:rPr lang="en" sz="1300"/>
              <a:t>Skewed distribution in word length similar to character length</a:t>
            </a:r>
            <a:endParaRPr sz="1300"/>
          </a:p>
          <a:p>
            <a:pPr indent="0" lvl="0" marL="457200" rtl="0" algn="l">
              <a:spcBef>
                <a:spcPts val="1500"/>
              </a:spcBef>
              <a:spcAft>
                <a:spcPts val="0"/>
              </a:spcAft>
              <a:buNone/>
            </a:pPr>
            <a:r>
              <a:rPr lang="en"/>
              <a:t>GloVe Embedding:</a:t>
            </a:r>
            <a:endParaRPr/>
          </a:p>
          <a:p>
            <a:pPr indent="-311150" lvl="0" marL="914400" rtl="0" algn="l">
              <a:spcBef>
                <a:spcPts val="0"/>
              </a:spcBef>
              <a:spcAft>
                <a:spcPts val="0"/>
              </a:spcAft>
              <a:buClr>
                <a:schemeClr val="lt1"/>
              </a:buClr>
              <a:buSzPts val="1300"/>
              <a:buFont typeface="Lato"/>
              <a:buChar char="●"/>
            </a:pPr>
            <a:r>
              <a:rPr lang="en"/>
              <a:t>Used GloVe for word representation</a:t>
            </a:r>
            <a:endParaRPr/>
          </a:p>
          <a:p>
            <a:pPr indent="-311150" lvl="0" marL="914400" rtl="0" algn="l">
              <a:spcBef>
                <a:spcPts val="0"/>
              </a:spcBef>
              <a:spcAft>
                <a:spcPts val="0"/>
              </a:spcAft>
              <a:buClr>
                <a:schemeClr val="lt1"/>
              </a:buClr>
              <a:buSzPts val="1300"/>
              <a:buFont typeface="Lato"/>
              <a:buChar char="●"/>
            </a:pPr>
            <a:r>
              <a:rPr lang="en"/>
              <a:t>Transfer learning technique for efficiency</a:t>
            </a:r>
            <a:endParaRPr/>
          </a:p>
          <a:p>
            <a:pPr indent="-311150" lvl="0" marL="914400" rtl="0" algn="l">
              <a:spcBef>
                <a:spcPts val="0"/>
              </a:spcBef>
              <a:spcAft>
                <a:spcPts val="0"/>
              </a:spcAft>
              <a:buClr>
                <a:schemeClr val="lt1"/>
              </a:buClr>
              <a:buSzPts val="1300"/>
              <a:buFont typeface="Lato"/>
              <a:buChar char="●"/>
            </a:pPr>
            <a:r>
              <a:rPr lang="en"/>
              <a:t>Downloaded GloVe, initialized embedding index with 400,000 word vectors, and embedding matrix</a:t>
            </a:r>
            <a:endParaRPr/>
          </a:p>
          <a:p>
            <a:pPr indent="0" lvl="0" marL="0" rtl="0" algn="l">
              <a:spcBef>
                <a:spcPts val="15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Naive-Bayes Classifier</a:t>
            </a:r>
            <a:endParaRPr/>
          </a:p>
        </p:txBody>
      </p:sp>
      <p:sp>
        <p:nvSpPr>
          <p:cNvPr id="215" name="Google Shape;215;p25"/>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using: Multinomial Naive Bayes Algorithm.</a:t>
            </a:r>
            <a:endParaRPr/>
          </a:p>
          <a:p>
            <a:pPr indent="0" lvl="0" marL="0" rtl="0" algn="l">
              <a:spcBef>
                <a:spcPts val="600"/>
              </a:spcBef>
              <a:spcAft>
                <a:spcPts val="0"/>
              </a:spcAft>
              <a:buNone/>
            </a:pPr>
            <a:r>
              <a:rPr lang="en"/>
              <a:t>T</a:t>
            </a:r>
            <a:r>
              <a:rPr lang="en"/>
              <a:t>he CountVectorizer is employed to convert the text data into a matrix of token counts. Each row of this matrix corresponds to a tweet, and each column represents a unique word in the dataset. The fit_transform method is used on the training data (train_data['tweet']) to create a bag-of-words representation (vec).</a:t>
            </a:r>
            <a:endParaRPr/>
          </a:p>
          <a:p>
            <a:pPr indent="0" lvl="0" marL="0" rtl="0" algn="l">
              <a:spcBef>
                <a:spcPts val="600"/>
              </a:spcBef>
              <a:spcAft>
                <a:spcPts val="0"/>
              </a:spcAft>
              <a:buNone/>
            </a:pPr>
            <a:r>
              <a:rPr lang="en"/>
              <a:t>The MultinomialNB classifier is then instantiated and trained using the bag-of-words matrix (vec) and corresponding labels from the training data (train_data['label']).</a:t>
            </a:r>
            <a:endParaRPr/>
          </a:p>
          <a:p>
            <a:pPr indent="0" lvl="0" marL="0" rtl="0" algn="l">
              <a:spcBef>
                <a:spcPts val="6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Naive-Bayes Classifier Results</a:t>
            </a:r>
            <a:endParaRPr/>
          </a:p>
        </p:txBody>
      </p:sp>
      <p:sp>
        <p:nvSpPr>
          <p:cNvPr id="221" name="Google Shape;221;p26"/>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76.49262401637851%</a:t>
            </a:r>
            <a:endParaRPr sz="1500"/>
          </a:p>
          <a:p>
            <a:pPr indent="0" lvl="0" marL="0" rtl="0" algn="l">
              <a:lnSpc>
                <a:spcPct val="115000"/>
              </a:lnSpc>
              <a:spcBef>
                <a:spcPts val="1200"/>
              </a:spcBef>
              <a:spcAft>
                <a:spcPts val="0"/>
              </a:spcAft>
              <a:buNone/>
            </a:pPr>
            <a:r>
              <a:rPr lang="en"/>
              <a:t>            </a:t>
            </a:r>
            <a:r>
              <a:rPr lang="en"/>
              <a:t> </a:t>
            </a:r>
            <a:r>
              <a:rPr lang="en"/>
              <a:t>                   precision    recall  f1-score   support</a:t>
            </a:r>
            <a:endParaRPr/>
          </a:p>
          <a:p>
            <a:pPr indent="0" lvl="0" marL="0" rtl="0" algn="l">
              <a:lnSpc>
                <a:spcPct val="115000"/>
              </a:lnSpc>
              <a:spcBef>
                <a:spcPts val="600"/>
              </a:spcBef>
              <a:spcAft>
                <a:spcPts val="0"/>
              </a:spcAft>
              <a:buNone/>
            </a:pPr>
            <a:r>
              <a:rPr lang="en"/>
              <a:t>Negative                 0.76          0.77      0.77         159493</a:t>
            </a:r>
            <a:endParaRPr/>
          </a:p>
          <a:p>
            <a:pPr indent="0" lvl="0" marL="0" rtl="0" algn="l">
              <a:lnSpc>
                <a:spcPct val="115000"/>
              </a:lnSpc>
              <a:spcBef>
                <a:spcPts val="600"/>
              </a:spcBef>
              <a:spcAft>
                <a:spcPts val="0"/>
              </a:spcAft>
              <a:buNone/>
            </a:pPr>
            <a:r>
              <a:rPr lang="en"/>
              <a:t>Positive                   0.77          0.76      0.76         158973</a:t>
            </a:r>
            <a:endParaRPr/>
          </a:p>
          <a:p>
            <a:pPr indent="0" lvl="0" marL="0" rtl="0" algn="l">
              <a:lnSpc>
                <a:spcPct val="115000"/>
              </a:lnSpc>
              <a:spcBef>
                <a:spcPts val="600"/>
              </a:spcBef>
              <a:spcAft>
                <a:spcPts val="0"/>
              </a:spcAft>
              <a:buNone/>
            </a:pPr>
            <a:r>
              <a:rPr lang="en"/>
              <a:t>Accuracy                                                    0.76         318466</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