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8" r:id="rId3"/>
    <p:sldId id="261" r:id="rId4"/>
    <p:sldId id="259" r:id="rId5"/>
    <p:sldId id="270" r:id="rId6"/>
    <p:sldId id="301" r:id="rId7"/>
    <p:sldId id="302" r:id="rId8"/>
    <p:sldId id="303" r:id="rId9"/>
    <p:sldId id="276" r:id="rId10"/>
    <p:sldId id="304" r:id="rId11"/>
    <p:sldId id="260" r:id="rId12"/>
    <p:sldId id="305" r:id="rId13"/>
    <p:sldId id="306" r:id="rId14"/>
    <p:sldId id="274" r:id="rId15"/>
    <p:sldId id="307" r:id="rId16"/>
    <p:sldId id="262" r:id="rId17"/>
    <p:sldId id="308" r:id="rId18"/>
    <p:sldId id="273" r:id="rId19"/>
    <p:sldId id="281" r:id="rId20"/>
  </p:sldIdLst>
  <p:sldSz cx="9144000" cy="5143500" type="screen16x9"/>
  <p:notesSz cx="6858000" cy="9144000"/>
  <p:embeddedFontLst>
    <p:embeddedFont>
      <p:font typeface="Anaheim" panose="020B0604020202020204" charset="0"/>
      <p:regular r:id="rId22"/>
    </p:embeddedFont>
    <p:embeddedFont>
      <p:font typeface="Overpass Mono" panose="020B0604020202020204" charset="0"/>
      <p:regular r:id="rId23"/>
      <p:bold r:id="rId24"/>
    </p:embeddedFont>
    <p:embeddedFont>
      <p:font typeface="Barlow Condensed ExtraBold"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5"/>
    <a:srgbClr val="F6F6F6"/>
    <a:srgbClr val="EC008C"/>
    <a:srgbClr val="A4B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B5C173-A2EE-411B-935E-FB51BB7D6A9C}">
  <a:tblStyle styleId="{4DB5C173-A2EE-411B-935E-FB51BB7D6A9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9C1142-EE9E-44BB-BE39-DFC57CA2580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91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01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437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9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32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83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22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9" r:id="rId9"/>
    <p:sldLayoutId id="2147483661" r:id="rId10"/>
    <p:sldLayoutId id="2147483664" r:id="rId11"/>
    <p:sldLayoutId id="2147483665" r:id="rId12"/>
    <p:sldLayoutId id="214748366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425425"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t>AI</a:t>
            </a:r>
            <a:br>
              <a:rPr lang="en-US" dirty="0" smtClean="0"/>
            </a:br>
            <a:r>
              <a:rPr lang="en-US" dirty="0" smtClean="0"/>
              <a:t>REGULARIZATION</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smtClean="0">
                <a:solidFill>
                  <a:schemeClr val="dk2"/>
                </a:solidFill>
              </a:rPr>
              <a:t>By</a:t>
            </a:r>
          </a:p>
          <a:p>
            <a:pPr marL="0" lvl="0" indent="0" algn="l" rtl="0">
              <a:spcBef>
                <a:spcPts val="0"/>
              </a:spcBef>
              <a:spcAft>
                <a:spcPts val="0"/>
              </a:spcAft>
              <a:buNone/>
            </a:pPr>
            <a:r>
              <a:rPr lang="en" dirty="0" smtClean="0">
                <a:solidFill>
                  <a:schemeClr val="dk2"/>
                </a:solidFill>
              </a:rPr>
              <a:t>Cronic7</a:t>
            </a:r>
            <a:endParaRPr sz="2100" dirty="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591878" y="1860550"/>
            <a:ext cx="4437822" cy="32321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smtClean="0"/>
              <a:t>The </a:t>
            </a:r>
            <a:r>
              <a:rPr lang="en-US" dirty="0"/>
              <a:t>regression model that uses L1 regularization technique is called Lasso Regression</a:t>
            </a:r>
            <a:r>
              <a:rPr lang="en-US" dirty="0" smtClean="0"/>
              <a:t>.</a:t>
            </a:r>
          </a:p>
          <a:p>
            <a:pPr marL="285750" lvl="0" indent="-285750">
              <a:buFont typeface="Arial" panose="020B0604020202020204" pitchFamily="34" charset="0"/>
              <a:buChar char="•"/>
            </a:pPr>
            <a:r>
              <a:rPr lang="en-US" b="1" dirty="0"/>
              <a:t>Lasso </a:t>
            </a:r>
            <a:r>
              <a:rPr lang="en-US" b="1" dirty="0" smtClean="0"/>
              <a:t>Regression stands for</a:t>
            </a:r>
            <a:r>
              <a:rPr lang="en-US" dirty="0"/>
              <a:t> (Least Absolute Shrinkage and Selection </a:t>
            </a:r>
            <a:r>
              <a:rPr lang="en-US" dirty="0" smtClean="0"/>
              <a:t>Operator).</a:t>
            </a:r>
          </a:p>
          <a:p>
            <a:pPr marL="285750" lvl="0" indent="-285750">
              <a:buFont typeface="Arial" panose="020B0604020202020204" pitchFamily="34" charset="0"/>
              <a:buChar char="•"/>
            </a:pPr>
            <a:r>
              <a:rPr lang="en-US" dirty="0" smtClean="0"/>
              <a:t>It adds </a:t>
            </a:r>
            <a:r>
              <a:rPr lang="en-US" dirty="0"/>
              <a:t>“</a:t>
            </a:r>
            <a:r>
              <a:rPr lang="en-US" i="1" dirty="0"/>
              <a:t>absolute value of magnitude</a:t>
            </a:r>
            <a:r>
              <a:rPr lang="en-US" dirty="0"/>
              <a:t>” of coefficient as penalty term to the loss function</a:t>
            </a:r>
            <a:r>
              <a:rPr lang="en-US" dirty="0" smtClean="0"/>
              <a:t>.</a:t>
            </a:r>
          </a:p>
          <a:p>
            <a:pPr marL="285750" lvl="0" indent="-285750">
              <a:buFont typeface="Arial" panose="020B0604020202020204" pitchFamily="34" charset="0"/>
              <a:buChar char="•"/>
            </a:pPr>
            <a:r>
              <a:rPr lang="en-US" dirty="0"/>
              <a:t> L1 regularization adds the penalty term in cost function by adding the absolute value of weight(</a:t>
            </a:r>
            <a:r>
              <a:rPr lang="en-US" dirty="0" err="1"/>
              <a:t>Wj</a:t>
            </a:r>
            <a:r>
              <a:rPr lang="en-US" dirty="0"/>
              <a:t>) parameters</a:t>
            </a:r>
            <a:endParaRPr lang="en-US" dirty="0" smtClean="0"/>
          </a:p>
          <a:p>
            <a:pPr marL="285750" lvl="0" indent="-285750">
              <a:buFont typeface="Arial" panose="020B0604020202020204" pitchFamily="34" charset="0"/>
              <a:buChar char="•"/>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L1 Regularization</a:t>
            </a:r>
            <a:endParaRPr dirty="0"/>
          </a:p>
        </p:txBody>
      </p:sp>
      <p:sp>
        <p:nvSpPr>
          <p:cNvPr id="537" name="Google Shape;537;p41"/>
          <p:cNvSpPr/>
          <p:nvPr/>
        </p:nvSpPr>
        <p:spPr>
          <a:xfrm>
            <a:off x="1566905" y="3538078"/>
            <a:ext cx="1431840" cy="14795"/>
          </a:xfrm>
          <a:custGeom>
            <a:avLst/>
            <a:gdLst/>
            <a:ahLst/>
            <a:cxnLst/>
            <a:rect l="l" t="t" r="r" b="b"/>
            <a:pathLst>
              <a:path w="102973" h="1064" extrusionOk="0">
                <a:moveTo>
                  <a:pt x="0" y="1"/>
                </a:moveTo>
                <a:lnTo>
                  <a:pt x="0" y="1064"/>
                </a:lnTo>
                <a:lnTo>
                  <a:pt x="102973" y="1064"/>
                </a:lnTo>
                <a:lnTo>
                  <a:pt x="10297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037" t="14653" r="63098" b="49709"/>
          <a:stretch/>
        </p:blipFill>
        <p:spPr>
          <a:xfrm>
            <a:off x="996395" y="1510748"/>
            <a:ext cx="2728653" cy="1963423"/>
          </a:xfrm>
          <a:prstGeom prst="roundRect">
            <a:avLst>
              <a:gd name="adj" fmla="val 8594"/>
            </a:avLst>
          </a:prstGeom>
          <a:solidFill>
            <a:srgbClr val="FFFFFF">
              <a:shade val="85000"/>
            </a:srgbClr>
          </a:solidFill>
          <a:ln>
            <a:solidFill>
              <a:schemeClr val="bg2"/>
            </a:solidFill>
          </a:ln>
          <a:effectLst>
            <a:reflection blurRad="12700" stA="38000" endPos="28000" dist="5000" dir="5400000" sy="-100000" algn="bl" rotWithShape="0"/>
          </a:effectLst>
        </p:spPr>
      </p:pic>
    </p:spTree>
    <p:extLst>
      <p:ext uri="{BB962C8B-B14F-4D97-AF65-F5344CB8AC3E}">
        <p14:creationId xmlns:p14="http://schemas.microsoft.com/office/powerpoint/2010/main" val="2133545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16087" y="1423162"/>
            <a:ext cx="3472070" cy="1240526"/>
          </a:xfrm>
          <a:prstGeom prst="rect">
            <a:avLst/>
          </a:prstGeom>
        </p:spPr>
      </p:pic>
      <p:sp>
        <p:nvSpPr>
          <p:cNvPr id="4" name="TextBox 3"/>
          <p:cNvSpPr txBox="1"/>
          <p:nvPr/>
        </p:nvSpPr>
        <p:spPr>
          <a:xfrm>
            <a:off x="2262809" y="2981739"/>
            <a:ext cx="4578626" cy="830997"/>
          </a:xfrm>
          <a:prstGeom prst="rect">
            <a:avLst/>
          </a:prstGeom>
          <a:noFill/>
          <a:ln>
            <a:solidFill>
              <a:schemeClr val="bg2"/>
            </a:solidFill>
          </a:ln>
        </p:spPr>
        <p:txBody>
          <a:bodyPr wrap="square" rtlCol="0">
            <a:spAutoFit/>
          </a:bodyPr>
          <a:lstStyle/>
          <a:p>
            <a:r>
              <a:rPr lang="en-US" sz="1200" dirty="0"/>
              <a:t>Where 𝝺 is called the regularization </a:t>
            </a:r>
            <a:r>
              <a:rPr lang="en-US" sz="1200" dirty="0" smtClean="0"/>
              <a:t>parameter.𝝺</a:t>
            </a:r>
            <a:r>
              <a:rPr lang="en-US" sz="1200" dirty="0"/>
              <a:t>=0 then the above loss function acts as Ordinary Least Square where the high range value push the coefficients (weights) 0 and hence make it </a:t>
            </a:r>
            <a:r>
              <a:rPr lang="en-US" sz="1200" dirty="0" smtClean="0"/>
              <a:t>under fits</a:t>
            </a:r>
            <a:r>
              <a:rPr lang="en-US" sz="1200"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591878" y="1860550"/>
            <a:ext cx="4437822" cy="32321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smtClean="0"/>
              <a:t>The model </a:t>
            </a:r>
            <a:r>
              <a:rPr lang="en-US" dirty="0"/>
              <a:t>which uses </a:t>
            </a:r>
            <a:r>
              <a:rPr lang="en-US" dirty="0" smtClean="0"/>
              <a:t>L2 regularization </a:t>
            </a:r>
            <a:r>
              <a:rPr lang="en-US" dirty="0"/>
              <a:t>is called </a:t>
            </a:r>
            <a:r>
              <a:rPr lang="en-US" b="1" i="1" dirty="0"/>
              <a:t>Ridge Regression</a:t>
            </a:r>
            <a:r>
              <a:rPr lang="en-US" dirty="0" smtClean="0"/>
              <a:t>.</a:t>
            </a:r>
          </a:p>
          <a:p>
            <a:pPr marL="285750" lvl="0" indent="-285750">
              <a:buFont typeface="Arial" panose="020B0604020202020204" pitchFamily="34" charset="0"/>
              <a:buChar char="•"/>
            </a:pPr>
            <a:r>
              <a:rPr lang="en-US" b="1" dirty="0"/>
              <a:t>Ridge regression</a:t>
            </a:r>
            <a:r>
              <a:rPr lang="en-US" dirty="0"/>
              <a:t> adds “</a:t>
            </a:r>
            <a:r>
              <a:rPr lang="en-US" i="1" dirty="0"/>
              <a:t>squared magnitude</a:t>
            </a:r>
            <a:r>
              <a:rPr lang="en-US" dirty="0"/>
              <a:t>” of coefficient as penalty term to the loss function</a:t>
            </a:r>
            <a:r>
              <a:rPr lang="en-US" dirty="0" smtClean="0"/>
              <a:t>.</a:t>
            </a:r>
          </a:p>
          <a:p>
            <a:pPr marL="285750" lvl="0" indent="-285750">
              <a:buFont typeface="Arial" panose="020B0604020202020204" pitchFamily="34" charset="0"/>
              <a:buChar char="•"/>
            </a:pPr>
            <a:r>
              <a:rPr lang="en-US" dirty="0" smtClean="0"/>
              <a:t>It adds </a:t>
            </a:r>
            <a:r>
              <a:rPr lang="en-US" dirty="0"/>
              <a:t>“</a:t>
            </a:r>
            <a:r>
              <a:rPr lang="en-US" i="1" dirty="0"/>
              <a:t>absolute value of magnitude</a:t>
            </a:r>
            <a:r>
              <a:rPr lang="en-US" dirty="0"/>
              <a:t>” of coefficient as penalty term to the loss function.</a:t>
            </a:r>
            <a:endParaRPr lang="en-US" dirty="0" smtClean="0"/>
          </a:p>
          <a:p>
            <a:pPr marL="285750" lvl="0" indent="-285750">
              <a:buFont typeface="Arial" panose="020B0604020202020204" pitchFamily="34" charset="0"/>
              <a:buChar char="•"/>
            </a:pPr>
            <a:r>
              <a:rPr lang="en-US" dirty="0"/>
              <a:t>L2 regularization adds the squared value of weights(</a:t>
            </a:r>
            <a:r>
              <a:rPr lang="en-US" dirty="0" err="1"/>
              <a:t>Wj</a:t>
            </a:r>
            <a:r>
              <a:rPr lang="en-US" dirty="0"/>
              <a:t>) in the cost function.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L2 Regularization</a:t>
            </a:r>
            <a:endParaRPr dirty="0"/>
          </a:p>
        </p:txBody>
      </p:sp>
      <p:sp>
        <p:nvSpPr>
          <p:cNvPr id="537" name="Google Shape;537;p41"/>
          <p:cNvSpPr/>
          <p:nvPr/>
        </p:nvSpPr>
        <p:spPr>
          <a:xfrm>
            <a:off x="1566905" y="3538078"/>
            <a:ext cx="1431840" cy="14795"/>
          </a:xfrm>
          <a:custGeom>
            <a:avLst/>
            <a:gdLst/>
            <a:ahLst/>
            <a:cxnLst/>
            <a:rect l="l" t="t" r="r" b="b"/>
            <a:pathLst>
              <a:path w="102973" h="1064" extrusionOk="0">
                <a:moveTo>
                  <a:pt x="0" y="1"/>
                </a:moveTo>
                <a:lnTo>
                  <a:pt x="0" y="1064"/>
                </a:lnTo>
                <a:lnTo>
                  <a:pt x="102973" y="1064"/>
                </a:lnTo>
                <a:lnTo>
                  <a:pt x="10297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9452" t="51641" r="65480" b="14703"/>
          <a:stretch/>
        </p:blipFill>
        <p:spPr>
          <a:xfrm>
            <a:off x="1013002" y="1513202"/>
            <a:ext cx="2728653" cy="1963423"/>
          </a:xfrm>
          <a:prstGeom prst="roundRect">
            <a:avLst>
              <a:gd name="adj" fmla="val 8594"/>
            </a:avLst>
          </a:prstGeom>
          <a:solidFill>
            <a:srgbClr val="FFFFFF">
              <a:shade val="85000"/>
            </a:srgbClr>
          </a:solidFill>
          <a:ln>
            <a:solidFill>
              <a:schemeClr val="bg2"/>
            </a:solidFill>
          </a:ln>
          <a:effectLst>
            <a:reflection blurRad="12700" stA="38000" endPos="28000" dist="5000" dir="5400000" sy="-100000" algn="bl" rotWithShape="0"/>
          </a:effectLst>
        </p:spPr>
      </p:pic>
    </p:spTree>
    <p:extLst>
      <p:ext uri="{BB962C8B-B14F-4D97-AF65-F5344CB8AC3E}">
        <p14:creationId xmlns:p14="http://schemas.microsoft.com/office/powerpoint/2010/main" val="93918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4" name="TextBox 3"/>
          <p:cNvSpPr txBox="1"/>
          <p:nvPr/>
        </p:nvSpPr>
        <p:spPr>
          <a:xfrm>
            <a:off x="2189922" y="3134139"/>
            <a:ext cx="4578626" cy="646331"/>
          </a:xfrm>
          <a:prstGeom prst="rect">
            <a:avLst/>
          </a:prstGeom>
          <a:noFill/>
          <a:ln>
            <a:solidFill>
              <a:schemeClr val="bg2"/>
            </a:solidFill>
          </a:ln>
        </p:spPr>
        <p:txBody>
          <a:bodyPr wrap="square" rtlCol="0">
            <a:spAutoFit/>
          </a:bodyPr>
          <a:lstStyle/>
          <a:p>
            <a:r>
              <a:rPr lang="en-US" sz="1200" dirty="0"/>
              <a:t>Here, 𝝺 is known as Regularization parameter, also if the lambda is zero, this again would act as OLS, and if lambda is extremely large, it leads to adding huge weights and yield as </a:t>
            </a:r>
            <a:r>
              <a:rPr lang="en-US" sz="1200" dirty="0" err="1" smtClean="0"/>
              <a:t>underfitting</a:t>
            </a:r>
            <a:r>
              <a:rPr lang="en-US" sz="1200" dirty="0" smtClean="0"/>
              <a:t>.</a:t>
            </a:r>
            <a:endParaRPr lang="en-US" sz="1200" dirty="0"/>
          </a:p>
        </p:txBody>
      </p:sp>
      <p:pic>
        <p:nvPicPr>
          <p:cNvPr id="2" name="Picture 1"/>
          <p:cNvPicPr>
            <a:picLocks noChangeAspect="1"/>
          </p:cNvPicPr>
          <p:nvPr/>
        </p:nvPicPr>
        <p:blipFill>
          <a:blip r:embed="rId3"/>
          <a:stretch>
            <a:fillRect/>
          </a:stretch>
        </p:blipFill>
        <p:spPr>
          <a:xfrm>
            <a:off x="2963207" y="1368287"/>
            <a:ext cx="3177830" cy="1290823"/>
          </a:xfrm>
          <a:prstGeom prst="rect">
            <a:avLst/>
          </a:prstGeom>
          <a:ln>
            <a:noFill/>
          </a:ln>
        </p:spPr>
      </p:pic>
    </p:spTree>
    <p:extLst>
      <p:ext uri="{BB962C8B-B14F-4D97-AF65-F5344CB8AC3E}">
        <p14:creationId xmlns:p14="http://schemas.microsoft.com/office/powerpoint/2010/main" val="840592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smtClean="0"/>
              <a:t>  </a:t>
            </a:r>
            <a:endParaRPr dirty="0"/>
          </a:p>
          <a:p>
            <a:pPr marL="0" lvl="0" indent="0" algn="l" rtl="0">
              <a:spcBef>
                <a:spcPts val="0"/>
              </a:spcBef>
              <a:spcAft>
                <a:spcPts val="0"/>
              </a:spcAft>
              <a:buNone/>
            </a:pPr>
            <a:endParaRPr dirty="0"/>
          </a:p>
        </p:txBody>
      </p:sp>
      <p:sp>
        <p:nvSpPr>
          <p:cNvPr id="687" name="Google Shape;687;p45"/>
          <p:cNvSpPr txBox="1">
            <a:spLocks noGrp="1"/>
          </p:cNvSpPr>
          <p:nvPr>
            <p:ph type="title" idx="3"/>
          </p:nvPr>
        </p:nvSpPr>
        <p:spPr>
          <a:xfrm>
            <a:off x="5626675" y="1315241"/>
            <a:ext cx="2395800" cy="1370809"/>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dirty="0" smtClean="0"/>
              <a:t>Difference between L1 and L2.</a:t>
            </a:r>
            <a:endParaRPr dirty="0"/>
          </a:p>
        </p:txBody>
      </p:sp>
      <p:sp>
        <p:nvSpPr>
          <p:cNvPr id="2" name="Title 1"/>
          <p:cNvSpPr>
            <a:spLocks noGrp="1"/>
          </p:cNvSpPr>
          <p:nvPr>
            <p:ph type="title"/>
          </p:nvPr>
        </p:nvSpPr>
        <p:spPr/>
        <p:txBody>
          <a:bodyPr/>
          <a:lstStyle/>
          <a:p>
            <a:endParaRPr lang="en-US"/>
          </a:p>
        </p:txBody>
      </p:sp>
      <p:sp>
        <p:nvSpPr>
          <p:cNvPr id="3" name="Subtitle 2"/>
          <p:cNvSpPr>
            <a:spLocks noGrp="1"/>
          </p:cNvSpPr>
          <p:nvPr>
            <p:ph type="subTitle" idx="2"/>
          </p:nvPr>
        </p:nvSpPr>
        <p:spPr/>
        <p:txBody>
          <a:bodyPr/>
          <a:lstStyle/>
          <a:p>
            <a:endParaRPr lang="en-US"/>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826" t="1107" r="165" b="2917"/>
          <a:stretch/>
        </p:blipFill>
        <p:spPr>
          <a:xfrm>
            <a:off x="0" y="556260"/>
            <a:ext cx="5273040" cy="42595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Demo Code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33113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Demo of L1 and L2 regularization</a:t>
            </a:r>
            <a:endParaRPr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Demo Code</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Q/A</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342666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9600" dirty="0" smtClean="0"/>
              <a:t>Q/A</a:t>
            </a:r>
            <a:endParaRPr sz="9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 name="Subtitle 1"/>
          <p:cNvSpPr>
            <a:spLocks noGrp="1"/>
          </p:cNvSpPr>
          <p:nvPr>
            <p:ph type="subTitle" idx="1"/>
          </p:nvPr>
        </p:nvSpPr>
        <p:spPr/>
        <p:txBody>
          <a:bodyPr/>
          <a:lstStyle/>
          <a:p>
            <a:endParaRPr lang="en-US"/>
          </a:p>
        </p:txBody>
      </p:sp>
      <p:sp>
        <p:nvSpPr>
          <p:cNvPr id="3" name="Rectangle 2"/>
          <p:cNvSpPr/>
          <p:nvPr/>
        </p:nvSpPr>
        <p:spPr>
          <a:xfrm>
            <a:off x="2644140" y="3368040"/>
            <a:ext cx="3909060" cy="75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1967948" y="2162325"/>
            <a:ext cx="2385753"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smtClean="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smtClean="0">
                <a:latin typeface="Overpass Mono"/>
                <a:ea typeface="Overpass Mono"/>
                <a:cs typeface="Overpass Mono"/>
                <a:sym typeface="Overpass Mono"/>
              </a:rPr>
              <a:t>Demo code</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1769165" y="3572262"/>
            <a:ext cx="2584536"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smtClean="0"/>
              <a:t>Types of Regularization</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smtClean="0"/>
              <a:t>Q/A</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INTRODUCTION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a:blip r:embed="rId3">
            <a:extLst>
              <a:ext uri="{28A0092B-C50C-407E-A947-70E740481C1C}">
                <a14:useLocalDpi xmlns:a14="http://schemas.microsoft.com/office/drawing/2010/main" val="0"/>
              </a:ext>
            </a:extLst>
          </a:blip>
          <a:stretch>
            <a:fillRect/>
          </a:stretch>
        </p:blipFill>
        <p:spPr>
          <a:xfrm>
            <a:off x="4797287" y="1168325"/>
            <a:ext cx="4207565" cy="2485973"/>
          </a:xfrm>
          <a:prstGeom prst="rect">
            <a:avLst/>
          </a:prstGeom>
          <a:noFill/>
          <a:ln>
            <a:solidFill>
              <a:schemeClr val="bg2"/>
            </a:solid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285750" indent="-285750"/>
            <a:r>
              <a:rPr lang="en-US" dirty="0"/>
              <a:t>The word regularize means to make things regular or acceptable</a:t>
            </a:r>
            <a:r>
              <a:rPr lang="en-US" dirty="0" smtClean="0"/>
              <a:t>.</a:t>
            </a:r>
          </a:p>
          <a:p>
            <a:pPr marL="285750" indent="-285750"/>
            <a:r>
              <a:rPr lang="en-US" dirty="0"/>
              <a:t>Regularization is a method to balance overfitting and </a:t>
            </a:r>
            <a:r>
              <a:rPr lang="en-US" dirty="0" smtClean="0"/>
              <a:t>under fitting </a:t>
            </a:r>
            <a:r>
              <a:rPr lang="en-US" dirty="0"/>
              <a:t>a model during training. </a:t>
            </a:r>
            <a:endParaRPr lang="en-US" dirty="0" smtClean="0"/>
          </a:p>
          <a:p>
            <a:pPr marL="285750" indent="-285750"/>
            <a:r>
              <a:rPr lang="en-US" dirty="0" smtClean="0"/>
              <a:t>Both </a:t>
            </a:r>
            <a:r>
              <a:rPr lang="en-US" dirty="0"/>
              <a:t>overfitting and </a:t>
            </a:r>
            <a:r>
              <a:rPr lang="en-US" dirty="0" smtClean="0"/>
              <a:t>under fitting </a:t>
            </a:r>
            <a:r>
              <a:rPr lang="en-US" dirty="0"/>
              <a:t>are problems that ultimately cause poor predictions on new data. </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REGULARIZATION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47750" y="1860550"/>
            <a:ext cx="3781950" cy="32321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Overfitting occurs when a machine learning model is tuned to learn the noise in the data rather than the patterns or trends in the data</a:t>
            </a:r>
            <a:r>
              <a:rPr lang="en-US" dirty="0" smtClean="0"/>
              <a:t>.</a:t>
            </a:r>
          </a:p>
          <a:p>
            <a:pPr marL="285750" lvl="0" indent="-285750">
              <a:buFont typeface="Arial" panose="020B0604020202020204" pitchFamily="34" charset="0"/>
              <a:buChar char="•"/>
            </a:pPr>
            <a:r>
              <a:rPr lang="en-US" dirty="0"/>
              <a:t>Models are frequently </a:t>
            </a:r>
            <a:r>
              <a:rPr lang="en-US" dirty="0" err="1"/>
              <a:t>overfit</a:t>
            </a:r>
            <a:r>
              <a:rPr lang="en-US" dirty="0"/>
              <a:t> when there are a small number of training samples relative to the flexibility or complexity of the model</a:t>
            </a:r>
            <a:r>
              <a:rPr lang="en-US" dirty="0" smtClean="0"/>
              <a:t>.</a:t>
            </a:r>
          </a:p>
          <a:p>
            <a:pPr marL="285750" lvl="0" indent="-285750">
              <a:buFont typeface="Arial" panose="020B0604020202020204" pitchFamily="34" charset="0"/>
              <a:buChar char="•"/>
            </a:pPr>
            <a:r>
              <a:rPr lang="en-US" dirty="0"/>
              <a:t>Such a model is considered to have high variance or low bias.</a:t>
            </a:r>
            <a:endParaRPr lang="en-US" dirty="0" smtClean="0"/>
          </a:p>
          <a:p>
            <a:pPr marL="0" lvl="0" indent="0"/>
            <a:endParaRPr lang="en-US" dirty="0" smtClean="0"/>
          </a:p>
          <a:p>
            <a:pPr marL="285750" lvl="0" indent="-285750">
              <a:buFont typeface="Arial" panose="020B0604020202020204" pitchFamily="34" charset="0"/>
              <a:buChar char="•"/>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Overfitting</a:t>
            </a:r>
            <a:endParaRPr dirty="0"/>
          </a:p>
        </p:txBody>
      </p:sp>
      <p:pic>
        <p:nvPicPr>
          <p:cNvPr id="534" name="Google Shape;534;p41"/>
          <p:cNvPicPr preferRelativeResize="0"/>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1300" y="1352550"/>
            <a:ext cx="4083050" cy="2095500"/>
          </a:xfrm>
          <a:prstGeom prst="rect">
            <a:avLst/>
          </a:prstGeom>
          <a:noFill/>
          <a:ln>
            <a:solidFill>
              <a:schemeClr val="bg2"/>
            </a:solidFill>
          </a:ln>
        </p:spPr>
      </p:pic>
      <p:sp>
        <p:nvSpPr>
          <p:cNvPr id="537" name="Google Shape;537;p41"/>
          <p:cNvSpPr/>
          <p:nvPr/>
        </p:nvSpPr>
        <p:spPr>
          <a:xfrm>
            <a:off x="1566905" y="3538078"/>
            <a:ext cx="1431840" cy="14795"/>
          </a:xfrm>
          <a:custGeom>
            <a:avLst/>
            <a:gdLst/>
            <a:ahLst/>
            <a:cxnLst/>
            <a:rect l="l" t="t" r="r" b="b"/>
            <a:pathLst>
              <a:path w="102973" h="1064" extrusionOk="0">
                <a:moveTo>
                  <a:pt x="0" y="1"/>
                </a:moveTo>
                <a:lnTo>
                  <a:pt x="0" y="1064"/>
                </a:lnTo>
                <a:lnTo>
                  <a:pt x="102973" y="1064"/>
                </a:lnTo>
                <a:lnTo>
                  <a:pt x="10297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22249" y="2089150"/>
            <a:ext cx="4084707" cy="32321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err="1" smtClean="0"/>
              <a:t>Underfitting</a:t>
            </a:r>
            <a:r>
              <a:rPr lang="en-US" dirty="0" smtClean="0"/>
              <a:t> </a:t>
            </a:r>
            <a:r>
              <a:rPr lang="en-US" dirty="0"/>
              <a:t>occurs when the machine learning model does not capture variations in the data – where the variations in data are not caused by noise</a:t>
            </a:r>
            <a:r>
              <a:rPr lang="en-US" dirty="0" smtClean="0"/>
              <a:t>.</a:t>
            </a:r>
          </a:p>
          <a:p>
            <a:pPr marL="285750" lvl="0" indent="-285750">
              <a:buFont typeface="Arial" panose="020B0604020202020204" pitchFamily="34" charset="0"/>
              <a:buChar char="•"/>
            </a:pPr>
            <a:r>
              <a:rPr lang="en-US" dirty="0"/>
              <a:t>Such a model is considered to have high bias, or low variance.</a:t>
            </a:r>
            <a:endParaRPr lang="en-US" dirty="0" smtClean="0"/>
          </a:p>
          <a:p>
            <a:pPr marL="285750" lvl="0" indent="-285750">
              <a:buFont typeface="Arial" panose="020B0604020202020204" pitchFamily="34" charset="0"/>
              <a:buChar char="•"/>
            </a:pPr>
            <a:endParaRPr lang="en-US" dirty="0" smtClean="0"/>
          </a:p>
          <a:p>
            <a:pPr marL="0" lvl="0" indent="0"/>
            <a:endParaRPr lang="en-US" dirty="0" smtClean="0"/>
          </a:p>
          <a:p>
            <a:pPr marL="285750" lvl="0" indent="-285750">
              <a:buFont typeface="Arial" panose="020B0604020202020204" pitchFamily="34" charset="0"/>
              <a:buChar char="•"/>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a:t>
            </a:r>
            <a:r>
              <a:rPr lang="en" dirty="0" smtClean="0"/>
              <a:t>nderfitting</a:t>
            </a:r>
            <a:endParaRPr dirty="0"/>
          </a:p>
        </p:txBody>
      </p:sp>
      <p:pic>
        <p:nvPicPr>
          <p:cNvPr id="534" name="Google Shape;534;p41"/>
          <p:cNvPicPr preferRelativeResize="0"/>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060950" y="1438688"/>
            <a:ext cx="4083050" cy="2095500"/>
          </a:xfrm>
          <a:prstGeom prst="rect">
            <a:avLst/>
          </a:prstGeom>
          <a:noFill/>
          <a:ln>
            <a:solidFill>
              <a:schemeClr val="bg2"/>
            </a:solidFill>
          </a:ln>
        </p:spPr>
      </p:pic>
      <p:sp>
        <p:nvSpPr>
          <p:cNvPr id="537" name="Google Shape;537;p41"/>
          <p:cNvSpPr/>
          <p:nvPr/>
        </p:nvSpPr>
        <p:spPr>
          <a:xfrm>
            <a:off x="6434210" y="3620628"/>
            <a:ext cx="1431840" cy="14795"/>
          </a:xfrm>
          <a:custGeom>
            <a:avLst/>
            <a:gdLst/>
            <a:ahLst/>
            <a:cxnLst/>
            <a:rect l="l" t="t" r="r" b="b"/>
            <a:pathLst>
              <a:path w="102973" h="1064" extrusionOk="0">
                <a:moveTo>
                  <a:pt x="0" y="1"/>
                </a:moveTo>
                <a:lnTo>
                  <a:pt x="0" y="1064"/>
                </a:lnTo>
                <a:lnTo>
                  <a:pt x="102973" y="1064"/>
                </a:lnTo>
                <a:lnTo>
                  <a:pt x="10297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0" y="1599428"/>
            <a:ext cx="2730500" cy="2413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648200"/>
            <a:ext cx="1682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56445" y="4705350"/>
            <a:ext cx="1682750" cy="438150"/>
          </a:xfrm>
          <a:prstGeom prst="rect">
            <a:avLst/>
          </a:prstGeom>
          <a:solidFill>
            <a:srgbClr val="00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007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Regularization</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463725" y="1130300"/>
            <a:ext cx="6216650" cy="3211512"/>
          </a:xfrm>
          <a:prstGeom prst="rect">
            <a:avLst/>
          </a:prstGeom>
          <a:ln>
            <a:solidFill>
              <a:schemeClr val="bg2"/>
            </a:solidFill>
          </a:ln>
        </p:spPr>
      </p:pic>
      <p:sp>
        <p:nvSpPr>
          <p:cNvPr id="5" name="Rectangle 4"/>
          <p:cNvSpPr/>
          <p:nvPr/>
        </p:nvSpPr>
        <p:spPr>
          <a:xfrm>
            <a:off x="1463725" y="4341812"/>
            <a:ext cx="6402325" cy="8016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01850" y="3511550"/>
            <a:ext cx="158750" cy="17145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49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Types Of Regularization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56331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Types Of Regularization</a:t>
            </a:r>
            <a:endParaRPr dirty="0"/>
          </a:p>
        </p:txBody>
      </p:sp>
      <p:sp>
        <p:nvSpPr>
          <p:cNvPr id="723" name="Google Shape;723;p47"/>
          <p:cNvSpPr txBox="1">
            <a:spLocks noGrp="1"/>
          </p:cNvSpPr>
          <p:nvPr>
            <p:ph type="subTitle" idx="1"/>
          </p:nvPr>
        </p:nvSpPr>
        <p:spPr>
          <a:xfrm>
            <a:off x="2769612" y="3109000"/>
            <a:ext cx="2226600" cy="843900"/>
          </a:xfrm>
          <a:prstGeom prst="rect">
            <a:avLst/>
          </a:prstGeom>
        </p:spPr>
        <p:txBody>
          <a:bodyPr spcFirstLastPara="1" wrap="square" lIns="91425" tIns="91425" rIns="91425" bIns="91425" anchor="t" anchorCtr="0">
            <a:noAutofit/>
          </a:bodyPr>
          <a:lstStyle/>
          <a:p>
            <a:pPr marL="0" lvl="0" indent="0"/>
            <a:r>
              <a:rPr lang="en-US" dirty="0"/>
              <a:t>A linear regression model that implements L1 norm for </a:t>
            </a:r>
            <a:r>
              <a:rPr lang="en-US" dirty="0" smtClean="0"/>
              <a:t>regularization </a:t>
            </a:r>
            <a:r>
              <a:rPr lang="en-US" dirty="0"/>
              <a:t>is called </a:t>
            </a:r>
            <a:r>
              <a:rPr lang="en-US" b="1" dirty="0"/>
              <a:t>lasso </a:t>
            </a:r>
            <a:r>
              <a:rPr lang="en-US" b="1" dirty="0" smtClean="0"/>
              <a:t>regression.</a:t>
            </a:r>
            <a:endParaRPr b="1" dirty="0"/>
          </a:p>
        </p:txBody>
      </p:sp>
      <p:sp>
        <p:nvSpPr>
          <p:cNvPr id="724" name="Google Shape;724;p47"/>
          <p:cNvSpPr txBox="1">
            <a:spLocks noGrp="1"/>
          </p:cNvSpPr>
          <p:nvPr>
            <p:ph type="title" idx="2"/>
          </p:nvPr>
        </p:nvSpPr>
        <p:spPr>
          <a:xfrm>
            <a:off x="2646050" y="252369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t>L1 Regularization</a:t>
            </a:r>
            <a:endParaRPr sz="1600" dirty="0"/>
          </a:p>
        </p:txBody>
      </p:sp>
      <p:sp>
        <p:nvSpPr>
          <p:cNvPr id="725" name="Google Shape;725;p47"/>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p>
            <a:pPr marL="0" lvl="0" indent="0"/>
            <a:r>
              <a:rPr lang="en-US" dirty="0" smtClean="0"/>
              <a:t>A linear regression model that implements </a:t>
            </a:r>
            <a:r>
              <a:rPr lang="en-US" dirty="0"/>
              <a:t>(squared) L2 norm for </a:t>
            </a:r>
            <a:r>
              <a:rPr lang="en-US" dirty="0" smtClean="0"/>
              <a:t>regularization </a:t>
            </a:r>
            <a:r>
              <a:rPr lang="en-US" dirty="0"/>
              <a:t>is called </a:t>
            </a:r>
            <a:r>
              <a:rPr lang="en-US" b="1" dirty="0"/>
              <a:t>ridge regression</a:t>
            </a:r>
            <a:r>
              <a:rPr lang="en-US" dirty="0"/>
              <a:t>.</a:t>
            </a:r>
            <a:endParaRPr dirty="0"/>
          </a:p>
        </p:txBody>
      </p:sp>
      <p:sp>
        <p:nvSpPr>
          <p:cNvPr id="726" name="Google Shape;726;p47"/>
          <p:cNvSpPr txBox="1">
            <a:spLocks noGrp="1"/>
          </p:cNvSpPr>
          <p:nvPr>
            <p:ph type="title" idx="4"/>
          </p:nvPr>
        </p:nvSpPr>
        <p:spPr>
          <a:xfrm>
            <a:off x="5942650" y="2523676"/>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t>L2 Regularization</a:t>
            </a:r>
            <a:endParaRPr sz="1600"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037" t="14653" r="63098" b="49709"/>
          <a:stretch/>
        </p:blipFill>
        <p:spPr>
          <a:xfrm>
            <a:off x="3081130" y="1446588"/>
            <a:ext cx="1353658" cy="974035"/>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9452" t="51641" r="65480" b="14703"/>
          <a:stretch/>
        </p:blipFill>
        <p:spPr>
          <a:xfrm>
            <a:off x="6394174" y="1446588"/>
            <a:ext cx="1353658" cy="974035"/>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343</Words>
  <Application>Microsoft Office PowerPoint</Application>
  <PresentationFormat>On-screen Show (16:9)</PresentationFormat>
  <Paragraphs>61</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Anaheim</vt:lpstr>
      <vt:lpstr>Overpass Mono</vt:lpstr>
      <vt:lpstr>Nunito Light</vt:lpstr>
      <vt:lpstr>Arial</vt:lpstr>
      <vt:lpstr>Barlow Condensed ExtraBold</vt:lpstr>
      <vt:lpstr>Raleway Thin</vt:lpstr>
      <vt:lpstr>Programming Lesson by Slidesgo</vt:lpstr>
      <vt:lpstr>AI REGULARIZATION</vt:lpstr>
      <vt:lpstr>TABLE OF CONTENTS</vt:lpstr>
      <vt:lpstr>INTRODUCTION</vt:lpstr>
      <vt:lpstr>REGULARIZATION</vt:lpstr>
      <vt:lpstr>Overfitting</vt:lpstr>
      <vt:lpstr>Underfitting</vt:lpstr>
      <vt:lpstr>Example of Regularization</vt:lpstr>
      <vt:lpstr>Types Of Regularization</vt:lpstr>
      <vt:lpstr>Types Of Regularization</vt:lpstr>
      <vt:lpstr>L1 Regularization</vt:lpstr>
      <vt:lpstr>PowerPoint Presentation</vt:lpstr>
      <vt:lpstr>L2 Regularization</vt:lpstr>
      <vt:lpstr>PowerPoint Presentation</vt:lpstr>
      <vt:lpstr>Difference between L1 and L2.</vt:lpstr>
      <vt:lpstr>Demo Code</vt:lpstr>
      <vt:lpstr>Demo Code</vt:lpstr>
      <vt:lpstr>Q/A</vt:lpstr>
      <vt:lpstr>Q/A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REGULARIZATION</dc:title>
  <dc:creator>Acer</dc:creator>
  <cp:lastModifiedBy>Acer</cp:lastModifiedBy>
  <cp:revision>20</cp:revision>
  <dcterms:modified xsi:type="dcterms:W3CDTF">2021-07-19T01:49:25Z</dcterms:modified>
</cp:coreProperties>
</file>