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345751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93BC17-4304-4941-B0AF-3C3DEB0B3EB6}"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1429465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3632025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2730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1816308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1671168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1355212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3704606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323590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382749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71843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93BC17-4304-4941-B0AF-3C3DEB0B3EB6}"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29867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93BC17-4304-4941-B0AF-3C3DEB0B3EB6}"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280691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305875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25011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E93BC17-4304-4941-B0AF-3C3DEB0B3EB6}" type="datetimeFigureOut">
              <a:rPr lang="en-US" smtClean="0"/>
              <a:t>9/11/2018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20191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93BC17-4304-4941-B0AF-3C3DEB0B3EB6}"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13866-E5B4-4268-AFC5-012BE8B1D38C}" type="slidenum">
              <a:rPr lang="en-US" smtClean="0"/>
              <a:t>‹#›</a:t>
            </a:fld>
            <a:endParaRPr lang="en-US"/>
          </a:p>
        </p:txBody>
      </p:sp>
    </p:spTree>
    <p:extLst>
      <p:ext uri="{BB962C8B-B14F-4D97-AF65-F5344CB8AC3E}">
        <p14:creationId xmlns:p14="http://schemas.microsoft.com/office/powerpoint/2010/main" val="272510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93BC17-4304-4941-B0AF-3C3DEB0B3EB6}" type="datetimeFigureOut">
              <a:rPr lang="en-US" smtClean="0"/>
              <a:t>9/11/2018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713866-E5B4-4268-AFC5-012BE8B1D38C}" type="slidenum">
              <a:rPr lang="en-US" smtClean="0"/>
              <a:t>‹#›</a:t>
            </a:fld>
            <a:endParaRPr lang="en-US"/>
          </a:p>
        </p:txBody>
      </p:sp>
    </p:spTree>
    <p:extLst>
      <p:ext uri="{BB962C8B-B14F-4D97-AF65-F5344CB8AC3E}">
        <p14:creationId xmlns:p14="http://schemas.microsoft.com/office/powerpoint/2010/main" val="6298132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8E34-E3ED-43CD-9566-156C960FA51E}"/>
              </a:ext>
            </a:extLst>
          </p:cNvPr>
          <p:cNvSpPr>
            <a:spLocks noGrp="1"/>
          </p:cNvSpPr>
          <p:nvPr>
            <p:ph type="ctrTitle"/>
          </p:nvPr>
        </p:nvSpPr>
        <p:spPr/>
        <p:txBody>
          <a:bodyPr/>
          <a:lstStyle/>
          <a:p>
            <a:r>
              <a:rPr lang="en-US" dirty="0"/>
              <a:t>EC2 Deployment</a:t>
            </a:r>
          </a:p>
        </p:txBody>
      </p:sp>
      <p:sp>
        <p:nvSpPr>
          <p:cNvPr id="3" name="Subtitle 2">
            <a:extLst>
              <a:ext uri="{FF2B5EF4-FFF2-40B4-BE49-F238E27FC236}">
                <a16:creationId xmlns:a16="http://schemas.microsoft.com/office/drawing/2014/main" id="{87A5FF14-9855-42BB-B575-DBB98C9DD31B}"/>
              </a:ext>
            </a:extLst>
          </p:cNvPr>
          <p:cNvSpPr>
            <a:spLocks noGrp="1"/>
          </p:cNvSpPr>
          <p:nvPr>
            <p:ph type="subTitle" idx="1"/>
          </p:nvPr>
        </p:nvSpPr>
        <p:spPr/>
        <p:txBody>
          <a:bodyPr/>
          <a:lstStyle/>
          <a:p>
            <a:r>
              <a:rPr lang="en-US" dirty="0"/>
              <a:t>Jacob Johnson</a:t>
            </a:r>
          </a:p>
          <a:p>
            <a:r>
              <a:rPr lang="en-US" dirty="0"/>
              <a:t>jmjohnson63660@gmail.com</a:t>
            </a:r>
          </a:p>
        </p:txBody>
      </p:sp>
    </p:spTree>
    <p:extLst>
      <p:ext uri="{BB962C8B-B14F-4D97-AF65-F5344CB8AC3E}">
        <p14:creationId xmlns:p14="http://schemas.microsoft.com/office/powerpoint/2010/main" val="1745079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3782-8D16-4847-9247-85914B8EC8A2}"/>
              </a:ext>
            </a:extLst>
          </p:cNvPr>
          <p:cNvSpPr>
            <a:spLocks noGrp="1"/>
          </p:cNvSpPr>
          <p:nvPr>
            <p:ph type="title"/>
          </p:nvPr>
        </p:nvSpPr>
        <p:spPr/>
        <p:txBody>
          <a:bodyPr/>
          <a:lstStyle/>
          <a:p>
            <a:r>
              <a:rPr lang="en-US" dirty="0"/>
              <a:t>EC2 Wizard Step 5</a:t>
            </a:r>
          </a:p>
        </p:txBody>
      </p:sp>
      <p:pic>
        <p:nvPicPr>
          <p:cNvPr id="5" name="Content Placeholder 4">
            <a:extLst>
              <a:ext uri="{FF2B5EF4-FFF2-40B4-BE49-F238E27FC236}">
                <a16:creationId xmlns:a16="http://schemas.microsoft.com/office/drawing/2014/main" id="{503C4969-2934-49D1-A21F-8A6491F07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536" y="0"/>
            <a:ext cx="6748464" cy="2945423"/>
          </a:xfrm>
        </p:spPr>
      </p:pic>
      <p:sp>
        <p:nvSpPr>
          <p:cNvPr id="6" name="TextBox 5">
            <a:extLst>
              <a:ext uri="{FF2B5EF4-FFF2-40B4-BE49-F238E27FC236}">
                <a16:creationId xmlns:a16="http://schemas.microsoft.com/office/drawing/2014/main" id="{592ACCE6-496E-4781-8E53-6899B6588690}"/>
              </a:ext>
            </a:extLst>
          </p:cNvPr>
          <p:cNvSpPr txBox="1"/>
          <p:nvPr/>
        </p:nvSpPr>
        <p:spPr>
          <a:xfrm>
            <a:off x="351692" y="1400530"/>
            <a:ext cx="4897316"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Tags are a way to identify your EC2 instances apart</a:t>
            </a:r>
          </a:p>
          <a:p>
            <a:pPr marL="285750" indent="-285750">
              <a:buFont typeface="Arial" panose="020B0604020202020204" pitchFamily="34" charset="0"/>
              <a:buChar char="•"/>
            </a:pPr>
            <a:r>
              <a:rPr lang="en-US" sz="2000" dirty="0"/>
              <a:t>Tags are key value pairs and we will be using Name for the key and EC2DemoInstance for the value</a:t>
            </a:r>
          </a:p>
          <a:p>
            <a:pPr marL="285750" indent="-285750">
              <a:buFont typeface="Arial" panose="020B0604020202020204" pitchFamily="34" charset="0"/>
              <a:buChar char="•"/>
            </a:pPr>
            <a:r>
              <a:rPr lang="en-US" sz="2000" dirty="0"/>
              <a:t>Tags are really important in the real world if you have hundreds of Instances and you need to find a specific one</a:t>
            </a:r>
          </a:p>
          <a:p>
            <a:pPr marL="285750" indent="-285750">
              <a:buFont typeface="Arial" panose="020B0604020202020204" pitchFamily="34" charset="0"/>
              <a:buChar char="•"/>
            </a:pPr>
            <a:r>
              <a:rPr lang="en-US" sz="2000" dirty="0"/>
              <a:t>Click Next Configure Security Groups</a:t>
            </a:r>
          </a:p>
        </p:txBody>
      </p:sp>
    </p:spTree>
    <p:extLst>
      <p:ext uri="{BB962C8B-B14F-4D97-AF65-F5344CB8AC3E}">
        <p14:creationId xmlns:p14="http://schemas.microsoft.com/office/powerpoint/2010/main" val="258808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275B-ACAD-4DDD-A7FA-02EF91959DF7}"/>
              </a:ext>
            </a:extLst>
          </p:cNvPr>
          <p:cNvSpPr>
            <a:spLocks noGrp="1"/>
          </p:cNvSpPr>
          <p:nvPr>
            <p:ph type="title"/>
          </p:nvPr>
        </p:nvSpPr>
        <p:spPr/>
        <p:txBody>
          <a:bodyPr/>
          <a:lstStyle/>
          <a:p>
            <a:r>
              <a:rPr lang="en-US" dirty="0"/>
              <a:t>EC2 Wizard Step 6</a:t>
            </a:r>
          </a:p>
        </p:txBody>
      </p:sp>
      <p:pic>
        <p:nvPicPr>
          <p:cNvPr id="5" name="Content Placeholder 4">
            <a:extLst>
              <a:ext uri="{FF2B5EF4-FFF2-40B4-BE49-F238E27FC236}">
                <a16:creationId xmlns:a16="http://schemas.microsoft.com/office/drawing/2014/main" id="{2743CA05-ED5A-407D-A2E5-5218E9D55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6062" y="0"/>
            <a:ext cx="6775938" cy="2946827"/>
          </a:xfrm>
        </p:spPr>
      </p:pic>
      <p:sp>
        <p:nvSpPr>
          <p:cNvPr id="6" name="TextBox 5">
            <a:extLst>
              <a:ext uri="{FF2B5EF4-FFF2-40B4-BE49-F238E27FC236}">
                <a16:creationId xmlns:a16="http://schemas.microsoft.com/office/drawing/2014/main" id="{B26BE867-031B-4CC0-9CB5-5C289CE01478}"/>
              </a:ext>
            </a:extLst>
          </p:cNvPr>
          <p:cNvSpPr txBox="1"/>
          <p:nvPr/>
        </p:nvSpPr>
        <p:spPr>
          <a:xfrm>
            <a:off x="281354" y="1230923"/>
            <a:ext cx="4994031"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Security Groups are stateful firewalls attached to your Instances</a:t>
            </a:r>
          </a:p>
          <a:p>
            <a:pPr marL="342900" indent="-342900">
              <a:buFont typeface="Arial" panose="020B0604020202020204" pitchFamily="34" charset="0"/>
              <a:buChar char="•"/>
            </a:pPr>
            <a:r>
              <a:rPr lang="en-US" sz="2000" dirty="0"/>
              <a:t>Stateful means if something is allowed in to your Instance then that same traffic is automatically allowed out</a:t>
            </a:r>
          </a:p>
          <a:p>
            <a:pPr marL="342900" indent="-342900">
              <a:buFont typeface="Arial" panose="020B0604020202020204" pitchFamily="34" charset="0"/>
              <a:buChar char="•"/>
            </a:pPr>
            <a:r>
              <a:rPr lang="en-US" sz="2000" dirty="0"/>
              <a:t>For this we are going to set up 3 types of rules SSH, HTTP, and HTTPS</a:t>
            </a:r>
          </a:p>
          <a:p>
            <a:pPr marL="342900" indent="-342900">
              <a:buFont typeface="Arial" panose="020B0604020202020204" pitchFamily="34" charset="0"/>
              <a:buChar char="•"/>
            </a:pPr>
            <a:r>
              <a:rPr lang="en-US" sz="2000" dirty="0"/>
              <a:t>We also need to define the source from where this traffic is allowed</a:t>
            </a:r>
          </a:p>
          <a:p>
            <a:pPr marL="342900" indent="-342900">
              <a:buFont typeface="Arial" panose="020B0604020202020204" pitchFamily="34" charset="0"/>
              <a:buChar char="•"/>
            </a:pPr>
            <a:r>
              <a:rPr lang="en-US" sz="2000" dirty="0"/>
              <a:t>I am going to allow the traffic from anywhere</a:t>
            </a:r>
          </a:p>
          <a:p>
            <a:pPr marL="342900" indent="-342900">
              <a:buFont typeface="Arial" panose="020B0604020202020204" pitchFamily="34" charset="0"/>
              <a:buChar char="•"/>
            </a:pPr>
            <a:r>
              <a:rPr lang="en-US" sz="2000" dirty="0"/>
              <a:t>Click Review and Launch to move on</a:t>
            </a:r>
          </a:p>
        </p:txBody>
      </p:sp>
      <p:sp>
        <p:nvSpPr>
          <p:cNvPr id="7" name="TextBox 6">
            <a:extLst>
              <a:ext uri="{FF2B5EF4-FFF2-40B4-BE49-F238E27FC236}">
                <a16:creationId xmlns:a16="http://schemas.microsoft.com/office/drawing/2014/main" id="{FA802520-3BBF-40D4-AF6B-FB3AF37261FB}"/>
              </a:ext>
            </a:extLst>
          </p:cNvPr>
          <p:cNvSpPr txBox="1"/>
          <p:nvPr/>
        </p:nvSpPr>
        <p:spPr>
          <a:xfrm>
            <a:off x="5416062" y="3138854"/>
            <a:ext cx="653268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SSH stands for Secure Socket Shell. This protocol is used to securely access a remote computer. If we do not have this open we could not access are Instance directly.</a:t>
            </a:r>
          </a:p>
          <a:p>
            <a:pPr marL="342900" indent="-342900">
              <a:buFont typeface="Arial" panose="020B0604020202020204" pitchFamily="34" charset="0"/>
              <a:buChar char="•"/>
            </a:pPr>
            <a:r>
              <a:rPr lang="en-US" sz="2000" dirty="0"/>
              <a:t>HTTP is the protocol used for web traffic. We need this open in order to allow our website to be viewed from the internet.</a:t>
            </a:r>
          </a:p>
        </p:txBody>
      </p:sp>
    </p:spTree>
    <p:extLst>
      <p:ext uri="{BB962C8B-B14F-4D97-AF65-F5344CB8AC3E}">
        <p14:creationId xmlns:p14="http://schemas.microsoft.com/office/powerpoint/2010/main" val="90684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3752-6BBD-4C91-A0F7-3D108A387165}"/>
              </a:ext>
            </a:extLst>
          </p:cNvPr>
          <p:cNvSpPr>
            <a:spLocks noGrp="1"/>
          </p:cNvSpPr>
          <p:nvPr>
            <p:ph type="title"/>
          </p:nvPr>
        </p:nvSpPr>
        <p:spPr/>
        <p:txBody>
          <a:bodyPr/>
          <a:lstStyle/>
          <a:p>
            <a:r>
              <a:rPr lang="en-US" dirty="0"/>
              <a:t>EC2 Wizard Step 7</a:t>
            </a:r>
          </a:p>
        </p:txBody>
      </p:sp>
      <p:pic>
        <p:nvPicPr>
          <p:cNvPr id="5" name="Content Placeholder 4">
            <a:extLst>
              <a:ext uri="{FF2B5EF4-FFF2-40B4-BE49-F238E27FC236}">
                <a16:creationId xmlns:a16="http://schemas.microsoft.com/office/drawing/2014/main" id="{47E944E6-9608-491C-B816-349D1531D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5192" y="0"/>
            <a:ext cx="6696808" cy="2922878"/>
          </a:xfrm>
        </p:spPr>
      </p:pic>
      <p:pic>
        <p:nvPicPr>
          <p:cNvPr id="7" name="Picture 6">
            <a:extLst>
              <a:ext uri="{FF2B5EF4-FFF2-40B4-BE49-F238E27FC236}">
                <a16:creationId xmlns:a16="http://schemas.microsoft.com/office/drawing/2014/main" id="{522F6415-3C9F-4F3C-A7B3-D1852FEAE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877" y="2923308"/>
            <a:ext cx="5879123" cy="3934692"/>
          </a:xfrm>
          <a:prstGeom prst="rect">
            <a:avLst/>
          </a:prstGeom>
        </p:spPr>
      </p:pic>
      <p:sp>
        <p:nvSpPr>
          <p:cNvPr id="8" name="TextBox 7">
            <a:extLst>
              <a:ext uri="{FF2B5EF4-FFF2-40B4-BE49-F238E27FC236}">
                <a16:creationId xmlns:a16="http://schemas.microsoft.com/office/drawing/2014/main" id="{14109711-8BB0-408B-A5CB-82B49E707AFC}"/>
              </a:ext>
            </a:extLst>
          </p:cNvPr>
          <p:cNvSpPr txBox="1"/>
          <p:nvPr/>
        </p:nvSpPr>
        <p:spPr>
          <a:xfrm>
            <a:off x="298938" y="1195754"/>
            <a:ext cx="5797062"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background of these pictures will</a:t>
            </a:r>
          </a:p>
          <a:p>
            <a:r>
              <a:rPr lang="en-US" sz="2000" dirty="0"/>
              <a:t>be the review page</a:t>
            </a:r>
          </a:p>
          <a:p>
            <a:pPr marL="342900" indent="-342900">
              <a:buFont typeface="Arial" panose="020B0604020202020204" pitchFamily="34" charset="0"/>
              <a:buChar char="•"/>
            </a:pPr>
            <a:r>
              <a:rPr lang="en-US" sz="2000" dirty="0"/>
              <a:t>We will need to click launch and it will</a:t>
            </a:r>
          </a:p>
          <a:p>
            <a:r>
              <a:rPr lang="en-US" sz="2000" dirty="0"/>
              <a:t>ask for a key pair</a:t>
            </a:r>
          </a:p>
          <a:p>
            <a:pPr marL="342900" indent="-342900">
              <a:buFont typeface="Arial" panose="020B0604020202020204" pitchFamily="34" charset="0"/>
              <a:buChar char="•"/>
            </a:pPr>
            <a:r>
              <a:rPr lang="en-US" sz="2000" dirty="0"/>
              <a:t>I will be choosing to create a new key </a:t>
            </a:r>
          </a:p>
          <a:p>
            <a:r>
              <a:rPr lang="en-US" sz="2000" dirty="0"/>
              <a:t>pair </a:t>
            </a:r>
          </a:p>
          <a:p>
            <a:pPr marL="342900" indent="-342900">
              <a:buFont typeface="Arial" panose="020B0604020202020204" pitchFamily="34" charset="0"/>
              <a:buChar char="•"/>
            </a:pPr>
            <a:r>
              <a:rPr lang="en-US" sz="2000" dirty="0"/>
              <a:t>We must first give the key pair a name and then click Download Key Pair</a:t>
            </a:r>
          </a:p>
          <a:p>
            <a:pPr marL="342900" indent="-342900">
              <a:buFont typeface="Arial" panose="020B0604020202020204" pitchFamily="34" charset="0"/>
              <a:buChar char="•"/>
            </a:pPr>
            <a:r>
              <a:rPr lang="en-US" sz="2000" dirty="0"/>
              <a:t>Then we will get a pop up like in the bottom picture and we will save the file in our downloads folder</a:t>
            </a:r>
          </a:p>
          <a:p>
            <a:pPr marL="342900" indent="-342900">
              <a:buFont typeface="Arial" panose="020B0604020202020204" pitchFamily="34" charset="0"/>
              <a:buChar char="•"/>
            </a:pPr>
            <a:r>
              <a:rPr lang="en-US" sz="2000" dirty="0"/>
              <a:t>Then the Launch Instances button will become available and we will click it to finish the instance creation</a:t>
            </a:r>
          </a:p>
        </p:txBody>
      </p:sp>
    </p:spTree>
    <p:extLst>
      <p:ext uri="{BB962C8B-B14F-4D97-AF65-F5344CB8AC3E}">
        <p14:creationId xmlns:p14="http://schemas.microsoft.com/office/powerpoint/2010/main" val="174538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5883-F16D-4C74-8B17-A38C2BAED2AD}"/>
              </a:ext>
            </a:extLst>
          </p:cNvPr>
          <p:cNvSpPr>
            <a:spLocks noGrp="1"/>
          </p:cNvSpPr>
          <p:nvPr>
            <p:ph type="title"/>
          </p:nvPr>
        </p:nvSpPr>
        <p:spPr/>
        <p:txBody>
          <a:bodyPr/>
          <a:lstStyle/>
          <a:p>
            <a:r>
              <a:rPr lang="en-US" sz="2000" dirty="0"/>
              <a:t>A screen like so will appear stating that your instance is getting created. We will click view Instances as we will need some information from there in order to login to the Instance.</a:t>
            </a:r>
          </a:p>
        </p:txBody>
      </p:sp>
      <p:pic>
        <p:nvPicPr>
          <p:cNvPr id="5" name="Content Placeholder 4">
            <a:extLst>
              <a:ext uri="{FF2B5EF4-FFF2-40B4-BE49-F238E27FC236}">
                <a16:creationId xmlns:a16="http://schemas.microsoft.com/office/drawing/2014/main" id="{07DFEC98-699A-4B77-87C7-93A44E5FE8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425" y="2168797"/>
            <a:ext cx="8947150" cy="3893105"/>
          </a:xfrm>
        </p:spPr>
      </p:pic>
    </p:spTree>
    <p:extLst>
      <p:ext uri="{BB962C8B-B14F-4D97-AF65-F5344CB8AC3E}">
        <p14:creationId xmlns:p14="http://schemas.microsoft.com/office/powerpoint/2010/main" val="18920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A9CE-271F-425C-84A7-F9FAB9129A3D}"/>
              </a:ext>
            </a:extLst>
          </p:cNvPr>
          <p:cNvSpPr>
            <a:spLocks noGrp="1"/>
          </p:cNvSpPr>
          <p:nvPr>
            <p:ph type="title"/>
          </p:nvPr>
        </p:nvSpPr>
        <p:spPr/>
        <p:txBody>
          <a:bodyPr/>
          <a:lstStyle/>
          <a:p>
            <a:r>
              <a:rPr lang="en-US" dirty="0"/>
              <a:t>EC2 Screen</a:t>
            </a:r>
          </a:p>
        </p:txBody>
      </p:sp>
      <p:pic>
        <p:nvPicPr>
          <p:cNvPr id="5" name="Content Placeholder 4">
            <a:extLst>
              <a:ext uri="{FF2B5EF4-FFF2-40B4-BE49-F238E27FC236}">
                <a16:creationId xmlns:a16="http://schemas.microsoft.com/office/drawing/2014/main" id="{7038BA32-E422-420C-AF3B-7EAB3944FD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1807" y="0"/>
            <a:ext cx="8390194" cy="3657600"/>
          </a:xfrm>
        </p:spPr>
      </p:pic>
      <p:sp>
        <p:nvSpPr>
          <p:cNvPr id="6" name="TextBox 5">
            <a:extLst>
              <a:ext uri="{FF2B5EF4-FFF2-40B4-BE49-F238E27FC236}">
                <a16:creationId xmlns:a16="http://schemas.microsoft.com/office/drawing/2014/main" id="{4E0C7D9D-44E8-4788-B9E1-CCB77424437A}"/>
              </a:ext>
            </a:extLst>
          </p:cNvPr>
          <p:cNvSpPr txBox="1"/>
          <p:nvPr/>
        </p:nvSpPr>
        <p:spPr>
          <a:xfrm>
            <a:off x="646111" y="4123592"/>
            <a:ext cx="11276258" cy="1323439"/>
          </a:xfrm>
          <a:prstGeom prst="rect">
            <a:avLst/>
          </a:prstGeom>
          <a:noFill/>
        </p:spPr>
        <p:txBody>
          <a:bodyPr wrap="square" rtlCol="0">
            <a:spAutoFit/>
          </a:bodyPr>
          <a:lstStyle/>
          <a:p>
            <a:r>
              <a:rPr lang="en-US" sz="2000" dirty="0"/>
              <a:t>In order to SSH into your Instance you need to make sure the Instance is running, you need to copy the IPv4 Public IP, and you need a PPK version of your Key Pair.</a:t>
            </a:r>
          </a:p>
          <a:p>
            <a:r>
              <a:rPr lang="en-US" sz="2000" dirty="0"/>
              <a:t>PPK stands for Putty Private Key file and you need to manual change your normal key pair into a PPK. You need to use Putty which is a free open source terminal emulator.</a:t>
            </a:r>
          </a:p>
        </p:txBody>
      </p:sp>
      <p:sp>
        <p:nvSpPr>
          <p:cNvPr id="7" name="TextBox 6">
            <a:extLst>
              <a:ext uri="{FF2B5EF4-FFF2-40B4-BE49-F238E27FC236}">
                <a16:creationId xmlns:a16="http://schemas.microsoft.com/office/drawing/2014/main" id="{F0FA0FBC-40D6-476F-9836-A97D8FD856AC}"/>
              </a:ext>
            </a:extLst>
          </p:cNvPr>
          <p:cNvSpPr txBox="1"/>
          <p:nvPr/>
        </p:nvSpPr>
        <p:spPr>
          <a:xfrm>
            <a:off x="269631" y="1195754"/>
            <a:ext cx="3532176" cy="923330"/>
          </a:xfrm>
          <a:prstGeom prst="rect">
            <a:avLst/>
          </a:prstGeom>
          <a:noFill/>
        </p:spPr>
        <p:txBody>
          <a:bodyPr wrap="square" rtlCol="0">
            <a:spAutoFit/>
          </a:bodyPr>
          <a:lstStyle/>
          <a:p>
            <a:r>
              <a:rPr lang="en-US" dirty="0"/>
              <a:t>The EC2 screen is a good place to look at all of your Instances in your account.</a:t>
            </a:r>
          </a:p>
        </p:txBody>
      </p:sp>
    </p:spTree>
    <p:extLst>
      <p:ext uri="{BB962C8B-B14F-4D97-AF65-F5344CB8AC3E}">
        <p14:creationId xmlns:p14="http://schemas.microsoft.com/office/powerpoint/2010/main" val="160021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AF5A-56D8-4808-96EF-A9FBA0951C21}"/>
              </a:ext>
            </a:extLst>
          </p:cNvPr>
          <p:cNvSpPr>
            <a:spLocks noGrp="1"/>
          </p:cNvSpPr>
          <p:nvPr>
            <p:ph type="title"/>
          </p:nvPr>
        </p:nvSpPr>
        <p:spPr/>
        <p:txBody>
          <a:bodyPr/>
          <a:lstStyle/>
          <a:p>
            <a:r>
              <a:rPr lang="en-US" dirty="0"/>
              <a:t>Creating A PPK</a:t>
            </a:r>
          </a:p>
        </p:txBody>
      </p:sp>
      <p:pic>
        <p:nvPicPr>
          <p:cNvPr id="5" name="Content Placeholder 4">
            <a:extLst>
              <a:ext uri="{FF2B5EF4-FFF2-40B4-BE49-F238E27FC236}">
                <a16:creationId xmlns:a16="http://schemas.microsoft.com/office/drawing/2014/main" id="{679ED104-DBCA-48EE-BE15-166F8D721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6546" y="1"/>
            <a:ext cx="6415454" cy="3171736"/>
          </a:xfrm>
        </p:spPr>
      </p:pic>
      <p:pic>
        <p:nvPicPr>
          <p:cNvPr id="7" name="Picture 6">
            <a:extLst>
              <a:ext uri="{FF2B5EF4-FFF2-40B4-BE49-F238E27FC236}">
                <a16:creationId xmlns:a16="http://schemas.microsoft.com/office/drawing/2014/main" id="{6C3B1C0C-8461-4B20-B941-494081845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554" y="3285855"/>
            <a:ext cx="5738446" cy="3572146"/>
          </a:xfrm>
          <a:prstGeom prst="rect">
            <a:avLst/>
          </a:prstGeom>
        </p:spPr>
      </p:pic>
      <p:sp>
        <p:nvSpPr>
          <p:cNvPr id="8" name="TextBox 7">
            <a:extLst>
              <a:ext uri="{FF2B5EF4-FFF2-40B4-BE49-F238E27FC236}">
                <a16:creationId xmlns:a16="http://schemas.microsoft.com/office/drawing/2014/main" id="{DCF26F71-6130-48E9-8549-38BF47F3ED3F}"/>
              </a:ext>
            </a:extLst>
          </p:cNvPr>
          <p:cNvSpPr txBox="1"/>
          <p:nvPr/>
        </p:nvSpPr>
        <p:spPr>
          <a:xfrm>
            <a:off x="351692" y="1213338"/>
            <a:ext cx="523142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First to change the public key pair into a PPK you need Putty Key Generator which is an extension of Putty</a:t>
            </a:r>
          </a:p>
          <a:p>
            <a:pPr marL="342900" indent="-342900">
              <a:buFont typeface="Arial" panose="020B0604020202020204" pitchFamily="34" charset="0"/>
              <a:buChar char="•"/>
            </a:pPr>
            <a:r>
              <a:rPr lang="en-US" sz="2000" dirty="0"/>
              <a:t>The Putty Key Generator box will open and you need to click on Load</a:t>
            </a:r>
          </a:p>
          <a:p>
            <a:pPr marL="342900" indent="-342900">
              <a:buFont typeface="Arial" panose="020B0604020202020204" pitchFamily="34" charset="0"/>
              <a:buChar char="•"/>
            </a:pPr>
            <a:r>
              <a:rPr lang="en-US" sz="2000" dirty="0"/>
              <a:t>We will first locate the newly made Key Pair associated with our Linux Instance and open it</a:t>
            </a:r>
          </a:p>
          <a:p>
            <a:pPr marL="342900" indent="-342900">
              <a:buFont typeface="Arial" panose="020B0604020202020204" pitchFamily="34" charset="0"/>
              <a:buChar char="•"/>
            </a:pPr>
            <a:r>
              <a:rPr lang="en-US" sz="2000" dirty="0"/>
              <a:t>Next we will click Save Private Key as shown in the picture below</a:t>
            </a:r>
          </a:p>
        </p:txBody>
      </p:sp>
      <p:pic>
        <p:nvPicPr>
          <p:cNvPr id="10" name="Picture 9">
            <a:extLst>
              <a:ext uri="{FF2B5EF4-FFF2-40B4-BE49-F238E27FC236}">
                <a16:creationId xmlns:a16="http://schemas.microsoft.com/office/drawing/2014/main" id="{0B8DF80C-9316-43DC-9A94-FE2017F4CA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4103" y="4373418"/>
            <a:ext cx="3379451" cy="2484581"/>
          </a:xfrm>
          <a:prstGeom prst="rect">
            <a:avLst/>
          </a:prstGeom>
        </p:spPr>
      </p:pic>
    </p:spTree>
    <p:extLst>
      <p:ext uri="{BB962C8B-B14F-4D97-AF65-F5344CB8AC3E}">
        <p14:creationId xmlns:p14="http://schemas.microsoft.com/office/powerpoint/2010/main" val="241837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2257-60DA-41B5-8AA3-6125718EB4C8}"/>
              </a:ext>
            </a:extLst>
          </p:cNvPr>
          <p:cNvSpPr>
            <a:spLocks noGrp="1"/>
          </p:cNvSpPr>
          <p:nvPr>
            <p:ph type="title"/>
          </p:nvPr>
        </p:nvSpPr>
        <p:spPr/>
        <p:txBody>
          <a:bodyPr/>
          <a:lstStyle/>
          <a:p>
            <a:r>
              <a:rPr lang="en-US" dirty="0"/>
              <a:t>SSH In</a:t>
            </a:r>
          </a:p>
        </p:txBody>
      </p:sp>
      <p:pic>
        <p:nvPicPr>
          <p:cNvPr id="5" name="Content Placeholder 4">
            <a:extLst>
              <a:ext uri="{FF2B5EF4-FFF2-40B4-BE49-F238E27FC236}">
                <a16:creationId xmlns:a16="http://schemas.microsoft.com/office/drawing/2014/main" id="{58B1D7C1-A3AF-4099-A6C9-C8F5CA8AD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1945" y="1"/>
            <a:ext cx="3801209" cy="2710548"/>
          </a:xfrm>
        </p:spPr>
      </p:pic>
      <p:pic>
        <p:nvPicPr>
          <p:cNvPr id="7" name="Picture 6">
            <a:extLst>
              <a:ext uri="{FF2B5EF4-FFF2-40B4-BE49-F238E27FC236}">
                <a16:creationId xmlns:a16="http://schemas.microsoft.com/office/drawing/2014/main" id="{849FEE7F-D0D9-430C-90FB-81A418C4B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54" y="-61811"/>
            <a:ext cx="5128845" cy="2774324"/>
          </a:xfrm>
          <a:prstGeom prst="rect">
            <a:avLst/>
          </a:prstGeom>
        </p:spPr>
      </p:pic>
      <p:sp>
        <p:nvSpPr>
          <p:cNvPr id="8" name="TextBox 7">
            <a:extLst>
              <a:ext uri="{FF2B5EF4-FFF2-40B4-BE49-F238E27FC236}">
                <a16:creationId xmlns:a16="http://schemas.microsoft.com/office/drawing/2014/main" id="{366262C3-4F39-4CA6-9679-8A03A59A6A28}"/>
              </a:ext>
            </a:extLst>
          </p:cNvPr>
          <p:cNvSpPr txBox="1"/>
          <p:nvPr/>
        </p:nvSpPr>
        <p:spPr>
          <a:xfrm>
            <a:off x="404446" y="2883877"/>
            <a:ext cx="11509131"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First we will open up regular Putty instead of the Putty Key Generator </a:t>
            </a:r>
          </a:p>
          <a:p>
            <a:pPr marL="342900" indent="-342900">
              <a:buFont typeface="Arial" panose="020B0604020202020204" pitchFamily="34" charset="0"/>
              <a:buChar char="•"/>
            </a:pPr>
            <a:r>
              <a:rPr lang="en-US" sz="2000" dirty="0"/>
              <a:t>We will copy and paste the IP Address associated with the Instance you are going to use</a:t>
            </a:r>
          </a:p>
          <a:p>
            <a:pPr marL="342900" indent="-342900">
              <a:buFont typeface="Arial" panose="020B0604020202020204" pitchFamily="34" charset="0"/>
              <a:buChar char="•"/>
            </a:pPr>
            <a:r>
              <a:rPr lang="en-US" sz="2000" dirty="0"/>
              <a:t>After that we will locate the SSH option on the left side of the screen boxed in black</a:t>
            </a:r>
          </a:p>
          <a:p>
            <a:pPr marL="342900" indent="-342900">
              <a:buFont typeface="Arial" panose="020B0604020202020204" pitchFamily="34" charset="0"/>
              <a:buChar char="•"/>
            </a:pPr>
            <a:r>
              <a:rPr lang="en-US" sz="2000" dirty="0"/>
              <a:t>We will click on the plus sign to give us more options and we will click on the Auth button shown in the second picture</a:t>
            </a:r>
          </a:p>
          <a:p>
            <a:pPr marL="342900" indent="-342900">
              <a:buFont typeface="Arial" panose="020B0604020202020204" pitchFamily="34" charset="0"/>
              <a:buChar char="•"/>
            </a:pPr>
            <a:r>
              <a:rPr lang="en-US" sz="2000" dirty="0"/>
              <a:t>Click on the browse button and locate the PPK file we just made</a:t>
            </a:r>
          </a:p>
          <a:p>
            <a:pPr marL="342900" indent="-342900">
              <a:buFont typeface="Arial" panose="020B0604020202020204" pitchFamily="34" charset="0"/>
              <a:buChar char="•"/>
            </a:pPr>
            <a:r>
              <a:rPr lang="en-US" sz="2000" dirty="0"/>
              <a:t>Click open on the file and then open on putty where the blue arrow is</a:t>
            </a:r>
          </a:p>
        </p:txBody>
      </p:sp>
    </p:spTree>
    <p:extLst>
      <p:ext uri="{BB962C8B-B14F-4D97-AF65-F5344CB8AC3E}">
        <p14:creationId xmlns:p14="http://schemas.microsoft.com/office/powerpoint/2010/main" val="2612564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C892-5D38-48F2-B2D6-6D0C830010D0}"/>
              </a:ext>
            </a:extLst>
          </p:cNvPr>
          <p:cNvSpPr>
            <a:spLocks noGrp="1"/>
          </p:cNvSpPr>
          <p:nvPr>
            <p:ph type="title"/>
          </p:nvPr>
        </p:nvSpPr>
        <p:spPr/>
        <p:txBody>
          <a:bodyPr/>
          <a:lstStyle/>
          <a:p>
            <a:r>
              <a:rPr lang="en-US" dirty="0"/>
              <a:t>SSH In Continued</a:t>
            </a:r>
          </a:p>
        </p:txBody>
      </p:sp>
      <p:pic>
        <p:nvPicPr>
          <p:cNvPr id="5" name="Content Placeholder 4">
            <a:extLst>
              <a:ext uri="{FF2B5EF4-FFF2-40B4-BE49-F238E27FC236}">
                <a16:creationId xmlns:a16="http://schemas.microsoft.com/office/drawing/2014/main" id="{864200B8-ADDD-4E7D-80B8-43CCE98AC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1423" y="0"/>
            <a:ext cx="6960577" cy="4195762"/>
          </a:xfrm>
        </p:spPr>
      </p:pic>
      <p:sp>
        <p:nvSpPr>
          <p:cNvPr id="6" name="TextBox 5">
            <a:extLst>
              <a:ext uri="{FF2B5EF4-FFF2-40B4-BE49-F238E27FC236}">
                <a16:creationId xmlns:a16="http://schemas.microsoft.com/office/drawing/2014/main" id="{F08E1D20-EB0E-431D-BCE5-BB98EA04D65C}"/>
              </a:ext>
            </a:extLst>
          </p:cNvPr>
          <p:cNvSpPr txBox="1"/>
          <p:nvPr/>
        </p:nvSpPr>
        <p:spPr>
          <a:xfrm>
            <a:off x="281354" y="1301262"/>
            <a:ext cx="465992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Putty will then bring up a black box and a security alert message</a:t>
            </a:r>
          </a:p>
          <a:p>
            <a:pPr marL="342900" indent="-342900">
              <a:buFont typeface="Arial" panose="020B0604020202020204" pitchFamily="34" charset="0"/>
              <a:buChar char="•"/>
            </a:pPr>
            <a:r>
              <a:rPr lang="en-US" sz="2000" dirty="0"/>
              <a:t>Click Yes to allow access</a:t>
            </a:r>
          </a:p>
        </p:txBody>
      </p:sp>
    </p:spTree>
    <p:extLst>
      <p:ext uri="{BB962C8B-B14F-4D97-AF65-F5344CB8AC3E}">
        <p14:creationId xmlns:p14="http://schemas.microsoft.com/office/powerpoint/2010/main" val="75967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8127-31B6-41A9-9A10-AA286B19FFC8}"/>
              </a:ext>
            </a:extLst>
          </p:cNvPr>
          <p:cNvSpPr>
            <a:spLocks noGrp="1"/>
          </p:cNvSpPr>
          <p:nvPr>
            <p:ph type="title"/>
          </p:nvPr>
        </p:nvSpPr>
        <p:spPr/>
        <p:txBody>
          <a:bodyPr/>
          <a:lstStyle/>
          <a:p>
            <a:r>
              <a:rPr lang="en-US" dirty="0"/>
              <a:t>Making A Website</a:t>
            </a:r>
          </a:p>
        </p:txBody>
      </p:sp>
      <p:pic>
        <p:nvPicPr>
          <p:cNvPr id="5" name="Content Placeholder 4">
            <a:extLst>
              <a:ext uri="{FF2B5EF4-FFF2-40B4-BE49-F238E27FC236}">
                <a16:creationId xmlns:a16="http://schemas.microsoft.com/office/drawing/2014/main" id="{7323DF0B-7FF3-4D6B-9890-CD628DAF41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4231" y="0"/>
            <a:ext cx="5597769" cy="3628405"/>
          </a:xfrm>
        </p:spPr>
      </p:pic>
      <p:sp>
        <p:nvSpPr>
          <p:cNvPr id="6" name="TextBox 5">
            <a:extLst>
              <a:ext uri="{FF2B5EF4-FFF2-40B4-BE49-F238E27FC236}">
                <a16:creationId xmlns:a16="http://schemas.microsoft.com/office/drawing/2014/main" id="{8E01F7CD-EA87-4AE3-BA05-3954BEB24995}"/>
              </a:ext>
            </a:extLst>
          </p:cNvPr>
          <p:cNvSpPr txBox="1"/>
          <p:nvPr/>
        </p:nvSpPr>
        <p:spPr>
          <a:xfrm>
            <a:off x="422031" y="1257300"/>
            <a:ext cx="600514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you click yes you will be prompted with a login as: type ec2-user and press enter</a:t>
            </a:r>
          </a:p>
          <a:p>
            <a:pPr marL="342900" indent="-342900">
              <a:buFont typeface="Arial" panose="020B0604020202020204" pitchFamily="34" charset="0"/>
              <a:buChar char="•"/>
            </a:pPr>
            <a:r>
              <a:rPr lang="en-US" sz="2000" dirty="0"/>
              <a:t>The first command we will do shown in blue is the </a:t>
            </a:r>
            <a:r>
              <a:rPr lang="en-US" sz="2000" dirty="0" err="1"/>
              <a:t>sudo</a:t>
            </a:r>
            <a:r>
              <a:rPr lang="en-US" sz="2000" dirty="0"/>
              <a:t> </a:t>
            </a:r>
            <a:r>
              <a:rPr lang="en-US" sz="2000" dirty="0" err="1"/>
              <a:t>su</a:t>
            </a:r>
            <a:r>
              <a:rPr lang="en-US" sz="2000" dirty="0"/>
              <a:t> command</a:t>
            </a:r>
          </a:p>
          <a:p>
            <a:pPr marL="342900" indent="-342900">
              <a:buFont typeface="Arial" panose="020B0604020202020204" pitchFamily="34" charset="0"/>
              <a:buChar char="•"/>
            </a:pPr>
            <a:r>
              <a:rPr lang="en-US" sz="2000" dirty="0"/>
              <a:t>This command changes me from a user to a root user</a:t>
            </a:r>
          </a:p>
          <a:p>
            <a:pPr marL="342900" indent="-342900">
              <a:buFont typeface="Arial" panose="020B0604020202020204" pitchFamily="34" charset="0"/>
              <a:buChar char="•"/>
            </a:pPr>
            <a:r>
              <a:rPr lang="en-US" sz="2000" dirty="0"/>
              <a:t>What that means is I will have administrator access with this Instance</a:t>
            </a:r>
          </a:p>
        </p:txBody>
      </p:sp>
    </p:spTree>
    <p:extLst>
      <p:ext uri="{BB962C8B-B14F-4D97-AF65-F5344CB8AC3E}">
        <p14:creationId xmlns:p14="http://schemas.microsoft.com/office/powerpoint/2010/main" val="1457049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DC7913-9A83-46F5-B502-1ACACE40F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4569" y="0"/>
            <a:ext cx="5527431" cy="3745762"/>
          </a:xfrm>
        </p:spPr>
      </p:pic>
      <p:sp>
        <p:nvSpPr>
          <p:cNvPr id="6" name="TextBox 5">
            <a:extLst>
              <a:ext uri="{FF2B5EF4-FFF2-40B4-BE49-F238E27FC236}">
                <a16:creationId xmlns:a16="http://schemas.microsoft.com/office/drawing/2014/main" id="{64989B01-E92E-4DF1-A422-B71B2FBC51EB}"/>
              </a:ext>
            </a:extLst>
          </p:cNvPr>
          <p:cNvSpPr txBox="1"/>
          <p:nvPr/>
        </p:nvSpPr>
        <p:spPr>
          <a:xfrm>
            <a:off x="342900" y="254977"/>
            <a:ext cx="6066692"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first command we will use is </a:t>
            </a:r>
          </a:p>
          <a:p>
            <a:r>
              <a:rPr lang="en-US" sz="2000" dirty="0"/>
              <a:t>yum update –y</a:t>
            </a:r>
          </a:p>
          <a:p>
            <a:pPr marL="342900" indent="-342900">
              <a:buFont typeface="Arial" panose="020B0604020202020204" pitchFamily="34" charset="0"/>
              <a:buChar char="•"/>
            </a:pPr>
            <a:r>
              <a:rPr lang="en-US" sz="2000" dirty="0"/>
              <a:t>yum is a package management tool for RedHat based Linux systems</a:t>
            </a:r>
          </a:p>
          <a:p>
            <a:pPr marL="342900" indent="-342900">
              <a:buFont typeface="Arial" panose="020B0604020202020204" pitchFamily="34" charset="0"/>
              <a:buChar char="•"/>
            </a:pPr>
            <a:r>
              <a:rPr lang="en-US" sz="2000" dirty="0"/>
              <a:t>The update part just updates the Linux Instance we are using</a:t>
            </a:r>
          </a:p>
          <a:p>
            <a:pPr marL="342900" indent="-342900">
              <a:buFont typeface="Arial" panose="020B0604020202020204" pitchFamily="34" charset="0"/>
              <a:buChar char="•"/>
            </a:pPr>
            <a:r>
              <a:rPr lang="en-US" sz="2000" dirty="0"/>
              <a:t>The –y basically is used so that I tell it yes this is what I want. If I did not have –y I would have to tell it yes after it found the package. This is useful if you know what you want installed.</a:t>
            </a:r>
          </a:p>
        </p:txBody>
      </p:sp>
      <p:pic>
        <p:nvPicPr>
          <p:cNvPr id="8" name="Picture 7">
            <a:extLst>
              <a:ext uri="{FF2B5EF4-FFF2-40B4-BE49-F238E27FC236}">
                <a16:creationId xmlns:a16="http://schemas.microsoft.com/office/drawing/2014/main" id="{268F50F6-85FC-4222-819A-C6386B357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568" y="3093734"/>
            <a:ext cx="5527431" cy="3764266"/>
          </a:xfrm>
          <a:prstGeom prst="rect">
            <a:avLst/>
          </a:prstGeom>
        </p:spPr>
      </p:pic>
      <p:sp>
        <p:nvSpPr>
          <p:cNvPr id="9" name="TextBox 8">
            <a:extLst>
              <a:ext uri="{FF2B5EF4-FFF2-40B4-BE49-F238E27FC236}">
                <a16:creationId xmlns:a16="http://schemas.microsoft.com/office/drawing/2014/main" id="{977EC6DC-3ADB-4038-B5E5-879B5B08671D}"/>
              </a:ext>
            </a:extLst>
          </p:cNvPr>
          <p:cNvSpPr txBox="1"/>
          <p:nvPr/>
        </p:nvSpPr>
        <p:spPr>
          <a:xfrm>
            <a:off x="263769" y="3745762"/>
            <a:ext cx="6268916"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Next we need to install apache using the</a:t>
            </a:r>
          </a:p>
          <a:p>
            <a:r>
              <a:rPr lang="en-US" sz="2000" dirty="0"/>
              <a:t>yum install </a:t>
            </a:r>
            <a:r>
              <a:rPr lang="en-US" sz="2000" dirty="0" err="1"/>
              <a:t>httpd</a:t>
            </a:r>
            <a:r>
              <a:rPr lang="en-US" sz="2000" dirty="0"/>
              <a:t> –y command</a:t>
            </a:r>
          </a:p>
          <a:p>
            <a:pPr marL="342900" indent="-342900">
              <a:buFont typeface="Arial" panose="020B0604020202020204" pitchFamily="34" charset="0"/>
              <a:buChar char="•"/>
            </a:pPr>
            <a:r>
              <a:rPr lang="en-US" sz="2000" dirty="0"/>
              <a:t>Yum will be used to locate the install</a:t>
            </a:r>
          </a:p>
          <a:p>
            <a:pPr marL="342900" indent="-342900">
              <a:buFont typeface="Arial" panose="020B0604020202020204" pitchFamily="34" charset="0"/>
              <a:buChar char="•"/>
            </a:pPr>
            <a:r>
              <a:rPr lang="en-US" sz="2000" dirty="0"/>
              <a:t>Install will be telling it to install </a:t>
            </a:r>
          </a:p>
          <a:p>
            <a:pPr marL="342900" indent="-342900">
              <a:buFont typeface="Arial" panose="020B0604020202020204" pitchFamily="34" charset="0"/>
              <a:buChar char="•"/>
            </a:pPr>
            <a:r>
              <a:rPr lang="en-US" sz="2000" dirty="0" err="1"/>
              <a:t>httpd</a:t>
            </a:r>
            <a:r>
              <a:rPr lang="en-US" sz="2000" dirty="0"/>
              <a:t> is the web daemon also known as apache</a:t>
            </a:r>
          </a:p>
        </p:txBody>
      </p:sp>
    </p:spTree>
    <p:extLst>
      <p:ext uri="{BB962C8B-B14F-4D97-AF65-F5344CB8AC3E}">
        <p14:creationId xmlns:p14="http://schemas.microsoft.com/office/powerpoint/2010/main" val="129799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C9CC-8748-4867-9B11-76EF1AA7EED5}"/>
              </a:ext>
            </a:extLst>
          </p:cNvPr>
          <p:cNvSpPr>
            <a:spLocks noGrp="1"/>
          </p:cNvSpPr>
          <p:nvPr>
            <p:ph type="title"/>
          </p:nvPr>
        </p:nvSpPr>
        <p:spPr/>
        <p:txBody>
          <a:bodyPr/>
          <a:lstStyle/>
          <a:p>
            <a:r>
              <a:rPr lang="en-US" dirty="0"/>
              <a:t>What I am going to do?</a:t>
            </a:r>
          </a:p>
        </p:txBody>
      </p:sp>
      <p:sp>
        <p:nvSpPr>
          <p:cNvPr id="3" name="Content Placeholder 2">
            <a:extLst>
              <a:ext uri="{FF2B5EF4-FFF2-40B4-BE49-F238E27FC236}">
                <a16:creationId xmlns:a16="http://schemas.microsoft.com/office/drawing/2014/main" id="{1AEE7ADE-6C0E-4869-AF6F-070F974CEC3F}"/>
              </a:ext>
            </a:extLst>
          </p:cNvPr>
          <p:cNvSpPr>
            <a:spLocks noGrp="1"/>
          </p:cNvSpPr>
          <p:nvPr>
            <p:ph idx="1"/>
          </p:nvPr>
        </p:nvSpPr>
        <p:spPr>
          <a:xfrm>
            <a:off x="1103312" y="2052918"/>
            <a:ext cx="8946541" cy="1745359"/>
          </a:xfrm>
        </p:spPr>
        <p:txBody>
          <a:bodyPr/>
          <a:lstStyle/>
          <a:p>
            <a:r>
              <a:rPr lang="en-US" dirty="0"/>
              <a:t>Sign into the AWS console</a:t>
            </a:r>
          </a:p>
          <a:p>
            <a:r>
              <a:rPr lang="en-US" dirty="0"/>
              <a:t>Launch an EC2 Linux Instance </a:t>
            </a:r>
          </a:p>
          <a:p>
            <a:r>
              <a:rPr lang="en-US" dirty="0"/>
              <a:t>Configure Apache to make a simple website</a:t>
            </a:r>
          </a:p>
          <a:p>
            <a:r>
              <a:rPr lang="en-US" dirty="0"/>
              <a:t>View my website</a:t>
            </a:r>
          </a:p>
        </p:txBody>
      </p:sp>
    </p:spTree>
    <p:extLst>
      <p:ext uri="{BB962C8B-B14F-4D97-AF65-F5344CB8AC3E}">
        <p14:creationId xmlns:p14="http://schemas.microsoft.com/office/powerpoint/2010/main" val="1770238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FDD1D-309F-498A-872B-369461EE2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197" y="0"/>
            <a:ext cx="6492803" cy="1230923"/>
          </a:xfrm>
          <a:prstGeom prst="rect">
            <a:avLst/>
          </a:prstGeom>
        </p:spPr>
      </p:pic>
      <p:pic>
        <p:nvPicPr>
          <p:cNvPr id="7" name="Picture 6">
            <a:extLst>
              <a:ext uri="{FF2B5EF4-FFF2-40B4-BE49-F238E27FC236}">
                <a16:creationId xmlns:a16="http://schemas.microsoft.com/office/drawing/2014/main" id="{34C28FE6-44F7-4F26-AA64-D704385D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949" y="2485783"/>
            <a:ext cx="6563795" cy="263769"/>
          </a:xfrm>
          <a:prstGeom prst="rect">
            <a:avLst/>
          </a:prstGeom>
        </p:spPr>
      </p:pic>
      <p:pic>
        <p:nvPicPr>
          <p:cNvPr id="9" name="Picture 8">
            <a:extLst>
              <a:ext uri="{FF2B5EF4-FFF2-40B4-BE49-F238E27FC236}">
                <a16:creationId xmlns:a16="http://schemas.microsoft.com/office/drawing/2014/main" id="{84592B3D-7D31-48AF-90F7-BC3BDEC3A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197" y="2749553"/>
            <a:ext cx="6492803" cy="4149536"/>
          </a:xfrm>
          <a:prstGeom prst="rect">
            <a:avLst/>
          </a:prstGeom>
        </p:spPr>
      </p:pic>
      <p:sp>
        <p:nvSpPr>
          <p:cNvPr id="10" name="TextBox 9">
            <a:extLst>
              <a:ext uri="{FF2B5EF4-FFF2-40B4-BE49-F238E27FC236}">
                <a16:creationId xmlns:a16="http://schemas.microsoft.com/office/drawing/2014/main" id="{7334F137-B605-4829-8E8A-88A2DCB0A470}"/>
              </a:ext>
            </a:extLst>
          </p:cNvPr>
          <p:cNvSpPr txBox="1"/>
          <p:nvPr/>
        </p:nvSpPr>
        <p:spPr>
          <a:xfrm>
            <a:off x="193431" y="175846"/>
            <a:ext cx="541606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We will need to start and enable the </a:t>
            </a:r>
            <a:r>
              <a:rPr lang="en-US" sz="2000" dirty="0" err="1"/>
              <a:t>httpd</a:t>
            </a:r>
            <a:r>
              <a:rPr lang="en-US" sz="2000" dirty="0"/>
              <a:t> service </a:t>
            </a:r>
          </a:p>
          <a:p>
            <a:pPr marL="342900" indent="-342900">
              <a:buFont typeface="Arial" panose="020B0604020202020204" pitchFamily="34" charset="0"/>
              <a:buChar char="•"/>
            </a:pPr>
            <a:r>
              <a:rPr lang="en-US" sz="2000" dirty="0"/>
              <a:t>Use the </a:t>
            </a:r>
            <a:r>
              <a:rPr lang="en-US" sz="2000" dirty="0" err="1"/>
              <a:t>systemctl</a:t>
            </a:r>
            <a:r>
              <a:rPr lang="en-US" sz="2000" dirty="0"/>
              <a:t> start </a:t>
            </a:r>
            <a:r>
              <a:rPr lang="en-US" sz="2000" dirty="0" err="1"/>
              <a:t>httpd</a:t>
            </a:r>
            <a:r>
              <a:rPr lang="en-US" sz="2000" dirty="0"/>
              <a:t> and </a:t>
            </a:r>
            <a:r>
              <a:rPr lang="en-US" sz="2000" dirty="0" err="1"/>
              <a:t>systemctl</a:t>
            </a:r>
            <a:r>
              <a:rPr lang="en-US" sz="2000" dirty="0"/>
              <a:t> enable </a:t>
            </a:r>
            <a:r>
              <a:rPr lang="en-US" sz="2000" dirty="0" err="1"/>
              <a:t>httpd</a:t>
            </a:r>
            <a:endParaRPr lang="en-US" sz="2000" dirty="0"/>
          </a:p>
          <a:p>
            <a:pPr marL="342900" indent="-342900">
              <a:buFont typeface="Arial" panose="020B0604020202020204" pitchFamily="34" charset="0"/>
              <a:buChar char="•"/>
            </a:pPr>
            <a:r>
              <a:rPr lang="en-US" sz="2000" dirty="0"/>
              <a:t>The </a:t>
            </a:r>
            <a:r>
              <a:rPr lang="en-US" sz="2000" dirty="0" err="1"/>
              <a:t>systemctl</a:t>
            </a:r>
            <a:r>
              <a:rPr lang="en-US" sz="2000" dirty="0"/>
              <a:t> command is used to control services</a:t>
            </a:r>
          </a:p>
        </p:txBody>
      </p:sp>
      <p:sp>
        <p:nvSpPr>
          <p:cNvPr id="11" name="TextBox 10">
            <a:extLst>
              <a:ext uri="{FF2B5EF4-FFF2-40B4-BE49-F238E27FC236}">
                <a16:creationId xmlns:a16="http://schemas.microsoft.com/office/drawing/2014/main" id="{C06EB551-2BCD-49DB-B79A-1C70D78D5A0B}"/>
              </a:ext>
            </a:extLst>
          </p:cNvPr>
          <p:cNvSpPr txBox="1"/>
          <p:nvPr/>
        </p:nvSpPr>
        <p:spPr>
          <a:xfrm>
            <a:off x="307731" y="2470638"/>
            <a:ext cx="5169877"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Apache will then be installed and on</a:t>
            </a:r>
          </a:p>
          <a:p>
            <a:pPr marL="342900" indent="-342900">
              <a:buFont typeface="Arial" panose="020B0604020202020204" pitchFamily="34" charset="0"/>
              <a:buChar char="•"/>
            </a:pPr>
            <a:r>
              <a:rPr lang="en-US" sz="2000" dirty="0"/>
              <a:t>To create a website we need to add a text file in the /var/www/html/ folder</a:t>
            </a:r>
          </a:p>
          <a:p>
            <a:pPr marL="342900" indent="-342900">
              <a:buFont typeface="Arial" panose="020B0604020202020204" pitchFamily="34" charset="0"/>
              <a:buChar char="•"/>
            </a:pPr>
            <a:r>
              <a:rPr lang="en-US" sz="2000" dirty="0"/>
              <a:t>Using the </a:t>
            </a:r>
            <a:r>
              <a:rPr lang="en-US" sz="2000" dirty="0" err="1"/>
              <a:t>nano</a:t>
            </a:r>
            <a:r>
              <a:rPr lang="en-US" sz="2000" dirty="0"/>
              <a:t> /var/www/html/index.html command will allow us to do this</a:t>
            </a:r>
          </a:p>
          <a:p>
            <a:pPr marL="342900" indent="-342900">
              <a:buFont typeface="Arial" panose="020B0604020202020204" pitchFamily="34" charset="0"/>
              <a:buChar char="•"/>
            </a:pPr>
            <a:r>
              <a:rPr lang="en-US" sz="2000" dirty="0"/>
              <a:t>Nano is a text editor shown in the bottom picture and in the command we put the path we want and name the file index.html</a:t>
            </a:r>
          </a:p>
          <a:p>
            <a:pPr marL="342900" indent="-342900">
              <a:buFont typeface="Arial" panose="020B0604020202020204" pitchFamily="34" charset="0"/>
              <a:buChar char="•"/>
            </a:pPr>
            <a:r>
              <a:rPr lang="en-US" sz="2000" dirty="0"/>
              <a:t>We will then type in something and save it in that folder</a:t>
            </a:r>
          </a:p>
        </p:txBody>
      </p:sp>
    </p:spTree>
    <p:extLst>
      <p:ext uri="{BB962C8B-B14F-4D97-AF65-F5344CB8AC3E}">
        <p14:creationId xmlns:p14="http://schemas.microsoft.com/office/powerpoint/2010/main" val="233616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BFD8C4-38DE-42FE-88C9-7231D6B8A113}"/>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3B00FE1-BDFC-429F-A2BC-1EA7E6B85B8D}"/>
              </a:ext>
            </a:extLst>
          </p:cNvPr>
          <p:cNvSpPr>
            <a:spLocks noGrp="1"/>
          </p:cNvSpPr>
          <p:nvPr>
            <p:ph idx="1"/>
          </p:nvPr>
        </p:nvSpPr>
        <p:spPr/>
        <p:txBody>
          <a:bodyPr/>
          <a:lstStyle/>
          <a:p>
            <a:r>
              <a:rPr lang="en-US" dirty="0"/>
              <a:t>After we save that file we should be able to view our website</a:t>
            </a:r>
          </a:p>
          <a:p>
            <a:r>
              <a:rPr lang="en-US" dirty="0"/>
              <a:t>We will locate our IP address that we used for SSH and put that in a web browser </a:t>
            </a:r>
          </a:p>
          <a:p>
            <a:r>
              <a:rPr lang="en-US" dirty="0"/>
              <a:t>Obviously this is almost as basic as a website can get, but it can easily get more advanced by learning PHP scripting which is a scripting language focused for web development</a:t>
            </a:r>
          </a:p>
        </p:txBody>
      </p:sp>
    </p:spTree>
    <p:extLst>
      <p:ext uri="{BB962C8B-B14F-4D97-AF65-F5344CB8AC3E}">
        <p14:creationId xmlns:p14="http://schemas.microsoft.com/office/powerpoint/2010/main" val="313033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74F2-CD39-4251-BEB5-588ED4F29F9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CDCB9A6-44F4-4C73-9D09-12E5EF43B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221" y="358196"/>
            <a:ext cx="11459557" cy="6141607"/>
          </a:xfrm>
        </p:spPr>
      </p:pic>
    </p:spTree>
    <p:extLst>
      <p:ext uri="{BB962C8B-B14F-4D97-AF65-F5344CB8AC3E}">
        <p14:creationId xmlns:p14="http://schemas.microsoft.com/office/powerpoint/2010/main" val="36261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D0CE-B5D4-4A39-A877-C02A46F78398}"/>
              </a:ext>
            </a:extLst>
          </p:cNvPr>
          <p:cNvSpPr>
            <a:spLocks noGrp="1"/>
          </p:cNvSpPr>
          <p:nvPr>
            <p:ph type="title"/>
          </p:nvPr>
        </p:nvSpPr>
        <p:spPr/>
        <p:txBody>
          <a:bodyPr/>
          <a:lstStyle/>
          <a:p>
            <a:r>
              <a:rPr lang="en-US" dirty="0"/>
              <a:t>What is EC2?</a:t>
            </a:r>
          </a:p>
        </p:txBody>
      </p:sp>
      <p:sp>
        <p:nvSpPr>
          <p:cNvPr id="3" name="Content Placeholder 2">
            <a:extLst>
              <a:ext uri="{FF2B5EF4-FFF2-40B4-BE49-F238E27FC236}">
                <a16:creationId xmlns:a16="http://schemas.microsoft.com/office/drawing/2014/main" id="{8E36A754-6E54-45CA-ACA7-BBE90A6A187F}"/>
              </a:ext>
            </a:extLst>
          </p:cNvPr>
          <p:cNvSpPr>
            <a:spLocks noGrp="1"/>
          </p:cNvSpPr>
          <p:nvPr>
            <p:ph idx="1"/>
          </p:nvPr>
        </p:nvSpPr>
        <p:spPr/>
        <p:txBody>
          <a:bodyPr/>
          <a:lstStyle/>
          <a:p>
            <a:r>
              <a:rPr lang="en-US" dirty="0"/>
              <a:t>EC2 stands for Elastic Compute Cloud</a:t>
            </a:r>
          </a:p>
          <a:p>
            <a:r>
              <a:rPr lang="en-US" dirty="0"/>
              <a:t>Think of EC2 as a way to make your on virtual machines hosted on AWS</a:t>
            </a:r>
          </a:p>
        </p:txBody>
      </p:sp>
    </p:spTree>
    <p:extLst>
      <p:ext uri="{BB962C8B-B14F-4D97-AF65-F5344CB8AC3E}">
        <p14:creationId xmlns:p14="http://schemas.microsoft.com/office/powerpoint/2010/main" val="112029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4124-62A8-44E7-879C-837B50A8B360}"/>
              </a:ext>
            </a:extLst>
          </p:cNvPr>
          <p:cNvSpPr>
            <a:spLocks noGrp="1"/>
          </p:cNvSpPr>
          <p:nvPr>
            <p:ph type="title"/>
          </p:nvPr>
        </p:nvSpPr>
        <p:spPr/>
        <p:txBody>
          <a:bodyPr/>
          <a:lstStyle/>
          <a:p>
            <a:r>
              <a:rPr lang="en-US" dirty="0"/>
              <a:t>AWS Console</a:t>
            </a:r>
          </a:p>
        </p:txBody>
      </p:sp>
      <p:pic>
        <p:nvPicPr>
          <p:cNvPr id="5" name="Content Placeholder 4">
            <a:extLst>
              <a:ext uri="{FF2B5EF4-FFF2-40B4-BE49-F238E27FC236}">
                <a16:creationId xmlns:a16="http://schemas.microsoft.com/office/drawing/2014/main" id="{B63482BF-72AA-4C54-80AE-5F5BDDD78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2291" y="222028"/>
            <a:ext cx="5293825" cy="1631220"/>
          </a:xfrm>
        </p:spPr>
      </p:pic>
      <p:pic>
        <p:nvPicPr>
          <p:cNvPr id="7" name="Picture 6">
            <a:extLst>
              <a:ext uri="{FF2B5EF4-FFF2-40B4-BE49-F238E27FC236}">
                <a16:creationId xmlns:a16="http://schemas.microsoft.com/office/drawing/2014/main" id="{3486B391-4CDC-46E1-B0F8-39C5C4CDF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939" y="2305966"/>
            <a:ext cx="5739061" cy="4552034"/>
          </a:xfrm>
          <a:prstGeom prst="rect">
            <a:avLst/>
          </a:prstGeom>
        </p:spPr>
      </p:pic>
      <p:sp>
        <p:nvSpPr>
          <p:cNvPr id="8" name="TextBox 7">
            <a:extLst>
              <a:ext uri="{FF2B5EF4-FFF2-40B4-BE49-F238E27FC236}">
                <a16:creationId xmlns:a16="http://schemas.microsoft.com/office/drawing/2014/main" id="{09F1CD5F-37C5-46E6-BAF1-90CB49F7626F}"/>
              </a:ext>
            </a:extLst>
          </p:cNvPr>
          <p:cNvSpPr txBox="1"/>
          <p:nvPr/>
        </p:nvSpPr>
        <p:spPr>
          <a:xfrm>
            <a:off x="272562" y="2004646"/>
            <a:ext cx="6031523"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initial sign in will look like this top picture</a:t>
            </a:r>
          </a:p>
          <a:p>
            <a:pPr marL="342900" indent="-342900">
              <a:buFont typeface="Arial" panose="020B0604020202020204" pitchFamily="34" charset="0"/>
              <a:buChar char="•"/>
            </a:pPr>
            <a:r>
              <a:rPr lang="en-US" sz="2000" dirty="0"/>
              <a:t>Click the services tab highlighted in red</a:t>
            </a:r>
          </a:p>
          <a:p>
            <a:pPr marL="342900" indent="-342900">
              <a:buFont typeface="Arial" panose="020B0604020202020204" pitchFamily="34" charset="0"/>
              <a:buChar char="•"/>
            </a:pPr>
            <a:r>
              <a:rPr lang="en-US" sz="2000" dirty="0"/>
              <a:t>Services are broken up into groups and each group has AWS services that correspond to that group</a:t>
            </a:r>
          </a:p>
          <a:p>
            <a:pPr marL="342900" indent="-342900">
              <a:buFont typeface="Arial" panose="020B0604020202020204" pitchFamily="34" charset="0"/>
              <a:buChar char="•"/>
            </a:pPr>
            <a:r>
              <a:rPr lang="en-US" sz="2000" dirty="0"/>
              <a:t>This can be overwhelming trying to find what specific service you are looking for</a:t>
            </a:r>
          </a:p>
          <a:p>
            <a:pPr marL="342900" indent="-342900">
              <a:buFont typeface="Arial" panose="020B0604020202020204" pitchFamily="34" charset="0"/>
              <a:buChar char="•"/>
            </a:pPr>
            <a:r>
              <a:rPr lang="en-US" sz="2000" dirty="0"/>
              <a:t>To help this you have a history tab to the left</a:t>
            </a:r>
          </a:p>
          <a:p>
            <a:pPr marL="342900" indent="-342900">
              <a:buFont typeface="Arial" panose="020B0604020202020204" pitchFamily="34" charset="0"/>
              <a:buChar char="•"/>
            </a:pPr>
            <a:r>
              <a:rPr lang="en-US" sz="2000" dirty="0"/>
              <a:t>You have a find a service tab outlined by the box</a:t>
            </a:r>
          </a:p>
          <a:p>
            <a:pPr marL="342900" indent="-342900">
              <a:buFont typeface="Arial" panose="020B0604020202020204" pitchFamily="34" charset="0"/>
              <a:buChar char="•"/>
            </a:pPr>
            <a:r>
              <a:rPr lang="en-US" sz="2000" dirty="0"/>
              <a:t>We will click on EC2 highlighted in red</a:t>
            </a:r>
          </a:p>
          <a:p>
            <a:pPr marL="342900" indent="-342900">
              <a:buFont typeface="Arial" panose="020B0604020202020204" pitchFamily="34" charset="0"/>
              <a:buChar char="•"/>
            </a:pPr>
            <a:r>
              <a:rPr lang="en-US" sz="2000" dirty="0"/>
              <a:t>EC2 stand for elastic compute cloud and this is used to launch your own virtually machines in AWS called Instances</a:t>
            </a:r>
          </a:p>
        </p:txBody>
      </p:sp>
    </p:spTree>
    <p:extLst>
      <p:ext uri="{BB962C8B-B14F-4D97-AF65-F5344CB8AC3E}">
        <p14:creationId xmlns:p14="http://schemas.microsoft.com/office/powerpoint/2010/main" val="341235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38D9-2D16-4DF2-B986-F917F3B3B7CD}"/>
              </a:ext>
            </a:extLst>
          </p:cNvPr>
          <p:cNvSpPr>
            <a:spLocks noGrp="1"/>
          </p:cNvSpPr>
          <p:nvPr>
            <p:ph type="title"/>
          </p:nvPr>
        </p:nvSpPr>
        <p:spPr/>
        <p:txBody>
          <a:bodyPr/>
          <a:lstStyle/>
          <a:p>
            <a:r>
              <a:rPr lang="en-US" dirty="0"/>
              <a:t>Create an EC2 Instance</a:t>
            </a:r>
          </a:p>
        </p:txBody>
      </p:sp>
      <p:pic>
        <p:nvPicPr>
          <p:cNvPr id="5" name="Content Placeholder 4">
            <a:extLst>
              <a:ext uri="{FF2B5EF4-FFF2-40B4-BE49-F238E27FC236}">
                <a16:creationId xmlns:a16="http://schemas.microsoft.com/office/drawing/2014/main" id="{43E0AB77-8F86-4C93-A725-14CF8763D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5376" y="0"/>
            <a:ext cx="4386624" cy="2599592"/>
          </a:xfrm>
        </p:spPr>
      </p:pic>
      <p:sp>
        <p:nvSpPr>
          <p:cNvPr id="6" name="TextBox 5">
            <a:extLst>
              <a:ext uri="{FF2B5EF4-FFF2-40B4-BE49-F238E27FC236}">
                <a16:creationId xmlns:a16="http://schemas.microsoft.com/office/drawing/2014/main" id="{D7674E7C-8B4D-402C-95A2-DC051185998F}"/>
              </a:ext>
            </a:extLst>
          </p:cNvPr>
          <p:cNvSpPr txBox="1"/>
          <p:nvPr/>
        </p:nvSpPr>
        <p:spPr>
          <a:xfrm>
            <a:off x="422031" y="1485900"/>
            <a:ext cx="728882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Clicking EC2 will bring you this splash screen</a:t>
            </a:r>
          </a:p>
          <a:p>
            <a:pPr marL="342900" indent="-342900">
              <a:buFont typeface="Arial" panose="020B0604020202020204" pitchFamily="34" charset="0"/>
              <a:buChar char="•"/>
            </a:pPr>
            <a:r>
              <a:rPr lang="en-US" sz="2000" dirty="0"/>
              <a:t>At this screen you can see different resources you may have on your AWS account</a:t>
            </a:r>
          </a:p>
          <a:p>
            <a:pPr marL="342900" indent="-342900">
              <a:buFont typeface="Arial" panose="020B0604020202020204" pitchFamily="34" charset="0"/>
              <a:buChar char="•"/>
            </a:pPr>
            <a:r>
              <a:rPr lang="en-US" sz="2000" dirty="0"/>
              <a:t>The arrow is pointing at running instances which currently is at 0</a:t>
            </a:r>
          </a:p>
          <a:p>
            <a:pPr marL="342900" indent="-342900">
              <a:buFont typeface="Arial" panose="020B0604020202020204" pitchFamily="34" charset="0"/>
              <a:buChar char="•"/>
            </a:pPr>
            <a:r>
              <a:rPr lang="en-US" sz="2000" dirty="0"/>
              <a:t>By the end of this presentation that will change to 1</a:t>
            </a:r>
          </a:p>
          <a:p>
            <a:pPr marL="342900" indent="-342900">
              <a:buFont typeface="Arial" panose="020B0604020202020204" pitchFamily="34" charset="0"/>
              <a:buChar char="•"/>
            </a:pPr>
            <a:r>
              <a:rPr lang="en-US" sz="2000" dirty="0"/>
              <a:t>Click on the Launch Instance box represented by the box</a:t>
            </a:r>
          </a:p>
          <a:p>
            <a:pPr marL="342900" indent="-342900">
              <a:buFont typeface="Arial" panose="020B0604020202020204" pitchFamily="34" charset="0"/>
              <a:buChar char="•"/>
            </a:pPr>
            <a:r>
              <a:rPr lang="en-US" sz="2000" dirty="0"/>
              <a:t>This will send you a 7 step process you take when launching Instances</a:t>
            </a:r>
          </a:p>
        </p:txBody>
      </p:sp>
    </p:spTree>
    <p:extLst>
      <p:ext uri="{BB962C8B-B14F-4D97-AF65-F5344CB8AC3E}">
        <p14:creationId xmlns:p14="http://schemas.microsoft.com/office/powerpoint/2010/main" val="6073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CF83-38A4-4A41-9E61-E292E5F158E9}"/>
              </a:ext>
            </a:extLst>
          </p:cNvPr>
          <p:cNvSpPr>
            <a:spLocks noGrp="1"/>
          </p:cNvSpPr>
          <p:nvPr>
            <p:ph type="title"/>
          </p:nvPr>
        </p:nvSpPr>
        <p:spPr/>
        <p:txBody>
          <a:bodyPr/>
          <a:lstStyle/>
          <a:p>
            <a:r>
              <a:rPr lang="en-US" dirty="0"/>
              <a:t>EC2 Wizard Step 1</a:t>
            </a:r>
          </a:p>
        </p:txBody>
      </p:sp>
      <p:pic>
        <p:nvPicPr>
          <p:cNvPr id="5" name="Content Placeholder 4">
            <a:extLst>
              <a:ext uri="{FF2B5EF4-FFF2-40B4-BE49-F238E27FC236}">
                <a16:creationId xmlns:a16="http://schemas.microsoft.com/office/drawing/2014/main" id="{D6735313-60A5-4BFF-8929-E19B0E778B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9831" y="0"/>
            <a:ext cx="6512169" cy="2774455"/>
          </a:xfrm>
        </p:spPr>
      </p:pic>
      <p:sp>
        <p:nvSpPr>
          <p:cNvPr id="7" name="TextBox 6">
            <a:extLst>
              <a:ext uri="{FF2B5EF4-FFF2-40B4-BE49-F238E27FC236}">
                <a16:creationId xmlns:a16="http://schemas.microsoft.com/office/drawing/2014/main" id="{5C842A18-8A25-4D03-BDCE-4D9A618AA946}"/>
              </a:ext>
            </a:extLst>
          </p:cNvPr>
          <p:cNvSpPr txBox="1"/>
          <p:nvPr/>
        </p:nvSpPr>
        <p:spPr>
          <a:xfrm>
            <a:off x="246185" y="2101362"/>
            <a:ext cx="531055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first thing you need to do is select the AMI you want with this Instance</a:t>
            </a:r>
          </a:p>
          <a:p>
            <a:pPr marL="342900" indent="-342900">
              <a:buFont typeface="Arial" panose="020B0604020202020204" pitchFamily="34" charset="0"/>
              <a:buChar char="•"/>
            </a:pPr>
            <a:r>
              <a:rPr lang="en-US" sz="2000" dirty="0"/>
              <a:t>AMI stands for Amazon Machine Image which defines the Instances operating system you are going to use</a:t>
            </a:r>
          </a:p>
          <a:p>
            <a:pPr marL="342900" indent="-342900">
              <a:buFont typeface="Arial" panose="020B0604020202020204" pitchFamily="34" charset="0"/>
              <a:buChar char="•"/>
            </a:pPr>
            <a:r>
              <a:rPr lang="en-US" sz="2000" dirty="0"/>
              <a:t>For this we will use Amazon Linux 2 AMI, but you can use different types of Linux AMI’s and Windows AMI’s for launching Instances</a:t>
            </a:r>
          </a:p>
          <a:p>
            <a:pPr marL="342900" indent="-342900">
              <a:buFont typeface="Arial" panose="020B0604020202020204" pitchFamily="34" charset="0"/>
              <a:buChar char="•"/>
            </a:pPr>
            <a:r>
              <a:rPr lang="en-US" sz="2000" dirty="0"/>
              <a:t>Click Select on the AMI you want to continue to step 2</a:t>
            </a:r>
          </a:p>
        </p:txBody>
      </p:sp>
    </p:spTree>
    <p:extLst>
      <p:ext uri="{BB962C8B-B14F-4D97-AF65-F5344CB8AC3E}">
        <p14:creationId xmlns:p14="http://schemas.microsoft.com/office/powerpoint/2010/main" val="96518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2B25-25B9-40E9-9E0A-3F6B591A66D7}"/>
              </a:ext>
            </a:extLst>
          </p:cNvPr>
          <p:cNvSpPr>
            <a:spLocks noGrp="1"/>
          </p:cNvSpPr>
          <p:nvPr>
            <p:ph type="title"/>
          </p:nvPr>
        </p:nvSpPr>
        <p:spPr/>
        <p:txBody>
          <a:bodyPr/>
          <a:lstStyle/>
          <a:p>
            <a:r>
              <a:rPr lang="en-US" dirty="0"/>
              <a:t>EC2 Wizard Step 2</a:t>
            </a:r>
          </a:p>
        </p:txBody>
      </p:sp>
      <p:pic>
        <p:nvPicPr>
          <p:cNvPr id="5" name="Content Placeholder 4">
            <a:extLst>
              <a:ext uri="{FF2B5EF4-FFF2-40B4-BE49-F238E27FC236}">
                <a16:creationId xmlns:a16="http://schemas.microsoft.com/office/drawing/2014/main" id="{42698EE1-CAB9-4BF4-91D0-5D756CB3B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2689" y="0"/>
            <a:ext cx="6719312" cy="2848708"/>
          </a:xfrm>
        </p:spPr>
      </p:pic>
      <p:sp>
        <p:nvSpPr>
          <p:cNvPr id="6" name="TextBox 5">
            <a:extLst>
              <a:ext uri="{FF2B5EF4-FFF2-40B4-BE49-F238E27FC236}">
                <a16:creationId xmlns:a16="http://schemas.microsoft.com/office/drawing/2014/main" id="{BDC000D9-0E61-4B69-AC04-DA7BB9238428}"/>
              </a:ext>
            </a:extLst>
          </p:cNvPr>
          <p:cNvSpPr txBox="1"/>
          <p:nvPr/>
        </p:nvSpPr>
        <p:spPr>
          <a:xfrm>
            <a:off x="646111" y="1400530"/>
            <a:ext cx="468202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Next you need to choose an Instance Type</a:t>
            </a:r>
          </a:p>
          <a:p>
            <a:pPr marL="342900" indent="-342900">
              <a:buFont typeface="Arial" panose="020B0604020202020204" pitchFamily="34" charset="0"/>
              <a:buChar char="•"/>
            </a:pPr>
            <a:r>
              <a:rPr lang="en-US" sz="2000" dirty="0"/>
              <a:t>Instance Types specify how much CPU and RAM you will have in your Instance</a:t>
            </a:r>
          </a:p>
          <a:p>
            <a:pPr marL="342900" indent="-342900">
              <a:buFont typeface="Arial" panose="020B0604020202020204" pitchFamily="34" charset="0"/>
              <a:buChar char="•"/>
            </a:pPr>
            <a:r>
              <a:rPr lang="en-US" sz="2000" dirty="0"/>
              <a:t>There are many different Instance types, but for this we will use a t2.micro as that will cost the least</a:t>
            </a:r>
          </a:p>
          <a:p>
            <a:pPr marL="342900" indent="-342900">
              <a:buFont typeface="Arial" panose="020B0604020202020204" pitchFamily="34" charset="0"/>
              <a:buChar char="•"/>
            </a:pPr>
            <a:r>
              <a:rPr lang="en-US" sz="2000" dirty="0"/>
              <a:t>Make sure the instance type you want has the blue box and click Next Configure Instance Details</a:t>
            </a:r>
          </a:p>
        </p:txBody>
      </p:sp>
    </p:spTree>
    <p:extLst>
      <p:ext uri="{BB962C8B-B14F-4D97-AF65-F5344CB8AC3E}">
        <p14:creationId xmlns:p14="http://schemas.microsoft.com/office/powerpoint/2010/main" val="191286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D9D9-BEF1-45B1-A4CC-9EE6813459AF}"/>
              </a:ext>
            </a:extLst>
          </p:cNvPr>
          <p:cNvSpPr>
            <a:spLocks noGrp="1"/>
          </p:cNvSpPr>
          <p:nvPr>
            <p:ph type="title"/>
          </p:nvPr>
        </p:nvSpPr>
        <p:spPr/>
        <p:txBody>
          <a:bodyPr/>
          <a:lstStyle/>
          <a:p>
            <a:r>
              <a:rPr lang="en-US" dirty="0"/>
              <a:t>EC2 Wizard Step 3</a:t>
            </a:r>
          </a:p>
        </p:txBody>
      </p:sp>
      <p:pic>
        <p:nvPicPr>
          <p:cNvPr id="5" name="Content Placeholder 4">
            <a:extLst>
              <a:ext uri="{FF2B5EF4-FFF2-40B4-BE49-F238E27FC236}">
                <a16:creationId xmlns:a16="http://schemas.microsoft.com/office/drawing/2014/main" id="{E5A09DCB-069A-4BD8-A81E-9FD57849BA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7608" y="0"/>
            <a:ext cx="6714392" cy="2955031"/>
          </a:xfrm>
        </p:spPr>
      </p:pic>
      <p:sp>
        <p:nvSpPr>
          <p:cNvPr id="6" name="TextBox 5">
            <a:extLst>
              <a:ext uri="{FF2B5EF4-FFF2-40B4-BE49-F238E27FC236}">
                <a16:creationId xmlns:a16="http://schemas.microsoft.com/office/drawing/2014/main" id="{E6C39781-2737-4152-B235-34B2B70B4F25}"/>
              </a:ext>
            </a:extLst>
          </p:cNvPr>
          <p:cNvSpPr txBox="1"/>
          <p:nvPr/>
        </p:nvSpPr>
        <p:spPr>
          <a:xfrm>
            <a:off x="386862" y="1213338"/>
            <a:ext cx="495006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we can configure Instance Details</a:t>
            </a:r>
          </a:p>
          <a:p>
            <a:pPr marL="342900" indent="-342900">
              <a:buFont typeface="Arial" panose="020B0604020202020204" pitchFamily="34" charset="0"/>
              <a:buChar char="•"/>
            </a:pPr>
            <a:r>
              <a:rPr lang="en-US" sz="2000" dirty="0"/>
              <a:t>We are going to leave everything default</a:t>
            </a:r>
          </a:p>
          <a:p>
            <a:pPr marL="342900" indent="-342900">
              <a:buFont typeface="Arial" panose="020B0604020202020204" pitchFamily="34" charset="0"/>
              <a:buChar char="•"/>
            </a:pPr>
            <a:r>
              <a:rPr lang="en-US" sz="2000" dirty="0"/>
              <a:t>To continue we will click Next Add Storage</a:t>
            </a:r>
          </a:p>
        </p:txBody>
      </p:sp>
    </p:spTree>
    <p:extLst>
      <p:ext uri="{BB962C8B-B14F-4D97-AF65-F5344CB8AC3E}">
        <p14:creationId xmlns:p14="http://schemas.microsoft.com/office/powerpoint/2010/main" val="64616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4FB1-6448-4657-ADAD-8187EEB63975}"/>
              </a:ext>
            </a:extLst>
          </p:cNvPr>
          <p:cNvSpPr>
            <a:spLocks noGrp="1"/>
          </p:cNvSpPr>
          <p:nvPr>
            <p:ph type="title"/>
          </p:nvPr>
        </p:nvSpPr>
        <p:spPr/>
        <p:txBody>
          <a:bodyPr/>
          <a:lstStyle/>
          <a:p>
            <a:r>
              <a:rPr lang="en-US" dirty="0"/>
              <a:t>EC2 Wizard Step 4</a:t>
            </a:r>
          </a:p>
        </p:txBody>
      </p:sp>
      <p:pic>
        <p:nvPicPr>
          <p:cNvPr id="5" name="Content Placeholder 4">
            <a:extLst>
              <a:ext uri="{FF2B5EF4-FFF2-40B4-BE49-F238E27FC236}">
                <a16:creationId xmlns:a16="http://schemas.microsoft.com/office/drawing/2014/main" id="{70EAD78C-87EF-4524-B896-6083056C3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6062" y="0"/>
            <a:ext cx="6775938" cy="2950355"/>
          </a:xfrm>
        </p:spPr>
      </p:pic>
      <p:sp>
        <p:nvSpPr>
          <p:cNvPr id="6" name="TextBox 5">
            <a:extLst>
              <a:ext uri="{FF2B5EF4-FFF2-40B4-BE49-F238E27FC236}">
                <a16:creationId xmlns:a16="http://schemas.microsoft.com/office/drawing/2014/main" id="{4A533823-51CC-456A-AFB7-258431B4831A}"/>
              </a:ext>
            </a:extLst>
          </p:cNvPr>
          <p:cNvSpPr txBox="1"/>
          <p:nvPr/>
        </p:nvSpPr>
        <p:spPr>
          <a:xfrm>
            <a:off x="422031" y="1318846"/>
            <a:ext cx="48006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today you do not need to know anything about this page</a:t>
            </a:r>
          </a:p>
          <a:p>
            <a:pPr marL="342900" indent="-342900">
              <a:buFont typeface="Arial" panose="020B0604020202020204" pitchFamily="34" charset="0"/>
              <a:buChar char="•"/>
            </a:pPr>
            <a:r>
              <a:rPr lang="en-US" sz="2000" dirty="0"/>
              <a:t>We will quickly click next to add tags</a:t>
            </a:r>
          </a:p>
        </p:txBody>
      </p:sp>
    </p:spTree>
    <p:extLst>
      <p:ext uri="{BB962C8B-B14F-4D97-AF65-F5344CB8AC3E}">
        <p14:creationId xmlns:p14="http://schemas.microsoft.com/office/powerpoint/2010/main" val="1835036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2490</TotalTime>
  <Words>1387</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EC2 Deployment</vt:lpstr>
      <vt:lpstr>What I am going to do?</vt:lpstr>
      <vt:lpstr>What is EC2?</vt:lpstr>
      <vt:lpstr>AWS Console</vt:lpstr>
      <vt:lpstr>Create an EC2 Instance</vt:lpstr>
      <vt:lpstr>EC2 Wizard Step 1</vt:lpstr>
      <vt:lpstr>EC2 Wizard Step 2</vt:lpstr>
      <vt:lpstr>EC2 Wizard Step 3</vt:lpstr>
      <vt:lpstr>EC2 Wizard Step 4</vt:lpstr>
      <vt:lpstr>EC2 Wizard Step 5</vt:lpstr>
      <vt:lpstr>EC2 Wizard Step 6</vt:lpstr>
      <vt:lpstr>EC2 Wizard Step 7</vt:lpstr>
      <vt:lpstr>A screen like so will appear stating that your instance is getting created. We will click view Instances as we will need some information from there in order to login to the Instance.</vt:lpstr>
      <vt:lpstr>EC2 Screen</vt:lpstr>
      <vt:lpstr>Creating A PPK</vt:lpstr>
      <vt:lpstr>SSH In</vt:lpstr>
      <vt:lpstr>SSH In Continued</vt:lpstr>
      <vt:lpstr>Making A Website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EC2 Deployment</dc:title>
  <dc:creator>Jake</dc:creator>
  <cp:lastModifiedBy>Jake</cp:lastModifiedBy>
  <cp:revision>28</cp:revision>
  <dcterms:created xsi:type="dcterms:W3CDTF">2018-09-08T16:50:12Z</dcterms:created>
  <dcterms:modified xsi:type="dcterms:W3CDTF">2018-09-11T21:56:38Z</dcterms:modified>
</cp:coreProperties>
</file>