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86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7" r:id="rId32"/>
    <p:sldId id="288" r:id="rId33"/>
    <p:sldId id="289" r:id="rId34"/>
    <p:sldId id="290" r:id="rId35"/>
    <p:sldId id="28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40"/>
  </p:normalViewPr>
  <p:slideViewPr>
    <p:cSldViewPr snapToGrid="0" snapToObjects="1">
      <p:cViewPr varScale="1">
        <p:scale>
          <a:sx n="88" d="100"/>
          <a:sy n="88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1413-1C53-C84F-A7B5-4D624CBF9F8A}" type="datetimeFigureOut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5541C-3A92-F040-A278-5CD8B22629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19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12/23/18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12/23/18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12/23/18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12/23/18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2354333"/>
          </a:xfrm>
        </p:spPr>
        <p:txBody>
          <a:bodyPr/>
          <a:lstStyle/>
          <a:p>
            <a:r>
              <a:rPr kumimoji="1" lang="en-US" altLang="zh-CN" dirty="0" smtClean="0"/>
              <a:t>AODV</a:t>
            </a:r>
            <a:r>
              <a:rPr kumimoji="1" lang="zh-CN" altLang="en-US" dirty="0" smtClean="0"/>
              <a:t>路由协议代码分析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31852" y="3378200"/>
            <a:ext cx="3793678" cy="1037760"/>
          </a:xfrm>
        </p:spPr>
        <p:txBody>
          <a:bodyPr/>
          <a:lstStyle/>
          <a:p>
            <a:r>
              <a:rPr kumimoji="1" lang="zh-CN" altLang="en-US" dirty="0" smtClean="0"/>
              <a:t>组员：钱辰        张文洁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2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2288" y="4183082"/>
            <a:ext cx="8770571" cy="2060556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51-54</a:t>
            </a:r>
            <a:r>
              <a:rPr kumimoji="1" lang="zh-CN" altLang="en-US" sz="2800" dirty="0" smtClean="0"/>
              <a:t>   若不存在到该邻居的链路，则创建并插入路由表</a:t>
            </a: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kumimoji="1" lang="en-US" altLang="zh-CN" sz="2800" dirty="0" smtClean="0"/>
              <a:t>57-65</a:t>
            </a:r>
            <a:r>
              <a:rPr kumimoji="1" lang="zh-CN" altLang="en-US" sz="2800" dirty="0" smtClean="0"/>
              <a:t>  若存在到该邻居的链路且为双向则进行更新。</a:t>
            </a: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kumimoji="1" lang="zh-CN" altLang="en-US" sz="2800" dirty="0"/>
              <a:t> </a:t>
            </a:r>
            <a:r>
              <a:rPr kumimoji="1" lang="en-US" altLang="zh-CN" sz="2800" dirty="0" smtClean="0"/>
              <a:t>flags</a:t>
            </a:r>
            <a:r>
              <a:rPr kumimoji="1" lang="zh-CN" altLang="en-US" sz="2800" dirty="0" smtClean="0"/>
              <a:t>为</a:t>
            </a:r>
            <a:r>
              <a:rPr kumimoji="1" lang="en-US" altLang="zh-CN" sz="2800" dirty="0" smtClean="0"/>
              <a:t>16</a:t>
            </a:r>
            <a:r>
              <a:rPr kumimoji="1" lang="zh-CN" altLang="en-US" sz="2800" dirty="0" smtClean="0"/>
              <a:t>位，与</a:t>
            </a:r>
            <a:r>
              <a:rPr kumimoji="1" lang="en-US" altLang="zh-CN" sz="2800" dirty="0" smtClean="0"/>
              <a:t>RT_UNIDIR</a:t>
            </a:r>
            <a:r>
              <a:rPr kumimoji="1" lang="zh-CN" altLang="en-US" sz="2800" dirty="0" smtClean="0"/>
              <a:t>位与判断单双向</a:t>
            </a:r>
            <a:endParaRPr kumimoji="1" lang="zh-CN" altLang="en-US" sz="28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6" y="568345"/>
            <a:ext cx="10783094" cy="1231880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1995487"/>
            <a:ext cx="4059238" cy="8905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88" y="1957388"/>
            <a:ext cx="6794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699" y="411183"/>
            <a:ext cx="8770571" cy="1560716"/>
          </a:xfrm>
        </p:spPr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邻居链路断裂：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以断裂另一端为目的地的路由表项处理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包含断裂链路的路由表项的处理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（即以断裂另一端为下一跳的路由表项处理）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2769" y="3449637"/>
            <a:ext cx="8770571" cy="255111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99-106</a:t>
            </a:r>
            <a:r>
              <a:rPr kumimoji="1" lang="zh-CN" altLang="en-US" sz="2800" dirty="0" smtClean="0"/>
              <a:t>     </a:t>
            </a:r>
            <a:r>
              <a:rPr lang="zh-CN" altLang="en-US" sz="2800" dirty="0" smtClean="0"/>
              <a:t>若</a:t>
            </a:r>
            <a:r>
              <a:rPr lang="zh-CN" altLang="en-US" sz="2800" dirty="0"/>
              <a:t>此链路表项存在先驱节点且未被修复则产生</a:t>
            </a:r>
            <a:r>
              <a:rPr lang="en-US" altLang="zh-CN" sz="2800" dirty="0"/>
              <a:t>RERR</a:t>
            </a:r>
            <a:r>
              <a:rPr lang="zh-CN" altLang="en-US" sz="2800" dirty="0"/>
              <a:t>报文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若</a:t>
            </a:r>
            <a:r>
              <a:rPr lang="zh-CN" altLang="en-US" sz="2800" dirty="0"/>
              <a:t>只有一个先驱节点则将此</a:t>
            </a:r>
            <a:r>
              <a:rPr lang="en-US" altLang="zh-CN" sz="2800" dirty="0" err="1"/>
              <a:t>rerr</a:t>
            </a:r>
            <a:r>
              <a:rPr lang="zh-CN" altLang="en-US" sz="2800" dirty="0"/>
              <a:t>结构的单播目的地设为该节点的前驱节点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若存在多个先驱节点则保留单播地址为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而不做处理。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769937"/>
            <a:ext cx="8986837" cy="2044700"/>
          </a:xfrm>
        </p:spPr>
      </p:pic>
    </p:spTree>
    <p:extLst>
      <p:ext uri="{BB962C8B-B14F-4D97-AF65-F5344CB8AC3E}">
        <p14:creationId xmlns:p14="http://schemas.microsoft.com/office/powerpoint/2010/main" val="2512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9192" y="5021389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143-153</a:t>
            </a:r>
            <a:r>
              <a:rPr kumimoji="1" lang="zh-CN" altLang="en-US" sz="2800" dirty="0" smtClean="0"/>
              <a:t> </a:t>
            </a:r>
            <a:r>
              <a:rPr lang="zh-CN" altLang="en-US" sz="2800" dirty="0" smtClean="0"/>
              <a:t>若</a:t>
            </a:r>
            <a:r>
              <a:rPr lang="zh-CN" altLang="en-US" sz="2800" dirty="0"/>
              <a:t>没有以断裂链路另一端为目的节点的路由表项，则此处需要为用到断裂链路的路由表项创建一个</a:t>
            </a:r>
            <a:r>
              <a:rPr lang="en-US" altLang="zh-CN" sz="2800" dirty="0" err="1"/>
              <a:t>rerr</a:t>
            </a:r>
            <a:r>
              <a:rPr lang="zh-CN" altLang="en-US" sz="2800" dirty="0"/>
              <a:t>。否则直接在原</a:t>
            </a:r>
            <a:r>
              <a:rPr lang="en-US" altLang="zh-CN" sz="2800" dirty="0" err="1"/>
              <a:t>rerr</a:t>
            </a:r>
            <a:r>
              <a:rPr lang="zh-CN" altLang="en-US" sz="2800" dirty="0"/>
              <a:t>后加信息即可。</a:t>
            </a: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06" y="546100"/>
            <a:ext cx="8922544" cy="21971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06" y="2886074"/>
            <a:ext cx="8846556" cy="19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2238" y="4530522"/>
            <a:ext cx="8770571" cy="2327478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183-189 </a:t>
            </a:r>
            <a:r>
              <a:rPr lang="zh-CN" altLang="en-US" sz="2800" dirty="0"/>
              <a:t>若与断裂链路有关的仅一条路由，则向此单一前驱节点发送</a:t>
            </a:r>
            <a:r>
              <a:rPr lang="en-US" altLang="zh-CN" sz="2800" dirty="0" err="1"/>
              <a:t>rerr</a:t>
            </a:r>
            <a:r>
              <a:rPr lang="zh-CN" altLang="en-US" sz="2800" dirty="0"/>
              <a:t>报</a:t>
            </a:r>
            <a:r>
              <a:rPr lang="zh-CN" altLang="en-US" sz="2800" dirty="0" smtClean="0"/>
              <a:t>文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400" dirty="0"/>
              <a:t>192-204 </a:t>
            </a:r>
            <a:r>
              <a:rPr lang="zh-CN" altLang="en-US" sz="2400" dirty="0"/>
              <a:t>为此断裂链路与多条路由有关的</a:t>
            </a:r>
            <a:r>
              <a:rPr lang="zh-CN" altLang="en-US" sz="2400" dirty="0" smtClean="0"/>
              <a:t>情况</a:t>
            </a:r>
            <a:br>
              <a:rPr lang="zh-CN" altLang="en-US" sz="2400" dirty="0" smtClean="0"/>
            </a:br>
            <a:r>
              <a:rPr lang="zh-CN" altLang="en-US" sz="2400" dirty="0" smtClean="0"/>
              <a:t>遍历</a:t>
            </a:r>
            <a:r>
              <a:rPr lang="zh-CN" altLang="en-US" sz="2400" dirty="0"/>
              <a:t>接口，若接口设备为使用状态（</a:t>
            </a:r>
            <a:r>
              <a:rPr lang="en-US" altLang="zh-CN" sz="2400" dirty="0"/>
              <a:t>1</a:t>
            </a:r>
            <a:r>
              <a:rPr lang="zh-CN" altLang="en-US" sz="2400" dirty="0"/>
              <a:t>）则从该接口广播</a:t>
            </a:r>
            <a:r>
              <a:rPr lang="en-US" altLang="zh-CN" sz="2400" dirty="0"/>
              <a:t>RERR</a:t>
            </a:r>
            <a:r>
              <a:rPr lang="zh-CN" altLang="en-US" sz="2400" dirty="0"/>
              <a:t>报文。</a:t>
            </a:r>
            <a:br>
              <a:rPr lang="zh-CN" altLang="en-US" sz="2400" dirty="0"/>
            </a:br>
            <a:r>
              <a:rPr lang="zh-CN" altLang="en-US" sz="2400" dirty="0"/>
              <a:t>（此处存在可优化之处。应仅在有关于断裂链路的先驱节点的接口上传输</a:t>
            </a:r>
            <a:r>
              <a:rPr lang="en-US" altLang="zh-CN" sz="2400" dirty="0"/>
              <a:t>RERR</a:t>
            </a:r>
            <a:r>
              <a:rPr lang="zh-CN" altLang="en-US" sz="2400" dirty="0"/>
              <a:t>而非全部使用接口）</a:t>
            </a:r>
            <a:br>
              <a:rPr lang="zh-CN" altLang="en-US" sz="2400" dirty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91" y="239713"/>
            <a:ext cx="8752681" cy="17907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91" y="2030413"/>
            <a:ext cx="8752681" cy="2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Hello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 smtClean="0"/>
              <a:t>Hello</a:t>
            </a:r>
            <a:r>
              <a:rPr kumimoji="1" lang="zh-CN" altLang="en-US" sz="3200" dirty="0" smtClean="0"/>
              <a:t>发送</a:t>
            </a:r>
            <a:endParaRPr kumimoji="1" lang="en-US" altLang="zh-CN" sz="3200" dirty="0" smtClean="0"/>
          </a:p>
          <a:p>
            <a:endParaRPr kumimoji="1" lang="en-US" altLang="zh-CN" sz="3200" dirty="0"/>
          </a:p>
          <a:p>
            <a:endParaRPr kumimoji="1" lang="en-US" altLang="zh-CN" sz="3200" dirty="0" smtClean="0"/>
          </a:p>
          <a:p>
            <a:r>
              <a:rPr kumimoji="1" lang="en-US" altLang="zh-CN" sz="3200" dirty="0" smtClean="0"/>
              <a:t>Hello</a:t>
            </a:r>
            <a:r>
              <a:rPr kumimoji="1" lang="zh-CN" altLang="en-US" sz="3200" dirty="0" smtClean="0"/>
              <a:t>处理</a:t>
            </a:r>
            <a:endParaRPr kumimoji="1" lang="en-US" altLang="zh-CN" sz="3200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2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3754" y="3643363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95-101</a:t>
            </a:r>
            <a:r>
              <a:rPr kumimoji="1" lang="zh-CN" altLang="en-US" sz="2800" dirty="0" smtClean="0"/>
              <a:t>  </a:t>
            </a:r>
            <a:r>
              <a:rPr lang="zh-CN" altLang="en-US" sz="2800" dirty="0" smtClean="0"/>
              <a:t>从</a:t>
            </a:r>
            <a:r>
              <a:rPr lang="zh-CN" altLang="en-US" sz="2800" dirty="0"/>
              <a:t>上次收到邻居节点的</a:t>
            </a:r>
            <a:r>
              <a:rPr lang="en-US" altLang="zh-CN" sz="2800" dirty="0"/>
              <a:t>hello</a:t>
            </a:r>
            <a:r>
              <a:rPr lang="zh-CN" altLang="en-US" sz="2800" dirty="0"/>
              <a:t>消息</a:t>
            </a:r>
            <a:r>
              <a:rPr lang="zh-CN" altLang="en-US" sz="2800" dirty="0" smtClean="0"/>
              <a:t>到此时，</a:t>
            </a:r>
            <a:r>
              <a:rPr lang="zh-CN" altLang="en-US" sz="2800" dirty="0"/>
              <a:t>若时间大于</a:t>
            </a:r>
            <a:r>
              <a:rPr lang="en-US" altLang="zh-CN" sz="2800" dirty="0"/>
              <a:t>ACTIVE_ROUTE_TIMEOUT</a:t>
            </a:r>
            <a:r>
              <a:rPr lang="zh-CN" altLang="en-US" sz="2800" dirty="0"/>
              <a:t>则视为链路断</a:t>
            </a: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29" y="1382713"/>
            <a:ext cx="8796096" cy="1790700"/>
          </a:xfrm>
        </p:spPr>
      </p:pic>
    </p:spTree>
    <p:extLst>
      <p:ext uri="{BB962C8B-B14F-4D97-AF65-F5344CB8AC3E}">
        <p14:creationId xmlns:p14="http://schemas.microsoft.com/office/powerpoint/2010/main" val="1926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23" y="3425845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158-163</a:t>
            </a:r>
            <a:r>
              <a:rPr kumimoji="1" lang="zh-CN" altLang="en-US" sz="2800" dirty="0" smtClean="0"/>
              <a:t>     </a:t>
            </a:r>
            <a:r>
              <a:rPr lang="zh-CN" altLang="en-US" sz="2800" dirty="0" smtClean="0"/>
              <a:t>从</a:t>
            </a:r>
            <a:r>
              <a:rPr lang="zh-CN" altLang="en-US" sz="2800" dirty="0"/>
              <a:t>该接口根据</a:t>
            </a:r>
            <a:r>
              <a:rPr lang="en-US" altLang="zh-CN" sz="2800" dirty="0"/>
              <a:t>hello</a:t>
            </a:r>
            <a:r>
              <a:rPr lang="zh-CN" altLang="en-US" sz="2800" dirty="0"/>
              <a:t>邻居列表发送</a:t>
            </a:r>
            <a:r>
              <a:rPr lang="en-US" altLang="zh-CN" sz="2800" dirty="0"/>
              <a:t>hello</a:t>
            </a:r>
            <a:r>
              <a:rPr lang="zh-CN" altLang="en-US" sz="2800" dirty="0"/>
              <a:t>报文的广播</a:t>
            </a: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70" y="1563687"/>
            <a:ext cx="8977679" cy="1485900"/>
          </a:xfrm>
        </p:spPr>
      </p:pic>
    </p:spTree>
    <p:extLst>
      <p:ext uri="{BB962C8B-B14F-4D97-AF65-F5344CB8AC3E}">
        <p14:creationId xmlns:p14="http://schemas.microsoft.com/office/powerpoint/2010/main" val="1057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9404" y="4000549"/>
            <a:ext cx="8770571" cy="221451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267-277</a:t>
            </a:r>
            <a:r>
              <a:rPr kumimoji="1" lang="zh-CN" altLang="en-US" sz="2800" dirty="0" smtClean="0"/>
              <a:t>   </a:t>
            </a:r>
            <a:r>
              <a:rPr lang="zh-CN" altLang="en-US" sz="2800" dirty="0" smtClean="0"/>
              <a:t>只有</a:t>
            </a:r>
            <a:r>
              <a:rPr lang="zh-CN" altLang="en-US" sz="2800" dirty="0"/>
              <a:t>当其是</a:t>
            </a:r>
            <a:r>
              <a:rPr lang="en-US" altLang="zh-CN" sz="2800" dirty="0"/>
              <a:t>active</a:t>
            </a:r>
            <a:r>
              <a:rPr lang="zh-CN" altLang="en-US" sz="2800" dirty="0"/>
              <a:t>链路的一部分时才可使用</a:t>
            </a:r>
            <a:r>
              <a:rPr lang="en-US" altLang="zh-CN" sz="2800" dirty="0"/>
              <a:t>hello</a:t>
            </a:r>
            <a:r>
              <a:rPr kumimoji="1" lang="zh-CN" altLang="en-US" sz="2800" dirty="0" smtClean="0"/>
              <a:t>  </a:t>
            </a: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lang="zh-CN" altLang="en-US" sz="2800" dirty="0"/>
              <a:t>无论何时，节点收到邻居发送的</a:t>
            </a:r>
            <a:r>
              <a:rPr lang="en-US" altLang="zh-CN" sz="2800" dirty="0"/>
              <a:t>hello</a:t>
            </a:r>
            <a:r>
              <a:rPr lang="zh-CN" altLang="en-US" sz="2800" dirty="0"/>
              <a:t>报文时，必须保证有到邻居的</a:t>
            </a:r>
            <a:r>
              <a:rPr lang="en-US" altLang="zh-CN" sz="2800" dirty="0"/>
              <a:t>active</a:t>
            </a:r>
            <a:r>
              <a:rPr lang="zh-CN" altLang="en-US" sz="2800" dirty="0"/>
              <a:t>链路（没有可以创造表项</a:t>
            </a:r>
            <a:r>
              <a:rPr lang="en-US" altLang="zh-CN" sz="2800" dirty="0"/>
              <a:t>----add new entry</a:t>
            </a:r>
            <a:r>
              <a:rPr lang="zh-CN" altLang="en-US" sz="2800" dirty="0"/>
              <a:t>）</a:t>
            </a: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32" y="857250"/>
            <a:ext cx="8922117" cy="2755900"/>
          </a:xfrm>
        </p:spPr>
      </p:pic>
    </p:spTree>
    <p:extLst>
      <p:ext uri="{BB962C8B-B14F-4D97-AF65-F5344CB8AC3E}">
        <p14:creationId xmlns:p14="http://schemas.microsoft.com/office/powerpoint/2010/main" val="20312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3754" y="4192714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284-294</a:t>
            </a:r>
            <a:r>
              <a:rPr kumimoji="1" lang="zh-CN" altLang="en-US" sz="2800" dirty="0" smtClean="0"/>
              <a:t>    若存在到邻居的</a:t>
            </a:r>
            <a:r>
              <a:rPr kumimoji="1" lang="en-US" altLang="zh-CN" sz="2800" dirty="0" smtClean="0"/>
              <a:t>active</a:t>
            </a:r>
            <a:r>
              <a:rPr kumimoji="1" lang="zh-CN" altLang="en-US" sz="2800" dirty="0" smtClean="0"/>
              <a:t>链路时，获取</a:t>
            </a:r>
            <a:r>
              <a:rPr kumimoji="1" lang="en-US" altLang="zh-CN" sz="2800" dirty="0" smtClean="0"/>
              <a:t>hello</a:t>
            </a:r>
            <a:r>
              <a:rPr kumimoji="1" lang="zh-CN" altLang="en-US" sz="2800" dirty="0" smtClean="0"/>
              <a:t>报文中包括最新目的序列号等表项信息并更新路由表</a:t>
            </a: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31" y="920750"/>
            <a:ext cx="8878094" cy="2857500"/>
          </a:xfrm>
        </p:spPr>
      </p:pic>
    </p:spTree>
    <p:extLst>
      <p:ext uri="{BB962C8B-B14F-4D97-AF65-F5344CB8AC3E}">
        <p14:creationId xmlns:p14="http://schemas.microsoft.com/office/powerpoint/2010/main" val="7031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34859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AODV</a:t>
            </a:r>
            <a:r>
              <a:rPr kumimoji="1" lang="zh-CN" altLang="en-US" dirty="0" smtClean="0"/>
              <a:t>简介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无线自组网按需平面</a:t>
            </a:r>
            <a:r>
              <a:rPr lang="zh-CN" altLang="en-US" b="1" dirty="0" smtClean="0"/>
              <a:t>距离向量</a:t>
            </a:r>
            <a:r>
              <a:rPr lang="zh-CN" altLang="en-US" b="1" dirty="0"/>
              <a:t>路由</a:t>
            </a:r>
            <a:r>
              <a:rPr lang="zh-CN" altLang="en-US" b="1" dirty="0" smtClean="0"/>
              <a:t>协议</a:t>
            </a:r>
            <a:endParaRPr lang="en-US" altLang="zh-CN" b="1" dirty="0" smtClean="0"/>
          </a:p>
          <a:p>
            <a:r>
              <a:rPr kumimoji="1" lang="zh-CN" altLang="en-US" dirty="0"/>
              <a:t>当一个节点需要给网络中的其他节点传送信息时，如果没有到达目标节点的路由，则必须先以多播的形式发出</a:t>
            </a:r>
            <a:r>
              <a:rPr kumimoji="1" lang="en-US" altLang="zh-CN" dirty="0"/>
              <a:t>RREQ(</a:t>
            </a:r>
            <a:r>
              <a:rPr kumimoji="1" lang="zh-CN" altLang="en-US" dirty="0"/>
              <a:t>路由请求</a:t>
            </a:r>
            <a:r>
              <a:rPr kumimoji="1" lang="en-US" altLang="zh-CN" dirty="0"/>
              <a:t>)</a:t>
            </a:r>
            <a:r>
              <a:rPr kumimoji="1" lang="zh-CN" altLang="en-US" dirty="0"/>
              <a:t>报文。</a:t>
            </a:r>
            <a:r>
              <a:rPr kumimoji="1" lang="en-US" altLang="zh-CN" dirty="0"/>
              <a:t>RREQ</a:t>
            </a:r>
            <a:r>
              <a:rPr kumimoji="1" lang="zh-CN" altLang="en-US" dirty="0" smtClean="0"/>
              <a:t>报文（源与目的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邻近</a:t>
            </a:r>
            <a:r>
              <a:rPr kumimoji="1" lang="zh-CN" altLang="en-US" dirty="0"/>
              <a:t>节点收到</a:t>
            </a:r>
            <a:r>
              <a:rPr kumimoji="1" lang="en-US" altLang="zh-CN" dirty="0" smtClean="0"/>
              <a:t>RREQ</a:t>
            </a:r>
            <a:r>
              <a:rPr kumimoji="1" lang="zh-CN" altLang="en-US" dirty="0"/>
              <a:t>：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向</a:t>
            </a:r>
            <a:r>
              <a:rPr kumimoji="1" lang="zh-CN" altLang="en-US" dirty="0"/>
              <a:t>发起节点发送</a:t>
            </a:r>
            <a:r>
              <a:rPr kumimoji="1" lang="en-US" altLang="zh-CN" dirty="0"/>
              <a:t>RREP(</a:t>
            </a:r>
            <a:r>
              <a:rPr kumimoji="1" lang="zh-CN" altLang="en-US" dirty="0"/>
              <a:t>路由回应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： 目标</a:t>
            </a:r>
            <a:r>
              <a:rPr kumimoji="1" lang="zh-CN" altLang="en-US" dirty="0"/>
              <a:t>节点是否为</a:t>
            </a:r>
            <a:r>
              <a:rPr kumimoji="1" lang="zh-CN" altLang="en-US" dirty="0" smtClean="0"/>
              <a:t>自己 ；</a:t>
            </a:r>
            <a:r>
              <a:rPr kumimoji="1" lang="zh-CN" altLang="en-US" dirty="0"/>
              <a:t>路由表</a:t>
            </a:r>
            <a:r>
              <a:rPr kumimoji="1" lang="zh-CN" altLang="en-US" dirty="0" smtClean="0"/>
              <a:t>中有</a:t>
            </a:r>
            <a:r>
              <a:rPr kumimoji="1" lang="zh-CN" altLang="en-US" dirty="0"/>
              <a:t>到达目标节点的</a:t>
            </a:r>
            <a:r>
              <a:rPr kumimoji="1" lang="zh-CN" altLang="en-US" dirty="0" smtClean="0"/>
              <a:t>路由</a:t>
            </a:r>
            <a:endParaRPr kumimoji="1" lang="en-US" altLang="zh-CN" dirty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如果</a:t>
            </a:r>
            <a:r>
              <a:rPr kumimoji="1" lang="zh-CN" altLang="en-US" dirty="0"/>
              <a:t>不是，则首先</a:t>
            </a:r>
            <a:r>
              <a:rPr kumimoji="1" lang="zh-CN" altLang="en-US" dirty="0" smtClean="0"/>
              <a:t>在，</a:t>
            </a:r>
            <a:r>
              <a:rPr kumimoji="1" lang="zh-CN" altLang="en-US" dirty="0"/>
              <a:t>如果有，则向源节点单播</a:t>
            </a:r>
            <a:r>
              <a:rPr kumimoji="1" lang="en-US" altLang="zh-CN" dirty="0"/>
              <a:t>RREP</a:t>
            </a:r>
            <a:r>
              <a:rPr kumimoji="1" lang="zh-CN" altLang="en-US" dirty="0"/>
              <a:t>，否则继续转发</a:t>
            </a:r>
            <a:r>
              <a:rPr kumimoji="1" lang="en-US" altLang="zh-CN" dirty="0"/>
              <a:t>RREQ</a:t>
            </a:r>
            <a:r>
              <a:rPr kumimoji="1" lang="zh-CN" altLang="en-US" dirty="0"/>
              <a:t>进行查找。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3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RREP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当自己是</a:t>
            </a:r>
            <a:r>
              <a:rPr kumimoji="1" lang="en-US" altLang="zh-CN" dirty="0" smtClean="0"/>
              <a:t>RREQ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，或者拥有到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的有效活跃路由且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Seqno</a:t>
            </a:r>
            <a:r>
              <a:rPr kumimoji="1" lang="zh-CN" altLang="en-US" dirty="0" smtClean="0"/>
              <a:t>大于</a:t>
            </a:r>
            <a:r>
              <a:rPr kumimoji="1" lang="en-US" altLang="zh-CN" dirty="0" smtClean="0"/>
              <a:t>RREQ</a:t>
            </a:r>
            <a:r>
              <a:rPr kumimoji="1" lang="zh-CN" altLang="en-US" dirty="0" smtClean="0"/>
              <a:t>且</a:t>
            </a:r>
            <a:r>
              <a:rPr kumimoji="1" lang="en-US" altLang="zh-CN" dirty="0" smtClean="0"/>
              <a:t>RREQ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未设，发送</a:t>
            </a:r>
            <a:r>
              <a:rPr kumimoji="1" lang="en-US" altLang="zh-CN" dirty="0" smtClean="0"/>
              <a:t>RREP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如果是中间节点发起</a:t>
            </a:r>
            <a:r>
              <a:rPr kumimoji="1" lang="en-US" altLang="zh-CN" dirty="0" smtClean="0"/>
              <a:t>RREP</a:t>
            </a:r>
            <a:r>
              <a:rPr kumimoji="1" lang="zh-CN" altLang="en-US" dirty="0" smtClean="0"/>
              <a:t>，并且</a:t>
            </a:r>
            <a:r>
              <a:rPr kumimoji="1" lang="en-US" altLang="zh-CN" dirty="0" smtClean="0"/>
              <a:t>RREQ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G</a:t>
            </a:r>
            <a:r>
              <a:rPr kumimoji="1" lang="zh-CN" altLang="en-US" dirty="0" smtClean="0"/>
              <a:t>未设，还需给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单播一个冗余</a:t>
            </a:r>
            <a:r>
              <a:rPr kumimoji="1" lang="en-US" altLang="zh-CN" dirty="0" smtClean="0"/>
              <a:t>RREP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中间节点转发</a:t>
            </a:r>
            <a:r>
              <a:rPr kumimoji="1" lang="en-US" altLang="zh-CN" dirty="0" smtClean="0"/>
              <a:t>RREP</a:t>
            </a:r>
            <a:r>
              <a:rPr kumimoji="1" lang="zh-CN" altLang="en-US" dirty="0" smtClean="0"/>
              <a:t>时，通过</a:t>
            </a:r>
            <a:r>
              <a:rPr kumimoji="1" lang="en-US" altLang="zh-CN" dirty="0" smtClean="0"/>
              <a:t>Prefix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Sz</a:t>
            </a:r>
            <a:r>
              <a:rPr kumimoji="1" lang="zh-CN" altLang="en-US" dirty="0" smtClean="0"/>
              <a:t>来匹配前一跳，实现中通过反向路由表找到前一跳。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如果转发</a:t>
            </a:r>
            <a:r>
              <a:rPr kumimoji="1" lang="en-US" altLang="zh-CN" dirty="0" smtClean="0"/>
              <a:t>RREP</a:t>
            </a:r>
            <a:r>
              <a:rPr kumimoji="1" lang="zh-CN" altLang="en-US" dirty="0" smtClean="0"/>
              <a:t>时怀疑是单向链路，则请求下一跳收到时返回一个</a:t>
            </a:r>
            <a:r>
              <a:rPr kumimoji="1" lang="en-US" altLang="zh-CN" dirty="0" smtClean="0"/>
              <a:t>ACK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RREP-ACK</a:t>
            </a:r>
            <a:r>
              <a:rPr kumimoji="1" lang="zh-CN" altLang="en-US" dirty="0" smtClean="0"/>
              <a:t>除了类型不包含具体消息，只是说明链路并非单向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621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RREP</a:t>
            </a:r>
            <a:r>
              <a:rPr kumimoji="1" lang="zh-CN" altLang="en-US" dirty="0" smtClean="0"/>
              <a:t>处理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只更改沿途，目的不做处理</a:t>
            </a:r>
            <a:endParaRPr kumimoji="1" lang="en-US" altLang="zh-CN" dirty="0" smtClean="0"/>
          </a:p>
          <a:p>
            <a:r>
              <a:rPr kumimoji="1" lang="zh-CN" altLang="en-US" dirty="0"/>
              <a:t>创建或者更新路由</a:t>
            </a:r>
            <a:endParaRPr kumimoji="1" lang="en-US" altLang="zh-CN" dirty="0"/>
          </a:p>
          <a:p>
            <a:r>
              <a:rPr kumimoji="1" lang="zh-CN" altLang="en-US" dirty="0"/>
              <a:t>发送</a:t>
            </a:r>
            <a:r>
              <a:rPr kumimoji="1" lang="en-US" altLang="zh-CN" dirty="0" smtClean="0"/>
              <a:t>RREP-ACK</a:t>
            </a:r>
          </a:p>
          <a:p>
            <a:r>
              <a:rPr kumimoji="1" lang="zh-CN" altLang="en-US" dirty="0" smtClean="0"/>
              <a:t>检查</a:t>
            </a:r>
            <a:r>
              <a:rPr kumimoji="1" lang="en-US" altLang="zh-CN" dirty="0" smtClean="0"/>
              <a:t>REPAIR</a:t>
            </a:r>
            <a:r>
              <a:rPr kumimoji="1" lang="zh-CN" altLang="en-US" dirty="0" smtClean="0"/>
              <a:t>标志</a:t>
            </a:r>
            <a:endParaRPr kumimoji="1" lang="en-US" altLang="zh-CN" dirty="0"/>
          </a:p>
          <a:p>
            <a:r>
              <a:rPr kumimoji="1" lang="zh-CN" altLang="en-US" dirty="0"/>
              <a:t>确定是否</a:t>
            </a:r>
            <a:r>
              <a:rPr kumimoji="1" lang="zh-CN" altLang="en-US" dirty="0" smtClean="0"/>
              <a:t>转发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057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5914" y="1207785"/>
            <a:ext cx="1042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271~272</a:t>
            </a:r>
            <a:r>
              <a:rPr kumimoji="1" lang="zh-CN" altLang="en-US" dirty="0" smtClean="0"/>
              <a:t>：如果</a:t>
            </a:r>
            <a:r>
              <a:rPr kumimoji="1" lang="en-US" altLang="zh-CN" dirty="0" err="1" smtClean="0"/>
              <a:t>rrep</a:t>
            </a:r>
            <a:r>
              <a:rPr kumimoji="1" lang="zh-CN" altLang="en-US" dirty="0" smtClean="0"/>
              <a:t>是给自己的，不做任何处理。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404963"/>
            <a:ext cx="9690100" cy="74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1630639"/>
            <a:ext cx="9398000" cy="34195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913" y="5103674"/>
            <a:ext cx="10421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323~327</a:t>
            </a:r>
            <a:r>
              <a:rPr kumimoji="1" lang="zh-CN" altLang="en-US" dirty="0" smtClean="0"/>
              <a:t>：转发节点已存在路由表仅在这些情况下更新：</a:t>
            </a:r>
            <a:endParaRPr kumimoji="1"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路</a:t>
            </a:r>
            <a:r>
              <a:rPr lang="zh-CN" altLang="en-US" dirty="0"/>
              <a:t>由表项中的序列号被标记为</a:t>
            </a:r>
            <a:r>
              <a:rPr lang="zh-CN" altLang="en-US" dirty="0" smtClean="0"/>
              <a:t>无效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RREP</a:t>
            </a:r>
            <a:r>
              <a:rPr lang="zh-CN" altLang="en-US" dirty="0"/>
              <a:t>中的目的端序列号优于节点中的其它目的端序列号的拷贝，并且</a:t>
            </a:r>
            <a:r>
              <a:rPr lang="zh-CN" altLang="en-US" dirty="0" smtClean="0"/>
              <a:t>有效；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/>
              <a:t>序列号相同，但是路由被标记为不</a:t>
            </a:r>
            <a:r>
              <a:rPr lang="zh-CN" altLang="en-US" dirty="0" smtClean="0"/>
              <a:t>活跃；</a:t>
            </a:r>
            <a:endParaRPr lang="zh-CN" altLang="en-US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序列号相同，但是</a:t>
            </a:r>
            <a:r>
              <a:rPr lang="en-US" altLang="zh-CN" dirty="0"/>
              <a:t>New Hop Count</a:t>
            </a:r>
            <a:r>
              <a:rPr lang="zh-CN" altLang="en-US" dirty="0"/>
              <a:t>比路由表中的跳数要</a:t>
            </a:r>
            <a:r>
              <a:rPr lang="zh-CN" altLang="en-US" dirty="0" smtClean="0"/>
              <a:t>小。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77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28290"/>
            <a:ext cx="10883900" cy="4381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4114" y="5007429"/>
            <a:ext cx="1100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359~368</a:t>
            </a:r>
            <a:r>
              <a:rPr kumimoji="1" lang="zh-CN" altLang="en-US" dirty="0" smtClean="0"/>
              <a:t>：如果配置了网关，需要从扩展部分提取出真正的目的地址，并创建一条到这个目的的路由</a:t>
            </a:r>
            <a:endParaRPr kumimoji="1" lang="en-US" altLang="zh-CN" dirty="0" smtClean="0"/>
          </a:p>
          <a:p>
            <a:r>
              <a:rPr kumimoji="1" lang="en-US" altLang="zh-CN" dirty="0" smtClean="0"/>
              <a:t>370~373</a:t>
            </a:r>
            <a:r>
              <a:rPr kumimoji="1" lang="zh-CN" altLang="en-US" dirty="0" smtClean="0"/>
              <a:t>：如果真正目的地址的路由已经存在了，就检查更新条件，进行更新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871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" y="8039"/>
            <a:ext cx="9666515" cy="20820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743" y="2090058"/>
            <a:ext cx="1090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349~350</a:t>
            </a:r>
            <a:r>
              <a:rPr kumimoji="1" lang="zh-CN" altLang="en-US" dirty="0" smtClean="0"/>
              <a:t>：如果收到的</a:t>
            </a:r>
            <a:r>
              <a:rPr kumimoji="1" lang="en-US" altLang="zh-CN" dirty="0" smtClean="0"/>
              <a:t>RREP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flag</a:t>
            </a:r>
            <a:r>
              <a:rPr kumimoji="1" lang="zh-CN" altLang="en-US" dirty="0" smtClean="0"/>
              <a:t>设置了，需要给前一跳回复一个</a:t>
            </a:r>
            <a:r>
              <a:rPr kumimoji="1" lang="en-US" altLang="zh-CN" dirty="0" smtClean="0"/>
              <a:t>RREP-ACK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" y="2459390"/>
            <a:ext cx="8633938" cy="36900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4743" y="6149456"/>
            <a:ext cx="1090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392</a:t>
            </a:r>
            <a:r>
              <a:rPr kumimoji="1" lang="zh-CN" altLang="en-US" dirty="0" smtClean="0"/>
              <a:t>：如果上一次的转发表项的</a:t>
            </a:r>
            <a:r>
              <a:rPr kumimoji="1" lang="en-US" altLang="zh-CN" dirty="0" smtClean="0"/>
              <a:t>REPAIR</a:t>
            </a:r>
            <a:r>
              <a:rPr kumimoji="1" lang="zh-CN" altLang="en-US" dirty="0" smtClean="0"/>
              <a:t>标志设置了，需要广播一个</a:t>
            </a:r>
            <a:r>
              <a:rPr kumimoji="1" lang="en-US" altLang="zh-CN" dirty="0" smtClean="0"/>
              <a:t>RERR</a:t>
            </a:r>
            <a:r>
              <a:rPr kumimoji="1" lang="zh-CN" altLang="en-US" dirty="0" smtClean="0"/>
              <a:t>消息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85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7" y="636038"/>
            <a:ext cx="11438610" cy="149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75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RERR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当检测到下一跳的链路断开并且修复不成功，或者得到一个没有活跃路由可达的数据包，或者同时收到一个邻居的一个或多个活跃路由传来的</a:t>
            </a:r>
            <a:r>
              <a:rPr kumimoji="1" lang="en-US" altLang="zh-CN" dirty="0" smtClean="0"/>
              <a:t>RERR</a:t>
            </a:r>
            <a:r>
              <a:rPr kumimoji="1" lang="zh-CN" altLang="en-US" dirty="0" smtClean="0"/>
              <a:t>，建立</a:t>
            </a:r>
            <a:r>
              <a:rPr kumimoji="1" lang="en-US" altLang="zh-CN" dirty="0" smtClean="0"/>
              <a:t>RERR</a:t>
            </a:r>
          </a:p>
          <a:p>
            <a:r>
              <a:rPr kumimoji="1" lang="zh-CN" altLang="en-US" dirty="0" smtClean="0"/>
              <a:t>对于情况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</a:t>
            </a:r>
            <a:r>
              <a:rPr lang="zh-CN" altLang="en-US" dirty="0"/>
              <a:t>在本地路由建一个不可达列表，把失联邻居全部加进去，以及下一跳是失联邻居的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kumimoji="1" lang="zh-CN" altLang="en-US" dirty="0" smtClean="0"/>
              <a:t>对于情况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</a:t>
            </a:r>
            <a:r>
              <a:rPr lang="zh-CN" altLang="en-US" dirty="0"/>
              <a:t>只有一个不可达目的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r>
              <a:rPr kumimoji="1" lang="zh-CN" altLang="en-US" dirty="0" smtClean="0"/>
              <a:t>对于情况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，不可达</a:t>
            </a:r>
            <a:r>
              <a:rPr lang="zh-CN" altLang="en-US" dirty="0" smtClean="0"/>
              <a:t>列表</a:t>
            </a:r>
            <a:r>
              <a:rPr lang="zh-CN" altLang="en-US" dirty="0"/>
              <a:t>需要包括本地路由表中将转发</a:t>
            </a:r>
            <a:r>
              <a:rPr lang="en-US" altLang="zh-CN" dirty="0"/>
              <a:t>RERR</a:t>
            </a:r>
            <a:r>
              <a:rPr lang="zh-CN" altLang="en-US" dirty="0"/>
              <a:t>的节点作为下一跳的目的端。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369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97" y="469590"/>
            <a:ext cx="9131300" cy="2082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01697" y="2552390"/>
            <a:ext cx="970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98~105</a:t>
            </a:r>
            <a:r>
              <a:rPr kumimoji="1" lang="zh-CN" altLang="en-US" dirty="0" smtClean="0"/>
              <a:t>：循环查找路由表中到每个不可达目的端的表项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251200"/>
            <a:ext cx="10756900" cy="34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594100"/>
            <a:ext cx="10528300" cy="1841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6783" y="5593834"/>
            <a:ext cx="9701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126~127</a:t>
            </a:r>
            <a:r>
              <a:rPr kumimoji="1" lang="zh-CN" altLang="en-US" dirty="0" smtClean="0"/>
              <a:t>：如果不是标记暂时不要删除，就使路由失效</a:t>
            </a:r>
            <a:endParaRPr kumimoji="1" lang="en-US" altLang="zh-CN" dirty="0" smtClean="0"/>
          </a:p>
          <a:p>
            <a:r>
              <a:rPr kumimoji="1" lang="en-US" altLang="zh-CN" dirty="0" smtClean="0"/>
              <a:t>131</a:t>
            </a:r>
            <a:r>
              <a:rPr kumimoji="1" lang="zh-CN" altLang="en-US" dirty="0" smtClean="0"/>
              <a:t>：更新序列号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456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54" y="171724"/>
            <a:ext cx="9828251" cy="38966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0475" y="4068336"/>
            <a:ext cx="10080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136~144</a:t>
            </a:r>
            <a:r>
              <a:rPr kumimoji="1" lang="zh-CN" altLang="en-US" dirty="0" smtClean="0"/>
              <a:t>：如果表项有邻居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使用它的相邻节点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，需要创建一个新的</a:t>
            </a:r>
            <a:r>
              <a:rPr kumimoji="1" lang="en-US" altLang="zh-CN" dirty="0" smtClean="0"/>
              <a:t>RERR</a:t>
            </a:r>
            <a:r>
              <a:rPr kumimoji="1" lang="zh-CN" altLang="en-US" dirty="0" smtClean="0"/>
              <a:t>，标志位需要和收到的一致</a:t>
            </a:r>
            <a:endParaRPr kumimoji="1" lang="en-US" altLang="zh-CN" dirty="0" smtClean="0"/>
          </a:p>
          <a:p>
            <a:r>
              <a:rPr kumimoji="1" lang="en-US" altLang="zh-CN" dirty="0" smtClean="0"/>
              <a:t>144~145</a:t>
            </a:r>
            <a:r>
              <a:rPr kumimoji="1" lang="zh-CN" altLang="en-US" dirty="0" smtClean="0"/>
              <a:t>：如果表项只有一个邻居，那么可以得到唯一的下一跳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54" y="4714667"/>
            <a:ext cx="10134600" cy="1028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9154" y="5743367"/>
            <a:ext cx="100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177~178</a:t>
            </a:r>
            <a:r>
              <a:rPr kumimoji="1" lang="zh-CN" altLang="en-US" dirty="0" smtClean="0"/>
              <a:t>：之前设置了表项使之失效，这里删除失效路由的所有邻居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57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63" y="255858"/>
            <a:ext cx="8175393" cy="44029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1563" y="4775200"/>
            <a:ext cx="9578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这里要发送之前创建的新的 </a:t>
            </a:r>
            <a:r>
              <a:rPr kumimoji="1" lang="en-US" altLang="zh-CN" dirty="0" err="1" smtClean="0"/>
              <a:t>rerr</a:t>
            </a:r>
            <a:endParaRPr kumimoji="1" lang="en-US" altLang="zh-CN" dirty="0"/>
          </a:p>
          <a:p>
            <a:r>
              <a:rPr kumimoji="1" lang="en-US" altLang="zh-CN" dirty="0" smtClean="0"/>
              <a:t>189~195</a:t>
            </a:r>
            <a:r>
              <a:rPr kumimoji="1" lang="zh-CN" altLang="en-US" dirty="0" smtClean="0"/>
              <a:t>：单播新的 </a:t>
            </a:r>
            <a:r>
              <a:rPr kumimoji="1" lang="en-US" altLang="zh-CN" dirty="0" err="1" smtClean="0"/>
              <a:t>rerr</a:t>
            </a:r>
            <a:endParaRPr kumimoji="1" lang="en-US" altLang="zh-CN" dirty="0" smtClean="0"/>
          </a:p>
          <a:p>
            <a:r>
              <a:rPr kumimoji="1" lang="en-US" altLang="zh-CN" dirty="0" smtClean="0"/>
              <a:t>197</a:t>
            </a:r>
            <a:r>
              <a:rPr kumimoji="1" lang="zh-CN" altLang="en-US" dirty="0" smtClean="0"/>
              <a:t>：如果不是单播就进行广播而不是多播，因为其他的链路状态此时并不能立即得知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17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81978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特点：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按需（少）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使用双边链路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使用序列号以避免环路，同时作为链路更新程度的标准（每个节点维护，序列号单增，邻居拓扑改变时增长）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Active</a:t>
            </a:r>
            <a:r>
              <a:rPr kumimoji="1" lang="zh-CN" altLang="en-US" dirty="0" smtClean="0"/>
              <a:t>链路的维护（路由存在生命周期，超时丢弃，减少维护）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可使用单播或多播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699" y="1236002"/>
            <a:ext cx="8770571" cy="1560716"/>
          </a:xfrm>
        </p:spPr>
        <p:txBody>
          <a:bodyPr/>
          <a:lstStyle/>
          <a:p>
            <a:r>
              <a:rPr kumimoji="1" lang="en-US" altLang="zh-CN" dirty="0" smtClean="0"/>
              <a:t>Routing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table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98" y="1650247"/>
            <a:ext cx="7487078" cy="5398408"/>
          </a:xfrm>
        </p:spPr>
      </p:pic>
    </p:spTree>
    <p:extLst>
      <p:ext uri="{BB962C8B-B14F-4D97-AF65-F5344CB8AC3E}">
        <p14:creationId xmlns:p14="http://schemas.microsoft.com/office/powerpoint/2010/main" val="169023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0" y="496539"/>
            <a:ext cx="10033000" cy="1079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0" y="1945371"/>
            <a:ext cx="9135885" cy="17024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1080" y="1576039"/>
            <a:ext cx="978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/</a:t>
            </a:r>
            <a:r>
              <a:rPr kumimoji="1" lang="zh-CN" altLang="en-US" dirty="0" smtClean="0"/>
              <a:t>**赋值**</a:t>
            </a:r>
            <a:r>
              <a:rPr kumimoji="1" lang="en-US" altLang="zh-CN" dirty="0" smtClean="0"/>
              <a:t>/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1080" y="3759200"/>
            <a:ext cx="9491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插入路由表项</a:t>
            </a:r>
            <a:endParaRPr kumimoji="1" lang="en-US" altLang="zh-CN" dirty="0" smtClean="0"/>
          </a:p>
          <a:p>
            <a:r>
              <a:rPr kumimoji="1" lang="en-US" altLang="zh-CN" dirty="0" smtClean="0"/>
              <a:t>110</a:t>
            </a:r>
            <a:r>
              <a:rPr kumimoji="1" lang="zh-CN" altLang="en-US" dirty="0" smtClean="0"/>
              <a:t>：创建路由表项</a:t>
            </a:r>
            <a:endParaRPr kumimoji="1" lang="en-US" altLang="zh-CN" dirty="0" smtClean="0"/>
          </a:p>
          <a:p>
            <a:r>
              <a:rPr kumimoji="1" lang="en-US" altLang="zh-CN" dirty="0" smtClean="0"/>
              <a:t>141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rt_tbl</a:t>
            </a:r>
            <a:r>
              <a:rPr kumimoji="1" lang="zh-CN" altLang="en-US" dirty="0" smtClean="0"/>
              <a:t>是</a:t>
            </a:r>
            <a:r>
              <a:rPr kumimoji="1" lang="en-US" altLang="zh-CN" dirty="0" err="1" smtClean="0"/>
              <a:t>routing_table</a:t>
            </a:r>
            <a:r>
              <a:rPr kumimoji="1" lang="zh-CN" altLang="en-US" dirty="0" smtClean="0"/>
              <a:t>类型的全局变量，路由计数增加</a:t>
            </a:r>
            <a:endParaRPr kumimoji="1" lang="en-US" altLang="zh-CN" dirty="0" smtClean="0"/>
          </a:p>
          <a:p>
            <a:r>
              <a:rPr kumimoji="1" lang="en-US" altLang="zh-CN" dirty="0" smtClean="0"/>
              <a:t>146</a:t>
            </a:r>
            <a:r>
              <a:rPr kumimoji="1" lang="zh-CN" altLang="en-US" dirty="0" smtClean="0"/>
              <a:t>：链表操作，在路由表对应的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上将自己插入进入，如下所示，这里是插到队首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5" y="5086970"/>
            <a:ext cx="6210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2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18" y="0"/>
            <a:ext cx="7878868" cy="50505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75657" y="5239657"/>
            <a:ext cx="10087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查找路由</a:t>
            </a:r>
            <a:endParaRPr kumimoji="1" lang="en-US" altLang="zh-CN" dirty="0" smtClean="0"/>
          </a:p>
          <a:p>
            <a:r>
              <a:rPr kumimoji="1" lang="en-US" altLang="zh-CN" dirty="0" smtClean="0"/>
              <a:t>356</a:t>
            </a:r>
            <a:r>
              <a:rPr kumimoji="1" lang="zh-CN" altLang="en-US" dirty="0" smtClean="0"/>
              <a:t>：确定目的地址对应哪一个</a:t>
            </a:r>
            <a:r>
              <a:rPr kumimoji="1" lang="en-US" altLang="zh-CN" dirty="0" smtClean="0"/>
              <a:t>list</a:t>
            </a:r>
          </a:p>
          <a:p>
            <a:r>
              <a:rPr kumimoji="1" lang="en-US" altLang="zh-CN" dirty="0" smtClean="0"/>
              <a:t>359~368</a:t>
            </a:r>
            <a:r>
              <a:rPr kumimoji="1" lang="zh-CN" altLang="en-US" dirty="0" smtClean="0"/>
              <a:t>：遍历对应的链，找到实际地址和目标地址相同的表项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67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01" y="1368193"/>
            <a:ext cx="6877360" cy="8484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01" y="2216615"/>
            <a:ext cx="7048500" cy="850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1601" y="3679902"/>
            <a:ext cx="9678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删除路由</a:t>
            </a:r>
            <a:endParaRPr kumimoji="1" lang="en-US" altLang="zh-CN" dirty="0" smtClean="0"/>
          </a:p>
          <a:p>
            <a:r>
              <a:rPr kumimoji="1" lang="en-US" altLang="zh-CN" dirty="0" smtClean="0"/>
              <a:t>534</a:t>
            </a:r>
            <a:r>
              <a:rPr kumimoji="1" lang="zh-CN" altLang="en-US" dirty="0" smtClean="0"/>
              <a:t>：将自己从路由表对应的链上解除</a:t>
            </a:r>
            <a:endParaRPr kumimoji="1" lang="en-US" altLang="zh-CN" dirty="0" smtClean="0"/>
          </a:p>
          <a:p>
            <a:r>
              <a:rPr kumimoji="1" lang="en-US" altLang="zh-CN" dirty="0" smtClean="0"/>
              <a:t>536</a:t>
            </a:r>
            <a:r>
              <a:rPr kumimoji="1" lang="zh-CN" altLang="en-US" dirty="0" smtClean="0"/>
              <a:t>：删除自己的所有邻居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使用这个表项的邻居节点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550</a:t>
            </a:r>
            <a:r>
              <a:rPr kumimoji="1" lang="zh-CN" altLang="en-US" dirty="0" smtClean="0"/>
              <a:t>：递减路由表计数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552</a:t>
            </a:r>
            <a:r>
              <a:rPr kumimoji="1" lang="zh-CN" altLang="en-US" dirty="0" smtClean="0"/>
              <a:t>：释放空间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296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85" y="209395"/>
            <a:ext cx="8255000" cy="850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85" y="1060295"/>
            <a:ext cx="8712200" cy="622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86" y="1663390"/>
            <a:ext cx="7887800" cy="3540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85" y="2620581"/>
            <a:ext cx="9740280" cy="22109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85" y="4831489"/>
            <a:ext cx="10375900" cy="1003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0285" y="2017486"/>
            <a:ext cx="996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使表项失效</a:t>
            </a:r>
            <a:endParaRPr kumimoji="1" lang="en-US" altLang="zh-CN" dirty="0" smtClean="0"/>
          </a:p>
          <a:p>
            <a:r>
              <a:rPr kumimoji="1" lang="en-US" altLang="zh-CN" dirty="0" smtClean="0"/>
              <a:t>441~443</a:t>
            </a:r>
            <a:r>
              <a:rPr kumimoji="1" lang="zh-CN" altLang="en-US" dirty="0" smtClean="0"/>
              <a:t>：移除计时器；</a:t>
            </a:r>
            <a:r>
              <a:rPr kumimoji="1" lang="en-US" altLang="zh-CN" dirty="0" smtClean="0"/>
              <a:t>	446</a:t>
            </a:r>
            <a:r>
              <a:rPr kumimoji="1" lang="zh-CN" altLang="en-US" dirty="0" smtClean="0"/>
              <a:t>：标记无效位；</a:t>
            </a:r>
            <a:r>
              <a:rPr kumimoji="1" lang="en-US" altLang="zh-CN" dirty="0" smtClean="0"/>
              <a:t>	447</a:t>
            </a:r>
            <a:r>
              <a:rPr kumimoji="1" lang="zh-CN" altLang="en-US" dirty="0" smtClean="0"/>
              <a:t>：活跃计数递减</a:t>
            </a:r>
            <a:r>
              <a:rPr kumimoji="1" lang="en-US" altLang="zh-CN" dirty="0" smtClean="0"/>
              <a:t>	453</a:t>
            </a:r>
            <a:r>
              <a:rPr kumimoji="1" lang="zh-CN" altLang="en-US" dirty="0" smtClean="0"/>
              <a:t>：递增序列号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20285" y="5834789"/>
            <a:ext cx="1037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失效网关处理：找到所有使用了失效网关的表项</a:t>
            </a:r>
            <a:endParaRPr kumimoji="1" lang="en-US" altLang="zh-CN" dirty="0" smtClean="0"/>
          </a:p>
          <a:p>
            <a:r>
              <a:rPr kumimoji="1" lang="en-US" altLang="zh-CN" dirty="0" smtClean="0"/>
              <a:t>497~498</a:t>
            </a:r>
            <a:r>
              <a:rPr kumimoji="1" lang="zh-CN" altLang="en-US" dirty="0" smtClean="0"/>
              <a:t>：使使用失效网关的路由也失效，并且删除邻居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5826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2331" y="2967335"/>
            <a:ext cx="3167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</a:t>
            </a:r>
            <a:r>
              <a:rPr lang="zh-CN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altLang="zh-CN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you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794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AODV</a:t>
            </a:r>
            <a:r>
              <a:rPr kumimoji="1" lang="zh-CN" altLang="en-US" dirty="0" smtClean="0"/>
              <a:t>路由帧：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RREQ----</a:t>
            </a:r>
            <a:r>
              <a:rPr lang="zh-CN" altLang="en-US" sz="3600" dirty="0" smtClean="0"/>
              <a:t>路</a:t>
            </a:r>
            <a:r>
              <a:rPr lang="zh-CN" altLang="en-US" sz="3600" dirty="0"/>
              <a:t>由请求帧</a:t>
            </a:r>
          </a:p>
          <a:p>
            <a:r>
              <a:rPr lang="en-US" altLang="zh-CN" sz="3600" dirty="0" smtClean="0"/>
              <a:t>RREP----</a:t>
            </a:r>
            <a:r>
              <a:rPr lang="zh-CN" altLang="en-US" sz="3600" dirty="0" smtClean="0"/>
              <a:t>路</a:t>
            </a:r>
            <a:r>
              <a:rPr lang="zh-CN" altLang="en-US" sz="3600" dirty="0"/>
              <a:t>由应答帧</a:t>
            </a:r>
          </a:p>
          <a:p>
            <a:r>
              <a:rPr lang="en-US" altLang="zh-CN" sz="3600" dirty="0" smtClean="0"/>
              <a:t>RERR----</a:t>
            </a:r>
            <a:r>
              <a:rPr lang="zh-CN" altLang="en-US" sz="3600" dirty="0" smtClean="0"/>
              <a:t>路</a:t>
            </a:r>
            <a:r>
              <a:rPr lang="zh-CN" altLang="en-US" sz="3600" dirty="0"/>
              <a:t>由错误帧</a:t>
            </a:r>
          </a:p>
          <a:p>
            <a:r>
              <a:rPr lang="en-US" altLang="zh-CN" sz="3600" dirty="0" smtClean="0"/>
              <a:t>HELLO-</a:t>
            </a:r>
            <a:r>
              <a:rPr lang="en-US" altLang="zh-CN" sz="3600" dirty="0"/>
              <a:t>--</a:t>
            </a:r>
            <a:r>
              <a:rPr lang="zh-CN" altLang="en-US" sz="3600" dirty="0"/>
              <a:t>活跃路由链路检测帧</a:t>
            </a:r>
          </a:p>
        </p:txBody>
      </p:sp>
    </p:spTree>
    <p:extLst>
      <p:ext uri="{BB962C8B-B14F-4D97-AF65-F5344CB8AC3E}">
        <p14:creationId xmlns:p14="http://schemas.microsoft.com/office/powerpoint/2010/main" val="12599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1397" y="1192813"/>
            <a:ext cx="8770571" cy="1560716"/>
          </a:xfrm>
        </p:spPr>
        <p:txBody>
          <a:bodyPr/>
          <a:lstStyle/>
          <a:p>
            <a:r>
              <a:rPr kumimoji="1" lang="en-US" altLang="zh-CN" dirty="0" smtClean="0"/>
              <a:t>AODV</a:t>
            </a:r>
            <a:r>
              <a:rPr kumimoji="1" lang="zh-CN" altLang="en-US" dirty="0" smtClean="0"/>
              <a:t> 流程图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67" y="117485"/>
            <a:ext cx="7761248" cy="6740516"/>
          </a:xfrm>
        </p:spPr>
      </p:pic>
    </p:spTree>
    <p:extLst>
      <p:ext uri="{BB962C8B-B14F-4D97-AF65-F5344CB8AC3E}">
        <p14:creationId xmlns:p14="http://schemas.microsoft.com/office/powerpoint/2010/main" val="176284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小组分工：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钱辰：</a:t>
            </a:r>
            <a:r>
              <a:rPr kumimoji="1" lang="en-US" altLang="zh-CN" sz="2400" dirty="0" err="1" smtClean="0"/>
              <a:t>rreq</a:t>
            </a:r>
            <a:r>
              <a:rPr kumimoji="1" lang="en-US" altLang="zh-CN" sz="2400" dirty="0" smtClean="0"/>
              <a:t>, neighbor, hello </a:t>
            </a:r>
            <a:r>
              <a:rPr kumimoji="1" lang="zh-CN" altLang="en-US" sz="2400" dirty="0" smtClean="0"/>
              <a:t>等相关内容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张文洁：</a:t>
            </a:r>
            <a:r>
              <a:rPr kumimoji="1" lang="en-US" altLang="zh-CN" sz="2400" dirty="0" err="1" smtClean="0"/>
              <a:t>rrep</a:t>
            </a:r>
            <a:r>
              <a:rPr kumimoji="1" lang="en-US" altLang="zh-CN" sz="2400" dirty="0" smtClean="0"/>
              <a:t>, </a:t>
            </a:r>
            <a:r>
              <a:rPr kumimoji="1" lang="en-US" altLang="zh-CN" sz="2400" dirty="0" err="1" smtClean="0"/>
              <a:t>rerr</a:t>
            </a:r>
            <a:r>
              <a:rPr kumimoji="1" lang="en-US" altLang="zh-CN" sz="2400" dirty="0" smtClean="0"/>
              <a:t>, routing</a:t>
            </a:r>
            <a:r>
              <a:rPr kumimoji="1" lang="zh-CN" altLang="en-US" sz="2400" dirty="0" smtClean="0"/>
              <a:t>等相关内容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课下：</a:t>
            </a:r>
            <a:r>
              <a:rPr kumimoji="1" lang="en-US" altLang="zh-CN" sz="2400" dirty="0" err="1" smtClean="0"/>
              <a:t>Github</a:t>
            </a:r>
            <a:r>
              <a:rPr kumimoji="1" lang="zh-CN" altLang="en-US" sz="2400" dirty="0" smtClean="0"/>
              <a:t>持续更新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课上：上机讨论疑点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49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工作量概述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 smtClean="0"/>
              <a:t>路由发现</a:t>
            </a:r>
            <a:r>
              <a:rPr kumimoji="1" lang="en-US" altLang="zh-CN" sz="2800" dirty="0"/>
              <a:t> </a:t>
            </a:r>
            <a:r>
              <a:rPr kumimoji="1" lang="en-US" altLang="zh-CN" sz="2800" dirty="0" smtClean="0">
                <a:sym typeface="Wingdings"/>
              </a:rPr>
              <a:t>   </a:t>
            </a:r>
            <a:r>
              <a:rPr kumimoji="1" lang="en-US" altLang="zh-CN" sz="2800" dirty="0" err="1" smtClean="0">
                <a:sym typeface="Wingdings"/>
              </a:rPr>
              <a:t>rreq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断裂邻居链路处理</a:t>
            </a:r>
            <a:r>
              <a:rPr kumimoji="1" lang="en-US" altLang="zh-CN" sz="2800" dirty="0" smtClean="0"/>
              <a:t>   </a:t>
            </a:r>
            <a:r>
              <a:rPr kumimoji="1" lang="en-US" altLang="zh-CN" sz="2800" dirty="0" smtClean="0">
                <a:sym typeface="Wingdings"/>
              </a:rPr>
              <a:t>  neighbor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路由维护  </a:t>
            </a:r>
            <a:r>
              <a:rPr kumimoji="1" lang="zh-CN" altLang="en-US" sz="2800" dirty="0" smtClean="0">
                <a:sym typeface="Wingdings"/>
              </a:rPr>
              <a:t></a:t>
            </a:r>
            <a:r>
              <a:rPr kumimoji="1" lang="en-US" altLang="zh-CN" sz="2800" dirty="0" smtClean="0">
                <a:sym typeface="Wingdings"/>
              </a:rPr>
              <a:t>   hello</a:t>
            </a:r>
            <a:endParaRPr kumimoji="1" lang="en-US" altLang="zh-CN" sz="2800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RREQ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当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没有到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的路由时，发出</a:t>
            </a:r>
            <a:r>
              <a:rPr kumimoji="1" lang="en-US" altLang="zh-CN" dirty="0" smtClean="0"/>
              <a:t>RREQ</a:t>
            </a:r>
            <a:r>
              <a:rPr kumimoji="1" lang="zh-CN" altLang="en-US" dirty="0" smtClean="0"/>
              <a:t>请求。中间节点会更新各自到源节点的路由（反向生成）（</a:t>
            </a:r>
            <a:r>
              <a:rPr kumimoji="1" lang="zh-CN" altLang="en-US" dirty="0"/>
              <a:t>已加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后的源节点序列号）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若中间节点到目的节点到序列号大于</a:t>
            </a:r>
            <a:r>
              <a:rPr kumimoji="1" lang="en-US" altLang="zh-CN" dirty="0" smtClean="0"/>
              <a:t>RREQ</a:t>
            </a:r>
            <a:r>
              <a:rPr kumimoji="1" lang="zh-CN" altLang="en-US" dirty="0" smtClean="0"/>
              <a:t>请求包中的序列号，则中间节点向源节点发送</a:t>
            </a:r>
            <a:r>
              <a:rPr kumimoji="1" lang="en-US" altLang="zh-CN" dirty="0" smtClean="0"/>
              <a:t>RREP</a:t>
            </a:r>
            <a:r>
              <a:rPr kumimoji="1" lang="zh-CN" altLang="en-US" dirty="0" smtClean="0"/>
              <a:t>（目的节点序列号</a:t>
            </a:r>
            <a:r>
              <a:rPr kumimoji="1" lang="en-US" altLang="zh-CN" dirty="0" smtClean="0"/>
              <a:t>----&gt;</a:t>
            </a:r>
            <a:r>
              <a:rPr kumimoji="1" lang="zh-CN" altLang="en-US" dirty="0" smtClean="0"/>
              <a:t>已知最大）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目的节点向源节点发送</a:t>
            </a:r>
            <a:r>
              <a:rPr kumimoji="1" lang="en-US" altLang="zh-CN" dirty="0" smtClean="0"/>
              <a:t>RREP</a:t>
            </a:r>
            <a:r>
              <a:rPr kumimoji="1" lang="zh-CN" altLang="en-US" dirty="0" smtClean="0"/>
              <a:t>（利用建立的反向路由单播）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若规定时间内未收到</a:t>
            </a:r>
            <a:r>
              <a:rPr kumimoji="1" lang="en-US" altLang="zh-CN" dirty="0" smtClean="0"/>
              <a:t>RREP</a:t>
            </a:r>
            <a:r>
              <a:rPr kumimoji="1" lang="zh-CN" altLang="en-US" dirty="0" smtClean="0"/>
              <a:t>，则可再发送，并将等待时间设为原时长两倍以避免拥塞。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8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邻居节点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邻居添加</a:t>
            </a:r>
            <a:endParaRPr kumimoji="1" lang="en-US" altLang="zh-CN" sz="3600" dirty="0" smtClean="0"/>
          </a:p>
          <a:p>
            <a:endParaRPr kumimoji="1" lang="en-US" altLang="zh-CN" sz="3600" dirty="0"/>
          </a:p>
          <a:p>
            <a:endParaRPr kumimoji="1" lang="en-US" altLang="zh-CN" sz="3600" dirty="0" smtClean="0"/>
          </a:p>
          <a:p>
            <a:r>
              <a:rPr kumimoji="1" lang="zh-CN" altLang="en-US" sz="3600" dirty="0" smtClean="0"/>
              <a:t>邻居链路断裂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31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7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7" id="{9B55E993-63C4-4E9B-9466-30BCDDC6903B}" vid="{C2EC3228-ECB7-4E58-8F51-112F019FC71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轻羽</Template>
  <TotalTime>695</TotalTime>
  <Words>1312</Words>
  <Application>Microsoft Macintosh PowerPoint</Application>
  <PresentationFormat>宽屏</PresentationFormat>
  <Paragraphs>115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Calibri</vt:lpstr>
      <vt:lpstr>Century Schoolbook</vt:lpstr>
      <vt:lpstr>Corbel</vt:lpstr>
      <vt:lpstr>DengXian</vt:lpstr>
      <vt:lpstr>Wingdings</vt:lpstr>
      <vt:lpstr>等线</vt:lpstr>
      <vt:lpstr>华文楷体</vt:lpstr>
      <vt:lpstr>TF10001027</vt:lpstr>
      <vt:lpstr>AODV路由协议代码分析</vt:lpstr>
      <vt:lpstr>AODV简介 </vt:lpstr>
      <vt:lpstr> 特点：</vt:lpstr>
      <vt:lpstr>AODV路由帧：</vt:lpstr>
      <vt:lpstr>AODV 流程图</vt:lpstr>
      <vt:lpstr>小组分工：</vt:lpstr>
      <vt:lpstr>工作量概述</vt:lpstr>
      <vt:lpstr> RREQ</vt:lpstr>
      <vt:lpstr>邻居节点</vt:lpstr>
      <vt:lpstr>51-54   若不存在到该邻居的链路，则创建并插入路由表 57-65  若存在到该邻居的链路且为双向则进行更新。  flags为16位，与RT_UNIDIR位与判断单双向</vt:lpstr>
      <vt:lpstr> 邻居链路断裂：</vt:lpstr>
      <vt:lpstr>99-106     若此链路表项存在先驱节点且未被修复则产生RERR报文。 若只有一个先驱节点则将此rerr结构的单播目的地设为该节点的前驱节点。 若存在多个先驱节点则保留单播地址为0而不做处理。</vt:lpstr>
      <vt:lpstr>143-153 若没有以断裂链路另一端为目的节点的路由表项，则此处需要为用到断裂链路的路由表项创建一个rerr。否则直接在原rerr后加信息即可。</vt:lpstr>
      <vt:lpstr>183-189 若与断裂链路有关的仅一条路由，则向此单一前驱节点发送rerr报文 192-204 为此断裂链路与多条路由有关的情况 遍历接口，若接口设备为使用状态（1）则从该接口广播RERR报文。 （此处存在可优化之处。应仅在有关于断裂链路的先驱节点的接口上传输RERR而非全部使用接口）    </vt:lpstr>
      <vt:lpstr> Hello</vt:lpstr>
      <vt:lpstr>95-101  从上次收到邻居节点的hello消息到此时，若时间大于ACTIVE_ROUTE_TIMEOUT则视为链路断</vt:lpstr>
      <vt:lpstr>158-163     从该接口根据hello邻居列表发送hello报文的广播</vt:lpstr>
      <vt:lpstr>267-277   只有当其是active链路的一部分时才可使用hello   无论何时，节点收到邻居发送的hello报文时，必须保证有到邻居的active链路（没有可以创造表项----add new entry）</vt:lpstr>
      <vt:lpstr>284-294    若存在到邻居的active链路时，获取hello报文中包括最新目的序列号等表项信息并更新路由表</vt:lpstr>
      <vt:lpstr>RREP</vt:lpstr>
      <vt:lpstr>RREP处理</vt:lpstr>
      <vt:lpstr>PowerPoint 演示文稿</vt:lpstr>
      <vt:lpstr>PowerPoint 演示文稿</vt:lpstr>
      <vt:lpstr>PowerPoint 演示文稿</vt:lpstr>
      <vt:lpstr>PowerPoint 演示文稿</vt:lpstr>
      <vt:lpstr>RERR</vt:lpstr>
      <vt:lpstr>PowerPoint 演示文稿</vt:lpstr>
      <vt:lpstr>PowerPoint 演示文稿</vt:lpstr>
      <vt:lpstr>PowerPoint 演示文稿</vt:lpstr>
      <vt:lpstr>Routing table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AODV</dc:title>
  <dc:creator>Microsoft Office 用户</dc:creator>
  <cp:lastModifiedBy>张 文洁</cp:lastModifiedBy>
  <cp:revision>34</cp:revision>
  <dcterms:created xsi:type="dcterms:W3CDTF">2018-12-21T20:41:28Z</dcterms:created>
  <dcterms:modified xsi:type="dcterms:W3CDTF">2018-12-22T16:32:06Z</dcterms:modified>
</cp:coreProperties>
</file>