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80" r:id="rId26"/>
    <p:sldId id="281" r:id="rId27"/>
    <p:sldId id="282" r:id="rId28"/>
    <p:sldId id="283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8"/>
    <p:restoredTop sz="94564"/>
  </p:normalViewPr>
  <p:slideViewPr>
    <p:cSldViewPr snapToGrid="0" snapToObjects="1">
      <p:cViewPr>
        <p:scale>
          <a:sx n="83" d="100"/>
          <a:sy n="83" d="100"/>
        </p:scale>
        <p:origin x="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51-54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若不存在到该邻居的链路，则创建并插入路由表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en-US" altLang="zh-CN" sz="2200" dirty="0" smtClean="0">
                <a:latin typeface="+mn-ea"/>
                <a:ea typeface="+mn-ea"/>
              </a:rPr>
              <a:t>57-65</a:t>
            </a:r>
            <a:r>
              <a:rPr kumimoji="1" lang="zh-CN" altLang="en-US" sz="2200" dirty="0" smtClean="0">
                <a:latin typeface="+mn-ea"/>
                <a:ea typeface="+mn-ea"/>
              </a:rPr>
              <a:t>   若存在到该邻居的链路且为双向则进行更新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       </a:t>
            </a:r>
            <a:r>
              <a:rPr kumimoji="1" lang="en-US" altLang="zh-CN" sz="2200" dirty="0" smtClean="0">
                <a:latin typeface="+mn-ea"/>
                <a:ea typeface="+mn-ea"/>
              </a:rPr>
              <a:t>flags</a:t>
            </a:r>
            <a:r>
              <a:rPr kumimoji="1" lang="zh-CN" altLang="en-US" sz="2200" dirty="0" smtClean="0">
                <a:latin typeface="+mn-ea"/>
                <a:ea typeface="+mn-ea"/>
              </a:rPr>
              <a:t>为</a:t>
            </a:r>
            <a:r>
              <a:rPr kumimoji="1" lang="en-US" altLang="zh-CN" sz="2200" dirty="0" smtClean="0">
                <a:latin typeface="+mn-ea"/>
                <a:ea typeface="+mn-ea"/>
              </a:rPr>
              <a:t>16</a:t>
            </a:r>
            <a:r>
              <a:rPr kumimoji="1" lang="zh-CN" altLang="en-US" sz="2200" dirty="0" smtClean="0">
                <a:latin typeface="+mn-ea"/>
                <a:ea typeface="+mn-ea"/>
              </a:rPr>
              <a:t>位，与</a:t>
            </a:r>
            <a:r>
              <a:rPr kumimoji="1" lang="en-US" altLang="zh-CN" sz="2200" dirty="0" smtClean="0">
                <a:latin typeface="+mn-ea"/>
                <a:ea typeface="+mn-ea"/>
              </a:rPr>
              <a:t>RT_UNIDIR</a:t>
            </a:r>
            <a:r>
              <a:rPr kumimoji="1" lang="zh-CN" altLang="en-US" sz="2200" dirty="0" smtClean="0">
                <a:latin typeface="+mn-ea"/>
                <a:ea typeface="+mn-ea"/>
              </a:rPr>
              <a:t>位与判断单双向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邻居链路断裂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以断裂另一端为目的地的路由表项处理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包含断裂链路的路由表项的处理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（即以断裂另一端为下一跳的路由表项处理）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83464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99-106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此链路表项存在先驱节点且未被修复则产生</a:t>
            </a:r>
            <a:r>
              <a:rPr lang="en-US" altLang="zh-CN" sz="2200" dirty="0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报文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只有一个先驱节点则将</a:t>
            </a:r>
            <a:r>
              <a:rPr lang="zh-CN" altLang="en-US" sz="2200" dirty="0" smtClean="0">
                <a:latin typeface="+mn-ea"/>
                <a:ea typeface="+mn-ea"/>
              </a:rPr>
              <a:t>此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结构</a:t>
            </a:r>
            <a:r>
              <a:rPr lang="zh-CN" altLang="en-US" sz="2200" dirty="0">
                <a:latin typeface="+mn-ea"/>
                <a:ea typeface="+mn-ea"/>
              </a:rPr>
              <a:t>的单播目的地设为该节点的前驱节点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      若存在多个先驱节点则保留单播地址为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而不做处理。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624192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143-153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没有以断裂链路另一端为目的节点的路由表项，则此处需要为用到断裂链路的路由表项创建一</a:t>
            </a:r>
            <a:r>
              <a:rPr lang="zh-CN" altLang="en-US" sz="2200" dirty="0" smtClean="0">
                <a:latin typeface="+mn-ea"/>
                <a:ea typeface="+mn-ea"/>
              </a:rPr>
              <a:t>个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zh-CN" altLang="en-US" sz="2200" dirty="0">
                <a:latin typeface="+mn-ea"/>
                <a:ea typeface="+mn-ea"/>
              </a:rPr>
              <a:t>否则直接</a:t>
            </a:r>
            <a:r>
              <a:rPr lang="zh-CN" altLang="en-US" sz="2200" dirty="0" smtClean="0">
                <a:latin typeface="+mn-ea"/>
                <a:ea typeface="+mn-ea"/>
              </a:rPr>
              <a:t>在原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后加</a:t>
            </a:r>
            <a:r>
              <a:rPr lang="zh-CN" altLang="en-US" sz="2200" dirty="0">
                <a:latin typeface="+mn-ea"/>
                <a:ea typeface="+mn-ea"/>
              </a:rPr>
              <a:t>信息即可。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183-189</a:t>
            </a:r>
            <a:r>
              <a:rPr lang="zh-CN" altLang="en-US" sz="2400" dirty="0" smtClean="0">
                <a:latin typeface="+mn-ea"/>
                <a:ea typeface="+mn-ea"/>
              </a:rPr>
              <a:t>   若</a:t>
            </a:r>
            <a:r>
              <a:rPr lang="zh-CN" altLang="en-US" sz="2400" dirty="0">
                <a:latin typeface="+mn-ea"/>
                <a:ea typeface="+mn-ea"/>
              </a:rPr>
              <a:t>与断裂链路有关的仅一条路由，则向此单一前驱节点</a:t>
            </a:r>
            <a:r>
              <a:rPr lang="zh-CN" altLang="en-US" sz="2400" dirty="0" smtClean="0">
                <a:latin typeface="+mn-ea"/>
                <a:ea typeface="+mn-ea"/>
              </a:rPr>
              <a:t>发送</a:t>
            </a:r>
            <a:r>
              <a:rPr lang="en-US" altLang="zh-CN" sz="2400" dirty="0" smtClean="0">
                <a:latin typeface="+mn-ea"/>
                <a:ea typeface="+mn-ea"/>
              </a:rPr>
              <a:t>RERR</a:t>
            </a:r>
            <a:r>
              <a:rPr lang="zh-CN" altLang="en-US" sz="2400" dirty="0" smtClean="0">
                <a:latin typeface="+mn-ea"/>
                <a:ea typeface="+mn-ea"/>
              </a:rPr>
              <a:t>报文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192-204</a:t>
            </a:r>
            <a:r>
              <a:rPr lang="zh-CN" altLang="en-US" sz="2400" dirty="0" smtClean="0">
                <a:latin typeface="+mn-ea"/>
                <a:ea typeface="+mn-ea"/>
              </a:rPr>
              <a:t>   为此</a:t>
            </a:r>
            <a:r>
              <a:rPr lang="zh-CN" altLang="en-US" sz="2400" dirty="0">
                <a:latin typeface="+mn-ea"/>
                <a:ea typeface="+mn-ea"/>
              </a:rPr>
              <a:t>断裂链路与多条路由有关的</a:t>
            </a:r>
            <a:r>
              <a:rPr lang="zh-CN" altLang="en-US" sz="2400" dirty="0" smtClean="0">
                <a:latin typeface="+mn-ea"/>
                <a:ea typeface="+mn-ea"/>
              </a:rPr>
              <a:t>情况</a:t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遍历</a:t>
            </a:r>
            <a:r>
              <a:rPr lang="zh-CN" altLang="en-US" sz="2400" dirty="0">
                <a:latin typeface="+mn-ea"/>
                <a:ea typeface="+mn-ea"/>
              </a:rPr>
              <a:t>接口，若接口设备为使用状态（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）则从该接口广播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报文。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（此处存在可优化之处。应仅在有关于断裂链路的先驱节点的接口上传输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而非全部使用接口）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95-101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上次收到邻居节点的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消息</a:t>
            </a:r>
            <a:r>
              <a:rPr lang="zh-CN" altLang="en-US" sz="2200" dirty="0" smtClean="0">
                <a:latin typeface="+mn-ea"/>
                <a:ea typeface="+mn-ea"/>
              </a:rPr>
              <a:t>到此时，</a:t>
            </a:r>
            <a:r>
              <a:rPr lang="zh-CN" altLang="en-US" sz="2200" dirty="0">
                <a:latin typeface="+mn-ea"/>
                <a:ea typeface="+mn-ea"/>
              </a:rPr>
              <a:t>若时间大于</a:t>
            </a:r>
            <a:r>
              <a:rPr lang="en-US" altLang="zh-CN" sz="2200" dirty="0">
                <a:latin typeface="+mn-ea"/>
                <a:ea typeface="+mn-ea"/>
              </a:rPr>
              <a:t>ACTIVE_ROUTE_TIMEOUT</a:t>
            </a:r>
            <a:r>
              <a:rPr lang="zh-CN" altLang="en-US" sz="2200" dirty="0">
                <a:latin typeface="+mn-ea"/>
                <a:ea typeface="+mn-ea"/>
              </a:rPr>
              <a:t>则视为链路断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158-163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该接口根据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邻居列表发送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报文的广播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267-277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只有</a:t>
            </a:r>
            <a:r>
              <a:rPr lang="zh-CN" altLang="en-US" sz="2200" dirty="0">
                <a:latin typeface="+mn-ea"/>
                <a:ea typeface="+mn-ea"/>
              </a:rPr>
              <a:t>当其是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链路的一部分时才可使用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>
                <a:latin typeface="+mn-ea"/>
                <a:ea typeface="+mn-ea"/>
              </a:rPr>
              <a:t>无论何时，节点收到邻居发送的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报文时，必须保证有到邻居的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链路（没有可以创造表项</a:t>
            </a:r>
            <a:r>
              <a:rPr lang="en-US" altLang="zh-CN" sz="2200" dirty="0">
                <a:latin typeface="+mn-ea"/>
                <a:ea typeface="+mn-ea"/>
              </a:rPr>
              <a:t>----add new entry</a:t>
            </a:r>
            <a:r>
              <a:rPr lang="zh-CN" altLang="en-US" sz="2200" dirty="0">
                <a:latin typeface="+mn-ea"/>
                <a:ea typeface="+mn-ea"/>
              </a:rPr>
              <a:t>）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284-294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</a:t>
            </a:r>
            <a:r>
              <a:rPr kumimoji="1" lang="zh-CN" altLang="en-US" sz="2200" dirty="0">
                <a:latin typeface="+mn-ea"/>
                <a:ea typeface="+mn-ea"/>
              </a:rPr>
              <a:t>存在到邻居的</a:t>
            </a:r>
            <a:r>
              <a:rPr kumimoji="1" lang="en-US" altLang="zh-CN" sz="2200" dirty="0">
                <a:latin typeface="+mn-ea"/>
                <a:ea typeface="+mn-ea"/>
              </a:rPr>
              <a:t>active</a:t>
            </a:r>
            <a:r>
              <a:rPr kumimoji="1" lang="zh-CN" altLang="en-US" sz="2200" dirty="0">
                <a:latin typeface="+mn-ea"/>
                <a:ea typeface="+mn-ea"/>
              </a:rPr>
              <a:t>链路时，获取</a:t>
            </a:r>
            <a:r>
              <a:rPr kumimoji="1"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>
                <a:latin typeface="+mn-ea"/>
                <a:ea typeface="+mn-ea"/>
              </a:rPr>
              <a:t>报文中包括最新目的序列号等表项信息并更新路由表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latin typeface="+mj-ea"/>
              </a:rPr>
              <a:t>AODV</a:t>
            </a:r>
            <a:r>
              <a:rPr kumimoji="1" lang="zh-CN" altLang="en-US" dirty="0" smtClean="0">
                <a:latin typeface="+mj-ea"/>
              </a:rPr>
              <a:t>简介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无线自组网按需平面</a:t>
            </a:r>
            <a:r>
              <a:rPr lang="zh-CN" altLang="en-US" sz="2200" b="1" dirty="0" smtClean="0"/>
              <a:t>距离向量</a:t>
            </a:r>
            <a:r>
              <a:rPr lang="zh-CN" altLang="en-US" sz="2200" b="1" dirty="0"/>
              <a:t>路由</a:t>
            </a:r>
            <a:r>
              <a:rPr lang="zh-CN" altLang="en-US" sz="2200" b="1" dirty="0" smtClean="0"/>
              <a:t>协议</a:t>
            </a:r>
            <a:endParaRPr lang="en-US" altLang="zh-CN" sz="2200" b="1" dirty="0" smtClean="0"/>
          </a:p>
          <a:p>
            <a:r>
              <a:rPr kumimoji="1" lang="zh-CN" altLang="en-US" sz="2200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 smtClean="0"/>
              <a:t>（路由请求</a:t>
            </a:r>
            <a:r>
              <a:rPr kumimoji="1" lang="zh-CN" altLang="en-US" sz="2200" dirty="0"/>
              <a:t>）</a:t>
            </a:r>
            <a:r>
              <a:rPr kumimoji="1" lang="zh-CN" altLang="en-US" sz="2200" dirty="0" smtClean="0"/>
              <a:t>报文</a:t>
            </a:r>
            <a:r>
              <a:rPr kumimoji="1" lang="zh-CN" altLang="en-US" sz="2200" dirty="0"/>
              <a:t>。</a:t>
            </a:r>
            <a:r>
              <a:rPr kumimoji="1" lang="en-US" altLang="zh-CN" sz="2200" dirty="0"/>
              <a:t>RREQ</a:t>
            </a:r>
            <a:r>
              <a:rPr kumimoji="1" lang="zh-CN" altLang="en-US" sz="2200" dirty="0" smtClean="0"/>
              <a:t>报文（源与目的</a:t>
            </a:r>
            <a:r>
              <a:rPr kumimoji="1" lang="en-US" altLang="zh-CN" sz="2200" dirty="0" smtClean="0"/>
              <a:t>IP</a:t>
            </a:r>
            <a:r>
              <a:rPr kumimoji="1" lang="zh-CN" altLang="en-US" sz="2200" dirty="0" smtClean="0"/>
              <a:t>）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邻近</a:t>
            </a:r>
            <a:r>
              <a:rPr kumimoji="1" lang="zh-CN" altLang="en-US" sz="2200" dirty="0"/>
              <a:t>节点收到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/>
              <a:t>：</a:t>
            </a:r>
            <a:endParaRPr kumimoji="1" lang="en-US" altLang="zh-CN" sz="22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向</a:t>
            </a:r>
            <a:r>
              <a:rPr kumimoji="1" lang="zh-CN" altLang="en-US" sz="2200" dirty="0"/>
              <a:t>发起节点发送</a:t>
            </a:r>
            <a:r>
              <a:rPr kumimoji="1" lang="en-US" altLang="zh-CN" sz="2200" dirty="0" smtClean="0"/>
              <a:t>RREP</a:t>
            </a:r>
            <a:r>
              <a:rPr kumimoji="1" lang="zh-CN" altLang="en-US" sz="2200" dirty="0" smtClean="0"/>
              <a:t>（路</a:t>
            </a:r>
            <a:r>
              <a:rPr kumimoji="1" lang="zh-CN" altLang="en-US" sz="2200" dirty="0"/>
              <a:t>由</a:t>
            </a:r>
            <a:r>
              <a:rPr kumimoji="1" lang="zh-CN" altLang="en-US" sz="2200" dirty="0" smtClean="0"/>
              <a:t>回应）</a:t>
            </a:r>
            <a:r>
              <a:rPr kumimoji="1" lang="en-US" altLang="zh-CN" sz="2200" dirty="0" smtClean="0"/>
              <a:t>:</a:t>
            </a:r>
            <a:r>
              <a:rPr kumimoji="1" lang="zh-CN" altLang="en-US" sz="2200" dirty="0" smtClean="0"/>
              <a:t>  目标</a:t>
            </a:r>
            <a:r>
              <a:rPr kumimoji="1" lang="zh-CN" altLang="en-US" sz="2200" dirty="0"/>
              <a:t>节点是否为</a:t>
            </a:r>
            <a:r>
              <a:rPr kumimoji="1" lang="zh-CN" altLang="en-US" sz="2200" dirty="0" smtClean="0"/>
              <a:t>自己 ；</a:t>
            </a:r>
            <a:r>
              <a:rPr kumimoji="1" lang="zh-CN" altLang="en-US" sz="2200" dirty="0"/>
              <a:t>路由表</a:t>
            </a:r>
            <a:r>
              <a:rPr kumimoji="1" lang="zh-CN" altLang="en-US" sz="2200" dirty="0" smtClean="0"/>
              <a:t>中有</a:t>
            </a:r>
            <a:r>
              <a:rPr kumimoji="1" lang="zh-CN" altLang="en-US" sz="2200" dirty="0"/>
              <a:t>到达目标节点的</a:t>
            </a:r>
            <a:r>
              <a:rPr kumimoji="1" lang="zh-CN" altLang="en-US" sz="2200" dirty="0" smtClean="0"/>
              <a:t>路由</a:t>
            </a:r>
            <a:endParaRPr kumimoji="1" lang="en-US" altLang="zh-CN" sz="2200" dirty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不是，则首先</a:t>
            </a:r>
            <a:r>
              <a:rPr kumimoji="1" lang="zh-CN" altLang="en-US" sz="2200" dirty="0" smtClean="0"/>
              <a:t>在，</a:t>
            </a:r>
            <a:r>
              <a:rPr kumimoji="1" lang="zh-CN" altLang="en-US" sz="2200" dirty="0"/>
              <a:t>如果有，则向源节点单播</a:t>
            </a:r>
            <a:r>
              <a:rPr kumimoji="1" lang="en-US" altLang="zh-CN" sz="2200" dirty="0"/>
              <a:t>RREP</a:t>
            </a:r>
            <a:r>
              <a:rPr kumimoji="1" lang="zh-CN" altLang="en-US" sz="2200" dirty="0"/>
              <a:t>，否则继续转发</a:t>
            </a:r>
            <a:r>
              <a:rPr kumimoji="1" lang="en-US" altLang="zh-CN" sz="2200" dirty="0"/>
              <a:t>RREQ</a:t>
            </a:r>
            <a:r>
              <a:rPr kumimoji="1" lang="zh-CN" altLang="en-US" sz="2200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400" dirty="0" smtClean="0">
                <a:latin typeface="+mn-ea"/>
              </a:rPr>
              <a:t>当自己是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中的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，或者拥有到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的有效活跃路由且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Seqno</a:t>
            </a:r>
            <a:r>
              <a:rPr kumimoji="1" lang="zh-CN" altLang="en-US" sz="2400" dirty="0" smtClean="0">
                <a:latin typeface="+mn-ea"/>
              </a:rPr>
              <a:t>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未设，发送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如果是中间节点发起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，并且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G</a:t>
            </a:r>
            <a:r>
              <a:rPr kumimoji="1" lang="zh-CN" altLang="en-US" sz="2400" dirty="0" smtClean="0">
                <a:latin typeface="+mn-ea"/>
              </a:rPr>
              <a:t>未设，还需给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单播一个冗余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中间节点转发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时，通过</a:t>
            </a:r>
            <a:r>
              <a:rPr kumimoji="1" lang="en-US" altLang="zh-CN" sz="2400" dirty="0" smtClean="0">
                <a:latin typeface="+mn-ea"/>
              </a:rPr>
              <a:t>Prefix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Sz</a:t>
            </a:r>
            <a:r>
              <a:rPr kumimoji="1" lang="zh-CN" altLang="en-US" sz="2400" dirty="0" smtClean="0">
                <a:latin typeface="+mn-ea"/>
              </a:rPr>
              <a:t>来匹配前一跳，实现中通过反向路由表找到前一跳。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时怀疑是单向链路，则请求下一跳收到时返回一个</a:t>
            </a:r>
            <a:r>
              <a:rPr kumimoji="1" lang="en-US" altLang="zh-CN" sz="2400" dirty="0" smtClean="0">
                <a:latin typeface="+mn-ea"/>
              </a:rPr>
              <a:t>ACK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RREP-ACK</a:t>
            </a:r>
            <a:r>
              <a:rPr kumimoji="1" lang="zh-CN" altLang="en-US" sz="2400" dirty="0" smtClean="0">
                <a:latin typeface="+mn-ea"/>
              </a:rPr>
              <a:t>除了类型不包含具体消息，只是说明链路并非单向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r>
              <a:rPr kumimoji="1" lang="zh-CN" altLang="en-US" sz="4000" dirty="0" smtClean="0">
                <a:latin typeface="+mj-ea"/>
              </a:rPr>
              <a:t>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创建</a:t>
            </a:r>
            <a:r>
              <a:rPr kumimoji="1" lang="zh-CN" altLang="en-US" sz="2200" dirty="0"/>
              <a:t>或者更新路由</a:t>
            </a:r>
            <a:endParaRPr kumimoji="1" lang="en-US" altLang="zh-CN" sz="2200" dirty="0"/>
          </a:p>
          <a:p>
            <a:r>
              <a:rPr kumimoji="1" lang="zh-CN" altLang="en-US" sz="2200" dirty="0"/>
              <a:t>发送</a:t>
            </a:r>
            <a:r>
              <a:rPr kumimoji="1" lang="en-US" altLang="zh-CN" sz="2200" dirty="0" smtClean="0"/>
              <a:t>RREP-ACK</a:t>
            </a:r>
          </a:p>
          <a:p>
            <a:r>
              <a:rPr kumimoji="1" lang="zh-CN" altLang="en-US" sz="2200" dirty="0" smtClean="0"/>
              <a:t>检查</a:t>
            </a:r>
            <a:r>
              <a:rPr kumimoji="1" lang="en-US" altLang="zh-CN" sz="2200" dirty="0" smtClean="0"/>
              <a:t>REPAIR</a:t>
            </a:r>
            <a:r>
              <a:rPr kumimoji="1" lang="zh-CN" altLang="en-US" sz="2200" dirty="0" smtClean="0"/>
              <a:t>标志</a:t>
            </a:r>
            <a:endParaRPr kumimoji="1" lang="en-US" altLang="zh-CN" sz="2200" dirty="0"/>
          </a:p>
          <a:p>
            <a:r>
              <a:rPr kumimoji="1" lang="zh-CN" altLang="en-US" sz="2200" dirty="0"/>
              <a:t>确定是否</a:t>
            </a:r>
            <a:r>
              <a:rPr kumimoji="1" lang="zh-CN" altLang="en-US" sz="2200" dirty="0" smtClean="0"/>
              <a:t>转发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271~272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是给自己的，不做任何处理。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210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323~327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：转发节点已存在路由表仅在这些情况下更新：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路由表项中的序列号被标记为无效；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中的目的端序列号优于节点中的其它目的端序列号的拷贝，并且有效；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序列号相同，但是路由被标记为不活跃；</a:t>
            </a: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New Hop Count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比路由表中的跳数要小。</a:t>
            </a:r>
          </a:p>
          <a:p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11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359~368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：如果配置了网关，需要从扩展部分提取出真正的目的地址，并创建一条到这个目的的路由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370~373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：如果真正目的地址的路由已经存在了，就检查更新条件，进行更新</a:t>
            </a:r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349~350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：如果收到的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a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flag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设置了，需要给前一跳回复一个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RREP-ACK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392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：如果上一次的转发表项的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REPAIR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标志设置了，需要广播一个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sz="2400" dirty="0" smtClean="0"/>
              <a:t>RERR</a:t>
            </a:r>
            <a:r>
              <a:rPr kumimoji="1" lang="zh-CN" altLang="en-US" sz="2400" dirty="0" smtClean="0"/>
              <a:t>，建立</a:t>
            </a:r>
            <a:r>
              <a:rPr kumimoji="1" lang="en-US" altLang="zh-CN" sz="2400" dirty="0" smtClean="0"/>
              <a:t>RERR</a:t>
            </a:r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在本地路由建一个不可达列表，把失联邻居全部加进去，以及下一跳是失联邻居的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只有一个不可达目的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，不可达</a:t>
            </a:r>
            <a:r>
              <a:rPr lang="zh-CN" altLang="en-US" sz="2400" dirty="0" smtClean="0"/>
              <a:t>列表</a:t>
            </a:r>
            <a:r>
              <a:rPr lang="zh-CN" altLang="en-US" sz="2400" dirty="0"/>
              <a:t>需要包括本地路由表中将转发</a:t>
            </a:r>
            <a:r>
              <a:rPr lang="en-US" altLang="zh-CN" sz="2400" dirty="0"/>
              <a:t>RERR</a:t>
            </a:r>
            <a:r>
              <a:rPr lang="zh-CN" altLang="en-US" sz="2400" dirty="0"/>
              <a:t>的节点作为下一跳的目的端。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98~105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：循环查找路由表中到每个不可达目的端的表项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126~127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：如果不是标记暂时不要删除，就使路由失效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131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：更新序列号</a:t>
            </a:r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136~144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：如果表项有邻居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(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使用它的相邻节点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)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，需要创建一个新的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，标志位需要和收到的一致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144~145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：如果表项只有一个邻居，那么可以得到唯一的下一跳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5200449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6314878"/>
            <a:ext cx="1000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177~178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：之前设置了表项使之失效，这里删除失效路由的所有邻居</a:t>
            </a:r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这里要发送之前创建的新的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189~195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：单播新的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197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：如果不是单播就进行广播而不是多播，因为其他的链路状态此时并不能立即得知</a:t>
            </a:r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维护</a:t>
            </a:r>
            <a:r>
              <a:rPr kumimoji="1" lang="zh-CN" altLang="en-US" dirty="0"/>
              <a:t>全局变量 </a:t>
            </a:r>
            <a:r>
              <a:rPr kumimoji="1" lang="en-US" altLang="zh-CN" dirty="0" err="1"/>
              <a:t>rt_tbl</a:t>
            </a:r>
            <a:endParaRPr kumimoji="1" lang="en-US" altLang="zh-CN" dirty="0"/>
          </a:p>
          <a:p>
            <a:r>
              <a:rPr kumimoji="1" lang="zh-CN" altLang="en-US" dirty="0" smtClean="0"/>
              <a:t>路由表项的增删查改</a:t>
            </a:r>
            <a:endParaRPr kumimoji="1" lang="en-US" altLang="zh-CN" dirty="0" smtClean="0"/>
          </a:p>
          <a:p>
            <a:r>
              <a:rPr kumimoji="1" lang="zh-CN" altLang="en-US" dirty="0" smtClean="0"/>
              <a:t>维护邻居节点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若收到数据报有更新的序列号，更新表项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+mn-ea"/>
              </a:rPr>
              <a:t>按需（少）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使用双边链路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使用序列号以避免环路，同时作为链路更新程度的标准（每个节点维护，序列号单增，邻居拓扑改变时增长）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Active</a:t>
            </a:r>
            <a:r>
              <a:rPr kumimoji="1" lang="zh-CN" altLang="en-US" sz="2200" dirty="0" smtClean="0">
                <a:latin typeface="+mn-ea"/>
              </a:rPr>
              <a:t>链路的维护（路由存在生命周期，超时丢弃，减少维护）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可使用单播或多播</a:t>
            </a:r>
            <a:endParaRPr kumimoji="1" lang="en-US" altLang="zh-CN" sz="2200" dirty="0" smtClean="0">
              <a:latin typeface="+mn-ea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主要结构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路由帧</a:t>
            </a:r>
            <a:endParaRPr kumimoji="1"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RREQ----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由请求帧</a:t>
            </a:r>
          </a:p>
          <a:p>
            <a:r>
              <a:rPr lang="en-US" altLang="zh-CN" sz="2800" dirty="0" smtClean="0">
                <a:latin typeface="+mn-ea"/>
              </a:rPr>
              <a:t>RREP----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由应答帧</a:t>
            </a:r>
          </a:p>
          <a:p>
            <a:r>
              <a:rPr lang="en-US" altLang="zh-CN" sz="2800" dirty="0" smtClean="0">
                <a:latin typeface="+mn-ea"/>
              </a:rPr>
              <a:t>RERR----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由错误帧</a:t>
            </a:r>
          </a:p>
          <a:p>
            <a:r>
              <a:rPr lang="en-US" altLang="zh-CN" sz="2800" dirty="0" smtClean="0">
                <a:latin typeface="+mn-ea"/>
              </a:rPr>
              <a:t>HELLO-</a:t>
            </a:r>
            <a:r>
              <a:rPr lang="en-US" altLang="zh-CN" sz="2800" dirty="0">
                <a:latin typeface="+mn-ea"/>
              </a:rPr>
              <a:t>--</a:t>
            </a:r>
            <a:r>
              <a:rPr lang="zh-CN" altLang="en-US" sz="2800" dirty="0">
                <a:latin typeface="+mn-ea"/>
              </a:rPr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399" y="1115877"/>
            <a:ext cx="409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atin typeface="+mj-ea"/>
                <a:ea typeface="+mj-ea"/>
              </a:rPr>
              <a:t>AODV</a:t>
            </a:r>
            <a:r>
              <a:rPr kumimoji="1" lang="zh-CN" altLang="en-US" sz="4000" dirty="0" smtClean="0">
                <a:latin typeface="+mj-ea"/>
                <a:ea typeface="+mj-ea"/>
              </a:rPr>
              <a:t>流程图</a:t>
            </a:r>
            <a:endParaRPr kumimoji="1" lang="zh-CN" altLang="en-US" sz="40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02" y="-221933"/>
            <a:ext cx="7947186" cy="70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小组分工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 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 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4000" dirty="0" smtClean="0">
                <a:latin typeface="+mj-ea"/>
              </a:rPr>
              <a:t>RREQ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当</a:t>
            </a:r>
            <a:r>
              <a:rPr kumimoji="1" lang="en-US" altLang="zh-CN" sz="2400" dirty="0" smtClean="0">
                <a:latin typeface="+mn-ea"/>
              </a:rPr>
              <a:t>S</a:t>
            </a:r>
            <a:r>
              <a:rPr kumimoji="1" lang="zh-CN" altLang="en-US" sz="2400" dirty="0" smtClean="0">
                <a:latin typeface="+mn-ea"/>
              </a:rPr>
              <a:t>没有到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的路由时，发出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请求。中间节点会更新各自到源节点的路由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反向生成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 已</a:t>
            </a:r>
            <a:r>
              <a:rPr kumimoji="1" lang="zh-CN" altLang="en-US" sz="2400" dirty="0">
                <a:latin typeface="+mn-ea"/>
              </a:rPr>
              <a:t>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后的源节点序列号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若中间节点到目的节点到序列号大于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请求包中的序列号，则中间节点向源节点发送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（目的节点序列号 </a:t>
            </a:r>
            <a:r>
              <a:rPr kumimoji="1" lang="zh-CN" altLang="en-US" sz="2400" dirty="0" smtClean="0">
                <a:latin typeface="+mn-ea"/>
                <a:sym typeface="Wingdings"/>
              </a:rPr>
              <a:t> </a:t>
            </a:r>
            <a:r>
              <a:rPr kumimoji="1" lang="zh-CN" altLang="en-US" sz="2400" dirty="0" smtClean="0">
                <a:latin typeface="+mn-ea"/>
              </a:rPr>
              <a:t>已知最大）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目的节点向源节点发送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（利用建立的反向路由单播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若规定时间内未收到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，则可再发送，并将等待时间设为原时长两倍以避免拥塞。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邻居添加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邻居链路断裂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770</TotalTime>
  <Words>1146</Words>
  <Application>Microsoft Macintosh PowerPoint</Application>
  <PresentationFormat>宽屏</PresentationFormat>
  <Paragraphs>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 AODV简介</vt:lpstr>
      <vt:lpstr> 特点</vt:lpstr>
      <vt:lpstr> AODV路由帧</vt:lpstr>
      <vt:lpstr>PowerPoint 演示文稿</vt:lpstr>
      <vt:lpstr> 小组分工</vt:lpstr>
      <vt:lpstr> 工作量概述</vt:lpstr>
      <vt:lpstr> RREQ</vt:lpstr>
      <vt:lpstr>邻居节点</vt:lpstr>
      <vt:lpstr>51-54   若不存在到该邻居的链路，则创建并插入路由表 57-65   若存在到该邻居的链路且为双向则进行更新              flags为16位，与RT_UNIDIR位与判断单双向</vt:lpstr>
      <vt:lpstr> 邻居链路断裂</vt:lpstr>
      <vt:lpstr>99-106            若此链路表项存在先驱节点且未被修复则产生RERR报文。 若只有一个先驱节点则将此RERR结构的单播目的地设为该节点的前驱节点。       若存在多个先驱节点则保留单播地址为0而不做处理。</vt:lpstr>
      <vt:lpstr>143-153   若没有以断裂链路另一端为目的节点的路由表项，则此处需要为用到断裂链路的路由表项创建一个RERR。否则直接在原RERR后加信息即可。</vt:lpstr>
      <vt:lpstr>183-189   若与断裂链路有关的仅一条路由，则向此单一前驱节点发送RERR报文 192-204  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 从上次收到邻居节点的hello消息到此时，若时间大于ACTIVE_ROUTE_TIMEOUT则视为链路断</vt:lpstr>
      <vt:lpstr>158-163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若存在到邻居的active链路时，获取hello报文中包括最新目的序列号等表项信息并更新路由表</vt:lpstr>
      <vt:lpstr> RREP</vt:lpstr>
      <vt:lpstr> RREP处理</vt:lpstr>
      <vt:lpstr>PowerPoint 演示文稿</vt:lpstr>
      <vt:lpstr>PowerPoint 演示文稿</vt:lpstr>
      <vt:lpstr>PowerPoint 演示文稿</vt:lpstr>
      <vt:lpstr> RERR</vt:lpstr>
      <vt:lpstr>PowerPoint 演示文稿</vt:lpstr>
      <vt:lpstr>PowerPoint 演示文稿</vt:lpstr>
      <vt:lpstr>PowerPoint 演示文稿</vt:lpstr>
      <vt:lpstr>Routing table</vt:lpstr>
      <vt:lpstr>Routing table 主要结构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40</cp:revision>
  <dcterms:created xsi:type="dcterms:W3CDTF">2018-12-21T20:41:28Z</dcterms:created>
  <dcterms:modified xsi:type="dcterms:W3CDTF">2018-12-27T23:39:07Z</dcterms:modified>
</cp:coreProperties>
</file>